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9" r:id="rId22"/>
    <p:sldId id="275" r:id="rId23"/>
    <p:sldId id="278" r:id="rId24"/>
    <p:sldId id="280" r:id="rId25"/>
    <p:sldId id="276"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Nunito"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Culpepp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p:restoredTop sz="78639" autoAdjust="0"/>
  </p:normalViewPr>
  <p:slideViewPr>
    <p:cSldViewPr snapToGrid="0">
      <p:cViewPr>
        <p:scale>
          <a:sx n="74" d="100"/>
          <a:sy n="74" d="100"/>
        </p:scale>
        <p:origin x="628"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371/journal.pone.020202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oi.org/10.1177/204512531985996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77/2045125319859969"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cdc.gov/tobacco/infographics/adult/index.htm" TargetMode="External"/><Relationship Id="rId4" Type="http://schemas.openxmlformats.org/officeDocument/2006/relationships/hyperlink" Target="http://dx.doi.org/10.1016/j.addbeh.2016.03.00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tobacco/infographics/adult/index.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hthechange.org/resources/can-state-health-departments-address-tobacco-related-dispariti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chronicdisease/resources/publications/factsheets/tobacco.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erywellmind.com/what-are-the-symptoms-of-schizophrenia-295312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ritannica.com/science/startle-react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946c952f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1946c952f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Script: </a:t>
            </a:r>
          </a:p>
          <a:p>
            <a:pPr marL="0" lvl="0" indent="0" algn="l" rtl="0">
              <a:spcBef>
                <a:spcPts val="0"/>
              </a:spcBef>
              <a:spcAft>
                <a:spcPts val="0"/>
              </a:spcAft>
              <a:buNone/>
            </a:pPr>
            <a:r>
              <a:rPr lang="en" dirty="0"/>
              <a:t>The goal of harm reduction is to decrease the harm caused by substance use to the person using rather than taking an abstinence-only approach which would require the person using substances to abstain from substance use entirely. Harm reduction regarding nicotine is an especially important approach with this population because the prevalence of tobacco use among those with schizophrenia is much higher than those without the diagnosis (</a:t>
            </a:r>
            <a:r>
              <a:rPr lang="en" dirty="0">
                <a:solidFill>
                  <a:srgbClr val="233A44"/>
                </a:solidFill>
              </a:rPr>
              <a:t>Das Prochaska et al, 2017). Studies have concluded that it is </a:t>
            </a:r>
            <a:r>
              <a:rPr lang="en" dirty="0">
                <a:solidFill>
                  <a:schemeClr val="dk1"/>
                </a:solidFill>
              </a:rPr>
              <a:t>safe to continue using cigarettes while utilizing nicotine replacement therapies; the introduction of nicotine replacement therapies with concurrent cigarette use encourages decreased cigarette use over time (</a:t>
            </a:r>
            <a:r>
              <a:rPr lang="en" dirty="0">
                <a:solidFill>
                  <a:srgbClr val="233A44"/>
                </a:solidFill>
              </a:rPr>
              <a:t>Fagerström &amp; Hughes, 2002). </a:t>
            </a:r>
            <a:r>
              <a:rPr lang="en" dirty="0"/>
              <a:t>Nicotine replacement therapy has been shown to be effective with this population, especially when combined with medications such as bupropion and varenicline (</a:t>
            </a:r>
            <a:r>
              <a:rPr lang="en" dirty="0">
                <a:solidFill>
                  <a:srgbClr val="233A44"/>
                </a:solidFill>
              </a:rPr>
              <a:t>Manseau &amp; Bogenschutz, 2016)</a:t>
            </a:r>
            <a:r>
              <a:rPr lang="en" dirty="0"/>
              <a:t>. Many forms of nicotine replacement products are available, and the type of product used can be tailored to the individual’s preference and to mitigate possible side effects, if any, of a particular nicotine replacement product with an individual’s biology. Maintenance therapy of at least twelve weeks of varenicline after an initial twelve-week course of varenicline reduced return to tobacco use at higher rates than the initial twelve-week course of varenicline alone; this effect was particularly notable for participants with schizophrenia </a:t>
            </a:r>
            <a:r>
              <a:rPr lang="en" dirty="0">
                <a:solidFill>
                  <a:srgbClr val="233A44"/>
                </a:solidFill>
              </a:rPr>
              <a:t>(Cather et al., 2017).</a:t>
            </a:r>
            <a:endParaRPr dirty="0">
              <a:solidFill>
                <a:srgbClr val="233A44"/>
              </a:solidFill>
            </a:endParaRPr>
          </a:p>
          <a:p>
            <a:pPr marL="0" lvl="0" indent="0" algn="l" rtl="0">
              <a:spcBef>
                <a:spcPts val="0"/>
              </a:spcBef>
              <a:spcAft>
                <a:spcPts val="0"/>
              </a:spcAft>
              <a:buNone/>
            </a:pPr>
            <a:endParaRPr sz="1300" dirty="0">
              <a:solidFill>
                <a:srgbClr val="233A44"/>
              </a:solidFill>
              <a:latin typeface="Calibri"/>
              <a:ea typeface="Calibri"/>
              <a:cs typeface="Calibri"/>
              <a:sym typeface="Calibri"/>
            </a:endParaRPr>
          </a:p>
          <a:p>
            <a:pPr marL="0" lvl="0" indent="0" algn="l" rtl="0">
              <a:spcBef>
                <a:spcPts val="0"/>
              </a:spcBef>
              <a:spcAft>
                <a:spcPts val="0"/>
              </a:spcAft>
              <a:buNone/>
            </a:pPr>
            <a:endParaRPr sz="1300" dirty="0">
              <a:solidFill>
                <a:srgbClr val="233A44"/>
              </a:solidFill>
              <a:latin typeface="Calibri"/>
              <a:ea typeface="Calibri"/>
              <a:cs typeface="Calibri"/>
              <a:sym typeface="Calibri"/>
            </a:endParaRPr>
          </a:p>
          <a:p>
            <a:pPr marL="0" lvl="0" indent="0" algn="l" rtl="0">
              <a:spcBef>
                <a:spcPts val="0"/>
              </a:spcBef>
              <a:spcAft>
                <a:spcPts val="0"/>
              </a:spcAft>
              <a:buNone/>
            </a:pPr>
            <a:endParaRPr sz="1300" dirty="0">
              <a:solidFill>
                <a:srgbClr val="233A44"/>
              </a:solidFill>
              <a:latin typeface="Calibri"/>
              <a:ea typeface="Calibri"/>
              <a:cs typeface="Calibri"/>
              <a:sym typeface="Calibri"/>
            </a:endParaRPr>
          </a:p>
          <a:p>
            <a:pPr marL="0" lvl="0" indent="0" algn="l" rtl="0">
              <a:spcBef>
                <a:spcPts val="0"/>
              </a:spcBef>
              <a:spcAft>
                <a:spcPts val="0"/>
              </a:spcAft>
              <a:buNone/>
            </a:pPr>
            <a:endParaRPr sz="1300" dirty="0">
              <a:solidFill>
                <a:srgbClr val="233A44"/>
              </a:solidFill>
              <a:latin typeface="Calibri"/>
              <a:ea typeface="Calibri"/>
              <a:cs typeface="Calibri"/>
              <a:sym typeface="Calibri"/>
            </a:endParaRPr>
          </a:p>
          <a:p>
            <a:pPr marL="0" lvl="0" indent="0" algn="l" rtl="0">
              <a:spcBef>
                <a:spcPts val="0"/>
              </a:spcBef>
              <a:spcAft>
                <a:spcPts val="0"/>
              </a:spcAft>
              <a:buNone/>
            </a:pPr>
            <a:r>
              <a:rPr lang="en"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54b77279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54b77279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Script: </a:t>
            </a:r>
          </a:p>
          <a:p>
            <a:pPr marL="0" lvl="0" indent="0" algn="l" rtl="0">
              <a:spcBef>
                <a:spcPts val="0"/>
              </a:spcBef>
              <a:spcAft>
                <a:spcPts val="0"/>
              </a:spcAft>
              <a:buNone/>
            </a:pPr>
            <a:r>
              <a:rPr lang="en" dirty="0"/>
              <a:t>It is effective to stage the treatment of nicotine use disorder among those with schizophrenia to tailor treatment to client motivation and readiness to change. Clients who were in precontemplation tend to have lower rates of reducing or abstaining from nicotine use than clients in the contemplation, preparation, action, or maintenance phase </a:t>
            </a:r>
            <a:r>
              <a:rPr lang="en" dirty="0">
                <a:solidFill>
                  <a:srgbClr val="233A44"/>
                </a:solidFill>
              </a:rPr>
              <a:t>(Kortrijk et al., 2013). Therefore, it is important to enhance client motivation to reduce or eliminate nicotine use.  Motivational interviewing can be paired with staging to increase clients’ motivation to reduce or eliminate nicotine use (Steinberg et al., 2004). The addition of personalized feedback with motivational interviewing makes motivational interviewing all the more effective, increasing engagement in treatment (Steinberg et al., 2004). Motivational interviewing is especially effective for reducing or eliminating nicotine use for those with schizophrenia as compared to traditional psychoeducational brief treatment models as motivation to reduce or eliminate nicotine use is often a barrier for this population (Steinberg et al., 2004). Motivational interviewing may be incorporated into other modalities to augment their effectiveness (Steinberg et al., 2004).  CBT helps clients change their thoughts, beliefs, and the resulting behaviors related to nicotine use. Research suggests combining CBT with pharmacotherapy, specifically varenicline, to further increase CBT’s effectiveness in reducing or eliminating nicotine use (Vinci, 2020).</a:t>
            </a: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254b7727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254b7727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Script: </a:t>
            </a:r>
          </a:p>
          <a:p>
            <a:pPr marL="0" lvl="0" indent="0" algn="l" rtl="0">
              <a:spcBef>
                <a:spcPts val="0"/>
              </a:spcBef>
              <a:spcAft>
                <a:spcPts val="0"/>
              </a:spcAft>
              <a:buNone/>
            </a:pPr>
            <a:r>
              <a:rPr lang="en" dirty="0"/>
              <a:t>Psychosocial approaches that utilize technology and community resources can be integrated into nicotine reduction and cessation work with this population </a:t>
            </a:r>
            <a:r>
              <a:rPr lang="en" dirty="0">
                <a:solidFill>
                  <a:srgbClr val="233A44"/>
                </a:solidFill>
              </a:rPr>
              <a:t>(Das &amp; Prochaska, 2017)</a:t>
            </a:r>
            <a:r>
              <a:rPr lang="en" sz="1700" dirty="0">
                <a:solidFill>
                  <a:srgbClr val="233A44"/>
                </a:solidFill>
                <a:latin typeface="Calibri"/>
                <a:ea typeface="Calibri"/>
                <a:cs typeface="Calibri"/>
                <a:sym typeface="Calibri"/>
              </a:rPr>
              <a:t> </a:t>
            </a:r>
            <a:r>
              <a:rPr lang="en" dirty="0"/>
              <a:t>. The 5 As framework consists of asking clients about their substance use, advising them to quit, assessing their use, assisting them in developing goals and a quit plan, and arranging for follow up care. Smoke free treatment settings, both outpatient and inpatient, can contribute to rates of smoking reduction or cessation. It is recommended to combine smoke free treatment settings with nicotine replacement therapy and pharmacotherapy. Das &amp; Prochaska (2017) describe contingency management as the “pairing positive reinforcement (the possibility of acquiring material or financial incentives) to a desired behavior (participation in cessation treatment) or outcome (confirmed not smoking with carbon monoxide breath sample)” (p. 7). Contingency management can increase rates of smoking reduction or cessation for those with schizophrenia, particularly for those with schizophrenia who are Medicaid beneficiaries with limited income (Brunette et al., 2018). It is important to note that return to use is more likely to return after the incentives cease (</a:t>
            </a:r>
            <a:r>
              <a:rPr lang="en" dirty="0" err="1"/>
              <a:t>Rohsenow</a:t>
            </a:r>
            <a:r>
              <a:rPr lang="en" dirty="0"/>
              <a:t> et al., 2017, as cited in </a:t>
            </a:r>
            <a:r>
              <a:rPr lang="en" dirty="0">
                <a:solidFill>
                  <a:srgbClr val="233A44"/>
                </a:solidFill>
              </a:rPr>
              <a:t>Das Prochaska et al., 2017, p. 7). </a:t>
            </a:r>
            <a:r>
              <a:rPr lang="en" dirty="0" err="1">
                <a:solidFill>
                  <a:srgbClr val="233A44"/>
                </a:solidFill>
              </a:rPr>
              <a:t>Quitlines</a:t>
            </a:r>
            <a:r>
              <a:rPr lang="en" dirty="0">
                <a:solidFill>
                  <a:srgbClr val="233A44"/>
                </a:solidFill>
              </a:rPr>
              <a:t>, hotlines those who wish to reduce or quit smoking can call for support, psychoeducation, or referrals are beneficial. </a:t>
            </a:r>
            <a:r>
              <a:rPr lang="en" dirty="0" err="1">
                <a:solidFill>
                  <a:srgbClr val="233A44"/>
                </a:solidFill>
              </a:rPr>
              <a:t>Quitlines</a:t>
            </a:r>
            <a:r>
              <a:rPr lang="en" dirty="0">
                <a:solidFill>
                  <a:srgbClr val="233A44"/>
                </a:solidFill>
              </a:rPr>
              <a:t> are low-barrier and can connect callers to treatment in their area, helping them find and connect with treatment providers. With the popularity of smartphones, digital treatment strategies such as apps or websites can be incorporated into care. Several smokefree.gov sites are run by the National Cancer Institute, include Spanish language, veteran, women, and teen-specific sites (Das &amp; Prochaska, 2017, p. 8).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54b7727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254b7727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Script:</a:t>
            </a:r>
          </a:p>
          <a:p>
            <a:pPr marL="0" lvl="0" indent="0" algn="l" rtl="0">
              <a:spcBef>
                <a:spcPts val="0"/>
              </a:spcBef>
              <a:spcAft>
                <a:spcPts val="0"/>
              </a:spcAft>
              <a:buNone/>
            </a:pPr>
            <a:r>
              <a:rPr lang="en" dirty="0">
                <a:solidFill>
                  <a:schemeClr val="dk1"/>
                </a:solidFill>
              </a:rPr>
              <a:t>Assertive Community Treatment is often called “a hospital without wheels.” Assertive Community Treatment teams, or ACT teams, are made of multiple staff and clinicians who support clients living in the community in managing their behavioral health, including substance use, while meeting their everyday needs such as housing and employment (SAMHSA, 2008). ACT team members meet clients at their homes or in the community to provide service. To qualify for ACT, clients must have a psychotic feature to their mental health diagnosis or diagnoses; as a result, many clients who have ACT teams are diagnosed with schizophrenia or one or more psychotic disorders (SAMHSA, 2008). ACT has been proven to increased client engagement in substance use disorder treatment, which increases rates of nicotine use reduction or cessation </a:t>
            </a:r>
            <a:r>
              <a:rPr lang="en" sz="1100" dirty="0"/>
              <a:t>(Penzenstadler et al., 2018)</a:t>
            </a:r>
            <a:r>
              <a:rPr lang="en" dirty="0">
                <a:solidFill>
                  <a:schemeClr val="dk1"/>
                </a:solidFill>
              </a:rPr>
              <a:t>. Multimodal interventions are by far the most effective form of treatment for this population. Multimodal interventions combine often traditionally discrete interventions into a comprehensive treatment sequence and plan to supports clients holistically in their goal of reducing or eliminating nicotine dependence </a:t>
            </a:r>
            <a:r>
              <a:rPr lang="en" sz="1100" dirty="0"/>
              <a:t>(Pinho et al., 2021)</a:t>
            </a:r>
            <a:r>
              <a:rPr lang="en" dirty="0">
                <a:solidFill>
                  <a:schemeClr val="dk1"/>
                </a:solidFill>
              </a:rPr>
              <a:t>. The combination of pharmacotherapy, psychotherapy, and nicotine replacement have been found to be particularly effective.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946c952f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946c952f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marR="0" lvl="0" indent="0" algn="l" defTabSz="914400" rtl="0" eaLnBrk="1" fontAlgn="auto" latinLnBrk="0" hangingPunct="1">
              <a:lnSpc>
                <a:spcPct val="115000"/>
              </a:lnSpc>
              <a:spcBef>
                <a:spcPts val="0"/>
              </a:spcBef>
              <a:spcAft>
                <a:spcPts val="0"/>
              </a:spcAft>
              <a:buClr>
                <a:srgbClr val="333333"/>
              </a:buClr>
              <a:buSzPts val="1200"/>
              <a:buFont typeface="Times New Roman"/>
              <a:buNone/>
              <a:tabLst/>
              <a:defRPr/>
            </a:pPr>
            <a:r>
              <a:rPr lang="en" sz="1200" b="1" u="sng" dirty="0"/>
              <a:t>Script: </a:t>
            </a:r>
            <a:endParaRPr lang="en" sz="1200" dirty="0">
              <a:solidFill>
                <a:srgbClr val="333333"/>
              </a:solidFill>
              <a:latin typeface="Times New Roman"/>
              <a:ea typeface="Times New Roman"/>
              <a:cs typeface="Times New Roman"/>
              <a:sym typeface="Times New Roman"/>
            </a:endParaRPr>
          </a:p>
          <a:p>
            <a:pPr marL="152400" lvl="0" indent="0" algn="l" rtl="0">
              <a:lnSpc>
                <a:spcPct val="115000"/>
              </a:lnSpc>
              <a:spcBef>
                <a:spcPts val="0"/>
              </a:spcBef>
              <a:spcAft>
                <a:spcPts val="0"/>
              </a:spcAft>
              <a:buClr>
                <a:srgbClr val="333333"/>
              </a:buClr>
              <a:buSzPts val="1200"/>
              <a:buFont typeface="Times New Roman"/>
              <a:buNone/>
            </a:pPr>
            <a:r>
              <a:rPr lang="en" sz="1200" dirty="0">
                <a:solidFill>
                  <a:srgbClr val="333333"/>
                </a:solidFill>
                <a:latin typeface="Times New Roman"/>
                <a:ea typeface="Times New Roman"/>
                <a:cs typeface="Times New Roman"/>
                <a:sym typeface="Times New Roman"/>
              </a:rPr>
              <a:t>A local example of how nicotine use has been addressed  in integrated care settings is the ”certified tobacco treatment specialist training” which was developed by the Duke Cancer Center and the UNC School of Medicine Nicotine Dependence Center. This training can be offered to clinical professionals  from various fields, such as social work, medicine, counselling, nursing, and more. (</a:t>
            </a:r>
            <a:r>
              <a:rPr lang="en" sz="1200" dirty="0" err="1">
                <a:solidFill>
                  <a:schemeClr val="dk1"/>
                </a:solidFill>
                <a:latin typeface="Times New Roman"/>
                <a:ea typeface="Times New Roman"/>
                <a:cs typeface="Times New Roman"/>
                <a:sym typeface="Times New Roman"/>
              </a:rPr>
              <a:t>Ruebush</a:t>
            </a:r>
            <a:r>
              <a:rPr lang="en" sz="1200" dirty="0">
                <a:solidFill>
                  <a:schemeClr val="dk1"/>
                </a:solidFill>
                <a:latin typeface="Times New Roman"/>
                <a:ea typeface="Times New Roman"/>
                <a:cs typeface="Times New Roman"/>
                <a:sym typeface="Times New Roman"/>
              </a:rPr>
              <a:t>, 2019).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946c952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946c952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u="sng" dirty="0"/>
              <a:t>Script: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0" u="none" dirty="0"/>
              <a:t>There is a lack of specific research about nicotine use disorder and smoking reduction or cessation among those with schizophrenia which should be amended to increase knowledge about and access to best practices for the treatment of nicotine use disorder in this population. Comprehensive assessment for substance use disorders should be initiated upon intake and continued throughout mental health treatment for clients with schizophrenia who initially present with a substance use disorder and those who do not to screen for and treat nicotine and other substance use disorders. High rates of smoking and low rates of smoking reduction or cessation are often seen as inevitable by clinicians working with this populations and as such may go unaddressed. Clients with schizophrenia or other psychotic disorders may be barred from participating in some substance disorder treatment programs because of their mental health diagnosis. There needs to be increased availability of culturally sensitive care by enhancing clinician training to include culturally sensitive care practices and increasing the number and accessibility of culturally sensitive care options. Natural supports should be involved in nicotine use disorder treatment when possible and with the approval of the client to support their recovery journey. Community resources should also be incorporated into treatment to enhance client support and treatment outcomes. Clinicians should make greater use of harm reduction strategies such as nicotine replacement therapies to more effectively support clients in their recovery from nicotine use disorder.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946c952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1946c952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3350" lvl="0" indent="0" algn="l" rtl="0">
              <a:lnSpc>
                <a:spcPct val="115000"/>
              </a:lnSpc>
              <a:spcBef>
                <a:spcPts val="0"/>
              </a:spcBef>
              <a:spcAft>
                <a:spcPts val="0"/>
              </a:spcAft>
              <a:buClr>
                <a:srgbClr val="233A44"/>
              </a:buClr>
              <a:buSzPts val="1500"/>
              <a:buFont typeface="Nunito"/>
              <a:buNone/>
            </a:pPr>
            <a:r>
              <a:rPr lang="en" sz="1500" b="1" u="sng" dirty="0">
                <a:solidFill>
                  <a:srgbClr val="233A44"/>
                </a:solidFill>
                <a:latin typeface="Nunito"/>
                <a:ea typeface="Nunito"/>
                <a:cs typeface="Nunito"/>
                <a:sym typeface="Nunito"/>
              </a:rPr>
              <a:t>Script: </a:t>
            </a:r>
          </a:p>
          <a:p>
            <a:pPr marL="133350" lvl="0" indent="0" algn="l" rtl="0">
              <a:lnSpc>
                <a:spcPct val="115000"/>
              </a:lnSpc>
              <a:spcBef>
                <a:spcPts val="0"/>
              </a:spcBef>
              <a:spcAft>
                <a:spcPts val="0"/>
              </a:spcAft>
              <a:buClr>
                <a:srgbClr val="233A44"/>
              </a:buClr>
              <a:buSzPts val="1500"/>
              <a:buFont typeface="Nunito"/>
              <a:buNone/>
            </a:pPr>
            <a:r>
              <a:rPr lang="en" sz="1500" dirty="0">
                <a:solidFill>
                  <a:srgbClr val="233A44"/>
                </a:solidFill>
                <a:latin typeface="Nunito"/>
                <a:ea typeface="Nunito"/>
                <a:cs typeface="Nunito"/>
                <a:sym typeface="Nunito"/>
              </a:rPr>
              <a:t>In terms of screening and assessment, Stewart et al. (2010) recommends that all first episode psychosis patients should be carefully assessed for co-</a:t>
            </a:r>
            <a:r>
              <a:rPr lang="en" sz="1500" dirty="0" err="1">
                <a:solidFill>
                  <a:srgbClr val="233A44"/>
                </a:solidFill>
                <a:latin typeface="Nunito"/>
                <a:ea typeface="Nunito"/>
                <a:cs typeface="Nunito"/>
                <a:sym typeface="Nunito"/>
              </a:rPr>
              <a:t>occuring</a:t>
            </a:r>
            <a:r>
              <a:rPr lang="en" sz="1500" dirty="0">
                <a:solidFill>
                  <a:srgbClr val="233A44"/>
                </a:solidFill>
                <a:latin typeface="Nunito"/>
                <a:ea typeface="Nunito"/>
                <a:cs typeface="Nunito"/>
                <a:sym typeface="Nunito"/>
              </a:rPr>
              <a:t> disorders, including substance use disorders. </a:t>
            </a:r>
            <a:r>
              <a:rPr lang="en" sz="1500" dirty="0" err="1">
                <a:solidFill>
                  <a:srgbClr val="233A44"/>
                </a:solidFill>
                <a:latin typeface="Nunito"/>
                <a:ea typeface="Nunito"/>
                <a:cs typeface="Nunito"/>
                <a:sym typeface="Nunito"/>
              </a:rPr>
              <a:t>Ruebush</a:t>
            </a:r>
            <a:r>
              <a:rPr lang="en" sz="1500" dirty="0">
                <a:solidFill>
                  <a:srgbClr val="233A44"/>
                </a:solidFill>
                <a:latin typeface="Nunito"/>
                <a:ea typeface="Nunito"/>
                <a:cs typeface="Nunito"/>
                <a:sym typeface="Nunito"/>
              </a:rPr>
              <a:t> (2019) recommends using motivational interviewing skills such as open-ended questions, affirmations, reflections, and summaries when assessing for co-</a:t>
            </a:r>
            <a:r>
              <a:rPr lang="en" sz="1500" dirty="0" err="1">
                <a:solidFill>
                  <a:srgbClr val="233A44"/>
                </a:solidFill>
                <a:latin typeface="Nunito"/>
                <a:ea typeface="Nunito"/>
                <a:cs typeface="Nunito"/>
                <a:sym typeface="Nunito"/>
              </a:rPr>
              <a:t>occuring</a:t>
            </a:r>
            <a:r>
              <a:rPr lang="en" sz="1500" dirty="0">
                <a:solidFill>
                  <a:srgbClr val="233A44"/>
                </a:solidFill>
                <a:latin typeface="Nunito"/>
                <a:ea typeface="Nunito"/>
                <a:cs typeface="Nunito"/>
                <a:sym typeface="Nunito"/>
              </a:rPr>
              <a:t> disorders with someone who experiences psychosis. The author suggests assessing for nicotine use with the following questions: what are your thoughts about stopping or cutting down? What do you like and not like abo</a:t>
            </a:r>
            <a:r>
              <a:rPr lang="en-US" sz="1500" dirty="0" err="1">
                <a:solidFill>
                  <a:srgbClr val="233A44"/>
                </a:solidFill>
                <a:latin typeface="Nunito"/>
                <a:ea typeface="Nunito"/>
                <a:cs typeface="Nunito"/>
                <a:sym typeface="Nunito"/>
              </a:rPr>
              <a:t>ut</a:t>
            </a:r>
            <a:r>
              <a:rPr lang="en" sz="1500" dirty="0">
                <a:solidFill>
                  <a:srgbClr val="233A44"/>
                </a:solidFill>
                <a:latin typeface="Nunito"/>
                <a:ea typeface="Nunito"/>
                <a:cs typeface="Nunito"/>
                <a:sym typeface="Nunito"/>
              </a:rPr>
              <a:t> smoking? What would be different in your life if you no longer smoked? During all phases of treatment, including screening, assessment, and provision of care it is helpful to try to elicit and increase change talk from the client. Additionally, be sure to consider the different sources of pressure a client might be experiencing, in particular consider possible family and cultural pressures the client may be facing, as well as any stigmas they may face.  </a:t>
            </a:r>
            <a:endParaRPr sz="1500" dirty="0">
              <a:solidFill>
                <a:srgbClr val="233A44"/>
              </a:solidFill>
              <a:latin typeface="Nunito"/>
              <a:ea typeface="Nunito"/>
              <a:cs typeface="Nunito"/>
              <a:sym typeface="Nuni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946c952f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1946c952f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solidFill>
                  <a:srgbClr val="233A44"/>
                </a:solidFill>
                <a:latin typeface="Nunito"/>
                <a:ea typeface="Nunito"/>
                <a:cs typeface="Nunito"/>
                <a:sym typeface="Nunito"/>
              </a:rPr>
              <a:t>Script: </a:t>
            </a:r>
          </a:p>
          <a:p>
            <a:pPr marL="0" lvl="0" indent="0" algn="l" rtl="0">
              <a:spcBef>
                <a:spcPts val="0"/>
              </a:spcBef>
              <a:spcAft>
                <a:spcPts val="0"/>
              </a:spcAft>
              <a:buNone/>
            </a:pPr>
            <a:r>
              <a:rPr lang="en-US" dirty="0"/>
              <a:t>Literature is lacking about culturally sensitive care practices with those who have schizophrenia and nicotine use disorder. Findings from other studies about culturally sensitive care and substance use treatment can be adapted to support individuals and communities with both schizophrenia and nicotine use disorder. For working with Native American, Indigenous, and Alaskan Native peoples, including community and family involvement, emphasizing the therapeutic relationship and fostering respect for clients, instituting open-door policies that value clients over strict timetables, and flexibility in “meeting people where they’re at” in their recovery journey may be helpful approaches. When working with African-Americans, incorporating spirituality (as defined by the individual and their specific community contexts), including family and community ties, and honoring and uplifting storytelling traditions can increase the cultural sensitivity of care. Originating in India, hookah use became popular in Arab, Persian, and Middle Eastern communities; and has grown in popularity in the United States over time, especially among youth and young adults. It may be helpful to consider the social aspects of hookah use, individual’s preference towards tobacco flavorings, and possible misconceptions that people who use hookahs might have about the health effects of hookah use compared to cigarettes or other forms of tobacco when engaging in treatment with these communities. Culture is specific, both communal and individualized, as well as intersectional. It is important to be in regular communication with individuals and communities about their particular preferences regarding care.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946c952f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946c952f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Script: </a:t>
            </a:r>
          </a:p>
          <a:p>
            <a:pPr marL="0" lvl="0" indent="0" algn="l" rtl="0">
              <a:spcBef>
                <a:spcPts val="0"/>
              </a:spcBef>
              <a:spcAft>
                <a:spcPts val="0"/>
              </a:spcAft>
              <a:buNone/>
            </a:pPr>
            <a:r>
              <a:rPr lang="en-US" dirty="0"/>
              <a:t>We hope that you have enjoyed viewing our presentation. We would like to end by reviewing some of the major takeaways on best practices for treating nicotine use in populations with psychosis, so that you can incorporate them into your own practice. The first thing to remember is that nicotine use is highly prevalent in populations with severe mental health conditions, such as schizophrenia and psychosis. Using nicotine is appealing for these populations because it may reduce stress, improve negative symptoms in the short term, and regulate startle response. Remember that completely stopping nicotine use is often difficult for those with SPMI who are dependent on nicotine, so it is best practice to take a harm reduction approach. When engaging in treatment planning, goal setting, and treatment evaluation, always remember to incorporate information about the “stages of change” and adjust accordingly based on where the client is at. Be flexible and open-minded with clients, as it is normal to fluctuate between the stages of change. EBP’s that have shown to be effective with this population include combined nicotine replacement therapy with pharmacotherapy such as patches and lozenges, MI, CBT, contingency management, and assertive community treatment. Multimodal interventions that incorporate several of these techniques are especially effective. While the recommendations mentioned in this presentation are useful, we found there are still many gaps in the literature and there is a need for more research on this topic. In particular, future research should identify and study effective, culturally sensitive nicotine treatments specific to those with schizophrenia and psychosis.</a:t>
            </a:r>
          </a:p>
          <a:p>
            <a:pPr marL="0" lvl="0" indent="0" algn="l" rtl="0">
              <a:spcBef>
                <a:spcPts val="0"/>
              </a:spcBef>
              <a:spcAft>
                <a:spcPts val="0"/>
              </a:spcAft>
              <a:buNone/>
            </a:pPr>
            <a:r>
              <a:rPr lang="en-US" dirty="0"/>
              <a:t>  Image: https://</a:t>
            </a:r>
            <a:r>
              <a:rPr lang="en-US" dirty="0" err="1"/>
              <a:t>www.vectorstock.com</a:t>
            </a:r>
            <a:r>
              <a:rPr lang="en-US" dirty="0"/>
              <a:t>/royalty-free-vector/graphic-cartoon-character-problem-solving-vector-36904178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556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946c952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946c952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dirty="0">
                <a:latin typeface="Times New Roman" panose="02020603050405020304" pitchFamily="18" charset="0"/>
                <a:cs typeface="Times New Roman" panose="02020603050405020304" pitchFamily="18" charset="0"/>
              </a:rPr>
              <a:t>Script:</a:t>
            </a:r>
          </a:p>
          <a:p>
            <a:pPr marL="0" lvl="0" indent="0" algn="l" rtl="0">
              <a:spcBef>
                <a:spcPts val="0"/>
              </a:spcBef>
              <a:spcAft>
                <a:spcPts val="0"/>
              </a:spcAft>
              <a:buNone/>
            </a:pPr>
            <a:r>
              <a:rPr lang="en" sz="1200" dirty="0">
                <a:latin typeface="Times New Roman" panose="02020603050405020304" pitchFamily="18" charset="0"/>
                <a:cs typeface="Times New Roman" panose="02020603050405020304" pitchFamily="18" charset="0"/>
              </a:rPr>
              <a:t>Addressing nicotine use with individuals who are diagnosed with schizophrenia is crucial. Behavioral healthcare providers should care about this issue for the following reasons: Firstly, nicotine use is extremely prevalent amongst individuals diagnosed with schizophrenia. Evidence reveals that these individuals are at an increased risk of tobacco-related morbidity, which is a major contributor to health inequities. According to Heiberg et al. (2018), individuals diagnosed with schizophrenia have a 2-3x increased mortality rate compared to the general population, and a 10-20 year reduction in average lifespan. Therefore, these individuals are particularly vulnerable to adverse health outcomes caused by nicotine use. The CDC notes that amongst the entire U.S. population, tobacco use is the leading cause of preventable disease, disability, and death. </a:t>
            </a:r>
            <a:endParaRPr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1200" u="sng" dirty="0">
                <a:latin typeface="Times New Roman" panose="02020603050405020304" pitchFamily="18" charset="0"/>
                <a:cs typeface="Times New Roman" panose="02020603050405020304" pitchFamily="18" charset="0"/>
              </a:rPr>
              <a:t>References: </a:t>
            </a:r>
            <a:endParaRPr sz="1200" u="sng" dirty="0">
              <a:latin typeface="Times New Roman" panose="02020603050405020304" pitchFamily="18" charset="0"/>
              <a:cs typeface="Times New Roman" panose="02020603050405020304" pitchFamily="18" charset="0"/>
            </a:endParaRPr>
          </a:p>
          <a:p>
            <a:pPr marL="457200" lvl="0" indent="-457200" algn="l" rtl="0">
              <a:spcBef>
                <a:spcPts val="0"/>
              </a:spcBef>
              <a:spcAft>
                <a:spcPts val="0"/>
              </a:spcAft>
              <a:buNone/>
            </a:pPr>
            <a:r>
              <a:rPr lang="en" sz="1200" dirty="0">
                <a:latin typeface="Times New Roman" panose="02020603050405020304" pitchFamily="18" charset="0"/>
                <a:cs typeface="Times New Roman" panose="02020603050405020304" pitchFamily="18" charset="0"/>
              </a:rPr>
              <a:t>Heiberg, I. H., Jacobsen, B. K., </a:t>
            </a:r>
            <a:r>
              <a:rPr lang="en" sz="1200" dirty="0" err="1">
                <a:latin typeface="Times New Roman" panose="02020603050405020304" pitchFamily="18" charset="0"/>
                <a:cs typeface="Times New Roman" panose="02020603050405020304" pitchFamily="18" charset="0"/>
              </a:rPr>
              <a:t>Nesvag</a:t>
            </a:r>
            <a:r>
              <a:rPr lang="en" sz="1200" dirty="0">
                <a:latin typeface="Times New Roman" panose="02020603050405020304" pitchFamily="18" charset="0"/>
                <a:cs typeface="Times New Roman" panose="02020603050405020304" pitchFamily="18" charset="0"/>
              </a:rPr>
              <a:t>, R., </a:t>
            </a:r>
            <a:r>
              <a:rPr lang="en" sz="1200" dirty="0" err="1">
                <a:latin typeface="Times New Roman" panose="02020603050405020304" pitchFamily="18" charset="0"/>
                <a:cs typeface="Times New Roman" panose="02020603050405020304" pitchFamily="18" charset="0"/>
              </a:rPr>
              <a:t>Bramness</a:t>
            </a:r>
            <a:r>
              <a:rPr lang="en" sz="1200" dirty="0">
                <a:latin typeface="Times New Roman" panose="02020603050405020304" pitchFamily="18" charset="0"/>
                <a:cs typeface="Times New Roman" panose="02020603050405020304" pitchFamily="18" charset="0"/>
              </a:rPr>
              <a:t>, J. G., </a:t>
            </a:r>
            <a:r>
              <a:rPr lang="en" sz="1200" dirty="0" err="1">
                <a:latin typeface="Times New Roman" panose="02020603050405020304" pitchFamily="18" charset="0"/>
                <a:cs typeface="Times New Roman" panose="02020603050405020304" pitchFamily="18" charset="0"/>
              </a:rPr>
              <a:t>Reichborn-Kjennerud</a:t>
            </a:r>
            <a:r>
              <a:rPr lang="en" sz="1200" dirty="0">
                <a:latin typeface="Times New Roman" panose="02020603050405020304" pitchFamily="18" charset="0"/>
                <a:cs typeface="Times New Roman" panose="02020603050405020304" pitchFamily="18" charset="0"/>
              </a:rPr>
              <a:t>, T., </a:t>
            </a:r>
            <a:r>
              <a:rPr lang="en" sz="1200" dirty="0" err="1">
                <a:latin typeface="Times New Roman" panose="02020603050405020304" pitchFamily="18" charset="0"/>
                <a:cs typeface="Times New Roman" panose="02020603050405020304" pitchFamily="18" charset="0"/>
              </a:rPr>
              <a:t>Naess</a:t>
            </a:r>
            <a:r>
              <a:rPr lang="en" sz="1200" dirty="0">
                <a:latin typeface="Times New Roman" panose="02020603050405020304" pitchFamily="18" charset="0"/>
                <a:cs typeface="Times New Roman" panose="02020603050405020304" pitchFamily="18" charset="0"/>
              </a:rPr>
              <a:t>, O., </a:t>
            </a:r>
            <a:r>
              <a:rPr lang="en" sz="1200" dirty="0" err="1">
                <a:latin typeface="Times New Roman" panose="02020603050405020304" pitchFamily="18" charset="0"/>
                <a:cs typeface="Times New Roman" panose="02020603050405020304" pitchFamily="18" charset="0"/>
              </a:rPr>
              <a:t>Ystrom</a:t>
            </a:r>
            <a:r>
              <a:rPr lang="en" sz="1200" dirty="0">
                <a:latin typeface="Times New Roman" panose="02020603050405020304" pitchFamily="18" charset="0"/>
                <a:cs typeface="Times New Roman" panose="02020603050405020304" pitchFamily="18" charset="0"/>
              </a:rPr>
              <a:t>, E., </a:t>
            </a:r>
            <a:r>
              <a:rPr lang="en" sz="1200" dirty="0" err="1">
                <a:latin typeface="Times New Roman" panose="02020603050405020304" pitchFamily="18" charset="0"/>
                <a:cs typeface="Times New Roman" panose="02020603050405020304" pitchFamily="18" charset="0"/>
              </a:rPr>
              <a:t>Hultman</a:t>
            </a:r>
            <a:r>
              <a:rPr lang="en" sz="1200" dirty="0">
                <a:latin typeface="Times New Roman" panose="02020603050405020304" pitchFamily="18" charset="0"/>
                <a:cs typeface="Times New Roman" panose="02020603050405020304" pitchFamily="18" charset="0"/>
              </a:rPr>
              <a:t>, C. M., &amp; </a:t>
            </a:r>
            <a:r>
              <a:rPr lang="en" sz="1200" dirty="0" err="1">
                <a:latin typeface="Times New Roman" panose="02020603050405020304" pitchFamily="18" charset="0"/>
                <a:cs typeface="Times New Roman" panose="02020603050405020304" pitchFamily="18" charset="0"/>
              </a:rPr>
              <a:t>Hoye</a:t>
            </a:r>
            <a:r>
              <a:rPr lang="en" sz="1200" dirty="0">
                <a:latin typeface="Times New Roman" panose="02020603050405020304" pitchFamily="18" charset="0"/>
                <a:cs typeface="Times New Roman" panose="02020603050405020304" pitchFamily="18" charset="0"/>
              </a:rPr>
              <a:t>, A. (2018). Total and cause-specific standardized mortality ratios in patients with schizophrenia and/or substance use disorder. </a:t>
            </a:r>
            <a:r>
              <a:rPr lang="en" sz="1200" dirty="0" err="1">
                <a:latin typeface="Times New Roman" panose="02020603050405020304" pitchFamily="18" charset="0"/>
                <a:cs typeface="Times New Roman" panose="02020603050405020304" pitchFamily="18" charset="0"/>
              </a:rPr>
              <a:t>PLoS</a:t>
            </a:r>
            <a:r>
              <a:rPr lang="en" sz="1200" dirty="0">
                <a:latin typeface="Times New Roman" panose="02020603050405020304" pitchFamily="18" charset="0"/>
                <a:cs typeface="Times New Roman" panose="02020603050405020304" pitchFamily="18" charset="0"/>
              </a:rPr>
              <a:t> ONE, </a:t>
            </a:r>
            <a:r>
              <a:rPr lang="en" sz="1200" i="1" dirty="0">
                <a:latin typeface="Times New Roman" panose="02020603050405020304" pitchFamily="18" charset="0"/>
                <a:cs typeface="Times New Roman" panose="02020603050405020304" pitchFamily="18" charset="0"/>
              </a:rPr>
              <a:t>13</a:t>
            </a:r>
            <a:r>
              <a:rPr lang="en" sz="1200" dirty="0">
                <a:latin typeface="Times New Roman" panose="02020603050405020304" pitchFamily="18" charset="0"/>
                <a:cs typeface="Times New Roman" panose="02020603050405020304" pitchFamily="18" charset="0"/>
              </a:rPr>
              <a:t>(8), 1-17, </a:t>
            </a:r>
            <a:r>
              <a:rPr lang="en" sz="1200" u="sng" dirty="0">
                <a:solidFill>
                  <a:schemeClr val="hlink"/>
                </a:solidFill>
                <a:latin typeface="Times New Roman" panose="02020603050405020304" pitchFamily="18" charset="0"/>
                <a:cs typeface="Times New Roman" panose="02020603050405020304" pitchFamily="18" charset="0"/>
                <a:hlinkClick r:id="rId3"/>
              </a:rPr>
              <a:t>https://doi.org/10.1371/journal.pone.0202028</a:t>
            </a:r>
            <a:r>
              <a:rPr lang="en" sz="1200" dirty="0">
                <a:latin typeface="Times New Roman" panose="02020603050405020304" pitchFamily="18" charset="0"/>
                <a:cs typeface="Times New Roman" panose="02020603050405020304" pitchFamily="18" charset="0"/>
              </a:rPr>
              <a:t> </a:t>
            </a:r>
            <a:endParaRPr sz="1200" dirty="0">
              <a:latin typeface="Times New Roman" panose="02020603050405020304" pitchFamily="18" charset="0"/>
              <a:cs typeface="Times New Roman" panose="02020603050405020304" pitchFamily="18" charset="0"/>
            </a:endParaRPr>
          </a:p>
          <a:p>
            <a:pPr marL="457200" lvl="0" indent="-457200" algn="l" rtl="0">
              <a:spcBef>
                <a:spcPts val="0"/>
              </a:spcBef>
              <a:spcAft>
                <a:spcPts val="0"/>
              </a:spcAft>
              <a:buClr>
                <a:schemeClr val="dk1"/>
              </a:buClr>
              <a:buSzPts val="1100"/>
              <a:buFont typeface="Arial"/>
              <a:buNone/>
            </a:pPr>
            <a:r>
              <a:rPr lang="en" sz="1200" dirty="0">
                <a:solidFill>
                  <a:schemeClr val="dk1"/>
                </a:solidFill>
                <a:latin typeface="Times New Roman" panose="02020603050405020304" pitchFamily="18" charset="0"/>
                <a:ea typeface="Times New Roman"/>
                <a:cs typeface="Times New Roman" panose="02020603050405020304" pitchFamily="18" charset="0"/>
                <a:sym typeface="Times New Roman"/>
              </a:rPr>
              <a:t>Quigley, H. &amp; </a:t>
            </a:r>
            <a:r>
              <a:rPr lang="en" sz="1200" dirty="0" err="1">
                <a:solidFill>
                  <a:schemeClr val="dk1"/>
                </a:solidFill>
                <a:latin typeface="Times New Roman" panose="02020603050405020304" pitchFamily="18" charset="0"/>
                <a:ea typeface="Times New Roman"/>
                <a:cs typeface="Times New Roman" panose="02020603050405020304" pitchFamily="18" charset="0"/>
                <a:sym typeface="Times New Roman"/>
              </a:rPr>
              <a:t>MacCabe</a:t>
            </a:r>
            <a:r>
              <a:rPr lang="en" sz="1200" dirty="0">
                <a:solidFill>
                  <a:schemeClr val="dk1"/>
                </a:solidFill>
                <a:latin typeface="Times New Roman" panose="02020603050405020304" pitchFamily="18" charset="0"/>
                <a:ea typeface="Times New Roman"/>
                <a:cs typeface="Times New Roman" panose="02020603050405020304" pitchFamily="18" charset="0"/>
                <a:sym typeface="Times New Roman"/>
              </a:rPr>
              <a:t>, J. H. (2019). The relationship between nicotine and psychosis. Therapeutic Advances in Psychopharmacology, 9, 1-12. </a:t>
            </a:r>
            <a:r>
              <a:rPr lang="en" sz="1200" u="sng" dirty="0">
                <a:solidFill>
                  <a:schemeClr val="hlink"/>
                </a:solidFill>
                <a:latin typeface="Times New Roman" panose="02020603050405020304" pitchFamily="18" charset="0"/>
                <a:ea typeface="Times New Roman"/>
                <a:cs typeface="Times New Roman" panose="02020603050405020304" pitchFamily="18" charset="0"/>
                <a:sym typeface="Times New Roman"/>
                <a:hlinkClick r:id="rId4"/>
              </a:rPr>
              <a:t>https://doi.org/10.1177/2045125319859969</a:t>
            </a:r>
            <a:r>
              <a:rPr lang="en" sz="12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946c952f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1946c952f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517c8b0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517c8b0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(Ruebush, 2019)</a:t>
            </a:r>
            <a:endParaRPr sz="1200">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946c952f8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946c952f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946c952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946c952f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u="sng" dirty="0">
                <a:solidFill>
                  <a:schemeClr val="dk1"/>
                </a:solidFill>
                <a:latin typeface="Times New Roman"/>
                <a:ea typeface="Times New Roman"/>
                <a:cs typeface="Times New Roman"/>
                <a:sym typeface="Times New Roman"/>
              </a:rPr>
              <a:t>Script: </a:t>
            </a:r>
            <a:endParaRPr sz="1200" b="1" u="sng"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Cigarette smoking is highly prevalent amongst individuals diagnosed with severe persistent mental illness, SPMI for short. Further, cigarette smoking is particularly prevalent amongst individuals diagnosed with schizophrenia. According to </a:t>
            </a:r>
            <a:r>
              <a:rPr lang="en" sz="1200" b="1" u="sng" dirty="0">
                <a:solidFill>
                  <a:schemeClr val="dk1"/>
                </a:solidFill>
                <a:latin typeface="Times New Roman"/>
                <a:ea typeface="Times New Roman"/>
                <a:cs typeface="Times New Roman"/>
                <a:sym typeface="Times New Roman"/>
              </a:rPr>
              <a:t>Quigley &amp; MacCabe (2019),</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Cigarette smoking rates are 2-3 x higher for those diagnosed with SPMI. Further, individuals diagnosed with SPMI who smoke cigarettes are more likely to display patterns of heavy smoking, severe nicotine dependence, and are less likely to quit. </a:t>
            </a:r>
            <a:r>
              <a:rPr lang="en" sz="1200" b="1" u="sng" dirty="0">
                <a:solidFill>
                  <a:schemeClr val="dk1"/>
                </a:solidFill>
                <a:latin typeface="Times New Roman"/>
                <a:ea typeface="Times New Roman"/>
                <a:cs typeface="Times New Roman"/>
                <a:sym typeface="Times New Roman"/>
              </a:rPr>
              <a:t>Pratt et al. (2016)</a:t>
            </a:r>
            <a:r>
              <a:rPr lang="en" sz="1200" dirty="0">
                <a:solidFill>
                  <a:schemeClr val="dk1"/>
                </a:solidFill>
                <a:latin typeface="Times New Roman"/>
                <a:ea typeface="Times New Roman"/>
                <a:cs typeface="Times New Roman"/>
                <a:sym typeface="Times New Roman"/>
              </a:rPr>
              <a:t> note that up to 75% of people with SPMI smoke, and most are highly dependent on nicotine and consume more cigarettes per day than smokers without SPMI. The authors also note that although rates of smoking in the general population have steadily declined over the past several decades, rates of smoking have remained high for people with SPMI. The infographic on this slide is from the CDC’s 2021 tobacco use fact sheet, and reflects the most current prevalence of cigarette smoking in the United States. The graphic further breaks down prevalence by age, gender,  race/ethnicity, sexual orientation, and other considerations.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u="sng" dirty="0">
                <a:solidFill>
                  <a:schemeClr val="dk1"/>
                </a:solidFill>
                <a:latin typeface="Times New Roman"/>
                <a:ea typeface="Times New Roman"/>
                <a:cs typeface="Times New Roman"/>
                <a:sym typeface="Times New Roman"/>
              </a:rPr>
              <a:t>Citations: </a:t>
            </a:r>
            <a:endParaRPr sz="1200" b="1" u="sng" dirty="0">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Quigley, H. &amp; MacCabe, J. H. (2019). The relationship between nicotine and psychosis. Therapeutic Advances in Psychopharmacology, 9, 1-12. </a:t>
            </a:r>
            <a:r>
              <a:rPr lang="en" sz="1200" u="sng" dirty="0">
                <a:solidFill>
                  <a:schemeClr val="hlink"/>
                </a:solidFill>
                <a:latin typeface="Times New Roman"/>
                <a:ea typeface="Times New Roman"/>
                <a:cs typeface="Times New Roman"/>
                <a:sym typeface="Times New Roman"/>
                <a:hlinkClick r:id="rId3"/>
              </a:rPr>
              <a:t>https://doi.org/10.1177/2045125319859969</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Pratt, S. L., Sargent, J., Daniels, L., Santos, M. M., &amp; Brunette, M. (2016). Appeal of electronic cigarettes in smokers with serious mental illness. Addictive Behaviors, 59, 30-34, </a:t>
            </a:r>
            <a:r>
              <a:rPr lang="en" sz="1200" u="sng" dirty="0">
                <a:solidFill>
                  <a:schemeClr val="hlink"/>
                </a:solidFill>
                <a:latin typeface="Times New Roman"/>
                <a:ea typeface="Times New Roman"/>
                <a:cs typeface="Times New Roman"/>
                <a:sym typeface="Times New Roman"/>
                <a:hlinkClick r:id="rId4"/>
              </a:rPr>
              <a:t>http://dx.doi.org/10.1016/j.addbeh.2016.03.009</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457200" lvl="0" indent="-457200" algn="l" rtl="0">
              <a:lnSpc>
                <a:spcPct val="150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Centers for Disease Control and Prevention. (2021). Adult Tobacco Use Infographics [Infographic]. CDC.gov. </a:t>
            </a:r>
            <a:r>
              <a:rPr lang="en" sz="1200" u="sng" dirty="0">
                <a:solidFill>
                  <a:srgbClr val="3D4594"/>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https://www.cdc.gov/tobacco/infographics/adult/index.htm </a:t>
            </a:r>
            <a:endParaRPr sz="1200" dirty="0">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chemeClr val="dk1"/>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946c952f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946c952f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latin typeface="Times New Roman"/>
                <a:ea typeface="Times New Roman"/>
                <a:cs typeface="Times New Roman"/>
                <a:sym typeface="Times New Roman"/>
              </a:rPr>
              <a:t>Script: </a:t>
            </a:r>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When nicotine use is broken down by race/ethnicity, class, SES, gender, and other factors, many disparities become apparent. Some of these disparities include worse health outcomes, inadequate access to treatment and resources that promote better health outcomes, potentially less access to harm reduction resources (vapes, medication, patches). According to the CDC, cigarette smoking is highest amongst uninsured adults &amp; adults insured by Medicaid, and lowest amongst adults with private insurance. This is concerning as it reflects that the population with the highest risk for nicotine/tobacco related health concerns is least likely to be able to access quality healthcare services. In fact, according to Quigley &amp; </a:t>
            </a:r>
            <a:r>
              <a:rPr lang="en" sz="1200" dirty="0" err="1">
                <a:latin typeface="Times New Roman"/>
                <a:ea typeface="Times New Roman"/>
                <a:cs typeface="Times New Roman"/>
                <a:sym typeface="Times New Roman"/>
              </a:rPr>
              <a:t>MacCabe</a:t>
            </a:r>
            <a:r>
              <a:rPr lang="en" sz="1200" dirty="0">
                <a:latin typeface="Times New Roman"/>
                <a:ea typeface="Times New Roman"/>
                <a:cs typeface="Times New Roman"/>
                <a:sym typeface="Times New Roman"/>
              </a:rPr>
              <a:t> (2019), those with SMI have increased risk of tobacco-related morbidity &amp; excess mortality, which is a major contributor to health inequities. Further, the authors note that, historically the tobacco industry has targeted this population by targeting psychiatric facilities with product promotions &amp; giveaways in the 1980’s &amp; 1990’s as well as supporting misconceptions about tobacco and its positive impact on mental health. </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Quigley &amp; </a:t>
            </a:r>
            <a:r>
              <a:rPr lang="en" sz="1200" dirty="0" err="1">
                <a:latin typeface="Times New Roman"/>
                <a:ea typeface="Times New Roman"/>
                <a:cs typeface="Times New Roman"/>
                <a:sym typeface="Times New Roman"/>
              </a:rPr>
              <a:t>MacCabe</a:t>
            </a:r>
            <a:r>
              <a:rPr lang="en" sz="1200" dirty="0">
                <a:latin typeface="Times New Roman"/>
                <a:ea typeface="Times New Roman"/>
                <a:cs typeface="Times New Roman"/>
                <a:sym typeface="Times New Roman"/>
              </a:rPr>
              <a:t> (2019) </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CDC - </a:t>
            </a:r>
            <a:r>
              <a:rPr lang="en" sz="1200" dirty="0">
                <a:solidFill>
                  <a:schemeClr val="dk1"/>
                </a:solidFill>
                <a:latin typeface="Times New Roman"/>
                <a:ea typeface="Times New Roman"/>
                <a:cs typeface="Times New Roman"/>
                <a:sym typeface="Times New Roman"/>
              </a:rPr>
              <a:t>Centers for Disease Control and Prevention. (2021). Adult Tobacco Use Infographics [Infographic]. </a:t>
            </a:r>
            <a:r>
              <a:rPr lang="en" sz="1200" dirty="0" err="1">
                <a:solidFill>
                  <a:schemeClr val="dk1"/>
                </a:solidFill>
                <a:latin typeface="Times New Roman"/>
                <a:ea typeface="Times New Roman"/>
                <a:cs typeface="Times New Roman"/>
                <a:sym typeface="Times New Roman"/>
              </a:rPr>
              <a:t>CDC.gov</a:t>
            </a:r>
            <a:r>
              <a:rPr lang="en" sz="1200" dirty="0">
                <a:solidFill>
                  <a:schemeClr val="dk1"/>
                </a:solidFill>
                <a:latin typeface="Times New Roman"/>
                <a:ea typeface="Times New Roman"/>
                <a:cs typeface="Times New Roman"/>
                <a:sym typeface="Times New Roman"/>
              </a:rPr>
              <a:t>. </a:t>
            </a:r>
            <a:r>
              <a:rPr lang="en" sz="1200" u="sng" dirty="0">
                <a:solidFill>
                  <a:srgbClr val="3D4594"/>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https://www.cdc.gov/tobacco/infographics/adult/index.htm </a:t>
            </a:r>
            <a:r>
              <a:rPr lang="en"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700" u="sng" dirty="0">
                <a:solidFill>
                  <a:schemeClr val="hlink"/>
                </a:solidFill>
                <a:latin typeface="Calibri"/>
                <a:ea typeface="Calibri"/>
                <a:cs typeface="Calibri"/>
                <a:sym typeface="Calibri"/>
                <a:hlinkClick r:id="rId4"/>
              </a:rPr>
              <a:t>https://www.bhthechange.org/resources/can-state-health-departments-address-tobacco-related-disparities/</a:t>
            </a:r>
            <a:r>
              <a:rPr lang="en" sz="700" dirty="0">
                <a:solidFill>
                  <a:schemeClr val="dk1"/>
                </a:solidFill>
                <a:latin typeface="Calibri"/>
                <a:ea typeface="Calibri"/>
                <a:cs typeface="Calibri"/>
                <a:sym typeface="Calibri"/>
              </a:rPr>
              <a:t> </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u="sng" dirty="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946c952f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1946c952f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rgbClr val="333333"/>
                </a:solidFill>
                <a:latin typeface="Times New Roman"/>
                <a:ea typeface="Times New Roman"/>
                <a:cs typeface="Times New Roman"/>
                <a:sym typeface="Times New Roman"/>
              </a:rPr>
              <a:t>Script: </a:t>
            </a:r>
            <a:endParaRPr sz="1200" b="1" u="sng"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solidFill>
                  <a:srgbClr val="333333"/>
                </a:solidFill>
                <a:latin typeface="Times New Roman"/>
                <a:ea typeface="Times New Roman"/>
                <a:cs typeface="Times New Roman"/>
                <a:sym typeface="Times New Roman"/>
              </a:rPr>
              <a:t>The excess mortality in patients with severe mental illness (SMI) has been ascribed to several factors at the individual, health system, and societal level. These factors include lifestyle factors (smoking, substance use, physical inactivity, poor diet), poorer SES conditions, sub-optimal use of or access to medical care, metabolic side effects of high dosages of antipsychotic medication, higher levels of suicides, poisoning, violent behavior, and victimization. The CDC estimates that each year the United States spends around $225 billion to treat smoking related diseases. Smoking has been associated with many adverse health effects, and can cause damage to the entire body, cancers, chronic diseases such as heart disease, and strokes. Smoking can cause damage to the entire body, including cancers and many chronic diseases, such as heart disease, strokes. Withdrawal from Nicotine causes following symptoms, which may interact with and compound the effects of serious mental health conditions such as psychosis, major depression, and schizophrenia-  irritability/ frustration /anger, Anxiety, difficulty concentrating, restlessness/impatience. depressed mood, insomnia, impaired performance, increased appetite/weight gain, and cravings &amp; urges to use (</a:t>
            </a:r>
            <a:r>
              <a:rPr lang="en" sz="1200" dirty="0" err="1">
                <a:solidFill>
                  <a:schemeClr val="dk1"/>
                </a:solidFill>
                <a:latin typeface="Times New Roman"/>
                <a:ea typeface="Times New Roman"/>
                <a:cs typeface="Times New Roman"/>
                <a:sym typeface="Times New Roman"/>
              </a:rPr>
              <a:t>Ruebush</a:t>
            </a:r>
            <a:r>
              <a:rPr lang="en" sz="1200" dirty="0">
                <a:solidFill>
                  <a:schemeClr val="dk1"/>
                </a:solidFill>
                <a:latin typeface="Times New Roman"/>
                <a:ea typeface="Times New Roman"/>
                <a:cs typeface="Times New Roman"/>
                <a:sym typeface="Times New Roman"/>
              </a:rPr>
              <a:t>, 2019). </a:t>
            </a: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u="sng" dirty="0">
                <a:solidFill>
                  <a:srgbClr val="333333"/>
                </a:solidFill>
                <a:latin typeface="Times New Roman"/>
                <a:ea typeface="Times New Roman"/>
                <a:cs typeface="Times New Roman"/>
                <a:sym typeface="Times New Roman"/>
              </a:rPr>
              <a:t>CDC - </a:t>
            </a:r>
            <a:r>
              <a:rPr lang="en" sz="1200" u="sng" dirty="0">
                <a:solidFill>
                  <a:schemeClr val="hlink"/>
                </a:solidFill>
                <a:latin typeface="Times New Roman"/>
                <a:ea typeface="Times New Roman"/>
                <a:cs typeface="Times New Roman"/>
                <a:sym typeface="Times New Roman"/>
                <a:hlinkClick r:id="rId3"/>
              </a:rPr>
              <a:t>https://www.cdc.gov/chronicdisease/resources/publications/factsheets/tobacco.htm</a:t>
            </a:r>
            <a:r>
              <a:rPr lang="en" sz="1200" dirty="0">
                <a:solidFill>
                  <a:srgbClr val="333333"/>
                </a:solidFill>
                <a:latin typeface="Times New Roman"/>
                <a:ea typeface="Times New Roman"/>
                <a:cs typeface="Times New Roman"/>
                <a:sym typeface="Times New Roman"/>
              </a:rPr>
              <a:t> </a:t>
            </a:r>
            <a:endParaRPr sz="1200" dirty="0">
              <a:solidFill>
                <a:srgbClr val="333333"/>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r>
              <a:rPr lang="en" sz="1200" dirty="0" err="1">
                <a:solidFill>
                  <a:schemeClr val="dk1"/>
                </a:solidFill>
                <a:highlight>
                  <a:srgbClr val="FFFFFF"/>
                </a:highlight>
                <a:latin typeface="Times New Roman"/>
                <a:ea typeface="Times New Roman"/>
                <a:cs typeface="Times New Roman"/>
                <a:sym typeface="Times New Roman"/>
              </a:rPr>
              <a:t>Ruebush</a:t>
            </a:r>
            <a:r>
              <a:rPr lang="en" sz="1200" dirty="0">
                <a:solidFill>
                  <a:schemeClr val="dk1"/>
                </a:solidFill>
                <a:highlight>
                  <a:srgbClr val="FFFFFF"/>
                </a:highlight>
                <a:latin typeface="Times New Roman"/>
                <a:ea typeface="Times New Roman"/>
                <a:cs typeface="Times New Roman"/>
                <a:sym typeface="Times New Roman"/>
              </a:rPr>
              <a:t>, E. (2019, October). </a:t>
            </a:r>
            <a:r>
              <a:rPr lang="en" sz="1200" i="1" dirty="0">
                <a:solidFill>
                  <a:schemeClr val="dk1"/>
                </a:solidFill>
                <a:highlight>
                  <a:srgbClr val="FFFFFF"/>
                </a:highlight>
                <a:latin typeface="Times New Roman"/>
                <a:ea typeface="Times New Roman"/>
                <a:cs typeface="Times New Roman"/>
                <a:sym typeface="Times New Roman"/>
              </a:rPr>
              <a:t>Tobacco use &amp; treatment. </a:t>
            </a:r>
            <a:r>
              <a:rPr lang="en" sz="1200" dirty="0">
                <a:solidFill>
                  <a:schemeClr val="dk1"/>
                </a:solidFill>
                <a:highlight>
                  <a:srgbClr val="FFFFFF"/>
                </a:highlight>
                <a:latin typeface="Times New Roman"/>
                <a:ea typeface="Times New Roman"/>
                <a:cs typeface="Times New Roman"/>
                <a:sym typeface="Times New Roman"/>
              </a:rPr>
              <a:t>[PowerPoint]. UNC-Chapel Hill </a:t>
            </a:r>
            <a:r>
              <a:rPr lang="en" sz="1200" dirty="0" err="1">
                <a:solidFill>
                  <a:schemeClr val="dk1"/>
                </a:solidFill>
                <a:highlight>
                  <a:srgbClr val="FFFFFF"/>
                </a:highlight>
                <a:latin typeface="Times New Roman"/>
                <a:ea typeface="Times New Roman"/>
                <a:cs typeface="Times New Roman"/>
                <a:sym typeface="Times New Roman"/>
              </a:rPr>
              <a:t>PrimeCare</a:t>
            </a:r>
            <a:r>
              <a:rPr lang="en" sz="1200" dirty="0">
                <a:solidFill>
                  <a:schemeClr val="dk1"/>
                </a:solidFill>
                <a:highlight>
                  <a:srgbClr val="FFFFFF"/>
                </a:highlight>
                <a:latin typeface="Times New Roman"/>
                <a:ea typeface="Times New Roman"/>
                <a:cs typeface="Times New Roman"/>
                <a:sym typeface="Times New Roman"/>
              </a:rPr>
              <a:t> Sakai site. </a:t>
            </a: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946c952f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1946c952f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rgbClr val="333333"/>
                </a:solidFill>
                <a:latin typeface="Times New Roman"/>
                <a:ea typeface="Times New Roman"/>
                <a:cs typeface="Times New Roman"/>
                <a:sym typeface="Times New Roman"/>
              </a:rPr>
              <a:t>Script: </a:t>
            </a:r>
          </a:p>
          <a:p>
            <a:pPr marL="0" lvl="0" indent="0" algn="l" rtl="0">
              <a:lnSpc>
                <a:spcPct val="115000"/>
              </a:lnSpc>
              <a:spcBef>
                <a:spcPts val="0"/>
              </a:spcBef>
              <a:spcAft>
                <a:spcPts val="0"/>
              </a:spcAft>
              <a:buNone/>
            </a:pPr>
            <a:r>
              <a:rPr lang="en" sz="1200" b="0" u="none" dirty="0">
                <a:solidFill>
                  <a:srgbClr val="333333"/>
                </a:solidFill>
                <a:latin typeface="Times New Roman"/>
                <a:ea typeface="Times New Roman"/>
                <a:cs typeface="Times New Roman"/>
                <a:sym typeface="Times New Roman"/>
              </a:rPr>
              <a:t>According to Pratt et al. (2016), p</a:t>
            </a:r>
            <a:r>
              <a:rPr lang="en" sz="1200" dirty="0">
                <a:solidFill>
                  <a:srgbClr val="333333"/>
                </a:solidFill>
                <a:latin typeface="Times New Roman"/>
                <a:ea typeface="Times New Roman"/>
                <a:cs typeface="Times New Roman"/>
                <a:sym typeface="Times New Roman"/>
              </a:rPr>
              <a:t>eople diagnosed with schizophrenia and bipolar disorder are more likely to start smoking and less likely to permanently quit. For those who are unable or do not wish to quit using nicotine via smoking, using E-cigarettes may help reduce overall toxin exposure. The authors also note that e-cigarettes may be appealing for smokers with serious mental illness, as evidenced by high self-report ratings of satisfaction amongst study participants with serious mental illness. Additionally, most of the participants significantly reduced the number of cigarettes they smoked when given access to e-cigarettes. Qualitative data from the study suggested participants liked E-cigarettes because they represent a healthier, cleaner alternative to combustible cigarettes. Stewart et al. (2010) highlights the importance of health risks of certain types of e-cigarettes and vapes, noting that some vapes may contain volatile organic compounds, nicotine, ultrafine particles, cancer-causing chemicals, heavy metals (nickel, tin, lead), flavoring with a chemical linked to serious lung disease, lung injury and burns, &amp; E-liquid poisoning. </a:t>
            </a:r>
          </a:p>
          <a:p>
            <a:pPr marL="0" lvl="0" indent="0" algn="l" rtl="0">
              <a:lnSpc>
                <a:spcPct val="115000"/>
              </a:lnSpc>
              <a:spcBef>
                <a:spcPts val="0"/>
              </a:spcBef>
              <a:spcAft>
                <a:spcPts val="0"/>
              </a:spcAft>
              <a:buNone/>
            </a:pPr>
            <a:endParaRPr lang="en"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u="sng" dirty="0">
                <a:solidFill>
                  <a:srgbClr val="333333"/>
                </a:solidFill>
                <a:latin typeface="Times New Roman"/>
                <a:ea typeface="Times New Roman"/>
                <a:cs typeface="Times New Roman"/>
                <a:sym typeface="Times New Roman"/>
              </a:rPr>
              <a:t>References: </a:t>
            </a:r>
          </a:p>
          <a:p>
            <a:pPr marL="0" lvl="0" indent="0" algn="l" rtl="0">
              <a:spcBef>
                <a:spcPts val="0"/>
              </a:spcBef>
              <a:spcAft>
                <a:spcPts val="0"/>
              </a:spcAft>
              <a:buNone/>
            </a:pPr>
            <a:r>
              <a:rPr lang="en-US" sz="1200" dirty="0"/>
              <a:t>Stewart et al. (2010) </a:t>
            </a:r>
          </a:p>
          <a:p>
            <a:pPr marL="0" lvl="0" indent="0" algn="l" rtl="0">
              <a:lnSpc>
                <a:spcPct val="115000"/>
              </a:lnSpc>
              <a:spcBef>
                <a:spcPts val="0"/>
              </a:spcBef>
              <a:spcAft>
                <a:spcPts val="0"/>
              </a:spcAft>
              <a:buNone/>
            </a:pPr>
            <a:r>
              <a:rPr lang="en-US" sz="1400" b="0" u="none" dirty="0">
                <a:solidFill>
                  <a:srgbClr val="333333"/>
                </a:solidFill>
                <a:latin typeface="Times New Roman"/>
                <a:ea typeface="Times New Roman"/>
                <a:cs typeface="Times New Roman"/>
                <a:sym typeface="Times New Roman"/>
              </a:rPr>
              <a:t>Pratt et al. (2016) </a:t>
            </a:r>
          </a:p>
          <a:p>
            <a:pPr marL="0" lvl="0" indent="0" algn="l" rtl="0">
              <a:lnSpc>
                <a:spcPct val="115000"/>
              </a:lnSpc>
              <a:spcBef>
                <a:spcPts val="0"/>
              </a:spcBef>
              <a:spcAft>
                <a:spcPts val="0"/>
              </a:spcAft>
              <a:buNone/>
            </a:pPr>
            <a:endParaRPr sz="1200" dirty="0">
              <a:solidFill>
                <a:srgbClr val="333333"/>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1ead7de4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21ead7de4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rgbClr val="333333"/>
                </a:solidFill>
                <a:latin typeface="Times New Roman"/>
                <a:ea typeface="Times New Roman"/>
                <a:cs typeface="Times New Roman"/>
                <a:sym typeface="Times New Roman"/>
              </a:rPr>
              <a:t>Script:</a:t>
            </a:r>
          </a:p>
          <a:p>
            <a:pPr marL="0" lvl="0" indent="0" algn="l" rtl="0">
              <a:lnSpc>
                <a:spcPct val="115000"/>
              </a:lnSpc>
              <a:spcBef>
                <a:spcPts val="0"/>
              </a:spcBef>
              <a:spcAft>
                <a:spcPts val="0"/>
              </a:spcAft>
              <a:buNone/>
            </a:pPr>
            <a:r>
              <a:rPr lang="en" sz="1200" dirty="0">
                <a:solidFill>
                  <a:srgbClr val="333333"/>
                </a:solidFill>
                <a:latin typeface="Times New Roman"/>
                <a:ea typeface="Times New Roman"/>
                <a:cs typeface="Times New Roman"/>
                <a:sym typeface="Times New Roman"/>
              </a:rPr>
              <a:t>Sabe et al. (2020) state that negative symptoms of schizophrenia are associated with reduced dopaminergic neurotransmission in the mesolimbic and </a:t>
            </a:r>
            <a:r>
              <a:rPr lang="en" sz="1200" dirty="0" err="1">
                <a:solidFill>
                  <a:srgbClr val="333333"/>
                </a:solidFill>
                <a:latin typeface="Times New Roman"/>
                <a:ea typeface="Times New Roman"/>
                <a:cs typeface="Times New Roman"/>
                <a:sym typeface="Times New Roman"/>
              </a:rPr>
              <a:t>mesocortical</a:t>
            </a:r>
            <a:r>
              <a:rPr lang="en" sz="1200" dirty="0">
                <a:solidFill>
                  <a:srgbClr val="333333"/>
                </a:solidFill>
                <a:latin typeface="Times New Roman"/>
                <a:ea typeface="Times New Roman"/>
                <a:cs typeface="Times New Roman"/>
                <a:sym typeface="Times New Roman"/>
              </a:rPr>
              <a:t> systems. Negative symptoms of schizophrenia include blunted affect, alogia (or “poverty of speech”), </a:t>
            </a:r>
            <a:r>
              <a:rPr lang="en" sz="1200" dirty="0" err="1">
                <a:solidFill>
                  <a:srgbClr val="333333"/>
                </a:solidFill>
                <a:latin typeface="Times New Roman"/>
                <a:ea typeface="Times New Roman"/>
                <a:cs typeface="Times New Roman"/>
                <a:sym typeface="Times New Roman"/>
              </a:rPr>
              <a:t>asociality</a:t>
            </a:r>
            <a:r>
              <a:rPr lang="en" sz="1200" dirty="0">
                <a:solidFill>
                  <a:srgbClr val="333333"/>
                </a:solidFill>
                <a:latin typeface="Times New Roman"/>
                <a:ea typeface="Times New Roman"/>
                <a:cs typeface="Times New Roman"/>
                <a:sym typeface="Times New Roman"/>
              </a:rPr>
              <a:t>, and avolition, meaning a lack of motivation. For those with reduced dopaminergic neurotransmission, the acute administration of nicotine can increase dopaminergic neurotransmission and could thus improve negative symptoms in the short term. Additionally, some studies have found that nicotine use can dull the heightened startle response that those with schizophrenia experience. The encyclopedia Britannica defines startle response as </a:t>
            </a:r>
            <a:r>
              <a:rPr lang="en-US" sz="1100" b="0" i="0" u="none" strike="noStrike" cap="none" dirty="0">
                <a:solidFill>
                  <a:srgbClr val="000000"/>
                </a:solidFill>
                <a:effectLst/>
                <a:latin typeface="Arial"/>
                <a:ea typeface="Arial"/>
                <a:cs typeface="Arial"/>
                <a:sym typeface="Arial"/>
              </a:rPr>
              <a:t>extremely rapid psychophysiological response of an organism to a sudden and unexpected stimulus such as a loud sound or a blinding flash of light. </a:t>
            </a:r>
            <a:r>
              <a:rPr lang="en" sz="1200" dirty="0">
                <a:solidFill>
                  <a:srgbClr val="333333"/>
                </a:solidFill>
                <a:latin typeface="Times New Roman"/>
                <a:ea typeface="Times New Roman"/>
                <a:cs typeface="Times New Roman"/>
                <a:sym typeface="Times New Roman"/>
              </a:rPr>
              <a:t>In the general population, startle response will decrease over time and exposure to repeated stimuli. For those diagnosed with schizophrenia, this startle response does not diminish over time or repeated exposure, leading to increased stress and other negative outcomes. Some studies have found that nicotine use can dull startle responses for folks with schizophrenia, which may explain why nicotine use is appealing for this population, especially those who are frequently in situations in which their startle response is activated. </a:t>
            </a:r>
          </a:p>
          <a:p>
            <a:pPr marL="0" lvl="0" indent="0" algn="l" rtl="0">
              <a:lnSpc>
                <a:spcPct val="115000"/>
              </a:lnSpc>
              <a:spcBef>
                <a:spcPts val="0"/>
              </a:spcBef>
              <a:spcAft>
                <a:spcPts val="0"/>
              </a:spcAft>
              <a:buNone/>
            </a:pPr>
            <a:endParaRPr lang="en" sz="12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solidFill>
                  <a:srgbClr val="333333"/>
                </a:solidFill>
                <a:latin typeface="Times New Roman"/>
                <a:ea typeface="Times New Roman"/>
                <a:cs typeface="Times New Roman"/>
                <a:sym typeface="Times New Roman"/>
              </a:rPr>
              <a:t>References:</a:t>
            </a:r>
            <a:endParaRPr dirty="0"/>
          </a:p>
          <a:p>
            <a:pPr marL="0" lvl="0" indent="0" algn="l" rtl="0">
              <a:spcBef>
                <a:spcPts val="0"/>
              </a:spcBef>
              <a:spcAft>
                <a:spcPts val="0"/>
              </a:spcAft>
              <a:buNone/>
            </a:pPr>
            <a:r>
              <a:rPr lang="en" sz="1200" dirty="0">
                <a:latin typeface="Times New Roman"/>
                <a:ea typeface="Times New Roman"/>
                <a:cs typeface="Times New Roman"/>
                <a:sym typeface="Times New Roman"/>
              </a:rPr>
              <a:t>Image source: </a:t>
            </a:r>
            <a:r>
              <a:rPr lang="en" sz="1200" u="sng" dirty="0">
                <a:solidFill>
                  <a:schemeClr val="hlink"/>
                </a:solidFill>
                <a:latin typeface="Times New Roman"/>
                <a:ea typeface="Times New Roman"/>
                <a:cs typeface="Times New Roman"/>
                <a:sym typeface="Times New Roman"/>
                <a:hlinkClick r:id="rId3"/>
              </a:rPr>
              <a:t>https://www.verywellmind.com/what-are-the-symptoms-of-schizophrenia-2953120</a:t>
            </a:r>
            <a:r>
              <a:rPr lang="en" sz="1200" dirty="0">
                <a:latin typeface="Times New Roman"/>
                <a:ea typeface="Times New Roman"/>
                <a:cs typeface="Times New Roman"/>
                <a:sym typeface="Times New Roman"/>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Encyclopedia Britannica (2019), S</a:t>
            </a:r>
            <a:r>
              <a:rPr lang="en-US" sz="1200" i="1" dirty="0"/>
              <a:t>tartle reaction</a:t>
            </a:r>
            <a:r>
              <a:rPr lang="en-US" sz="1200" dirty="0"/>
              <a:t>. </a:t>
            </a:r>
            <a:r>
              <a:rPr lang="en-US" sz="1200" i="1" dirty="0"/>
              <a:t>Encyclopedia Britannica</a:t>
            </a:r>
            <a:r>
              <a:rPr lang="en-US" sz="1200" dirty="0"/>
              <a:t>. </a:t>
            </a:r>
            <a:r>
              <a:rPr lang="en-US" sz="1200" dirty="0">
                <a:hlinkClick r:id="rId4"/>
              </a:rPr>
              <a:t>https://www.britannica.com/science/startle-reaction</a:t>
            </a:r>
            <a:r>
              <a:rPr lang="en-US" sz="1200" dirty="0"/>
              <a:t> </a:t>
            </a: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946c952f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1946c952f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Script: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When working with clients who experience psychosis and use nicotine, it is very important to consider the client’s culture in all aspects of engagement, assessment, treatment, and referral. If a client discloses that they use nicotine, it is important to determine if nicotine use is part of their culture/cultural practices, and if so, how connected is their nicotine use to those cultural practices? For example, in middle eastern cultures it is common to smoke hookah and shisha, which involves heating up and smoking flavored tobacco. Smoking hookah has a much higher concentration of nicotine for one smoking session compared to smoking one cigarette. Another culture that incorporates nicotine into their cultural practice is Native American/Indigenous/First Nation Peoples, who frequently engage in tobacco pipe smoking and ceremonial use of nicotine. Finally, there are many subcultures in the United States that have high rates of smoking. These cultures include, but are not limited to: working in the food service industry, prison/jail culture, and psychiatric facilities/hospitals. Additionally, drinking/party culture can be associated with nicotine use, for example, many people say they only smoke when they drink, or only when drinking and at a bar. Culture should always be considered in treatment planning, goal setting, and selection of evidence-based-practices to use with a client. </a:t>
            </a:r>
            <a:r>
              <a:rPr lang="en" sz="1100" dirty="0">
                <a:solidFill>
                  <a:srgbClr val="333333"/>
                </a:solidFill>
                <a:latin typeface="Nunito" pitchFamily="2" charset="77"/>
              </a:rPr>
              <a:t>Ruebush et al. (2019)</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a8ce15c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a8ce15c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u="sng" dirty="0"/>
              <a:t>Script: </a:t>
            </a:r>
          </a:p>
          <a:p>
            <a:pPr marL="0" lvl="0" indent="0" algn="l" rtl="0">
              <a:spcBef>
                <a:spcPts val="0"/>
              </a:spcBef>
              <a:spcAft>
                <a:spcPts val="0"/>
              </a:spcAft>
              <a:buNone/>
            </a:pPr>
            <a:r>
              <a:rPr lang="en-US" dirty="0"/>
              <a:t>The COVID-19 pandemic has impacted many aspects of life and should be taken into consideration regarding nicotine use disorder treatment for those with schizophrenia. It is important to be aware of how substance use might impact clients’ health and might increase their vulnerability to COVID-19. Monitor for signs of withdrawal symptoms if there is a change in clients’ access to substances or interruptions in pharmacological treatment for mental health or nicotine use disorder, including nicotine replacement therapy. Care should be taken to engage in harm reduction strategies such as being in more frequent contact, assisting clients in understanding and accessing community resources, and providing psychoeducation about safer substance use. Teaching emotion regulation and distress tolerance skills can help clients through the uncertainty and changes the pandemic has brought. Encouraging clients to connect with natural supports can help increase clients’ quality of life and aid them in their recovery journey during the pandemic and its aftermath. There are several telehealth principals that should be considered to uphold client care. Observe HIPAA regulations and ensure both the client and clinician can access spaces where therapeutic work can be done over telehealth without outside interruptions. Maintain client confidentiality and the secure transfer of information when applicable concerning telehealth work. Ensure client safety by assessing if telehealth is a good fit for each client and have emergency plans in place should a client experience a behavioral or physical emergency during or between sessions. Provide clients information about telehealth delivery and obtain informed consent before initiating telehealth services.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jp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3928/0279-3695-20020701-09" TargetMode="External"/><Relationship Id="rId7" Type="http://schemas.openxmlformats.org/officeDocument/2006/relationships/hyperlink" Target="https://www.cdc.gov/tobacco/infographics/adult/index.ht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doi.org/10.1007/s40263-017-0438-8" TargetMode="External"/><Relationship Id="rId5" Type="http://schemas.openxmlformats.org/officeDocument/2006/relationships/hyperlink" Target="https://doi.org/10.1176/appi.ps.201700245" TargetMode="External"/><Relationship Id="rId4" Type="http://schemas.openxmlformats.org/officeDocument/2006/relationships/hyperlink" Target="https://www.britannica.com/science/startle-reac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twitter.com/cdctobaccofree/status/950450666086060032?lang=ga" TargetMode="External"/><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371/journal.pone.0202028"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doi.org/10.1007/s10597-020-00662-z"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addbeh.2021.107097" TargetMode="External"/><Relationship Id="rId2" Type="http://schemas.openxmlformats.org/officeDocument/2006/relationships/hyperlink" Target="https://doi.org/10.1176/appi.ps.201100399" TargetMode="External"/><Relationship Id="rId1" Type="http://schemas.openxmlformats.org/officeDocument/2006/relationships/slideLayout" Target="../slideLayouts/slideLayout3.xml"/><Relationship Id="rId5" Type="http://schemas.openxmlformats.org/officeDocument/2006/relationships/hyperlink" Target="https://doi.org/10.1176/appi.focus.20160008" TargetMode="External"/><Relationship Id="rId4" Type="http://schemas.openxmlformats.org/officeDocument/2006/relationships/hyperlink" Target="https://doi.org/10.1007/s11920-012-0299-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59/00049674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doi.org/10.1177/2045125319859969" TargetMode="External"/><Relationship Id="rId4" Type="http://schemas.openxmlformats.org/officeDocument/2006/relationships/hyperlink" Target="http://dx.doi.org/10.1016/j.addbeh.2016.03.00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tore.samhsa.gov/sites/default/files/d7/priv/buildingyourprogram-act_1.pdf" TargetMode="External"/><Relationship Id="rId2" Type="http://schemas.openxmlformats.org/officeDocument/2006/relationships/hyperlink" Target="https://doi.org/10.1016/j.neubiorev.2020.07.007" TargetMode="External"/><Relationship Id="rId1" Type="http://schemas.openxmlformats.org/officeDocument/2006/relationships/slideLayout" Target="../slideLayouts/slideLayout3.xml"/><Relationship Id="rId5" Type="http://schemas.openxmlformats.org/officeDocument/2006/relationships/hyperlink" Target="https://www.clinicalschizophrenia.net/articles/a-descriptive-study-of-nicotine-alcohol-and-cannabis-use-in-urban-socially-disadvantaged-predominantly-africanamerican-p.pdf" TargetMode="External"/><Relationship Id="rId4" Type="http://schemas.openxmlformats.org/officeDocument/2006/relationships/hyperlink" Target="https://doi.org/10.1037/0022-006X.72.4.72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3028/87rx-rn71" TargetMode="External"/><Relationship Id="rId2" Type="http://schemas.openxmlformats.org/officeDocument/2006/relationships/hyperlink" Target="https://doi.org/10.1007/s11912-020-00915-w"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dc.gov/tobacco/infographics/adult/index.htm"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verywellmind.com/what-are-the-symptoms-of-schizophrenia-2953120" TargetMode="External"/><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jp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web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91350" y="1117691"/>
            <a:ext cx="5361300" cy="2598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211" dirty="0"/>
              <a:t>Best Practices for Treating Nicotine Use in Populations Dually Diagnosed with Nicotine Use Disorder &amp; One or More Psychotic Disorders with an Emphasis on Schizophrenia</a:t>
            </a:r>
            <a:endParaRPr sz="4700" dirty="0"/>
          </a:p>
        </p:txBody>
      </p:sp>
      <p:sp>
        <p:nvSpPr>
          <p:cNvPr id="129" name="Google Shape;129;p13"/>
          <p:cNvSpPr txBox="1">
            <a:spLocks noGrp="1"/>
          </p:cNvSpPr>
          <p:nvPr>
            <p:ph type="subTitle" idx="1"/>
          </p:nvPr>
        </p:nvSpPr>
        <p:spPr>
          <a:xfrm>
            <a:off x="1891350" y="4042333"/>
            <a:ext cx="5361300" cy="52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Laura Culpepper &amp; Darby Leinbach</a:t>
            </a:r>
            <a:endParaRPr/>
          </a:p>
        </p:txBody>
      </p:sp>
      <p:pic>
        <p:nvPicPr>
          <p:cNvPr id="3" name="Audio Recording Apr 21, 2022 at 9:43:04 PM" descr="Audio Recording Apr 21, 2022 at 9:43:04 PM">
            <a:hlinkClick r:id="" action="ppaction://media"/>
            <a:extLst>
              <a:ext uri="{FF2B5EF4-FFF2-40B4-BE49-F238E27FC236}">
                <a16:creationId xmlns:a16="http://schemas.microsoft.com/office/drawing/2014/main" id="{74CD60CB-1A42-2D5A-FE6B-E049A5959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4446" y="363593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Evidence-based Practices (EBPs)</a:t>
            </a:r>
            <a:endParaRPr sz="2800" dirty="0"/>
          </a:p>
        </p:txBody>
      </p:sp>
      <p:sp>
        <p:nvSpPr>
          <p:cNvPr id="195" name="Google Shape;195;p22"/>
          <p:cNvSpPr txBox="1">
            <a:spLocks noGrp="1"/>
          </p:cNvSpPr>
          <p:nvPr>
            <p:ph type="body" idx="1"/>
          </p:nvPr>
        </p:nvSpPr>
        <p:spPr>
          <a:xfrm>
            <a:off x="819150" y="1468325"/>
            <a:ext cx="7505700" cy="324222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SzPts val="1500"/>
              <a:buChar char="●"/>
            </a:pPr>
            <a:r>
              <a:rPr lang="en" sz="1500" dirty="0">
                <a:latin typeface="Nunito" pitchFamily="2" charset="77"/>
              </a:rPr>
              <a:t>Harm reduction (Das &amp; Prochaska, 2017) </a:t>
            </a:r>
            <a:endParaRPr sz="1500" dirty="0">
              <a:latin typeface="Nunito" pitchFamily="2" charset="77"/>
            </a:endParaRPr>
          </a:p>
          <a:p>
            <a:pPr marL="914400" lvl="1" indent="-323850" algn="l" rtl="0">
              <a:lnSpc>
                <a:spcPct val="150000"/>
              </a:lnSpc>
              <a:spcBef>
                <a:spcPts val="0"/>
              </a:spcBef>
              <a:spcAft>
                <a:spcPts val="0"/>
              </a:spcAft>
              <a:buSzPts val="1500"/>
              <a:buChar char="○"/>
            </a:pPr>
            <a:r>
              <a:rPr lang="en" sz="1500" dirty="0">
                <a:latin typeface="Nunito" pitchFamily="2" charset="77"/>
              </a:rPr>
              <a:t>E-cigarettes/vaporized nicotine products (VNPs)</a:t>
            </a:r>
            <a:endParaRPr sz="1500" dirty="0">
              <a:latin typeface="Nunito" pitchFamily="2" charset="77"/>
            </a:endParaRPr>
          </a:p>
          <a:p>
            <a:pPr marL="1371600" lvl="2" indent="-323850" algn="l" rtl="0">
              <a:lnSpc>
                <a:spcPct val="150000"/>
              </a:lnSpc>
              <a:spcBef>
                <a:spcPts val="0"/>
              </a:spcBef>
              <a:spcAft>
                <a:spcPts val="0"/>
              </a:spcAft>
              <a:buSzPts val="1500"/>
              <a:buChar char="■"/>
            </a:pPr>
            <a:r>
              <a:rPr lang="en" sz="1500" dirty="0">
                <a:latin typeface="Nunito" pitchFamily="2" charset="77"/>
              </a:rPr>
              <a:t>Considerations for VNPs (Lum et al., 2022)</a:t>
            </a:r>
            <a:endParaRPr sz="1500" dirty="0">
              <a:latin typeface="Nunito" pitchFamily="2" charset="77"/>
            </a:endParaRPr>
          </a:p>
          <a:p>
            <a:pPr marL="914400" lvl="1" indent="-323850" algn="l" rtl="0">
              <a:lnSpc>
                <a:spcPct val="150000"/>
              </a:lnSpc>
              <a:spcBef>
                <a:spcPts val="0"/>
              </a:spcBef>
              <a:spcAft>
                <a:spcPts val="0"/>
              </a:spcAft>
              <a:buSzPts val="1500"/>
              <a:buChar char="○"/>
            </a:pPr>
            <a:r>
              <a:rPr lang="en" sz="1500" dirty="0">
                <a:latin typeface="Nunito" pitchFamily="2" charset="77"/>
              </a:rPr>
              <a:t>Very low nicotine content cigarettes  </a:t>
            </a:r>
            <a:endParaRPr sz="1500" dirty="0">
              <a:latin typeface="Nunito" pitchFamily="2" charset="77"/>
            </a:endParaRPr>
          </a:p>
          <a:p>
            <a:pPr marL="457200" lvl="0" indent="-323850" algn="l" rtl="0">
              <a:lnSpc>
                <a:spcPct val="150000"/>
              </a:lnSpc>
              <a:spcBef>
                <a:spcPts val="0"/>
              </a:spcBef>
              <a:spcAft>
                <a:spcPts val="0"/>
              </a:spcAft>
              <a:buSzPts val="1500"/>
              <a:buChar char="●"/>
            </a:pPr>
            <a:r>
              <a:rPr lang="en" sz="1500" dirty="0">
                <a:latin typeface="Nunito" pitchFamily="2" charset="77"/>
              </a:rPr>
              <a:t>Combined Nicotine Replacement Therapy (NRT) &amp; Pharmacotherapy </a:t>
            </a:r>
            <a:endParaRPr sz="1500" dirty="0">
              <a:latin typeface="Nunito" pitchFamily="2" charset="77"/>
            </a:endParaRPr>
          </a:p>
          <a:p>
            <a:pPr marL="914400" lvl="1" indent="-323850" algn="l" rtl="0">
              <a:lnSpc>
                <a:spcPct val="150000"/>
              </a:lnSpc>
              <a:spcBef>
                <a:spcPts val="0"/>
              </a:spcBef>
              <a:spcAft>
                <a:spcPts val="0"/>
              </a:spcAft>
              <a:buSzPts val="1500"/>
              <a:buChar char="○"/>
            </a:pPr>
            <a:r>
              <a:rPr lang="en" sz="1500" dirty="0">
                <a:latin typeface="Nunito" pitchFamily="2" charset="77"/>
              </a:rPr>
              <a:t>Transdermal nicotine patch (TNP), nicotine inhaler, gum, nasal spray, lozenges (</a:t>
            </a:r>
            <a:r>
              <a:rPr lang="en" sz="1500" dirty="0" err="1">
                <a:latin typeface="Nunito" pitchFamily="2" charset="77"/>
              </a:rPr>
              <a:t>Mackowick</a:t>
            </a:r>
            <a:r>
              <a:rPr lang="en" sz="1500" dirty="0">
                <a:latin typeface="Nunito" pitchFamily="2" charset="77"/>
              </a:rPr>
              <a:t> et al., 2012)</a:t>
            </a:r>
            <a:endParaRPr sz="1500" dirty="0">
              <a:latin typeface="Nunito" pitchFamily="2" charset="77"/>
            </a:endParaRPr>
          </a:p>
          <a:p>
            <a:pPr marL="914400" lvl="1" indent="-323850" algn="l" rtl="0">
              <a:lnSpc>
                <a:spcPct val="150000"/>
              </a:lnSpc>
              <a:spcBef>
                <a:spcPts val="0"/>
              </a:spcBef>
              <a:spcAft>
                <a:spcPts val="0"/>
              </a:spcAft>
              <a:buSzPts val="1500"/>
              <a:buChar char="○"/>
            </a:pPr>
            <a:r>
              <a:rPr lang="en" sz="1500" dirty="0">
                <a:latin typeface="Nunito" pitchFamily="2" charset="77"/>
              </a:rPr>
              <a:t>Bupropion &amp; varenicline (Manseau &amp; Bogenschutz, 2016)</a:t>
            </a:r>
            <a:endParaRPr sz="1500" dirty="0">
              <a:latin typeface="Nunito" pitchFamily="2" charset="77"/>
            </a:endParaRPr>
          </a:p>
          <a:p>
            <a:pPr marL="914400" lvl="1" indent="-323850" algn="l" rtl="0">
              <a:lnSpc>
                <a:spcPct val="150000"/>
              </a:lnSpc>
              <a:spcBef>
                <a:spcPts val="0"/>
              </a:spcBef>
              <a:spcAft>
                <a:spcPts val="0"/>
              </a:spcAft>
              <a:buSzPts val="1500"/>
              <a:buChar char="○"/>
            </a:pPr>
            <a:r>
              <a:rPr lang="en" sz="1500" dirty="0">
                <a:latin typeface="Nunito" pitchFamily="2" charset="77"/>
              </a:rPr>
              <a:t>Maintenance varenicline (Cather et al., 2017)</a:t>
            </a:r>
            <a:endParaRPr sz="1500" dirty="0">
              <a:highlight>
                <a:srgbClr val="FFFF00"/>
              </a:highlight>
              <a:latin typeface="Nunito" pitchFamily="2" charset="77"/>
            </a:endParaRPr>
          </a:p>
        </p:txBody>
      </p:sp>
      <p:pic>
        <p:nvPicPr>
          <p:cNvPr id="6" name="Picture 5">
            <a:extLst>
              <a:ext uri="{FF2B5EF4-FFF2-40B4-BE49-F238E27FC236}">
                <a16:creationId xmlns:a16="http://schemas.microsoft.com/office/drawing/2014/main" id="{00630287-DECC-4203-9D34-AD3668392850}"/>
              </a:ext>
            </a:extLst>
          </p:cNvPr>
          <p:cNvPicPr>
            <a:picLocks noChangeAspect="1"/>
          </p:cNvPicPr>
          <p:nvPr/>
        </p:nvPicPr>
        <p:blipFill>
          <a:blip r:embed="rId5"/>
          <a:stretch>
            <a:fillRect/>
          </a:stretch>
        </p:blipFill>
        <p:spPr>
          <a:xfrm>
            <a:off x="6110363" y="432955"/>
            <a:ext cx="2673420" cy="2005066"/>
          </a:xfrm>
          <a:prstGeom prst="rect">
            <a:avLst/>
          </a:prstGeom>
        </p:spPr>
      </p:pic>
      <p:sp>
        <p:nvSpPr>
          <p:cNvPr id="4" name="TextBox 3">
            <a:extLst>
              <a:ext uri="{FF2B5EF4-FFF2-40B4-BE49-F238E27FC236}">
                <a16:creationId xmlns:a16="http://schemas.microsoft.com/office/drawing/2014/main" id="{988291CD-AA26-4C72-BC0F-1A14A303C917}"/>
              </a:ext>
            </a:extLst>
          </p:cNvPr>
          <p:cNvSpPr txBox="1"/>
          <p:nvPr/>
        </p:nvSpPr>
        <p:spPr>
          <a:xfrm>
            <a:off x="6696364" y="2497499"/>
            <a:ext cx="1628486" cy="369332"/>
          </a:xfrm>
          <a:prstGeom prst="rect">
            <a:avLst/>
          </a:prstGeom>
          <a:noFill/>
        </p:spPr>
        <p:txBody>
          <a:bodyPr wrap="square" rtlCol="0">
            <a:spAutoFit/>
          </a:bodyPr>
          <a:lstStyle/>
          <a:p>
            <a:r>
              <a:rPr lang="en-US" sz="900" dirty="0">
                <a:latin typeface="Nunito" pitchFamily="2" charset="0"/>
              </a:rPr>
              <a:t>https://library.tulsa.ou.edu/ebp</a:t>
            </a:r>
          </a:p>
        </p:txBody>
      </p:sp>
      <p:pic>
        <p:nvPicPr>
          <p:cNvPr id="5" name="Recorded Sound">
            <a:hlinkClick r:id="" action="ppaction://media"/>
            <a:extLst>
              <a:ext uri="{FF2B5EF4-FFF2-40B4-BE49-F238E27FC236}">
                <a16:creationId xmlns:a16="http://schemas.microsoft.com/office/drawing/2014/main" id="{EC59F809-EE1A-48D1-8DD9-91166B7F2A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538315" y="3803176"/>
            <a:ext cx="718993" cy="7189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818"/>
    </mc:Choice>
    <mc:Fallback>
      <p:transition spd="slow" advTm="9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EBPs</a:t>
            </a:r>
            <a:endParaRPr dirty="0"/>
          </a:p>
        </p:txBody>
      </p:sp>
      <p:sp>
        <p:nvSpPr>
          <p:cNvPr id="201" name="Google Shape;201;p23"/>
          <p:cNvSpPr txBox="1">
            <a:spLocks noGrp="1"/>
          </p:cNvSpPr>
          <p:nvPr>
            <p:ph type="body" idx="1"/>
          </p:nvPr>
        </p:nvSpPr>
        <p:spPr>
          <a:xfrm>
            <a:off x="819150" y="1489087"/>
            <a:ext cx="4593359" cy="3145800"/>
          </a:xfrm>
          <a:prstGeom prst="rect">
            <a:avLst/>
          </a:prstGeom>
        </p:spPr>
        <p:txBody>
          <a:bodyPr spcFirstLastPara="1" wrap="square" lIns="91425" tIns="91425" rIns="91425" bIns="91425" anchor="t" anchorCtr="0">
            <a:normAutofit fontScale="85000" lnSpcReduction="10000"/>
          </a:bodyPr>
          <a:lstStyle/>
          <a:p>
            <a:pPr marL="457200" lvl="0" indent="-298450" algn="l" rtl="0">
              <a:lnSpc>
                <a:spcPct val="150000"/>
              </a:lnSpc>
              <a:spcBef>
                <a:spcPts val="0"/>
              </a:spcBef>
              <a:spcAft>
                <a:spcPts val="0"/>
              </a:spcAft>
              <a:buSzPts val="1100"/>
              <a:buChar char="●"/>
            </a:pPr>
            <a:r>
              <a:rPr lang="en" sz="1700" dirty="0">
                <a:latin typeface="Nunito" pitchFamily="2" charset="0"/>
              </a:rPr>
              <a:t>Staging/Stages of Change</a:t>
            </a:r>
            <a:r>
              <a:rPr lang="en" sz="1400" dirty="0">
                <a:latin typeface="Nunito" pitchFamily="2" charset="0"/>
              </a:rPr>
              <a:t> </a:t>
            </a:r>
            <a:r>
              <a:rPr lang="en" sz="1700" dirty="0">
                <a:latin typeface="Nunito" pitchFamily="2" charset="0"/>
              </a:rPr>
              <a:t>(Kortrijk et al., 2013)</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Difference in progress between precontemplation &amp; other stages</a:t>
            </a:r>
          </a:p>
          <a:p>
            <a:pPr marL="463550" indent="-342900">
              <a:lnSpc>
                <a:spcPct val="150000"/>
              </a:lnSpc>
              <a:buSzPct val="65000"/>
            </a:pPr>
            <a:r>
              <a:rPr lang="en" sz="1700" dirty="0">
                <a:latin typeface="Nunito" pitchFamily="2" charset="0"/>
              </a:rPr>
              <a:t>Motivational interviewing (MI) </a:t>
            </a:r>
            <a:endParaRPr sz="1700" dirty="0">
              <a:latin typeface="Nunito" pitchFamily="2" charset="0"/>
            </a:endParaRPr>
          </a:p>
          <a:p>
            <a:pPr marL="863600" lvl="1" indent="-285750">
              <a:lnSpc>
                <a:spcPct val="150000"/>
              </a:lnSpc>
              <a:buSzPts val="1700"/>
            </a:pPr>
            <a:r>
              <a:rPr lang="en" sz="1700" dirty="0">
                <a:latin typeface="Nunito" pitchFamily="2" charset="0"/>
              </a:rPr>
              <a:t>With the addition of personalized feedback (Steinberg et al., 2004)</a:t>
            </a:r>
            <a:endParaRPr sz="1700" dirty="0">
              <a:latin typeface="Nunito" pitchFamily="2" charset="0"/>
            </a:endParaRPr>
          </a:p>
          <a:p>
            <a:pPr marL="457200" lvl="0" indent="-298450" algn="l" rtl="0">
              <a:lnSpc>
                <a:spcPct val="150000"/>
              </a:lnSpc>
              <a:spcBef>
                <a:spcPts val="0"/>
              </a:spcBef>
              <a:spcAft>
                <a:spcPts val="0"/>
              </a:spcAft>
              <a:buSzPts val="1100"/>
              <a:buChar char="●"/>
            </a:pPr>
            <a:r>
              <a:rPr lang="en" sz="1700" dirty="0">
                <a:latin typeface="Nunito" pitchFamily="2" charset="0"/>
              </a:rPr>
              <a:t>CBT </a:t>
            </a:r>
            <a:r>
              <a:rPr lang="en" sz="1900" dirty="0">
                <a:latin typeface="Nunito" pitchFamily="2" charset="0"/>
              </a:rPr>
              <a:t>(</a:t>
            </a:r>
            <a:r>
              <a:rPr lang="en" sz="1700" dirty="0">
                <a:latin typeface="Nunito" pitchFamily="2" charset="0"/>
              </a:rPr>
              <a:t>Ziedonis, 2015)</a:t>
            </a:r>
            <a:endParaRPr sz="19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CBT combined with pharmacotherapy (Vinci, 2020)</a:t>
            </a:r>
            <a:endParaRPr sz="1700" dirty="0">
              <a:latin typeface="Nunito" pitchFamily="2" charset="0"/>
            </a:endParaRPr>
          </a:p>
        </p:txBody>
      </p:sp>
      <p:pic>
        <p:nvPicPr>
          <p:cNvPr id="3" name="Picture 2">
            <a:extLst>
              <a:ext uri="{FF2B5EF4-FFF2-40B4-BE49-F238E27FC236}">
                <a16:creationId xmlns:a16="http://schemas.microsoft.com/office/drawing/2014/main" id="{4166B45B-0692-4506-BAD0-21060DCD679B}"/>
              </a:ext>
            </a:extLst>
          </p:cNvPr>
          <p:cNvPicPr>
            <a:picLocks noChangeAspect="1"/>
          </p:cNvPicPr>
          <p:nvPr/>
        </p:nvPicPr>
        <p:blipFill>
          <a:blip r:embed="rId5"/>
          <a:stretch>
            <a:fillRect/>
          </a:stretch>
        </p:blipFill>
        <p:spPr>
          <a:xfrm>
            <a:off x="5501697" y="1800200"/>
            <a:ext cx="2733964" cy="1708727"/>
          </a:xfrm>
          <a:prstGeom prst="rect">
            <a:avLst/>
          </a:prstGeom>
        </p:spPr>
      </p:pic>
      <p:sp>
        <p:nvSpPr>
          <p:cNvPr id="5" name="TextBox 4">
            <a:extLst>
              <a:ext uri="{FF2B5EF4-FFF2-40B4-BE49-F238E27FC236}">
                <a16:creationId xmlns:a16="http://schemas.microsoft.com/office/drawing/2014/main" id="{F7808029-524E-477F-ADA0-0B9D23F01F11}"/>
              </a:ext>
            </a:extLst>
          </p:cNvPr>
          <p:cNvSpPr txBox="1"/>
          <p:nvPr/>
        </p:nvSpPr>
        <p:spPr>
          <a:xfrm>
            <a:off x="5501697" y="3540197"/>
            <a:ext cx="2733964" cy="369332"/>
          </a:xfrm>
          <a:prstGeom prst="rect">
            <a:avLst/>
          </a:prstGeom>
          <a:noFill/>
        </p:spPr>
        <p:txBody>
          <a:bodyPr wrap="square" rtlCol="0">
            <a:spAutoFit/>
          </a:bodyPr>
          <a:lstStyle/>
          <a:p>
            <a:r>
              <a:rPr lang="en-US" sz="900" dirty="0">
                <a:latin typeface="Nunito" pitchFamily="2" charset="0"/>
              </a:rPr>
              <a:t>https://leverageedu.com/blog/importance-of-books-in-our-life/</a:t>
            </a:r>
          </a:p>
        </p:txBody>
      </p:sp>
      <p:pic>
        <p:nvPicPr>
          <p:cNvPr id="6" name="Recorded Sound">
            <a:hlinkClick r:id="" action="ppaction://media"/>
            <a:extLst>
              <a:ext uri="{FF2B5EF4-FFF2-40B4-BE49-F238E27FC236}">
                <a16:creationId xmlns:a16="http://schemas.microsoft.com/office/drawing/2014/main" id="{E46D27D6-3A20-4B5E-94A3-876AA33D86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420829" y="674255"/>
            <a:ext cx="814832" cy="814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646"/>
    </mc:Choice>
    <mc:Fallback>
      <p:transition spd="slow" advTm="8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EBPs</a:t>
            </a:r>
            <a:endParaRPr/>
          </a:p>
        </p:txBody>
      </p:sp>
      <p:sp>
        <p:nvSpPr>
          <p:cNvPr id="207" name="Google Shape;207;p24"/>
          <p:cNvSpPr txBox="1">
            <a:spLocks noGrp="1"/>
          </p:cNvSpPr>
          <p:nvPr>
            <p:ph type="body" idx="1"/>
          </p:nvPr>
        </p:nvSpPr>
        <p:spPr>
          <a:xfrm>
            <a:off x="819150" y="1660400"/>
            <a:ext cx="7505700" cy="2448000"/>
          </a:xfrm>
          <a:prstGeom prst="rect">
            <a:avLst/>
          </a:prstGeom>
        </p:spPr>
        <p:txBody>
          <a:bodyPr spcFirstLastPara="1" wrap="square" lIns="91425" tIns="91425" rIns="91425" bIns="91425" anchor="t" anchorCtr="0">
            <a:normAutofit lnSpcReduction="10000"/>
          </a:bodyPr>
          <a:lstStyle/>
          <a:p>
            <a:pPr marL="457200" lvl="0" indent="-336550" algn="l" rtl="0">
              <a:lnSpc>
                <a:spcPct val="150000"/>
              </a:lnSpc>
              <a:spcBef>
                <a:spcPts val="0"/>
              </a:spcBef>
              <a:spcAft>
                <a:spcPts val="0"/>
              </a:spcAft>
              <a:buSzPts val="1700"/>
              <a:buChar char="●"/>
            </a:pPr>
            <a:r>
              <a:rPr lang="en" sz="1700" dirty="0">
                <a:latin typeface="Nunito" pitchFamily="2" charset="0"/>
              </a:rPr>
              <a:t>Psychosocial approaches (Das &amp; Prochaska, 2017) </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5 As framework: Ask, Advise, Assess, Assist, Arrange</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Smoke free treatment settings</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Contingency management</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Quitlines</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Digital health</a:t>
            </a:r>
            <a:endParaRPr sz="1700" dirty="0">
              <a:latin typeface="Nunito" pitchFamily="2" charset="0"/>
            </a:endParaRPr>
          </a:p>
        </p:txBody>
      </p:sp>
      <p:pic>
        <p:nvPicPr>
          <p:cNvPr id="3" name="Picture 2">
            <a:extLst>
              <a:ext uri="{FF2B5EF4-FFF2-40B4-BE49-F238E27FC236}">
                <a16:creationId xmlns:a16="http://schemas.microsoft.com/office/drawing/2014/main" id="{2D03EA81-3F36-4453-9C0A-AA6A40DC3B1D}"/>
              </a:ext>
            </a:extLst>
          </p:cNvPr>
          <p:cNvPicPr>
            <a:picLocks noChangeAspect="1"/>
          </p:cNvPicPr>
          <p:nvPr/>
        </p:nvPicPr>
        <p:blipFill>
          <a:blip r:embed="rId5"/>
          <a:stretch>
            <a:fillRect/>
          </a:stretch>
        </p:blipFill>
        <p:spPr>
          <a:xfrm>
            <a:off x="6872248" y="2451606"/>
            <a:ext cx="1714867" cy="1714867"/>
          </a:xfrm>
          <a:prstGeom prst="rect">
            <a:avLst/>
          </a:prstGeom>
        </p:spPr>
      </p:pic>
      <p:sp>
        <p:nvSpPr>
          <p:cNvPr id="4" name="TextBox 3">
            <a:extLst>
              <a:ext uri="{FF2B5EF4-FFF2-40B4-BE49-F238E27FC236}">
                <a16:creationId xmlns:a16="http://schemas.microsoft.com/office/drawing/2014/main" id="{4243577A-1FED-4B12-ACD1-0D56424588CD}"/>
              </a:ext>
            </a:extLst>
          </p:cNvPr>
          <p:cNvSpPr txBox="1"/>
          <p:nvPr/>
        </p:nvSpPr>
        <p:spPr>
          <a:xfrm>
            <a:off x="7032336" y="4310048"/>
            <a:ext cx="1394690" cy="507831"/>
          </a:xfrm>
          <a:prstGeom prst="rect">
            <a:avLst/>
          </a:prstGeom>
          <a:noFill/>
        </p:spPr>
        <p:txBody>
          <a:bodyPr wrap="square" rtlCol="0">
            <a:spAutoFit/>
          </a:bodyPr>
          <a:lstStyle/>
          <a:p>
            <a:r>
              <a:rPr lang="en-US" sz="900" dirty="0">
                <a:latin typeface="Nunito" pitchFamily="2" charset="0"/>
              </a:rPr>
              <a:t>https://commons.wikimedia.org/wiki/File:Search_ballonicon2.svg</a:t>
            </a:r>
          </a:p>
        </p:txBody>
      </p:sp>
      <p:pic>
        <p:nvPicPr>
          <p:cNvPr id="5" name="Recorded Sound">
            <a:hlinkClick r:id="" action="ppaction://media"/>
            <a:extLst>
              <a:ext uri="{FF2B5EF4-FFF2-40B4-BE49-F238E27FC236}">
                <a16:creationId xmlns:a16="http://schemas.microsoft.com/office/drawing/2014/main" id="{044CB913-C320-47FA-83EC-69B51B0B81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558231" y="702025"/>
            <a:ext cx="766619" cy="7666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498"/>
    </mc:Choice>
    <mc:Fallback>
      <p:transition spd="slow" advTm="12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EBPs</a:t>
            </a:r>
            <a:endParaRPr dirty="0"/>
          </a:p>
        </p:txBody>
      </p:sp>
      <p:sp>
        <p:nvSpPr>
          <p:cNvPr id="213" name="Google Shape;213;p2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36550" algn="l" rtl="0">
              <a:lnSpc>
                <a:spcPct val="150000"/>
              </a:lnSpc>
              <a:spcBef>
                <a:spcPts val="0"/>
              </a:spcBef>
              <a:spcAft>
                <a:spcPts val="0"/>
              </a:spcAft>
              <a:buSzPts val="1700"/>
              <a:buChar char="●"/>
            </a:pPr>
            <a:r>
              <a:rPr lang="en" sz="1700" dirty="0">
                <a:latin typeface="Nunito" pitchFamily="2" charset="0"/>
              </a:rPr>
              <a:t>Assertive Community Treatment </a:t>
            </a:r>
            <a:endParaRPr sz="1700" dirty="0">
              <a:latin typeface="Nunito" pitchFamily="2" charset="0"/>
            </a:endParaRPr>
          </a:p>
          <a:p>
            <a:pPr marL="914400" lvl="1" indent="-336550" algn="l" rtl="0">
              <a:lnSpc>
                <a:spcPct val="150000"/>
              </a:lnSpc>
              <a:spcBef>
                <a:spcPts val="0"/>
              </a:spcBef>
              <a:spcAft>
                <a:spcPts val="0"/>
              </a:spcAft>
              <a:buSzPts val="1700"/>
              <a:buChar char="○"/>
            </a:pPr>
            <a:r>
              <a:rPr lang="en" sz="1700" dirty="0">
                <a:latin typeface="Nunito" pitchFamily="2" charset="0"/>
              </a:rPr>
              <a:t>Increases engagement in SUD treatment (Penzenstadler et al., 2018)</a:t>
            </a:r>
            <a:endParaRPr sz="1700" dirty="0">
              <a:latin typeface="Nunito" pitchFamily="2" charset="0"/>
            </a:endParaRPr>
          </a:p>
          <a:p>
            <a:pPr marL="457200" lvl="0" indent="-336550" algn="l" rtl="0">
              <a:spcBef>
                <a:spcPts val="0"/>
              </a:spcBef>
              <a:spcAft>
                <a:spcPts val="0"/>
              </a:spcAft>
              <a:buSzPts val="1700"/>
              <a:buChar char="●"/>
            </a:pPr>
            <a:r>
              <a:rPr lang="en" sz="1700" dirty="0">
                <a:latin typeface="Nunito" pitchFamily="2" charset="0"/>
              </a:rPr>
              <a:t>Multimodal interventions  </a:t>
            </a:r>
            <a:endParaRPr sz="1700" dirty="0">
              <a:solidFill>
                <a:srgbClr val="000000"/>
              </a:solidFill>
              <a:latin typeface="Nunito" pitchFamily="2" charset="0"/>
              <a:ea typeface="Times New Roman"/>
              <a:cs typeface="Times New Roman"/>
              <a:sym typeface="Times New Roman"/>
            </a:endParaRPr>
          </a:p>
          <a:p>
            <a:pPr marL="914400" lvl="1" indent="-336550" algn="l" rtl="0">
              <a:spcBef>
                <a:spcPts val="0"/>
              </a:spcBef>
              <a:spcAft>
                <a:spcPts val="0"/>
              </a:spcAft>
              <a:buClr>
                <a:srgbClr val="000000"/>
              </a:buClr>
              <a:buSzPts val="1700"/>
              <a:buFont typeface="Times New Roman"/>
              <a:buChar char="○"/>
            </a:pPr>
            <a:r>
              <a:rPr lang="en" sz="1700" dirty="0">
                <a:latin typeface="Nunito" pitchFamily="2" charset="0"/>
              </a:rPr>
              <a:t>Pharmacotherapy, psychotherapy (ex: CBT), nicotine replacement therapy (Pinho et al., 2021)</a:t>
            </a:r>
            <a:endParaRPr sz="1700" dirty="0">
              <a:latin typeface="Nunito" pitchFamily="2" charset="0"/>
            </a:endParaRPr>
          </a:p>
        </p:txBody>
      </p:sp>
      <p:pic>
        <p:nvPicPr>
          <p:cNvPr id="3" name="Picture 2">
            <a:extLst>
              <a:ext uri="{FF2B5EF4-FFF2-40B4-BE49-F238E27FC236}">
                <a16:creationId xmlns:a16="http://schemas.microsoft.com/office/drawing/2014/main" id="{7366673A-8DC7-40BF-9CB3-26A3C7C3F9BD}"/>
              </a:ext>
            </a:extLst>
          </p:cNvPr>
          <p:cNvPicPr>
            <a:picLocks noChangeAspect="1"/>
          </p:cNvPicPr>
          <p:nvPr/>
        </p:nvPicPr>
        <p:blipFill>
          <a:blip r:embed="rId5"/>
          <a:stretch>
            <a:fillRect/>
          </a:stretch>
        </p:blipFill>
        <p:spPr>
          <a:xfrm>
            <a:off x="5867621" y="609513"/>
            <a:ext cx="2457229" cy="1285950"/>
          </a:xfrm>
          <a:prstGeom prst="rect">
            <a:avLst/>
          </a:prstGeom>
        </p:spPr>
      </p:pic>
      <p:sp>
        <p:nvSpPr>
          <p:cNvPr id="4" name="TextBox 3">
            <a:extLst>
              <a:ext uri="{FF2B5EF4-FFF2-40B4-BE49-F238E27FC236}">
                <a16:creationId xmlns:a16="http://schemas.microsoft.com/office/drawing/2014/main" id="{AF42E831-78DC-4E9B-9CA2-F91FE1140405}"/>
              </a:ext>
            </a:extLst>
          </p:cNvPr>
          <p:cNvSpPr txBox="1"/>
          <p:nvPr/>
        </p:nvSpPr>
        <p:spPr>
          <a:xfrm>
            <a:off x="5867621" y="1930977"/>
            <a:ext cx="2540002" cy="369332"/>
          </a:xfrm>
          <a:prstGeom prst="rect">
            <a:avLst/>
          </a:prstGeom>
          <a:noFill/>
        </p:spPr>
        <p:txBody>
          <a:bodyPr wrap="square" rtlCol="0">
            <a:spAutoFit/>
          </a:bodyPr>
          <a:lstStyle/>
          <a:p>
            <a:r>
              <a:rPr lang="en-US" sz="900" dirty="0">
                <a:latin typeface="Nunito" pitchFamily="2" charset="0"/>
              </a:rPr>
              <a:t>https://www.elmhurst.edu/blog/what-is-community-health/</a:t>
            </a:r>
          </a:p>
        </p:txBody>
      </p:sp>
      <p:pic>
        <p:nvPicPr>
          <p:cNvPr id="7" name="Recorded Sound">
            <a:hlinkClick r:id="" action="ppaction://media"/>
            <a:extLst>
              <a:ext uri="{FF2B5EF4-FFF2-40B4-BE49-F238E27FC236}">
                <a16:creationId xmlns:a16="http://schemas.microsoft.com/office/drawing/2014/main" id="{B19C98B5-B398-4D0C-B54D-871AC7E16A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428922" y="3849936"/>
            <a:ext cx="895928" cy="8959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880"/>
    </mc:Choice>
    <mc:Fallback>
      <p:transition spd="slow" advTm="8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311700" y="445025"/>
            <a:ext cx="8520600" cy="928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has this topic been addressed in integrated care settings?</a:t>
            </a:r>
            <a:endParaRPr dirty="0"/>
          </a:p>
        </p:txBody>
      </p:sp>
      <p:sp>
        <p:nvSpPr>
          <p:cNvPr id="219" name="Google Shape;219;p26"/>
          <p:cNvSpPr txBox="1">
            <a:spLocks noGrp="1"/>
          </p:cNvSpPr>
          <p:nvPr>
            <p:ph type="body" idx="1"/>
          </p:nvPr>
        </p:nvSpPr>
        <p:spPr>
          <a:xfrm>
            <a:off x="311700" y="1373525"/>
            <a:ext cx="4260300" cy="31953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333333"/>
              </a:buClr>
              <a:buSzPts val="1200"/>
              <a:buFont typeface="Times New Roman"/>
              <a:buChar char="●"/>
            </a:pPr>
            <a:r>
              <a:rPr lang="en" sz="1400" b="1" dirty="0">
                <a:solidFill>
                  <a:srgbClr val="000000"/>
                </a:solidFill>
                <a:latin typeface="Nunito" pitchFamily="2" charset="77"/>
                <a:ea typeface="Arial"/>
                <a:cs typeface="Arial"/>
                <a:sym typeface="Arial"/>
              </a:rPr>
              <a:t>Certified Tobacco Treatment Specialist Training </a:t>
            </a:r>
            <a:r>
              <a:rPr lang="en" sz="1400" dirty="0">
                <a:solidFill>
                  <a:srgbClr val="000000"/>
                </a:solidFill>
                <a:latin typeface="Nunito" pitchFamily="2" charset="77"/>
                <a:ea typeface="Arial"/>
                <a:cs typeface="Arial"/>
                <a:sym typeface="Arial"/>
              </a:rPr>
              <a:t>can be offered to clinical professionals from a variety of fields (social work, medicine, nursing, counselling) </a:t>
            </a:r>
          </a:p>
        </p:txBody>
      </p:sp>
      <p:pic>
        <p:nvPicPr>
          <p:cNvPr id="3" name="Picture 2" descr="Diagram&#10;&#10;Description automatically generated">
            <a:extLst>
              <a:ext uri="{FF2B5EF4-FFF2-40B4-BE49-F238E27FC236}">
                <a16:creationId xmlns:a16="http://schemas.microsoft.com/office/drawing/2014/main" id="{7BADAF43-1DFF-4488-FCD5-189F43D9BD7F}"/>
              </a:ext>
            </a:extLst>
          </p:cNvPr>
          <p:cNvPicPr>
            <a:picLocks noChangeAspect="1"/>
          </p:cNvPicPr>
          <p:nvPr/>
        </p:nvPicPr>
        <p:blipFill>
          <a:blip r:embed="rId5"/>
          <a:stretch>
            <a:fillRect/>
          </a:stretch>
        </p:blipFill>
        <p:spPr>
          <a:xfrm>
            <a:off x="5457550" y="1333500"/>
            <a:ext cx="2489200" cy="2476500"/>
          </a:xfrm>
          <a:prstGeom prst="rect">
            <a:avLst/>
          </a:prstGeom>
        </p:spPr>
      </p:pic>
      <p:sp>
        <p:nvSpPr>
          <p:cNvPr id="4" name="TextBox 3">
            <a:extLst>
              <a:ext uri="{FF2B5EF4-FFF2-40B4-BE49-F238E27FC236}">
                <a16:creationId xmlns:a16="http://schemas.microsoft.com/office/drawing/2014/main" id="{18B51E8D-BAC7-F7D9-59D3-CFDD34E28909}"/>
              </a:ext>
            </a:extLst>
          </p:cNvPr>
          <p:cNvSpPr txBox="1"/>
          <p:nvPr/>
        </p:nvSpPr>
        <p:spPr>
          <a:xfrm>
            <a:off x="5427286" y="3810000"/>
            <a:ext cx="2946733" cy="338554"/>
          </a:xfrm>
          <a:prstGeom prst="rect">
            <a:avLst/>
          </a:prstGeom>
          <a:noFill/>
        </p:spPr>
        <p:txBody>
          <a:bodyPr wrap="square" rtlCol="0">
            <a:spAutoFit/>
          </a:bodyPr>
          <a:lstStyle/>
          <a:p>
            <a:r>
              <a:rPr lang="en-US" sz="800" dirty="0">
                <a:latin typeface="Nunito" pitchFamily="2" charset="77"/>
              </a:rPr>
              <a:t>https://</a:t>
            </a:r>
            <a:r>
              <a:rPr lang="en-US" sz="800" dirty="0" err="1">
                <a:latin typeface="Nunito" pitchFamily="2" charset="77"/>
              </a:rPr>
              <a:t>eccovia.com</a:t>
            </a:r>
            <a:r>
              <a:rPr lang="en-US" sz="800" dirty="0">
                <a:latin typeface="Nunito" pitchFamily="2" charset="77"/>
              </a:rPr>
              <a:t>/resources-getting-started-integrating-primary-care-behavioral-health/</a:t>
            </a:r>
          </a:p>
        </p:txBody>
      </p:sp>
      <p:pic>
        <p:nvPicPr>
          <p:cNvPr id="2" name="Audio Recording Apr 23, 2022 at 5:51:54 PM" descr="Audio Recording Apr 23, 2022 at 5:51:54 PM">
            <a:hlinkClick r:id="" action="ppaction://media"/>
            <a:extLst>
              <a:ext uri="{FF2B5EF4-FFF2-40B4-BE49-F238E27FC236}">
                <a16:creationId xmlns:a16="http://schemas.microsoft.com/office/drawing/2014/main" id="{33EDC040-AF6F-0EED-CF51-10B8C4401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3039" y="2997200"/>
            <a:ext cx="812800" cy="812800"/>
          </a:xfrm>
          <a:prstGeom prst="rect">
            <a:avLst/>
          </a:prstGeom>
        </p:spPr>
      </p:pic>
      <p:sp>
        <p:nvSpPr>
          <p:cNvPr id="5" name="TextBox 4">
            <a:extLst>
              <a:ext uri="{FF2B5EF4-FFF2-40B4-BE49-F238E27FC236}">
                <a16:creationId xmlns:a16="http://schemas.microsoft.com/office/drawing/2014/main" id="{9EEE554C-F05F-48A4-8C3F-66CD765F47C3}"/>
              </a:ext>
            </a:extLst>
          </p:cNvPr>
          <p:cNvSpPr txBox="1"/>
          <p:nvPr/>
        </p:nvSpPr>
        <p:spPr>
          <a:xfrm>
            <a:off x="544946" y="4438020"/>
            <a:ext cx="4692072" cy="261610"/>
          </a:xfrm>
          <a:prstGeom prst="rect">
            <a:avLst/>
          </a:prstGeom>
          <a:noFill/>
        </p:spPr>
        <p:txBody>
          <a:bodyPr wrap="square" rtlCol="0">
            <a:spAutoFit/>
          </a:bodyPr>
          <a:lstStyle/>
          <a:p>
            <a:r>
              <a:rPr lang="en" sz="1100" dirty="0">
                <a:solidFill>
                  <a:srgbClr val="333333"/>
                </a:solidFill>
                <a:latin typeface="Nunito" pitchFamily="2" charset="0"/>
                <a:ea typeface="Times New Roman"/>
                <a:cs typeface="Times New Roman"/>
                <a:sym typeface="Times New Roman"/>
              </a:rPr>
              <a:t>(</a:t>
            </a:r>
            <a:r>
              <a:rPr lang="en" sz="1100" dirty="0">
                <a:solidFill>
                  <a:schemeClr val="bg2"/>
                </a:solidFill>
                <a:latin typeface="Nunito" pitchFamily="2" charset="0"/>
                <a:ea typeface="Times New Roman"/>
                <a:cs typeface="Times New Roman"/>
                <a:sym typeface="Times New Roman"/>
              </a:rPr>
              <a:t>Ruebush, 2019) </a:t>
            </a:r>
            <a:endParaRPr lang="en-US" sz="1100" dirty="0">
              <a:solidFill>
                <a:schemeClr val="bg2"/>
              </a:solidFill>
              <a:latin typeface="Nunit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a:spLocks noGrp="1"/>
          </p:cNvSpPr>
          <p:nvPr>
            <p:ph type="title"/>
          </p:nvPr>
        </p:nvSpPr>
        <p:spPr>
          <a:xfrm>
            <a:off x="311700" y="445025"/>
            <a:ext cx="8520600" cy="887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Is there a gap between recommendations and what is occuring in practice? </a:t>
            </a:r>
            <a:endParaRPr dirty="0"/>
          </a:p>
        </p:txBody>
      </p:sp>
      <p:sp>
        <p:nvSpPr>
          <p:cNvPr id="225" name="Google Shape;225;p27"/>
          <p:cNvSpPr txBox="1">
            <a:spLocks noGrp="1"/>
          </p:cNvSpPr>
          <p:nvPr>
            <p:ph type="body" idx="1"/>
          </p:nvPr>
        </p:nvSpPr>
        <p:spPr>
          <a:xfrm>
            <a:off x="311700" y="1489744"/>
            <a:ext cx="8520600" cy="3516366"/>
          </a:xfrm>
          <a:prstGeom prst="rect">
            <a:avLst/>
          </a:prstGeom>
        </p:spPr>
        <p:txBody>
          <a:bodyPr spcFirstLastPara="1" wrap="square" lIns="91425" tIns="91425" rIns="91425" bIns="91425" anchor="t" anchorCtr="0">
            <a:normAutofit fontScale="85000" lnSpcReduction="20000"/>
          </a:bodyPr>
          <a:lstStyle/>
          <a:p>
            <a:pPr indent="-304800">
              <a:lnSpc>
                <a:spcPct val="200000"/>
              </a:lnSpc>
              <a:buClr>
                <a:srgbClr val="333333"/>
              </a:buClr>
              <a:buSzPts val="1200"/>
            </a:pPr>
            <a:r>
              <a:rPr lang="en" sz="1600" dirty="0">
                <a:solidFill>
                  <a:srgbClr val="333333"/>
                </a:solidFill>
                <a:latin typeface="Nunito" pitchFamily="2" charset="0"/>
                <a:ea typeface="Times New Roman"/>
                <a:cs typeface="Times New Roman"/>
                <a:sym typeface="Times New Roman"/>
              </a:rPr>
              <a:t>Research on integrated treatment approaches lacking </a:t>
            </a:r>
          </a:p>
          <a:p>
            <a:pPr indent="-304800">
              <a:lnSpc>
                <a:spcPct val="200000"/>
              </a:lnSpc>
              <a:buClr>
                <a:srgbClr val="333333"/>
              </a:buClr>
              <a:buSzPts val="1200"/>
            </a:pPr>
            <a:r>
              <a:rPr lang="en-US" sz="1600" dirty="0">
                <a:solidFill>
                  <a:srgbClr val="333333"/>
                </a:solidFill>
                <a:latin typeface="Nunito" pitchFamily="2" charset="0"/>
                <a:ea typeface="Times New Roman"/>
                <a:cs typeface="Times New Roman"/>
                <a:sym typeface="Times New Roman"/>
              </a:rPr>
              <a:t>Need for comprehensive assessment</a:t>
            </a:r>
          </a:p>
          <a:p>
            <a:pPr indent="-304800">
              <a:lnSpc>
                <a:spcPct val="200000"/>
              </a:lnSpc>
              <a:buClr>
                <a:srgbClr val="333333"/>
              </a:buClr>
              <a:buSzPts val="1200"/>
            </a:pPr>
            <a:r>
              <a:rPr lang="en-US" sz="1600" dirty="0">
                <a:solidFill>
                  <a:srgbClr val="333333"/>
                </a:solidFill>
                <a:latin typeface="Nunito" pitchFamily="2" charset="0"/>
                <a:ea typeface="Times New Roman"/>
                <a:cs typeface="Times New Roman"/>
                <a:sym typeface="Times New Roman"/>
              </a:rPr>
              <a:t>High rates of smoking and low rates of reduction or cessation</a:t>
            </a:r>
          </a:p>
          <a:p>
            <a:pPr indent="-304800">
              <a:lnSpc>
                <a:spcPct val="200000"/>
              </a:lnSpc>
              <a:buClr>
                <a:srgbClr val="333333"/>
              </a:buClr>
              <a:buSzPts val="1200"/>
            </a:pPr>
            <a:r>
              <a:rPr lang="en" sz="1600" dirty="0">
                <a:solidFill>
                  <a:srgbClr val="333333"/>
                </a:solidFill>
                <a:latin typeface="Nunito" pitchFamily="2" charset="0"/>
                <a:ea typeface="Times New Roman"/>
                <a:cs typeface="Times New Roman"/>
                <a:sym typeface="Times New Roman"/>
              </a:rPr>
              <a:t>Gaps in care for co-occuring disorders</a:t>
            </a:r>
            <a:endParaRPr lang="en-US" sz="1600" dirty="0">
              <a:solidFill>
                <a:srgbClr val="333333"/>
              </a:solidFill>
              <a:latin typeface="Nunito" pitchFamily="2" charset="0"/>
              <a:ea typeface="Times New Roman"/>
              <a:cs typeface="Times New Roman"/>
              <a:sym typeface="Times New Roman"/>
            </a:endParaRPr>
          </a:p>
          <a:p>
            <a:pPr indent="-304800">
              <a:lnSpc>
                <a:spcPct val="200000"/>
              </a:lnSpc>
              <a:buClr>
                <a:srgbClr val="333333"/>
              </a:buClr>
              <a:buSzPts val="1200"/>
            </a:pPr>
            <a:r>
              <a:rPr lang="en-US" sz="1600" dirty="0">
                <a:solidFill>
                  <a:srgbClr val="333333"/>
                </a:solidFill>
                <a:latin typeface="Nunito" pitchFamily="2" charset="0"/>
                <a:ea typeface="Times New Roman"/>
                <a:cs typeface="Times New Roman"/>
                <a:sym typeface="Times New Roman"/>
              </a:rPr>
              <a:t>Increase availability of culturally sensitive care </a:t>
            </a:r>
          </a:p>
          <a:p>
            <a:pPr indent="-304800">
              <a:lnSpc>
                <a:spcPct val="200000"/>
              </a:lnSpc>
              <a:buClr>
                <a:srgbClr val="333333"/>
              </a:buClr>
              <a:buSzPts val="1200"/>
            </a:pPr>
            <a:r>
              <a:rPr lang="en" sz="1600" dirty="0">
                <a:latin typeface="Nunito" pitchFamily="2" charset="0"/>
              </a:rPr>
              <a:t>Involve natural supports &amp; community resources where appropriate</a:t>
            </a:r>
          </a:p>
          <a:p>
            <a:pPr indent="-304800">
              <a:lnSpc>
                <a:spcPct val="200000"/>
              </a:lnSpc>
              <a:buClr>
                <a:srgbClr val="333333"/>
              </a:buClr>
              <a:buSzPts val="1200"/>
            </a:pPr>
            <a:r>
              <a:rPr lang="en" sz="1600" dirty="0">
                <a:latin typeface="Nunito" pitchFamily="2" charset="0"/>
              </a:rPr>
              <a:t>Increase use of harm reduction</a:t>
            </a:r>
          </a:p>
          <a:p>
            <a:pPr marL="152400" indent="0">
              <a:lnSpc>
                <a:spcPct val="200000"/>
              </a:lnSpc>
              <a:buClr>
                <a:srgbClr val="333333"/>
              </a:buClr>
              <a:buSzPts val="1200"/>
              <a:buNone/>
            </a:pPr>
            <a:endParaRPr lang="en-US" sz="1200" dirty="0">
              <a:solidFill>
                <a:srgbClr val="333333"/>
              </a:solidFill>
              <a:latin typeface="Nunito" pitchFamily="2" charset="0"/>
              <a:ea typeface="Times New Roman"/>
              <a:cs typeface="Times New Roman"/>
              <a:sym typeface="Times New Roman"/>
            </a:endParaRPr>
          </a:p>
          <a:p>
            <a:pPr marL="152400" indent="0">
              <a:lnSpc>
                <a:spcPct val="200000"/>
              </a:lnSpc>
              <a:buClr>
                <a:srgbClr val="333333"/>
              </a:buClr>
              <a:buSzPts val="1200"/>
              <a:buNone/>
            </a:pPr>
            <a:r>
              <a:rPr lang="en-US" sz="1200" dirty="0">
                <a:solidFill>
                  <a:srgbClr val="333333"/>
                </a:solidFill>
                <a:latin typeface="Nunito" pitchFamily="2" charset="0"/>
                <a:ea typeface="Times New Roman"/>
                <a:cs typeface="Times New Roman"/>
                <a:sym typeface="Times New Roman"/>
              </a:rPr>
              <a:t>(Crockford &amp; Addington, 2017)</a:t>
            </a:r>
            <a:endParaRPr lang="en" sz="1200" dirty="0">
              <a:solidFill>
                <a:srgbClr val="333333"/>
              </a:solidFill>
              <a:latin typeface="Nunito" pitchFamily="2" charset="0"/>
              <a:ea typeface="Times New Roman"/>
              <a:cs typeface="Times New Roman"/>
              <a:sym typeface="Times New Roman"/>
            </a:endParaRPr>
          </a:p>
          <a:p>
            <a:pPr marL="152400" indent="0">
              <a:lnSpc>
                <a:spcPct val="200000"/>
              </a:lnSpc>
              <a:buClr>
                <a:srgbClr val="333333"/>
              </a:buClr>
              <a:buSzPts val="1200"/>
              <a:buNone/>
            </a:pPr>
            <a:endParaRPr lang="en-US" sz="1600" dirty="0">
              <a:solidFill>
                <a:srgbClr val="333333"/>
              </a:solidFill>
              <a:latin typeface="Nunito" pitchFamily="2" charset="0"/>
              <a:ea typeface="Times New Roman"/>
              <a:cs typeface="Times New Roman"/>
              <a:sym typeface="Times New Roman"/>
            </a:endParaRPr>
          </a:p>
        </p:txBody>
      </p:sp>
      <p:pic>
        <p:nvPicPr>
          <p:cNvPr id="3" name="Picture 2">
            <a:extLst>
              <a:ext uri="{FF2B5EF4-FFF2-40B4-BE49-F238E27FC236}">
                <a16:creationId xmlns:a16="http://schemas.microsoft.com/office/drawing/2014/main" id="{2B044A0D-8A23-4FB2-8630-6303F0096AE6}"/>
              </a:ext>
            </a:extLst>
          </p:cNvPr>
          <p:cNvPicPr>
            <a:picLocks noChangeAspect="1"/>
          </p:cNvPicPr>
          <p:nvPr/>
        </p:nvPicPr>
        <p:blipFill>
          <a:blip r:embed="rId5"/>
          <a:stretch>
            <a:fillRect/>
          </a:stretch>
        </p:blipFill>
        <p:spPr>
          <a:xfrm>
            <a:off x="5889364" y="1364448"/>
            <a:ext cx="2942936" cy="1883479"/>
          </a:xfrm>
          <a:prstGeom prst="rect">
            <a:avLst/>
          </a:prstGeom>
        </p:spPr>
      </p:pic>
      <p:sp>
        <p:nvSpPr>
          <p:cNvPr id="4" name="TextBox 3">
            <a:extLst>
              <a:ext uri="{FF2B5EF4-FFF2-40B4-BE49-F238E27FC236}">
                <a16:creationId xmlns:a16="http://schemas.microsoft.com/office/drawing/2014/main" id="{114EFC08-B934-4572-A737-85C32483BA48}"/>
              </a:ext>
            </a:extLst>
          </p:cNvPr>
          <p:cNvSpPr txBox="1"/>
          <p:nvPr/>
        </p:nvSpPr>
        <p:spPr>
          <a:xfrm>
            <a:off x="6321740" y="3279650"/>
            <a:ext cx="2299855" cy="507831"/>
          </a:xfrm>
          <a:prstGeom prst="rect">
            <a:avLst/>
          </a:prstGeom>
          <a:noFill/>
        </p:spPr>
        <p:txBody>
          <a:bodyPr wrap="square" rtlCol="0">
            <a:spAutoFit/>
          </a:bodyPr>
          <a:lstStyle/>
          <a:p>
            <a:r>
              <a:rPr lang="en-US" sz="900" dirty="0">
                <a:latin typeface="Nunito" pitchFamily="2" charset="0"/>
              </a:rPr>
              <a:t>https://www.oit.edu/academics/degrees/marriage-family-therapy-masters/substance-abuse-and-addiction</a:t>
            </a:r>
          </a:p>
        </p:txBody>
      </p:sp>
      <p:pic>
        <p:nvPicPr>
          <p:cNvPr id="5" name="Recorded Sound">
            <a:hlinkClick r:id="" action="ppaction://media"/>
            <a:extLst>
              <a:ext uri="{FF2B5EF4-FFF2-40B4-BE49-F238E27FC236}">
                <a16:creationId xmlns:a16="http://schemas.microsoft.com/office/drawing/2014/main" id="{24425F77-2A77-4E07-90FA-DA411BDB21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970307" y="4006439"/>
            <a:ext cx="781050" cy="781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380"/>
    </mc:Choice>
    <mc:Fallback>
      <p:transition spd="slow" advTm="10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311700" y="445025"/>
            <a:ext cx="8520600" cy="867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Recommendation for Improving Access, Screening, and Culturally Sensitive Care</a:t>
            </a:r>
            <a:endParaRPr/>
          </a:p>
        </p:txBody>
      </p:sp>
      <p:sp>
        <p:nvSpPr>
          <p:cNvPr id="231" name="Google Shape;231;p28"/>
          <p:cNvSpPr txBox="1">
            <a:spLocks noGrp="1"/>
          </p:cNvSpPr>
          <p:nvPr>
            <p:ph type="body" idx="1"/>
          </p:nvPr>
        </p:nvSpPr>
        <p:spPr>
          <a:xfrm>
            <a:off x="228572" y="1395765"/>
            <a:ext cx="6135283" cy="3217812"/>
          </a:xfrm>
          <a:prstGeom prst="rect">
            <a:avLst/>
          </a:prstGeom>
        </p:spPr>
        <p:txBody>
          <a:bodyPr spcFirstLastPara="1" wrap="square" lIns="91425" tIns="91425" rIns="91425" bIns="91425" anchor="t" anchorCtr="0">
            <a:normAutofit fontScale="92500"/>
          </a:bodyPr>
          <a:lstStyle/>
          <a:p>
            <a:pPr marL="457200" lvl="0" indent="-323850" algn="l" rtl="0">
              <a:spcBef>
                <a:spcPts val="0"/>
              </a:spcBef>
              <a:spcAft>
                <a:spcPts val="0"/>
              </a:spcAft>
              <a:buSzPts val="1500"/>
              <a:buFont typeface="Nunito"/>
              <a:buChar char="●"/>
            </a:pPr>
            <a:r>
              <a:rPr lang="en" sz="1600" dirty="0">
                <a:latin typeface="Nunito"/>
                <a:ea typeface="Nunito"/>
                <a:cs typeface="Nunito"/>
                <a:sym typeface="Nunito"/>
              </a:rPr>
              <a:t>All first episode psychosis patients should be carefully assessed for CODS</a:t>
            </a:r>
            <a:endParaRPr sz="1600" dirty="0">
              <a:latin typeface="Nunito"/>
              <a:ea typeface="Nunito"/>
              <a:cs typeface="Nunito"/>
              <a:sym typeface="Nunito"/>
            </a:endParaRPr>
          </a:p>
          <a:p>
            <a:pPr marL="419100" indent="-285750">
              <a:buSzPts val="1500"/>
            </a:pPr>
            <a:r>
              <a:rPr lang="en" sz="1600" dirty="0">
                <a:latin typeface="Nunito"/>
                <a:ea typeface="Nunito"/>
                <a:cs typeface="Nunito"/>
                <a:sym typeface="Nunito"/>
              </a:rPr>
              <a:t>Use MI OARS skills to assess for nicotine use. You might ask:</a:t>
            </a:r>
            <a:endParaRPr sz="1600" dirty="0">
              <a:latin typeface="Nunito"/>
              <a:ea typeface="Nunito"/>
              <a:cs typeface="Nunito"/>
              <a:sym typeface="Nunito"/>
            </a:endParaRPr>
          </a:p>
          <a:p>
            <a:pPr marL="914400" lvl="1" indent="-323850" algn="l" rtl="0">
              <a:spcBef>
                <a:spcPts val="0"/>
              </a:spcBef>
              <a:spcAft>
                <a:spcPts val="0"/>
              </a:spcAft>
              <a:buSzPts val="1500"/>
              <a:buFont typeface="Nunito"/>
              <a:buChar char="○"/>
            </a:pPr>
            <a:r>
              <a:rPr lang="en" sz="1600" dirty="0">
                <a:solidFill>
                  <a:srgbClr val="333333"/>
                </a:solidFill>
                <a:latin typeface="Nunito"/>
                <a:ea typeface="Nunito"/>
                <a:cs typeface="Nunito"/>
                <a:sym typeface="Nunito"/>
              </a:rPr>
              <a:t>“What are your thoughts about stopping/cutting down? </a:t>
            </a:r>
            <a:endParaRPr sz="1600" dirty="0">
              <a:solidFill>
                <a:srgbClr val="333333"/>
              </a:solidFill>
              <a:latin typeface="Nunito"/>
              <a:ea typeface="Nunito"/>
              <a:cs typeface="Nunito"/>
              <a:sym typeface="Nunito"/>
            </a:endParaRPr>
          </a:p>
          <a:p>
            <a:pPr marL="914400" lvl="1" indent="-323850" algn="l" rtl="0">
              <a:spcBef>
                <a:spcPts val="0"/>
              </a:spcBef>
              <a:spcAft>
                <a:spcPts val="0"/>
              </a:spcAft>
              <a:buSzPts val="1500"/>
              <a:buFont typeface="Nunito"/>
              <a:buChar char="○"/>
            </a:pPr>
            <a:r>
              <a:rPr lang="en" sz="1600" dirty="0">
                <a:solidFill>
                  <a:srgbClr val="333333"/>
                </a:solidFill>
                <a:latin typeface="Nunito"/>
                <a:ea typeface="Nunito"/>
                <a:cs typeface="Nunito"/>
                <a:sym typeface="Nunito"/>
              </a:rPr>
              <a:t>What do you not like about smoking? </a:t>
            </a:r>
            <a:endParaRPr sz="1600" dirty="0">
              <a:solidFill>
                <a:srgbClr val="333333"/>
              </a:solidFill>
              <a:latin typeface="Nunito"/>
              <a:ea typeface="Nunito"/>
              <a:cs typeface="Nunito"/>
              <a:sym typeface="Nunito"/>
            </a:endParaRPr>
          </a:p>
          <a:p>
            <a:pPr marL="914400" lvl="1" indent="-323850" algn="l" rtl="0">
              <a:spcBef>
                <a:spcPts val="0"/>
              </a:spcBef>
              <a:spcAft>
                <a:spcPts val="0"/>
              </a:spcAft>
              <a:buSzPts val="1500"/>
              <a:buFont typeface="Nunito"/>
              <a:buChar char="○"/>
            </a:pPr>
            <a:r>
              <a:rPr lang="en" sz="1600" dirty="0">
                <a:solidFill>
                  <a:srgbClr val="333333"/>
                </a:solidFill>
                <a:latin typeface="Nunito"/>
                <a:ea typeface="Nunito"/>
                <a:cs typeface="Nunito"/>
                <a:sym typeface="Nunito"/>
              </a:rPr>
              <a:t>What do you enjoy about smoking? </a:t>
            </a:r>
            <a:endParaRPr lang="en-US" sz="1600" dirty="0">
              <a:solidFill>
                <a:srgbClr val="333333"/>
              </a:solidFill>
              <a:latin typeface="Nunito"/>
              <a:ea typeface="Nunito"/>
              <a:cs typeface="Nunito"/>
              <a:sym typeface="Nunito"/>
            </a:endParaRPr>
          </a:p>
          <a:p>
            <a:pPr marL="914400" lvl="1" indent="-323850" algn="l" rtl="0">
              <a:spcBef>
                <a:spcPts val="0"/>
              </a:spcBef>
              <a:spcAft>
                <a:spcPts val="0"/>
              </a:spcAft>
              <a:buSzPts val="1500"/>
              <a:buFont typeface="Nunito"/>
              <a:buChar char="○"/>
            </a:pPr>
            <a:r>
              <a:rPr lang="en-US" sz="1600" dirty="0">
                <a:solidFill>
                  <a:srgbClr val="333333"/>
                </a:solidFill>
                <a:latin typeface="Nunito"/>
                <a:ea typeface="Nunito"/>
                <a:cs typeface="Nunito"/>
                <a:sym typeface="Nunito"/>
              </a:rPr>
              <a:t>What would be different in your life if you no longer smoked?” </a:t>
            </a:r>
          </a:p>
          <a:p>
            <a:pPr marL="457200" lvl="0" indent="-304800" algn="l" rtl="0">
              <a:spcBef>
                <a:spcPts val="0"/>
              </a:spcBef>
              <a:spcAft>
                <a:spcPts val="0"/>
              </a:spcAft>
              <a:buClr>
                <a:srgbClr val="333333"/>
              </a:buClr>
              <a:buSzPts val="1200"/>
              <a:buFont typeface="Nunito"/>
              <a:buChar char="●"/>
            </a:pPr>
            <a:r>
              <a:rPr lang="en" sz="1600" dirty="0">
                <a:solidFill>
                  <a:srgbClr val="333333"/>
                </a:solidFill>
                <a:latin typeface="Nunito"/>
                <a:ea typeface="Nunito"/>
                <a:cs typeface="Nunito"/>
                <a:sym typeface="Nunito"/>
              </a:rPr>
              <a:t>Elicit &amp; increase change talk </a:t>
            </a:r>
          </a:p>
          <a:p>
            <a:pPr marL="457200" lvl="0" indent="-304800" algn="l" rtl="0">
              <a:spcBef>
                <a:spcPts val="0"/>
              </a:spcBef>
              <a:spcAft>
                <a:spcPts val="0"/>
              </a:spcAft>
              <a:buClr>
                <a:srgbClr val="333333"/>
              </a:buClr>
              <a:buSzPts val="1200"/>
              <a:buFont typeface="Nunito"/>
              <a:buChar char="●"/>
            </a:pPr>
            <a:r>
              <a:rPr lang="en" sz="1600" dirty="0">
                <a:solidFill>
                  <a:srgbClr val="333333"/>
                </a:solidFill>
                <a:latin typeface="Nunito"/>
                <a:ea typeface="Nunito"/>
                <a:cs typeface="Nunito"/>
                <a:sym typeface="Nunito"/>
              </a:rPr>
              <a:t>Consider sources of pressure for client, including family &amp; cultural pressures</a:t>
            </a:r>
            <a:endParaRPr sz="1600" dirty="0">
              <a:solidFill>
                <a:srgbClr val="333333"/>
              </a:solidFill>
              <a:latin typeface="Nunito"/>
              <a:ea typeface="Nunito"/>
              <a:cs typeface="Nunito"/>
              <a:sym typeface="Nunito"/>
            </a:endParaRPr>
          </a:p>
          <a:p>
            <a:pPr marL="0" lvl="0" indent="0" algn="l" rtl="0">
              <a:spcBef>
                <a:spcPts val="1200"/>
              </a:spcBef>
              <a:spcAft>
                <a:spcPts val="0"/>
              </a:spcAft>
              <a:buNone/>
            </a:pPr>
            <a:endParaRPr sz="1200" dirty="0">
              <a:solidFill>
                <a:srgbClr val="333333"/>
              </a:solidFill>
              <a:latin typeface="Times New Roman"/>
              <a:ea typeface="Times New Roman"/>
              <a:cs typeface="Times New Roman"/>
              <a:sym typeface="Times New Roman"/>
            </a:endParaRPr>
          </a:p>
        </p:txBody>
      </p:sp>
      <p:sp>
        <p:nvSpPr>
          <p:cNvPr id="232" name="Google Shape;232;p28"/>
          <p:cNvSpPr txBox="1"/>
          <p:nvPr/>
        </p:nvSpPr>
        <p:spPr>
          <a:xfrm>
            <a:off x="450007" y="4512667"/>
            <a:ext cx="318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Nunito" pitchFamily="2" charset="77"/>
                <a:ea typeface="Times New Roman"/>
                <a:cs typeface="Times New Roman"/>
                <a:sym typeface="Times New Roman"/>
              </a:rPr>
              <a:t>(Stewart et al., 2010), (</a:t>
            </a:r>
            <a:r>
              <a:rPr lang="en" sz="1200" dirty="0" err="1">
                <a:latin typeface="Nunito" pitchFamily="2" charset="77"/>
                <a:ea typeface="Times New Roman"/>
                <a:cs typeface="Times New Roman"/>
                <a:sym typeface="Times New Roman"/>
              </a:rPr>
              <a:t>Ruebush</a:t>
            </a:r>
            <a:r>
              <a:rPr lang="en" sz="1200" dirty="0">
                <a:latin typeface="Nunito" pitchFamily="2" charset="77"/>
                <a:ea typeface="Times New Roman"/>
                <a:cs typeface="Times New Roman"/>
                <a:sym typeface="Times New Roman"/>
              </a:rPr>
              <a:t>, 2019)</a:t>
            </a:r>
            <a:endParaRPr dirty="0">
              <a:latin typeface="Nunito" pitchFamily="2" charset="77"/>
              <a:ea typeface="Calibri"/>
              <a:cs typeface="Calibri"/>
              <a:sym typeface="Calibri"/>
            </a:endParaRPr>
          </a:p>
        </p:txBody>
      </p:sp>
      <p:pic>
        <p:nvPicPr>
          <p:cNvPr id="2" name="Audio Recording Apr 21, 2022 at 10:21:19 PM" descr="Audio Recording Apr 21, 2022 at 10:21:19 PM">
            <a:hlinkClick r:id="" action="ppaction://media"/>
            <a:extLst>
              <a:ext uri="{FF2B5EF4-FFF2-40B4-BE49-F238E27FC236}">
                <a16:creationId xmlns:a16="http://schemas.microsoft.com/office/drawing/2014/main" id="{E9BE6C74-BEE8-1BB8-097B-8A3AF7192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6125" y="1312025"/>
            <a:ext cx="812800" cy="812800"/>
          </a:xfrm>
          <a:prstGeom prst="rect">
            <a:avLst/>
          </a:prstGeom>
        </p:spPr>
      </p:pic>
      <p:pic>
        <p:nvPicPr>
          <p:cNvPr id="6" name="Picture 5">
            <a:extLst>
              <a:ext uri="{FF2B5EF4-FFF2-40B4-BE49-F238E27FC236}">
                <a16:creationId xmlns:a16="http://schemas.microsoft.com/office/drawing/2014/main" id="{324CF150-1E9A-4681-AF51-4C1CAE36E8DF}"/>
              </a:ext>
            </a:extLst>
          </p:cNvPr>
          <p:cNvPicPr>
            <a:picLocks noChangeAspect="1"/>
          </p:cNvPicPr>
          <p:nvPr/>
        </p:nvPicPr>
        <p:blipFill>
          <a:blip r:embed="rId6"/>
          <a:stretch>
            <a:fillRect/>
          </a:stretch>
        </p:blipFill>
        <p:spPr>
          <a:xfrm>
            <a:off x="6249338" y="2452766"/>
            <a:ext cx="2266373" cy="1378710"/>
          </a:xfrm>
          <a:prstGeom prst="rect">
            <a:avLst/>
          </a:prstGeom>
        </p:spPr>
      </p:pic>
      <p:sp>
        <p:nvSpPr>
          <p:cNvPr id="7" name="TextBox 6">
            <a:extLst>
              <a:ext uri="{FF2B5EF4-FFF2-40B4-BE49-F238E27FC236}">
                <a16:creationId xmlns:a16="http://schemas.microsoft.com/office/drawing/2014/main" id="{0A0A3C00-8FC9-4A4E-90F1-55CE1746F456}"/>
              </a:ext>
            </a:extLst>
          </p:cNvPr>
          <p:cNvSpPr txBox="1"/>
          <p:nvPr/>
        </p:nvSpPr>
        <p:spPr>
          <a:xfrm>
            <a:off x="6198429" y="3915248"/>
            <a:ext cx="2368189" cy="369332"/>
          </a:xfrm>
          <a:prstGeom prst="rect">
            <a:avLst/>
          </a:prstGeom>
          <a:noFill/>
        </p:spPr>
        <p:txBody>
          <a:bodyPr wrap="square" rtlCol="0">
            <a:spAutoFit/>
          </a:bodyPr>
          <a:lstStyle/>
          <a:p>
            <a:r>
              <a:rPr lang="en-US" sz="900" dirty="0">
                <a:latin typeface="Nunito" pitchFamily="2" charset="0"/>
              </a:rPr>
              <a:t>https://summitsmartfarms.com/how-to-assess-your-culture/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a:spLocks noGrp="1"/>
          </p:cNvSpPr>
          <p:nvPr>
            <p:ph type="title"/>
          </p:nvPr>
        </p:nvSpPr>
        <p:spPr>
          <a:xfrm>
            <a:off x="329622" y="652527"/>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Examples of Culturally Sensitive Care</a:t>
            </a:r>
            <a:endParaRPr dirty="0"/>
          </a:p>
        </p:txBody>
      </p:sp>
      <p:sp>
        <p:nvSpPr>
          <p:cNvPr id="238" name="Google Shape;238;p29"/>
          <p:cNvSpPr txBox="1">
            <a:spLocks noGrp="1"/>
          </p:cNvSpPr>
          <p:nvPr>
            <p:ph type="body" idx="1"/>
          </p:nvPr>
        </p:nvSpPr>
        <p:spPr>
          <a:xfrm>
            <a:off x="441902" y="1708727"/>
            <a:ext cx="5626390" cy="3528291"/>
          </a:xfrm>
          <a:prstGeom prst="rect">
            <a:avLst/>
          </a:prstGeom>
        </p:spPr>
        <p:txBody>
          <a:bodyPr spcFirstLastPara="1" wrap="square" lIns="91425" tIns="91425" rIns="91425" bIns="91425" anchor="t" anchorCtr="0">
            <a:normAutofit/>
          </a:bodyPr>
          <a:lstStyle/>
          <a:p>
            <a:pPr marL="285750" indent="-285750">
              <a:spcAft>
                <a:spcPts val="1200"/>
              </a:spcAft>
            </a:pPr>
            <a:r>
              <a:rPr lang="en-US" sz="1200" dirty="0">
                <a:solidFill>
                  <a:srgbClr val="333333"/>
                </a:solidFill>
                <a:latin typeface="Nunito" pitchFamily="2" charset="0"/>
              </a:rPr>
              <a:t>Native American, Indigenous, &amp; Alaskan Natives (</a:t>
            </a:r>
            <a:r>
              <a:rPr lang="en-US" sz="1200" dirty="0" err="1">
                <a:solidFill>
                  <a:srgbClr val="333333"/>
                </a:solidFill>
                <a:latin typeface="Nunito" pitchFamily="2" charset="0"/>
              </a:rPr>
              <a:t>Legha</a:t>
            </a:r>
            <a:r>
              <a:rPr lang="en-US" sz="1200" dirty="0">
                <a:solidFill>
                  <a:srgbClr val="333333"/>
                </a:solidFill>
                <a:latin typeface="Nunito" pitchFamily="2" charset="0"/>
              </a:rPr>
              <a:t> &amp; </a:t>
            </a:r>
            <a:r>
              <a:rPr lang="en-US" sz="1200" dirty="0" err="1">
                <a:solidFill>
                  <a:srgbClr val="333333"/>
                </a:solidFill>
                <a:latin typeface="Nunito" pitchFamily="2" charset="0"/>
              </a:rPr>
              <a:t>Novins</a:t>
            </a:r>
            <a:r>
              <a:rPr lang="en-US" sz="1200" dirty="0">
                <a:solidFill>
                  <a:srgbClr val="333333"/>
                </a:solidFill>
                <a:latin typeface="Nunito" pitchFamily="2" charset="0"/>
              </a:rPr>
              <a:t>, 2012)</a:t>
            </a:r>
          </a:p>
          <a:p>
            <a:pPr marL="742950" lvl="1" indent="-285750">
              <a:spcAft>
                <a:spcPts val="1200"/>
              </a:spcAft>
            </a:pPr>
            <a:r>
              <a:rPr lang="en-US" sz="1200" dirty="0">
                <a:solidFill>
                  <a:srgbClr val="333333"/>
                </a:solidFill>
                <a:latin typeface="Nunito" pitchFamily="2" charset="0"/>
              </a:rPr>
              <a:t>Community &amp; family involvement, relationships &amp; respect, open-door policy, flexibility (</a:t>
            </a:r>
            <a:r>
              <a:rPr lang="en-US" sz="1200" dirty="0" err="1">
                <a:solidFill>
                  <a:srgbClr val="333333"/>
                </a:solidFill>
                <a:latin typeface="Nunito" pitchFamily="2" charset="0"/>
              </a:rPr>
              <a:t>Legha</a:t>
            </a:r>
            <a:r>
              <a:rPr lang="en-US" sz="1200" dirty="0">
                <a:solidFill>
                  <a:srgbClr val="333333"/>
                </a:solidFill>
                <a:latin typeface="Nunito" pitchFamily="2" charset="0"/>
              </a:rPr>
              <a:t> &amp; </a:t>
            </a:r>
            <a:r>
              <a:rPr lang="en-US" sz="1200" dirty="0" err="1">
                <a:solidFill>
                  <a:srgbClr val="333333"/>
                </a:solidFill>
                <a:latin typeface="Nunito" pitchFamily="2" charset="0"/>
              </a:rPr>
              <a:t>Novins</a:t>
            </a:r>
            <a:r>
              <a:rPr lang="en-US" sz="1200" dirty="0">
                <a:solidFill>
                  <a:srgbClr val="333333"/>
                </a:solidFill>
                <a:latin typeface="Nunito" pitchFamily="2" charset="0"/>
              </a:rPr>
              <a:t>, 2012, p. 690) </a:t>
            </a:r>
          </a:p>
          <a:p>
            <a:pPr marL="285750" indent="-285750">
              <a:spcAft>
                <a:spcPts val="1200"/>
              </a:spcAft>
            </a:pPr>
            <a:r>
              <a:rPr lang="en-US" sz="1200" dirty="0">
                <a:solidFill>
                  <a:srgbClr val="333333"/>
                </a:solidFill>
                <a:latin typeface="Nunito" pitchFamily="2" charset="0"/>
              </a:rPr>
              <a:t>African-Americans </a:t>
            </a:r>
          </a:p>
          <a:p>
            <a:pPr marL="742950" lvl="1" indent="-285750">
              <a:spcAft>
                <a:spcPts val="1200"/>
              </a:spcAft>
            </a:pPr>
            <a:r>
              <a:rPr lang="en-US" sz="1200" dirty="0">
                <a:solidFill>
                  <a:srgbClr val="333333"/>
                </a:solidFill>
                <a:latin typeface="Nunito" pitchFamily="2" charset="0"/>
              </a:rPr>
              <a:t>Spirituality, family and community ties, “legacy of storytelling” (</a:t>
            </a:r>
            <a:r>
              <a:rPr lang="en-US" sz="1200" dirty="0" err="1">
                <a:solidFill>
                  <a:srgbClr val="333333"/>
                </a:solidFill>
                <a:latin typeface="Nunito" pitchFamily="2" charset="0"/>
              </a:rPr>
              <a:t>Antai-Otong</a:t>
            </a:r>
            <a:r>
              <a:rPr lang="en-US" sz="1200" dirty="0">
                <a:solidFill>
                  <a:srgbClr val="333333"/>
                </a:solidFill>
                <a:latin typeface="Nunito" pitchFamily="2" charset="0"/>
              </a:rPr>
              <a:t>, 2002, p. 3)</a:t>
            </a:r>
          </a:p>
          <a:p>
            <a:pPr marL="285750" indent="-285750">
              <a:spcAft>
                <a:spcPts val="1200"/>
              </a:spcAft>
            </a:pPr>
            <a:r>
              <a:rPr lang="en-US" sz="1200" dirty="0">
                <a:solidFill>
                  <a:srgbClr val="333333"/>
                </a:solidFill>
                <a:latin typeface="Nunito" pitchFamily="2" charset="0"/>
              </a:rPr>
              <a:t>Indian, Arab, Persian, and Middle Eastern and descendant communities </a:t>
            </a:r>
          </a:p>
          <a:p>
            <a:pPr marL="742950" lvl="1" indent="-285750">
              <a:spcAft>
                <a:spcPts val="1200"/>
              </a:spcAft>
            </a:pPr>
            <a:r>
              <a:rPr lang="en-US" sz="1200" dirty="0">
                <a:solidFill>
                  <a:srgbClr val="333333"/>
                </a:solidFill>
                <a:latin typeface="Nunito" pitchFamily="2" charset="0"/>
              </a:rPr>
              <a:t> Hookah/Shisha – socializing, flavorings, psychoeducation about health effects (</a:t>
            </a:r>
            <a:r>
              <a:rPr lang="en-US" sz="1200" dirty="0" err="1">
                <a:solidFill>
                  <a:srgbClr val="333333"/>
                </a:solidFill>
                <a:latin typeface="Nunito" pitchFamily="2" charset="0"/>
              </a:rPr>
              <a:t>Qasim</a:t>
            </a:r>
            <a:r>
              <a:rPr lang="en-US" sz="1200" dirty="0">
                <a:solidFill>
                  <a:srgbClr val="333333"/>
                </a:solidFill>
                <a:latin typeface="Nunito" pitchFamily="2" charset="0"/>
              </a:rPr>
              <a:t> et al., 2019; Soneji et al., 2020; </a:t>
            </a:r>
            <a:r>
              <a:rPr lang="en-US" sz="1200" dirty="0" err="1">
                <a:solidFill>
                  <a:srgbClr val="333333"/>
                </a:solidFill>
                <a:latin typeface="Nunito" pitchFamily="2" charset="0"/>
              </a:rPr>
              <a:t>Ruebush</a:t>
            </a:r>
            <a:r>
              <a:rPr lang="en-US" sz="1200" dirty="0">
                <a:solidFill>
                  <a:srgbClr val="333333"/>
                </a:solidFill>
                <a:latin typeface="Nunito" pitchFamily="2" charset="0"/>
              </a:rPr>
              <a:t>, 2019) </a:t>
            </a:r>
          </a:p>
        </p:txBody>
      </p:sp>
      <p:pic>
        <p:nvPicPr>
          <p:cNvPr id="8" name="Picture 7">
            <a:extLst>
              <a:ext uri="{FF2B5EF4-FFF2-40B4-BE49-F238E27FC236}">
                <a16:creationId xmlns:a16="http://schemas.microsoft.com/office/drawing/2014/main" id="{03D42019-A2AE-4B50-BDE7-AF8288FFE53C}"/>
              </a:ext>
            </a:extLst>
          </p:cNvPr>
          <p:cNvPicPr>
            <a:picLocks noChangeAspect="1"/>
          </p:cNvPicPr>
          <p:nvPr/>
        </p:nvPicPr>
        <p:blipFill>
          <a:blip r:embed="rId5"/>
          <a:stretch>
            <a:fillRect/>
          </a:stretch>
        </p:blipFill>
        <p:spPr>
          <a:xfrm>
            <a:off x="6068292" y="2063265"/>
            <a:ext cx="2714446" cy="1409607"/>
          </a:xfrm>
          <a:prstGeom prst="rect">
            <a:avLst/>
          </a:prstGeom>
        </p:spPr>
      </p:pic>
      <p:sp>
        <p:nvSpPr>
          <p:cNvPr id="10" name="TextBox 9">
            <a:extLst>
              <a:ext uri="{FF2B5EF4-FFF2-40B4-BE49-F238E27FC236}">
                <a16:creationId xmlns:a16="http://schemas.microsoft.com/office/drawing/2014/main" id="{97AF1A47-2B3D-4CF4-BF85-6794D5580EB6}"/>
              </a:ext>
            </a:extLst>
          </p:cNvPr>
          <p:cNvSpPr txBox="1"/>
          <p:nvPr/>
        </p:nvSpPr>
        <p:spPr>
          <a:xfrm>
            <a:off x="6068292" y="3574472"/>
            <a:ext cx="2714446" cy="369332"/>
          </a:xfrm>
          <a:prstGeom prst="rect">
            <a:avLst/>
          </a:prstGeom>
          <a:noFill/>
        </p:spPr>
        <p:txBody>
          <a:bodyPr wrap="square" rtlCol="0">
            <a:spAutoFit/>
          </a:bodyPr>
          <a:lstStyle/>
          <a:p>
            <a:r>
              <a:rPr lang="en-US" sz="900" dirty="0">
                <a:latin typeface="Nunito" pitchFamily="2" charset="0"/>
              </a:rPr>
              <a:t>https://www.3blmedia.com/sites/www.3blmedia.com/files/image_4.png</a:t>
            </a:r>
          </a:p>
        </p:txBody>
      </p:sp>
      <p:pic>
        <p:nvPicPr>
          <p:cNvPr id="11" name="Recorded Sound">
            <a:hlinkClick r:id="" action="ppaction://media"/>
            <a:extLst>
              <a:ext uri="{FF2B5EF4-FFF2-40B4-BE49-F238E27FC236}">
                <a16:creationId xmlns:a16="http://schemas.microsoft.com/office/drawing/2014/main" id="{FFDEFC7C-B3F5-46F9-81D0-935B616C40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471928" y="795816"/>
            <a:ext cx="726787" cy="7267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770"/>
    </mc:Choice>
    <mc:Fallback>
      <p:transition spd="slow" advTm="10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title"/>
          </p:nvPr>
        </p:nvSpPr>
        <p:spPr>
          <a:xfrm>
            <a:off x="581643" y="465589"/>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Summary</a:t>
            </a:r>
            <a:endParaRPr dirty="0"/>
          </a:p>
        </p:txBody>
      </p:sp>
      <p:sp>
        <p:nvSpPr>
          <p:cNvPr id="244" name="Google Shape;244;p30"/>
          <p:cNvSpPr txBox="1">
            <a:spLocks noGrp="1"/>
          </p:cNvSpPr>
          <p:nvPr>
            <p:ph type="body" idx="1"/>
          </p:nvPr>
        </p:nvSpPr>
        <p:spPr>
          <a:xfrm>
            <a:off x="581643" y="1347749"/>
            <a:ext cx="5759780" cy="3330161"/>
          </a:xfrm>
          <a:prstGeom prst="rect">
            <a:avLst/>
          </a:prstGeom>
        </p:spPr>
        <p:txBody>
          <a:bodyPr spcFirstLastPara="1" wrap="square" lIns="91425" tIns="91425" rIns="91425" bIns="91425" anchor="t" anchorCtr="0">
            <a:normAutofit fontScale="25000" lnSpcReduction="20000"/>
          </a:bodyPr>
          <a:lstStyle/>
          <a:p>
            <a:pPr marL="285750" indent="-285750">
              <a:spcAft>
                <a:spcPts val="1200"/>
              </a:spcAft>
            </a:pPr>
            <a:r>
              <a:rPr lang="en-US" sz="4800" dirty="0">
                <a:latin typeface="Nunito" pitchFamily="2" charset="77"/>
              </a:rPr>
              <a:t>Nicotine use is highly prevalent in populations with psychosis</a:t>
            </a:r>
          </a:p>
          <a:p>
            <a:pPr marL="742950" lvl="1" indent="-285750">
              <a:spcAft>
                <a:spcPts val="1200"/>
              </a:spcAft>
            </a:pPr>
            <a:r>
              <a:rPr lang="en-US" sz="4800" dirty="0">
                <a:latin typeface="Nunito" pitchFamily="2" charset="77"/>
              </a:rPr>
              <a:t>Reduces effects of heightened startle response &amp; has short term effects on negative symptoms </a:t>
            </a:r>
          </a:p>
          <a:p>
            <a:pPr marL="285750" indent="-285750">
              <a:spcAft>
                <a:spcPts val="1200"/>
              </a:spcAft>
            </a:pPr>
            <a:r>
              <a:rPr lang="en-US" sz="4800" dirty="0">
                <a:latin typeface="Nunito" pitchFamily="2" charset="77"/>
              </a:rPr>
              <a:t>Focus on harm reduction strategies rather than abstinence, as abstinence often does not work with this population. Effective EBPS include: </a:t>
            </a:r>
          </a:p>
          <a:p>
            <a:pPr marL="742950" lvl="1" indent="-285750">
              <a:spcAft>
                <a:spcPts val="1200"/>
              </a:spcAft>
            </a:pPr>
            <a:r>
              <a:rPr lang="en-US" sz="4800" dirty="0">
                <a:latin typeface="Nunito" pitchFamily="2" charset="77"/>
              </a:rPr>
              <a:t>Combined nicotine replacement therapy w/ pharmacotherapy (patches, lozenges), MI, CBT, contingency management, ACT, &amp; multimodal interventions</a:t>
            </a:r>
          </a:p>
          <a:p>
            <a:pPr marL="742950" lvl="1" indent="-285750">
              <a:spcAft>
                <a:spcPts val="1200"/>
              </a:spcAft>
            </a:pPr>
            <a:r>
              <a:rPr lang="en-US" sz="4800" dirty="0">
                <a:latin typeface="Nunito" pitchFamily="2" charset="77"/>
              </a:rPr>
              <a:t>Always incorporate knowledge of “stages of change” in treatment planning, goal setting, and evaluation. Adjust treatment as needed based on stage of change </a:t>
            </a:r>
          </a:p>
          <a:p>
            <a:pPr marL="285750" lvl="0" indent="-285750">
              <a:spcAft>
                <a:spcPts val="1200"/>
              </a:spcAft>
              <a:buClr>
                <a:srgbClr val="233A44"/>
              </a:buClr>
            </a:pPr>
            <a:r>
              <a:rPr lang="en-US" sz="4800" dirty="0">
                <a:solidFill>
                  <a:srgbClr val="233A44"/>
                </a:solidFill>
                <a:latin typeface="Nunito" pitchFamily="2" charset="77"/>
              </a:rPr>
              <a:t>Future research should identify effective, culturally sensitive nicotine treatments specific to those with schizophrenia</a:t>
            </a:r>
          </a:p>
          <a:p>
            <a:pPr marL="457200" lvl="1" indent="0">
              <a:spcAft>
                <a:spcPts val="1200"/>
              </a:spcAft>
              <a:buNone/>
            </a:pPr>
            <a:endParaRPr lang="en-US" sz="1400" dirty="0">
              <a:latin typeface="Nunito" pitchFamily="2" charset="77"/>
            </a:endParaRPr>
          </a:p>
        </p:txBody>
      </p:sp>
      <p:pic>
        <p:nvPicPr>
          <p:cNvPr id="3" name="Picture 2" descr="A picture containing text, vector graphics&#10;&#10;Description automatically generated">
            <a:extLst>
              <a:ext uri="{FF2B5EF4-FFF2-40B4-BE49-F238E27FC236}">
                <a16:creationId xmlns:a16="http://schemas.microsoft.com/office/drawing/2014/main" id="{C88CFC96-7E43-E2AE-DDBA-CF4E850DEDC9}"/>
              </a:ext>
            </a:extLst>
          </p:cNvPr>
          <p:cNvPicPr>
            <a:picLocks noChangeAspect="1"/>
          </p:cNvPicPr>
          <p:nvPr/>
        </p:nvPicPr>
        <p:blipFill rotWithShape="1">
          <a:blip r:embed="rId5"/>
          <a:srcRect b="7417"/>
          <a:stretch/>
        </p:blipFill>
        <p:spPr>
          <a:xfrm>
            <a:off x="6022839" y="1420189"/>
            <a:ext cx="2383089" cy="2921330"/>
          </a:xfrm>
          <a:prstGeom prst="rect">
            <a:avLst/>
          </a:prstGeom>
        </p:spPr>
      </p:pic>
      <p:sp>
        <p:nvSpPr>
          <p:cNvPr id="4" name="TextBox 3">
            <a:extLst>
              <a:ext uri="{FF2B5EF4-FFF2-40B4-BE49-F238E27FC236}">
                <a16:creationId xmlns:a16="http://schemas.microsoft.com/office/drawing/2014/main" id="{E628B679-9406-CF60-0288-B386154E5CE3}"/>
              </a:ext>
            </a:extLst>
          </p:cNvPr>
          <p:cNvSpPr txBox="1"/>
          <p:nvPr/>
        </p:nvSpPr>
        <p:spPr>
          <a:xfrm>
            <a:off x="5782382" y="4338275"/>
            <a:ext cx="3182587" cy="338554"/>
          </a:xfrm>
          <a:prstGeom prst="rect">
            <a:avLst/>
          </a:prstGeom>
          <a:noFill/>
        </p:spPr>
        <p:txBody>
          <a:bodyPr wrap="square" rtlCol="0">
            <a:spAutoFit/>
          </a:bodyPr>
          <a:lstStyle/>
          <a:p>
            <a:r>
              <a:rPr lang="en-US" sz="800" dirty="0">
                <a:latin typeface="Nunito" pitchFamily="2" charset="77"/>
              </a:rPr>
              <a:t>https://</a:t>
            </a:r>
            <a:r>
              <a:rPr lang="en-US" sz="800" dirty="0" err="1">
                <a:latin typeface="Nunito" pitchFamily="2" charset="77"/>
              </a:rPr>
              <a:t>www.vectorstock.com</a:t>
            </a:r>
            <a:r>
              <a:rPr lang="en-US" sz="800" dirty="0">
                <a:latin typeface="Nunito" pitchFamily="2" charset="77"/>
              </a:rPr>
              <a:t>/royalty-free-vector/graphic-cartoon-character-problem-solving-vector-36904178</a:t>
            </a:r>
          </a:p>
        </p:txBody>
      </p:sp>
      <p:pic>
        <p:nvPicPr>
          <p:cNvPr id="5" name="Audio Recording Apr 23, 2022 at 5:49:26 PM" descr="Audio Recording Apr 23, 2022 at 5:49:26 PM">
            <a:hlinkClick r:id="" action="ppaction://media"/>
            <a:extLst>
              <a:ext uri="{FF2B5EF4-FFF2-40B4-BE49-F238E27FC236}">
                <a16:creationId xmlns:a16="http://schemas.microsoft.com/office/drawing/2014/main" id="{0807AC4A-DD7A-5D4A-7CCE-3408BB2CF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3836" y="53494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C597-7979-C174-8221-4B070615E448}"/>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77B3C0E-D0C3-1618-36AA-DCEEB396206F}"/>
              </a:ext>
            </a:extLst>
          </p:cNvPr>
          <p:cNvSpPr>
            <a:spLocks noGrp="1"/>
          </p:cNvSpPr>
          <p:nvPr>
            <p:ph type="body" idx="1"/>
          </p:nvPr>
        </p:nvSpPr>
        <p:spPr>
          <a:xfrm>
            <a:off x="672860" y="1411357"/>
            <a:ext cx="7815532" cy="4144054"/>
          </a:xfrm>
        </p:spPr>
        <p:txBody>
          <a:bodyPr>
            <a:normAutofit fontScale="32500" lnSpcReduction="20000"/>
          </a:bodyPr>
          <a:lstStyle/>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American Professional Agency. (2020, March 17). Teletherapy Best Practices – COVID 19 Pandemic. Amityville </a:t>
            </a:r>
            <a:endParaRPr lang="en-US" sz="2800" dirty="0">
              <a:effectLst/>
              <a:latin typeface="Arial" panose="020B0604020202020204" pitchFamily="34" charset="0"/>
              <a:ea typeface="Arial" panose="020B0604020202020204" pitchFamily="34" charset="0"/>
            </a:endParaRPr>
          </a:p>
          <a:p>
            <a:pPr marR="0" indent="-457200">
              <a:lnSpc>
                <a:spcPct val="170000"/>
              </a:lnSpc>
              <a:spcBef>
                <a:spcPts val="0"/>
              </a:spcBef>
              <a:spcAft>
                <a:spcPts val="0"/>
              </a:spcAft>
              <a:buNone/>
            </a:pPr>
            <a:r>
              <a:rPr lang="en-US" sz="2800" dirty="0" err="1">
                <a:effectLst/>
                <a:latin typeface="Times New Roman" panose="02020603050405020304" pitchFamily="18" charset="0"/>
                <a:ea typeface="Times New Roman" panose="02020603050405020304" pitchFamily="18" charset="0"/>
              </a:rPr>
              <a:t>Antai-Otong</a:t>
            </a:r>
            <a:r>
              <a:rPr lang="en-US" sz="2800" dirty="0">
                <a:effectLst/>
                <a:latin typeface="Times New Roman" panose="02020603050405020304" pitchFamily="18" charset="0"/>
                <a:ea typeface="Times New Roman" panose="02020603050405020304" pitchFamily="18" charset="0"/>
              </a:rPr>
              <a:t> D. (2002). Culturally sensitive treatment of African Americans with substance-related disorders. </a:t>
            </a:r>
            <a:r>
              <a:rPr lang="en-US" sz="2800" i="1" dirty="0">
                <a:effectLst/>
                <a:latin typeface="Times New Roman" panose="02020603050405020304" pitchFamily="18" charset="0"/>
                <a:ea typeface="Times New Roman" panose="02020603050405020304" pitchFamily="18" charset="0"/>
              </a:rPr>
              <a:t>Journal of psychosocial nursing and mental health services</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40</a:t>
            </a:r>
            <a:r>
              <a:rPr lang="en-US" sz="2800" dirty="0">
                <a:effectLst/>
                <a:latin typeface="Times New Roman" panose="02020603050405020304" pitchFamily="18" charset="0"/>
                <a:ea typeface="Times New Roman" panose="02020603050405020304" pitchFamily="18" charset="0"/>
              </a:rPr>
              <a:t>(7), 14–21. </a:t>
            </a:r>
            <a:r>
              <a:rPr lang="en-US" sz="2800" u="sng" dirty="0">
                <a:solidFill>
                  <a:srgbClr val="0000FF"/>
                </a:solidFill>
                <a:effectLst/>
                <a:latin typeface="Times New Roman" panose="02020603050405020304" pitchFamily="18" charset="0"/>
                <a:ea typeface="Times New Roman" panose="02020603050405020304" pitchFamily="18" charset="0"/>
                <a:hlinkClick r:id="rId3"/>
              </a:rPr>
              <a:t>https://doi.org/10.3928/0279-3695-20020701-09</a:t>
            </a:r>
            <a:endParaRPr lang="en-US" sz="2800" dirty="0">
              <a:effectLst/>
              <a:latin typeface="Arial" panose="020B0604020202020204" pitchFamily="34" charset="0"/>
              <a:ea typeface="Arial" panose="020B0604020202020204" pitchFamily="34" charset="0"/>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Britannica, T. Editors of Encyclopedia (2019, September 17). </a:t>
            </a:r>
            <a:r>
              <a:rPr lang="en-US" sz="2800" i="1" dirty="0">
                <a:effectLst/>
                <a:latin typeface="Times New Roman" panose="02020603050405020304" pitchFamily="18" charset="0"/>
                <a:ea typeface="Times New Roman" panose="02020603050405020304" pitchFamily="18" charset="0"/>
              </a:rPr>
              <a:t>startle reaction</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Encyclopedia Britannica</a:t>
            </a:r>
            <a:r>
              <a:rPr lang="en-US" sz="2800" dirty="0">
                <a:effectLst/>
                <a:latin typeface="Times New Roman" panose="02020603050405020304" pitchFamily="18" charset="0"/>
                <a:ea typeface="Times New Roman" panose="02020603050405020304" pitchFamily="18" charset="0"/>
              </a:rPr>
              <a:t>. </a:t>
            </a:r>
            <a:r>
              <a:rPr lang="en-US" sz="2800" u="sng" dirty="0">
                <a:solidFill>
                  <a:srgbClr val="0000FF"/>
                </a:solidFill>
                <a:effectLst/>
                <a:latin typeface="Times New Roman" panose="02020603050405020304" pitchFamily="18" charset="0"/>
                <a:ea typeface="Times New Roman" panose="02020603050405020304" pitchFamily="18" charset="0"/>
                <a:hlinkClick r:id="rId4"/>
              </a:rPr>
              <a:t>https://www.britannica.com/science/startle-reaction</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Arial" panose="020B0604020202020204" pitchFamily="34" charset="0"/>
              <a:ea typeface="Arial" panose="020B0604020202020204" pitchFamily="34" charset="0"/>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Brunette, M. F., Pratt, S. I., Bartels, S. J., Scherer, E. A., </a:t>
            </a:r>
            <a:r>
              <a:rPr lang="en-US" sz="2800" dirty="0" err="1">
                <a:effectLst/>
                <a:latin typeface="Times New Roman" panose="02020603050405020304" pitchFamily="18" charset="0"/>
                <a:ea typeface="Times New Roman" panose="02020603050405020304" pitchFamily="18" charset="0"/>
              </a:rPr>
              <a:t>Sigmon</a:t>
            </a:r>
            <a:r>
              <a:rPr lang="en-US" sz="2800" dirty="0">
                <a:effectLst/>
                <a:latin typeface="Times New Roman" panose="02020603050405020304" pitchFamily="18" charset="0"/>
                <a:ea typeface="Times New Roman" panose="02020603050405020304" pitchFamily="18" charset="0"/>
              </a:rPr>
              <a:t>, S. C., Ferron, J. C., Santos, M., Williams, G. E., </a:t>
            </a:r>
            <a:r>
              <a:rPr lang="en-US" sz="2800" dirty="0" err="1">
                <a:effectLst/>
                <a:latin typeface="Times New Roman" panose="02020603050405020304" pitchFamily="18" charset="0"/>
                <a:ea typeface="Times New Roman" panose="02020603050405020304" pitchFamily="18" charset="0"/>
              </a:rPr>
              <a:t>Kosydar</a:t>
            </a:r>
            <a:r>
              <a:rPr lang="en-US" sz="2800" dirty="0">
                <a:effectLst/>
                <a:latin typeface="Times New Roman" panose="02020603050405020304" pitchFamily="18" charset="0"/>
                <a:ea typeface="Times New Roman" panose="02020603050405020304" pitchFamily="18" charset="0"/>
              </a:rPr>
              <a:t>, S., Wolfe, R. S., </a:t>
            </a:r>
            <a:r>
              <a:rPr lang="en-US" sz="2800" dirty="0" err="1">
                <a:effectLst/>
                <a:latin typeface="Times New Roman" panose="02020603050405020304" pitchFamily="18" charset="0"/>
                <a:ea typeface="Times New Roman" panose="02020603050405020304" pitchFamily="18" charset="0"/>
              </a:rPr>
              <a:t>Lotz</a:t>
            </a:r>
            <a:r>
              <a:rPr lang="en-US" sz="2800" dirty="0">
                <a:effectLst/>
                <a:latin typeface="Times New Roman" panose="02020603050405020304" pitchFamily="18" charset="0"/>
                <a:ea typeface="Times New Roman" panose="02020603050405020304" pitchFamily="18" charset="0"/>
              </a:rPr>
              <a:t>, D., &amp; </a:t>
            </a:r>
            <a:r>
              <a:rPr lang="en-US" sz="2800" dirty="0" err="1">
                <a:effectLst/>
                <a:latin typeface="Times New Roman" panose="02020603050405020304" pitchFamily="18" charset="0"/>
                <a:ea typeface="Times New Roman" panose="02020603050405020304" pitchFamily="18" charset="0"/>
              </a:rPr>
              <a:t>Capuchino</a:t>
            </a:r>
            <a:r>
              <a:rPr lang="en-US" sz="2800" dirty="0">
                <a:effectLst/>
                <a:latin typeface="Times New Roman" panose="02020603050405020304" pitchFamily="18" charset="0"/>
                <a:ea typeface="Times New Roman" panose="02020603050405020304" pitchFamily="18" charset="0"/>
              </a:rPr>
              <a:t>, K. (2018). Randomized Trial of Interventions for Smoking Cessation Among Medicaid Beneficiaries With Mental Illness. </a:t>
            </a:r>
            <a:r>
              <a:rPr lang="en-US" sz="2800" i="1" dirty="0">
                <a:effectLst/>
                <a:latin typeface="Times New Roman" panose="02020603050405020304" pitchFamily="18" charset="0"/>
                <a:ea typeface="Times New Roman" panose="02020603050405020304" pitchFamily="18" charset="0"/>
              </a:rPr>
              <a:t>Psychiatric services (Washington, D.C.)</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69</a:t>
            </a:r>
            <a:r>
              <a:rPr lang="en-US" sz="2800" dirty="0">
                <a:effectLst/>
                <a:latin typeface="Times New Roman" panose="02020603050405020304" pitchFamily="18" charset="0"/>
                <a:ea typeface="Times New Roman" panose="02020603050405020304" pitchFamily="18" charset="0"/>
              </a:rPr>
              <a:t>(3), 274–280. </a:t>
            </a:r>
            <a:r>
              <a:rPr lang="en-US" sz="2800" dirty="0">
                <a:effectLst/>
                <a:latin typeface="Times New Roman" panose="02020603050405020304" pitchFamily="18" charset="0"/>
                <a:ea typeface="Times New Roman" panose="02020603050405020304" pitchFamily="18" charset="0"/>
                <a:hlinkClick r:id="rId5"/>
              </a:rPr>
              <a:t>https://doi.org/10.1176/appi.ps.201700245</a:t>
            </a:r>
            <a:endParaRPr lang="en-US" sz="2800" dirty="0">
              <a:effectLst/>
              <a:latin typeface="Arial" panose="020B0604020202020204" pitchFamily="34" charset="0"/>
              <a:ea typeface="Arial" panose="020B0604020202020204" pitchFamily="34" charset="0"/>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Cather, C., Pachas, G. N., </a:t>
            </a:r>
            <a:r>
              <a:rPr lang="en-US" sz="2800" dirty="0" err="1">
                <a:effectLst/>
                <a:latin typeface="Times New Roman" panose="02020603050405020304" pitchFamily="18" charset="0"/>
                <a:ea typeface="Times New Roman" panose="02020603050405020304" pitchFamily="18" charset="0"/>
              </a:rPr>
              <a:t>Cieslak</a:t>
            </a:r>
            <a:r>
              <a:rPr lang="en-US" sz="2800" dirty="0">
                <a:effectLst/>
                <a:latin typeface="Times New Roman" panose="02020603050405020304" pitchFamily="18" charset="0"/>
                <a:ea typeface="Times New Roman" panose="02020603050405020304" pitchFamily="18" charset="0"/>
              </a:rPr>
              <a:t>, K. M., &amp; </a:t>
            </a:r>
            <a:r>
              <a:rPr lang="en-US" sz="2800" dirty="0" err="1">
                <a:effectLst/>
                <a:latin typeface="Times New Roman" panose="02020603050405020304" pitchFamily="18" charset="0"/>
                <a:ea typeface="Times New Roman" panose="02020603050405020304" pitchFamily="18" charset="0"/>
              </a:rPr>
              <a:t>Evins</a:t>
            </a:r>
            <a:r>
              <a:rPr lang="en-US" sz="2800" dirty="0">
                <a:effectLst/>
                <a:latin typeface="Times New Roman" panose="02020603050405020304" pitchFamily="18" charset="0"/>
                <a:ea typeface="Times New Roman" panose="02020603050405020304" pitchFamily="18" charset="0"/>
              </a:rPr>
              <a:t>, A. E. (2017). Achieving Smoking Cessation in Individuals with Schizophrenia: Special Considerations. </a:t>
            </a:r>
            <a:r>
              <a:rPr lang="en-US" sz="2800" i="1" dirty="0">
                <a:effectLst/>
                <a:latin typeface="Times New Roman" panose="02020603050405020304" pitchFamily="18" charset="0"/>
                <a:ea typeface="Times New Roman" panose="02020603050405020304" pitchFamily="18" charset="0"/>
              </a:rPr>
              <a:t>CNS drugs</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31</a:t>
            </a:r>
            <a:r>
              <a:rPr lang="en-US" sz="2800" dirty="0">
                <a:effectLst/>
                <a:latin typeface="Times New Roman" panose="02020603050405020304" pitchFamily="18" charset="0"/>
                <a:ea typeface="Times New Roman" panose="02020603050405020304" pitchFamily="18" charset="0"/>
              </a:rPr>
              <a:t>(6), 471–481. </a:t>
            </a:r>
            <a:r>
              <a:rPr lang="en-US" sz="2800" u="sng" dirty="0">
                <a:solidFill>
                  <a:srgbClr val="0000FF"/>
                </a:solidFill>
                <a:effectLst/>
                <a:latin typeface="Times New Roman" panose="02020603050405020304" pitchFamily="18" charset="0"/>
                <a:ea typeface="Times New Roman" panose="02020603050405020304" pitchFamily="18" charset="0"/>
                <a:hlinkClick r:id="rId6"/>
              </a:rPr>
              <a:t>https://doi.org/10.1007/s40263-017-0438-8</a:t>
            </a:r>
            <a:endParaRPr lang="en-US" sz="2800" dirty="0">
              <a:effectLst/>
              <a:latin typeface="Times New Roman" panose="02020603050405020304" pitchFamily="18" charset="0"/>
              <a:ea typeface="Times New Roman" panose="02020603050405020304" pitchFamily="18" charset="0"/>
            </a:endParaRPr>
          </a:p>
          <a:p>
            <a:pPr indent="-457200">
              <a:lnSpc>
                <a:spcPct val="170000"/>
              </a:lnSpc>
              <a:buNone/>
            </a:pPr>
            <a:r>
              <a:rPr lang="en-US" sz="2800" dirty="0">
                <a:solidFill>
                  <a:srgbClr val="000000"/>
                </a:solidFill>
                <a:latin typeface="Times New Roman"/>
                <a:ea typeface="Times New Roman"/>
                <a:cs typeface="Times New Roman"/>
                <a:sym typeface="Times New Roman"/>
              </a:rPr>
              <a:t>Centers for Disease Control and Prevention. (2021). Adult Tobacco Use Infographics [Infographic]. CDC.gov. </a:t>
            </a:r>
            <a:r>
              <a:rPr lang="en-US" sz="2800" u="sng" dirty="0">
                <a:solidFill>
                  <a:schemeClr val="hlink"/>
                </a:solidFill>
                <a:latin typeface="Times New Roman"/>
                <a:ea typeface="Times New Roman"/>
                <a:cs typeface="Times New Roman"/>
                <a:sym typeface="Times New Roman"/>
                <a:hlinkClick r:id="rId7"/>
              </a:rPr>
              <a:t>https://www.cdc.gov/tobacco/infographics/adult/index.htm </a:t>
            </a:r>
            <a:endParaRPr lang="en-US" sz="2800" dirty="0">
              <a:effectLst/>
              <a:latin typeface="Arial" panose="020B0604020202020204" pitchFamily="34" charset="0"/>
              <a:ea typeface="Arial" panose="020B0604020202020204" pitchFamily="34" charset="0"/>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Crockford, D., &amp; Addington, D. (2017). Canadian Schizophrenia Guidelines: Schizophrenia and Other Psychotic Disorders with Coexisting Substance Use Disorders. </a:t>
            </a:r>
            <a:r>
              <a:rPr lang="en-US" sz="2800" i="1" dirty="0">
                <a:effectLst/>
                <a:latin typeface="Times New Roman" panose="02020603050405020304" pitchFamily="18" charset="0"/>
                <a:ea typeface="Times New Roman" panose="02020603050405020304" pitchFamily="18" charset="0"/>
              </a:rPr>
              <a:t>Canadian journal of psychiatry. Revue </a:t>
            </a:r>
            <a:r>
              <a:rPr lang="en-US" sz="2800" i="1" dirty="0" err="1">
                <a:effectLst/>
                <a:latin typeface="Times New Roman" panose="02020603050405020304" pitchFamily="18" charset="0"/>
                <a:ea typeface="Times New Roman" panose="02020603050405020304" pitchFamily="18" charset="0"/>
              </a:rPr>
              <a:t>canadienne</a:t>
            </a:r>
            <a:r>
              <a:rPr lang="en-US" sz="2800" i="1" dirty="0">
                <a:effectLst/>
                <a:latin typeface="Times New Roman" panose="02020603050405020304" pitchFamily="18" charset="0"/>
                <a:ea typeface="Times New Roman" panose="02020603050405020304" pitchFamily="18" charset="0"/>
              </a:rPr>
              <a:t> de </a:t>
            </a:r>
            <a:r>
              <a:rPr lang="en-US" sz="2800" i="1" dirty="0" err="1">
                <a:effectLst/>
                <a:latin typeface="Times New Roman" panose="02020603050405020304" pitchFamily="18" charset="0"/>
                <a:ea typeface="Times New Roman" panose="02020603050405020304" pitchFamily="18" charset="0"/>
              </a:rPr>
              <a:t>psychiatrie</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62</a:t>
            </a:r>
            <a:r>
              <a:rPr lang="en-US" sz="2800" dirty="0">
                <a:effectLst/>
                <a:latin typeface="Times New Roman" panose="02020603050405020304" pitchFamily="18" charset="0"/>
                <a:ea typeface="Times New Roman" panose="02020603050405020304" pitchFamily="18" charset="0"/>
              </a:rPr>
              <a:t>(9), 624–634. https://doi.org/10.1177/070674371772019</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51846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Importance of Addressing Nicotine Use of Individuals Diagnosed with Schizophrenia </a:t>
            </a:r>
            <a:endParaRPr dirty="0"/>
          </a:p>
        </p:txBody>
      </p:sp>
      <p:sp>
        <p:nvSpPr>
          <p:cNvPr id="135" name="Google Shape;135;p14"/>
          <p:cNvSpPr txBox="1">
            <a:spLocks noGrp="1"/>
          </p:cNvSpPr>
          <p:nvPr>
            <p:ph type="body" idx="1"/>
          </p:nvPr>
        </p:nvSpPr>
        <p:spPr>
          <a:xfrm>
            <a:off x="819150" y="1990725"/>
            <a:ext cx="3340800" cy="237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latin typeface="Nunito" pitchFamily="2" charset="77"/>
              </a:rPr>
              <a:t>Extremely prevalent amongst this population </a:t>
            </a:r>
            <a:endParaRPr dirty="0">
              <a:latin typeface="Nunito" pitchFamily="2" charset="77"/>
            </a:endParaRPr>
          </a:p>
          <a:p>
            <a:pPr marL="457200" lvl="0" indent="-311150" algn="l" rtl="0">
              <a:spcBef>
                <a:spcPts val="0"/>
              </a:spcBef>
              <a:spcAft>
                <a:spcPts val="0"/>
              </a:spcAft>
              <a:buSzPts val="1300"/>
              <a:buChar char="●"/>
            </a:pPr>
            <a:r>
              <a:rPr lang="en" dirty="0">
                <a:latin typeface="Nunito" pitchFamily="2" charset="77"/>
              </a:rPr>
              <a:t>Increased risk of tobacco-related morbidity = major contributor to health inequities</a:t>
            </a:r>
            <a:endParaRPr dirty="0">
              <a:latin typeface="Nunito" pitchFamily="2" charset="77"/>
            </a:endParaRPr>
          </a:p>
          <a:p>
            <a:pPr marL="457200" lvl="0" indent="-311150" algn="l" rtl="0">
              <a:spcBef>
                <a:spcPts val="0"/>
              </a:spcBef>
              <a:spcAft>
                <a:spcPts val="0"/>
              </a:spcAft>
              <a:buSzPts val="1300"/>
              <a:buChar char="●"/>
            </a:pPr>
            <a:r>
              <a:rPr lang="en" dirty="0">
                <a:latin typeface="Nunito" pitchFamily="2" charset="77"/>
              </a:rPr>
              <a:t>2 - 3x increased mortality rate compared to general population</a:t>
            </a:r>
            <a:endParaRPr dirty="0">
              <a:latin typeface="Nunito" pitchFamily="2" charset="77"/>
            </a:endParaRPr>
          </a:p>
          <a:p>
            <a:pPr marL="457200" lvl="0" indent="-311150" algn="l" rtl="0">
              <a:spcBef>
                <a:spcPts val="0"/>
              </a:spcBef>
              <a:spcAft>
                <a:spcPts val="0"/>
              </a:spcAft>
              <a:buSzPts val="1300"/>
              <a:buChar char="●"/>
            </a:pPr>
            <a:r>
              <a:rPr lang="en" dirty="0">
                <a:latin typeface="Nunito" pitchFamily="2" charset="77"/>
              </a:rPr>
              <a:t>10-20-year reduction in average lifespan</a:t>
            </a:r>
            <a:endParaRPr dirty="0">
              <a:latin typeface="Nunito" pitchFamily="2" charset="77"/>
            </a:endParaRPr>
          </a:p>
          <a:p>
            <a:pPr marL="0" lvl="0" indent="0" algn="l" rtl="0">
              <a:spcBef>
                <a:spcPts val="1200"/>
              </a:spcBef>
              <a:spcAft>
                <a:spcPts val="1200"/>
              </a:spcAft>
              <a:buNone/>
            </a:pPr>
            <a:endParaRPr dirty="0"/>
          </a:p>
        </p:txBody>
      </p:sp>
      <p:sp>
        <p:nvSpPr>
          <p:cNvPr id="136" name="Google Shape;136;p14"/>
          <p:cNvSpPr txBox="1"/>
          <p:nvPr/>
        </p:nvSpPr>
        <p:spPr>
          <a:xfrm>
            <a:off x="819150" y="4297900"/>
            <a:ext cx="36873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Nunito" pitchFamily="2" charset="77"/>
                <a:ea typeface="Calibri"/>
                <a:cs typeface="Calibri"/>
                <a:sym typeface="Calibri"/>
              </a:rPr>
              <a:t>Quigley &amp; </a:t>
            </a:r>
            <a:r>
              <a:rPr lang="en" sz="900" dirty="0" err="1">
                <a:latin typeface="Nunito" pitchFamily="2" charset="77"/>
                <a:ea typeface="Calibri"/>
                <a:cs typeface="Calibri"/>
                <a:sym typeface="Calibri"/>
              </a:rPr>
              <a:t>MacCabe</a:t>
            </a:r>
            <a:r>
              <a:rPr lang="en" sz="900" dirty="0">
                <a:latin typeface="Nunito" pitchFamily="2" charset="77"/>
                <a:ea typeface="Calibri"/>
                <a:cs typeface="Calibri"/>
                <a:sym typeface="Calibri"/>
              </a:rPr>
              <a:t> (2019), Heiberg et al. (2018), CDC (2021) </a:t>
            </a:r>
            <a:endParaRPr sz="900" dirty="0">
              <a:latin typeface="Nunito" pitchFamily="2" charset="77"/>
              <a:ea typeface="Calibri"/>
              <a:cs typeface="Calibri"/>
              <a:sym typeface="Calibri"/>
            </a:endParaRPr>
          </a:p>
        </p:txBody>
      </p:sp>
      <p:pic>
        <p:nvPicPr>
          <p:cNvPr id="137" name="Google Shape;137;p14"/>
          <p:cNvPicPr preferRelativeResize="0"/>
          <p:nvPr/>
        </p:nvPicPr>
        <p:blipFill>
          <a:blip r:embed="rId5">
            <a:alphaModFix/>
          </a:blip>
          <a:stretch>
            <a:fillRect/>
          </a:stretch>
        </p:blipFill>
        <p:spPr>
          <a:xfrm>
            <a:off x="4617800" y="1952600"/>
            <a:ext cx="3707051" cy="1823250"/>
          </a:xfrm>
          <a:prstGeom prst="rect">
            <a:avLst/>
          </a:prstGeom>
          <a:noFill/>
          <a:ln>
            <a:noFill/>
          </a:ln>
        </p:spPr>
      </p:pic>
      <p:sp>
        <p:nvSpPr>
          <p:cNvPr id="138" name="Google Shape;138;p14"/>
          <p:cNvSpPr txBox="1"/>
          <p:nvPr/>
        </p:nvSpPr>
        <p:spPr>
          <a:xfrm>
            <a:off x="4562856" y="3690483"/>
            <a:ext cx="4155025"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dirty="0">
                <a:solidFill>
                  <a:schemeClr val="hlink"/>
                </a:solidFill>
                <a:latin typeface="Nunito" pitchFamily="2" charset="77"/>
                <a:ea typeface="Calibri"/>
                <a:cs typeface="Calibri"/>
                <a:sym typeface="Calibri"/>
                <a:hlinkClick r:id="rId6"/>
              </a:rPr>
              <a:t>https://twitter.com/cdctobaccofree/status/950450666086060032?lang=ga</a:t>
            </a:r>
            <a:r>
              <a:rPr lang="en" sz="900" dirty="0">
                <a:latin typeface="Nunito" pitchFamily="2" charset="77"/>
                <a:ea typeface="Calibri"/>
                <a:cs typeface="Calibri"/>
                <a:sym typeface="Calibri"/>
              </a:rPr>
              <a:t> </a:t>
            </a:r>
            <a:endParaRPr sz="900" dirty="0">
              <a:latin typeface="Nunito" pitchFamily="2" charset="77"/>
              <a:ea typeface="Calibri"/>
              <a:cs typeface="Calibri"/>
              <a:sym typeface="Calibri"/>
            </a:endParaRPr>
          </a:p>
        </p:txBody>
      </p:sp>
      <p:pic>
        <p:nvPicPr>
          <p:cNvPr id="2" name="Audio Recording Apr 21, 2022 at 9:45:28 PM" descr="Audio Recording Apr 21, 2022 at 9:45:28 PM">
            <a:hlinkClick r:id="" action="ppaction://media"/>
            <a:extLst>
              <a:ext uri="{FF2B5EF4-FFF2-40B4-BE49-F238E27FC236}">
                <a16:creationId xmlns:a16="http://schemas.microsoft.com/office/drawing/2014/main" id="{61DFB77F-B063-132B-1301-3780784BB6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8197" y="5101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580200" y="322150"/>
            <a:ext cx="7505700" cy="4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dirty="0"/>
              <a:t>References</a:t>
            </a:r>
            <a:endParaRPr sz="2400" dirty="0"/>
          </a:p>
        </p:txBody>
      </p:sp>
      <p:sp>
        <p:nvSpPr>
          <p:cNvPr id="250" name="Google Shape;250;p31"/>
          <p:cNvSpPr txBox="1">
            <a:spLocks noGrp="1"/>
          </p:cNvSpPr>
          <p:nvPr>
            <p:ph type="body" idx="1"/>
          </p:nvPr>
        </p:nvSpPr>
        <p:spPr>
          <a:xfrm>
            <a:off x="819150" y="739750"/>
            <a:ext cx="7505700" cy="3982800"/>
          </a:xfrm>
          <a:prstGeom prst="rect">
            <a:avLst/>
          </a:prstGeom>
        </p:spPr>
        <p:txBody>
          <a:bodyPr spcFirstLastPara="1" wrap="square" lIns="91425" tIns="91425" rIns="91425" bIns="91425" anchor="t" anchorCtr="0">
            <a:noAutofit/>
          </a:bodyPr>
          <a:lstStyle/>
          <a:p>
            <a:pPr indent="-457200">
              <a:lnSpc>
                <a:spcPct val="150000"/>
              </a:lnSpc>
              <a:buNone/>
            </a:pPr>
            <a:r>
              <a:rPr lang="en-US" sz="1200" dirty="0">
                <a:effectLst/>
                <a:latin typeface="Times New Roman" panose="02020603050405020304" pitchFamily="18" charset="0"/>
                <a:ea typeface="Times New Roman" panose="02020603050405020304" pitchFamily="18" charset="0"/>
              </a:rPr>
              <a:t>Das, S., &amp; Prochaska, J. J. (2017). Innovative approaches to support smoking cessation for individuals with mental illness and co-occurring substance use disorders. </a:t>
            </a:r>
            <a:r>
              <a:rPr lang="en-US" sz="1200" i="1" dirty="0">
                <a:effectLst/>
                <a:latin typeface="Times New Roman" panose="02020603050405020304" pitchFamily="18" charset="0"/>
                <a:ea typeface="Times New Roman" panose="02020603050405020304" pitchFamily="18" charset="0"/>
              </a:rPr>
              <a:t>Expert review of respiratory medicine</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11</a:t>
            </a:r>
            <a:r>
              <a:rPr lang="en-US" sz="1200" dirty="0">
                <a:effectLst/>
                <a:latin typeface="Times New Roman" panose="02020603050405020304" pitchFamily="18" charset="0"/>
                <a:ea typeface="Times New Roman" panose="02020603050405020304" pitchFamily="18" charset="0"/>
              </a:rPr>
              <a:t>(10), 841–850. https://doi.org/10.1080/17476348.2017.1361823</a:t>
            </a:r>
            <a:endParaRPr lang="en" sz="1200" dirty="0">
              <a:solidFill>
                <a:srgbClr val="000000"/>
              </a:solidFill>
              <a:latin typeface="Times New Roman"/>
              <a:ea typeface="Times New Roman"/>
              <a:cs typeface="Times New Roman"/>
              <a:sym typeface="Times New Roman"/>
            </a:endParaRPr>
          </a:p>
          <a:p>
            <a:pPr marL="457200" lvl="0" indent="-457200" algn="l" rtl="0">
              <a:lnSpc>
                <a:spcPct val="150000"/>
              </a:lnSpc>
              <a:spcBef>
                <a:spcPts val="0"/>
              </a:spcBef>
              <a:spcAft>
                <a:spcPts val="0"/>
              </a:spcAft>
              <a:buNone/>
            </a:pPr>
            <a:r>
              <a:rPr lang="en" sz="1200" dirty="0">
                <a:solidFill>
                  <a:srgbClr val="000000"/>
                </a:solidFill>
                <a:latin typeface="Times New Roman"/>
                <a:ea typeface="Times New Roman"/>
                <a:cs typeface="Times New Roman"/>
                <a:sym typeface="Times New Roman"/>
              </a:rPr>
              <a:t>Heiberg, I. H., Jacobsen, B. K., Nesvag, R., Bramness, J. G., Reichborn-Kjennerud, T., Naess, O., Ystrom, E., Hultman, C. M., &amp; Hoye, A. (2018). Total and cause-specific standardized mortality ratios in patients with schizophrenia and/or substance use disorder. </a:t>
            </a:r>
            <a:r>
              <a:rPr lang="en" sz="1200" i="1" dirty="0">
                <a:solidFill>
                  <a:srgbClr val="000000"/>
                </a:solidFill>
                <a:latin typeface="Times New Roman"/>
                <a:ea typeface="Times New Roman"/>
                <a:cs typeface="Times New Roman"/>
                <a:sym typeface="Times New Roman"/>
              </a:rPr>
              <a:t>PLoS ONE, 13</a:t>
            </a:r>
            <a:r>
              <a:rPr lang="en" sz="1200" dirty="0">
                <a:solidFill>
                  <a:srgbClr val="000000"/>
                </a:solidFill>
                <a:latin typeface="Times New Roman"/>
                <a:ea typeface="Times New Roman"/>
                <a:cs typeface="Times New Roman"/>
                <a:sym typeface="Times New Roman"/>
              </a:rPr>
              <a:t>(8), 1-17.</a:t>
            </a:r>
            <a:r>
              <a:rPr lang="en-US" sz="1200" dirty="0">
                <a:solidFill>
                  <a:srgbClr val="000000"/>
                </a:solidFill>
                <a:latin typeface="Times New Roman"/>
                <a:ea typeface="Times New Roman"/>
                <a:cs typeface="Times New Roman"/>
                <a:sym typeface="Times New Roman"/>
              </a:rPr>
              <a:t> </a:t>
            </a:r>
            <a:r>
              <a:rPr lang="en-US" sz="1200" u="sng" dirty="0">
                <a:solidFill>
                  <a:schemeClr val="hlink"/>
                </a:solidFill>
                <a:latin typeface="Times New Roman"/>
                <a:ea typeface="Times New Roman"/>
                <a:cs typeface="Times New Roman"/>
                <a:sym typeface="Times New Roman"/>
                <a:hlinkClick r:id="rId3"/>
              </a:rPr>
              <a:t>https://doi.org/10.1371/journal.pone.0202028 </a:t>
            </a:r>
            <a:endParaRPr lang="en-US" sz="1200" u="sng" dirty="0">
              <a:solidFill>
                <a:schemeClr val="hlink"/>
              </a:solidFill>
              <a:latin typeface="Times New Roman"/>
              <a:ea typeface="Times New Roman"/>
              <a:cs typeface="Times New Roman"/>
              <a:sym typeface="Times New Roman"/>
            </a:endParaRPr>
          </a:p>
          <a:p>
            <a:pPr marR="0" indent="-457200">
              <a:lnSpc>
                <a:spcPct val="150000"/>
              </a:lnSpc>
              <a:spcBef>
                <a:spcPts val="0"/>
              </a:spcBef>
              <a:spcAft>
                <a:spcPts val="0"/>
              </a:spcAft>
              <a:buNone/>
            </a:pPr>
            <a:r>
              <a:rPr lang="en-US" sz="1200" dirty="0" err="1">
                <a:effectLst/>
                <a:latin typeface="Times New Roman" panose="02020603050405020304" pitchFamily="18" charset="0"/>
                <a:ea typeface="Arial" panose="020B0604020202020204" pitchFamily="34" charset="0"/>
                <a:cs typeface="Times New Roman" panose="02020603050405020304" pitchFamily="18" charset="0"/>
              </a:rPr>
              <a:t>Kopelovich</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S. L., Monroe-DeVita, M., Buck, B. E., Brenner, C., Moser, L., </a:t>
            </a:r>
            <a:r>
              <a:rPr lang="en-US" sz="1200" dirty="0" err="1">
                <a:effectLst/>
                <a:latin typeface="Times New Roman" panose="02020603050405020304" pitchFamily="18" charset="0"/>
                <a:ea typeface="Arial" panose="020B0604020202020204" pitchFamily="34" charset="0"/>
                <a:cs typeface="Times New Roman" panose="02020603050405020304" pitchFamily="18" charset="0"/>
              </a:rPr>
              <a:t>Jarskog</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L. F., Harker, S., &amp; </a:t>
            </a:r>
            <a:r>
              <a:rPr lang="en-US" sz="1200" dirty="0" err="1">
                <a:effectLst/>
                <a:latin typeface="Times New Roman" panose="02020603050405020304" pitchFamily="18" charset="0"/>
                <a:ea typeface="Arial" panose="020B0604020202020204" pitchFamily="34" charset="0"/>
                <a:cs typeface="Times New Roman" panose="02020603050405020304" pitchFamily="18" charset="0"/>
              </a:rPr>
              <a:t>Chwastiak</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L. A. (2021). Community Mental Health Care Delivery During the COVID-19 Pandemic: Practical Strategies for Improving Care for People with Serious Mental Illness. </a:t>
            </a:r>
            <a:r>
              <a:rPr lang="en-US" sz="1200" i="1" dirty="0">
                <a:effectLst/>
                <a:latin typeface="Times New Roman" panose="02020603050405020304" pitchFamily="18" charset="0"/>
                <a:ea typeface="Arial" panose="020B0604020202020204" pitchFamily="34" charset="0"/>
                <a:cs typeface="Times New Roman" panose="02020603050405020304" pitchFamily="18" charset="0"/>
              </a:rPr>
              <a:t>Community mental health journal</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200" i="1" dirty="0">
                <a:effectLst/>
                <a:latin typeface="Times New Roman" panose="02020603050405020304" pitchFamily="18" charset="0"/>
                <a:ea typeface="Arial" panose="020B0604020202020204" pitchFamily="34" charset="0"/>
                <a:cs typeface="Times New Roman" panose="02020603050405020304" pitchFamily="18" charset="0"/>
              </a:rPr>
              <a:t>57</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(3), 405–415. </a:t>
            </a:r>
            <a:r>
              <a:rPr lang="en-US" sz="1200" u="sng"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hlinkClick r:id="rId4"/>
              </a:rPr>
              <a:t>https://doi.org/10.1007/s10597-020-00662-z</a:t>
            </a:r>
            <a:endParaRPr lang="en-US" sz="1200" dirty="0">
              <a:effectLst/>
              <a:latin typeface="Times New Roman" panose="02020603050405020304" pitchFamily="18" charset="0"/>
              <a:ea typeface="Arial" panose="020B0604020202020204" pitchFamily="34" charset="0"/>
              <a:cs typeface="Times New Roman" panose="02020603050405020304" pitchFamily="18" charset="0"/>
            </a:endParaRPr>
          </a:p>
          <a:p>
            <a:pPr marR="0" indent="-457200">
              <a:lnSpc>
                <a:spcPct val="150000"/>
              </a:lnSpc>
              <a:spcBef>
                <a:spcPts val="0"/>
              </a:spcBef>
              <a:spcAft>
                <a:spcPts val="0"/>
              </a:spcAft>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Kortrijk, H. E., Mulder, C. L., van Vliet, D., van Leeuwen, C.,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Jochems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 &amp; Staring, A. B. (2013). Changes in motivation for treatment in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precontemplating</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dually diagnosed patients receiving assertive community treatment.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Community mental health journal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49</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(6), 733–741. https://doi.org/10.1007/s10597-012-9582-2</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l" rtl="0">
              <a:lnSpc>
                <a:spcPct val="150000"/>
              </a:lnSpc>
              <a:spcBef>
                <a:spcPts val="0"/>
              </a:spcBef>
              <a:spcAft>
                <a:spcPts val="0"/>
              </a:spcAft>
              <a:buNone/>
            </a:pP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lnSpc>
                <a:spcPct val="150000"/>
              </a:lnSpc>
              <a:spcBef>
                <a:spcPts val="0"/>
              </a:spcBef>
              <a:spcAft>
                <a:spcPts val="0"/>
              </a:spcAft>
              <a:buNone/>
            </a:pP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l" rtl="0">
              <a:lnSpc>
                <a:spcPct val="150000"/>
              </a:lnSpc>
              <a:spcBef>
                <a:spcPts val="0"/>
              </a:spcBef>
              <a:spcAft>
                <a:spcPts val="0"/>
              </a:spcAft>
              <a:buNone/>
            </a:pP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l" rtl="0">
              <a:lnSpc>
                <a:spcPct val="150000"/>
              </a:lnSpc>
              <a:spcBef>
                <a:spcPts val="0"/>
              </a:spcBef>
              <a:spcAft>
                <a:spcPts val="0"/>
              </a:spcAft>
              <a:buNone/>
            </a:pPr>
            <a:endParaRPr sz="12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FB11-0EA7-415B-A6B9-F4DBAC26878A}"/>
              </a:ext>
            </a:extLst>
          </p:cNvPr>
          <p:cNvSpPr>
            <a:spLocks noGrp="1"/>
          </p:cNvSpPr>
          <p:nvPr>
            <p:ph type="title"/>
          </p:nvPr>
        </p:nvSpPr>
        <p:spPr>
          <a:xfrm>
            <a:off x="819150" y="845600"/>
            <a:ext cx="7505700" cy="707155"/>
          </a:xfrm>
        </p:spPr>
        <p:txBody>
          <a:bodyPr/>
          <a:lstStyle/>
          <a:p>
            <a:r>
              <a:rPr lang="en-US" dirty="0"/>
              <a:t>References</a:t>
            </a:r>
          </a:p>
        </p:txBody>
      </p:sp>
      <p:sp>
        <p:nvSpPr>
          <p:cNvPr id="3" name="Text Placeholder 2">
            <a:extLst>
              <a:ext uri="{FF2B5EF4-FFF2-40B4-BE49-F238E27FC236}">
                <a16:creationId xmlns:a16="http://schemas.microsoft.com/office/drawing/2014/main" id="{C967BD1E-6CEA-48BF-96DD-97E8E2E1BA6A}"/>
              </a:ext>
            </a:extLst>
          </p:cNvPr>
          <p:cNvSpPr>
            <a:spLocks noGrp="1"/>
          </p:cNvSpPr>
          <p:nvPr>
            <p:ph type="body" idx="1"/>
          </p:nvPr>
        </p:nvSpPr>
        <p:spPr>
          <a:xfrm>
            <a:off x="819150" y="1552755"/>
            <a:ext cx="7505700" cy="2885970"/>
          </a:xfrm>
        </p:spPr>
        <p:txBody>
          <a:bodyPr>
            <a:normAutofit fontScale="70000" lnSpcReduction="20000"/>
          </a:bodyPr>
          <a:lstStyle/>
          <a:p>
            <a:pPr marR="0" indent="-457200">
              <a:lnSpc>
                <a:spcPct val="115000"/>
              </a:lnSpc>
              <a:spcBef>
                <a:spcPts val="0"/>
              </a:spcBef>
              <a:spcAft>
                <a:spcPts val="0"/>
              </a:spcAft>
              <a:buNone/>
            </a:pPr>
            <a:r>
              <a:rPr lang="en-US" sz="1800" dirty="0" err="1">
                <a:effectLst/>
                <a:latin typeface="Times New Roman" panose="02020603050405020304" pitchFamily="18" charset="0"/>
                <a:ea typeface="Arial" panose="020B0604020202020204" pitchFamily="34" charset="0"/>
              </a:rPr>
              <a:t>Legha</a:t>
            </a:r>
            <a:r>
              <a:rPr lang="en-US" sz="1800" dirty="0">
                <a:effectLst/>
                <a:latin typeface="Times New Roman" panose="02020603050405020304" pitchFamily="18" charset="0"/>
                <a:ea typeface="Arial" panose="020B0604020202020204" pitchFamily="34" charset="0"/>
              </a:rPr>
              <a:t>, R. K., &amp; </a:t>
            </a:r>
            <a:r>
              <a:rPr lang="en-US" sz="1800" dirty="0" err="1">
                <a:effectLst/>
                <a:latin typeface="Times New Roman" panose="02020603050405020304" pitchFamily="18" charset="0"/>
                <a:ea typeface="Arial" panose="020B0604020202020204" pitchFamily="34" charset="0"/>
              </a:rPr>
              <a:t>Novins</a:t>
            </a:r>
            <a:r>
              <a:rPr lang="en-US" sz="1800" dirty="0">
                <a:effectLst/>
                <a:latin typeface="Times New Roman" panose="02020603050405020304" pitchFamily="18" charset="0"/>
                <a:ea typeface="Arial" panose="020B0604020202020204" pitchFamily="34" charset="0"/>
              </a:rPr>
              <a:t>, D. (2012). The role of culture in substance abuse treatment programs for American Indian and Alaska Native communities. </a:t>
            </a:r>
            <a:r>
              <a:rPr lang="en-US" sz="1800" i="1" dirty="0">
                <a:effectLst/>
                <a:latin typeface="Times New Roman" panose="02020603050405020304" pitchFamily="18" charset="0"/>
                <a:ea typeface="Arial" panose="020B0604020202020204" pitchFamily="34" charset="0"/>
              </a:rPr>
              <a:t>Psychiatric Services</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63</a:t>
            </a:r>
            <a:r>
              <a:rPr lang="en-US" sz="1800" dirty="0">
                <a:effectLst/>
                <a:latin typeface="Times New Roman" panose="02020603050405020304" pitchFamily="18" charset="0"/>
                <a:ea typeface="Arial" panose="020B0604020202020204" pitchFamily="34" charset="0"/>
              </a:rPr>
              <a:t>(7), 686-692. </a:t>
            </a:r>
            <a:r>
              <a:rPr lang="en-US" sz="1800" u="sng" dirty="0">
                <a:solidFill>
                  <a:srgbClr val="0000FF"/>
                </a:solidFill>
                <a:effectLst/>
                <a:latin typeface="Times New Roman" panose="02020603050405020304" pitchFamily="18" charset="0"/>
                <a:ea typeface="Arial" panose="020B0604020202020204" pitchFamily="34" charset="0"/>
                <a:hlinkClick r:id="rId2"/>
              </a:rPr>
              <a:t>https://doi.org/10.1176/appi.ps.201100399</a:t>
            </a:r>
            <a:endParaRPr lang="en-US" sz="1800" dirty="0">
              <a:effectLst/>
              <a:latin typeface="Arial" panose="020B0604020202020204" pitchFamily="34" charset="0"/>
              <a:ea typeface="Arial" panose="020B0604020202020204" pitchFamily="34" charset="0"/>
            </a:endParaRPr>
          </a:p>
          <a:p>
            <a:pPr marR="0" indent="-457200">
              <a:lnSpc>
                <a:spcPct val="115000"/>
              </a:lnSpc>
              <a:spcBef>
                <a:spcPts val="0"/>
              </a:spcBef>
              <a:spcAft>
                <a:spcPts val="0"/>
              </a:spcAft>
              <a:buNone/>
            </a:pPr>
            <a:r>
              <a:rPr lang="en-US" sz="1800" dirty="0">
                <a:effectLst/>
                <a:latin typeface="Times New Roman" panose="02020603050405020304" pitchFamily="18"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R="0" indent="-457200">
              <a:lnSpc>
                <a:spcPct val="115000"/>
              </a:lnSpc>
              <a:spcBef>
                <a:spcPts val="0"/>
              </a:spcBef>
              <a:spcAft>
                <a:spcPts val="0"/>
              </a:spcAft>
              <a:buNone/>
            </a:pPr>
            <a:r>
              <a:rPr lang="en-US" sz="1800" dirty="0">
                <a:effectLst/>
                <a:latin typeface="Times New Roman" panose="02020603050405020304" pitchFamily="18" charset="0"/>
                <a:ea typeface="Arial" panose="020B0604020202020204" pitchFamily="34" charset="0"/>
              </a:rPr>
              <a:t>Lum, A., Skelton, E., Robinson, M., </a:t>
            </a:r>
            <a:r>
              <a:rPr lang="en-US" sz="1800" dirty="0" err="1">
                <a:effectLst/>
                <a:latin typeface="Times New Roman" panose="02020603050405020304" pitchFamily="18" charset="0"/>
                <a:ea typeface="Arial" panose="020B0604020202020204" pitchFamily="34" charset="0"/>
              </a:rPr>
              <a:t>Guillaumier</a:t>
            </a:r>
            <a:r>
              <a:rPr lang="en-US" sz="1800" dirty="0">
                <a:effectLst/>
                <a:latin typeface="Times New Roman" panose="02020603050405020304" pitchFamily="18" charset="0"/>
                <a:ea typeface="Arial" panose="020B0604020202020204" pitchFamily="34" charset="0"/>
              </a:rPr>
              <a:t>, A., Wynne, O., Gartner, C., Borland, R., Baker, A., Dunlop, A., Wilkinson, R. B., &amp; </a:t>
            </a:r>
            <a:r>
              <a:rPr lang="en-US" sz="1800" dirty="0" err="1">
                <a:effectLst/>
                <a:latin typeface="Times New Roman" panose="02020603050405020304" pitchFamily="18" charset="0"/>
                <a:ea typeface="Arial" panose="020B0604020202020204" pitchFamily="34" charset="0"/>
              </a:rPr>
              <a:t>Bonevski</a:t>
            </a:r>
            <a:r>
              <a:rPr lang="en-US" sz="1800" dirty="0">
                <a:effectLst/>
                <a:latin typeface="Times New Roman" panose="02020603050405020304" pitchFamily="18" charset="0"/>
                <a:ea typeface="Arial" panose="020B0604020202020204" pitchFamily="34" charset="0"/>
              </a:rPr>
              <a:t>, B. (2022). Barriers and facilitators to using </a:t>
            </a:r>
            <a:r>
              <a:rPr lang="en-US" sz="1800" dirty="0" err="1">
                <a:effectLst/>
                <a:latin typeface="Times New Roman" panose="02020603050405020304" pitchFamily="18" charset="0"/>
                <a:ea typeface="Arial" panose="020B0604020202020204" pitchFamily="34" charset="0"/>
              </a:rPr>
              <a:t>vaporised</a:t>
            </a:r>
            <a:r>
              <a:rPr lang="en-US" sz="1800" dirty="0">
                <a:effectLst/>
                <a:latin typeface="Times New Roman" panose="02020603050405020304" pitchFamily="18" charset="0"/>
                <a:ea typeface="Arial" panose="020B0604020202020204" pitchFamily="34" charset="0"/>
              </a:rPr>
              <a:t> nicotine products as smoking cessation aids among people receiving treatment for substance use disorder. </a:t>
            </a:r>
            <a:r>
              <a:rPr lang="en-US" sz="1800" i="1" dirty="0">
                <a:effectLst/>
                <a:latin typeface="Times New Roman" panose="02020603050405020304" pitchFamily="18" charset="0"/>
                <a:ea typeface="Arial" panose="020B0604020202020204" pitchFamily="34" charset="0"/>
              </a:rPr>
              <a:t>Addictive behaviors</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124</a:t>
            </a:r>
            <a:r>
              <a:rPr lang="en-US" sz="1800" dirty="0">
                <a:effectLst/>
                <a:latin typeface="Times New Roman" panose="02020603050405020304" pitchFamily="18" charset="0"/>
                <a:ea typeface="Arial" panose="020B0604020202020204" pitchFamily="34" charset="0"/>
              </a:rPr>
              <a:t>, 107097. </a:t>
            </a:r>
            <a:r>
              <a:rPr lang="en-US" sz="1800" u="sng" dirty="0">
                <a:solidFill>
                  <a:srgbClr val="0000FF"/>
                </a:solidFill>
                <a:effectLst/>
                <a:latin typeface="Times New Roman" panose="02020603050405020304" pitchFamily="18" charset="0"/>
                <a:ea typeface="Arial" panose="020B0604020202020204" pitchFamily="34" charset="0"/>
                <a:hlinkClick r:id="rId3"/>
              </a:rPr>
              <a:t>https://doi.org/10.1016/j.addbeh.2021.107097</a:t>
            </a:r>
            <a:endParaRPr lang="en-US" sz="1800" dirty="0">
              <a:effectLst/>
              <a:latin typeface="Arial" panose="020B0604020202020204" pitchFamily="34" charset="0"/>
              <a:ea typeface="Arial" panose="020B0604020202020204" pitchFamily="34" charset="0"/>
            </a:endParaRPr>
          </a:p>
          <a:p>
            <a:pPr marR="0" indent="-457200">
              <a:lnSpc>
                <a:spcPct val="115000"/>
              </a:lnSpc>
              <a:spcBef>
                <a:spcPts val="0"/>
              </a:spcBef>
              <a:spcAft>
                <a:spcPts val="0"/>
              </a:spcAft>
              <a:buNone/>
            </a:pPr>
            <a:r>
              <a:rPr lang="en-US" sz="1800" dirty="0">
                <a:effectLst/>
                <a:latin typeface="Times New Roman" panose="02020603050405020304" pitchFamily="18"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R="0" indent="-457200">
              <a:lnSpc>
                <a:spcPct val="115000"/>
              </a:lnSpc>
              <a:spcBef>
                <a:spcPts val="0"/>
              </a:spcBef>
              <a:spcAft>
                <a:spcPts val="0"/>
              </a:spcAft>
              <a:buNone/>
            </a:pPr>
            <a:r>
              <a:rPr lang="en-US" sz="1800" dirty="0" err="1">
                <a:effectLst/>
                <a:latin typeface="Times New Roman" panose="02020603050405020304" pitchFamily="18" charset="0"/>
                <a:ea typeface="Arial" panose="020B0604020202020204" pitchFamily="34" charset="0"/>
              </a:rPr>
              <a:t>Mackowick</a:t>
            </a:r>
            <a:r>
              <a:rPr lang="en-US" sz="1800" dirty="0">
                <a:effectLst/>
                <a:latin typeface="Times New Roman" panose="02020603050405020304" pitchFamily="18" charset="0"/>
                <a:ea typeface="Arial" panose="020B0604020202020204" pitchFamily="34" charset="0"/>
              </a:rPr>
              <a:t>, K. M., Lynch, M. J., Weinberger, A. H., &amp; George, T. P. (2012). Treatment of tobacco dependence in people with mental health and addictive disorders. </a:t>
            </a:r>
            <a:r>
              <a:rPr lang="en-US" sz="1800" i="1" dirty="0">
                <a:effectLst/>
                <a:latin typeface="Times New Roman" panose="02020603050405020304" pitchFamily="18" charset="0"/>
                <a:ea typeface="Arial" panose="020B0604020202020204" pitchFamily="34" charset="0"/>
              </a:rPr>
              <a:t>Current psychiatry reports</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14</a:t>
            </a:r>
            <a:r>
              <a:rPr lang="en-US" sz="1800" dirty="0">
                <a:effectLst/>
                <a:latin typeface="Times New Roman" panose="02020603050405020304" pitchFamily="18" charset="0"/>
                <a:ea typeface="Arial" panose="020B0604020202020204" pitchFamily="34" charset="0"/>
              </a:rPr>
              <a:t>(5), 478–485. </a:t>
            </a:r>
            <a:r>
              <a:rPr lang="en-US" sz="1800" u="sng" dirty="0">
                <a:solidFill>
                  <a:srgbClr val="0000FF"/>
                </a:solidFill>
                <a:effectLst/>
                <a:latin typeface="Times New Roman" panose="02020603050405020304" pitchFamily="18" charset="0"/>
                <a:ea typeface="Arial" panose="020B0604020202020204" pitchFamily="34" charset="0"/>
                <a:hlinkClick r:id="rId4"/>
              </a:rPr>
              <a:t>https://doi.org/10.1007/s11920-012-0299-2</a:t>
            </a:r>
            <a:endParaRPr lang="en-US" sz="1800" dirty="0">
              <a:effectLst/>
              <a:latin typeface="Arial" panose="020B0604020202020204" pitchFamily="34" charset="0"/>
              <a:ea typeface="Arial" panose="020B0604020202020204" pitchFamily="34" charset="0"/>
            </a:endParaRPr>
          </a:p>
          <a:p>
            <a:pPr marR="0" indent="-457200">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Manseau, M., &amp; Bogenschutz, M. (2016). Substance Use Disorders and Schizophrenia. </a:t>
            </a:r>
            <a:r>
              <a:rPr lang="en-US" sz="1800" i="1" dirty="0">
                <a:effectLst/>
                <a:latin typeface="Times New Roman" panose="02020603050405020304" pitchFamily="18" charset="0"/>
                <a:ea typeface="Times New Roman" panose="02020603050405020304" pitchFamily="18" charset="0"/>
              </a:rPr>
              <a:t>Focus (American Psychiatric Publishing)</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14</a:t>
            </a:r>
            <a:r>
              <a:rPr lang="en-US" sz="1800" dirty="0">
                <a:effectLst/>
                <a:latin typeface="Times New Roman" panose="02020603050405020304" pitchFamily="18" charset="0"/>
                <a:ea typeface="Times New Roman" panose="02020603050405020304" pitchFamily="18" charset="0"/>
              </a:rPr>
              <a:t>(3), 333–342. </a:t>
            </a:r>
            <a:r>
              <a:rPr lang="en-US" sz="1800" u="sng" dirty="0">
                <a:solidFill>
                  <a:srgbClr val="0000FF"/>
                </a:solidFill>
                <a:effectLst/>
                <a:latin typeface="Times New Roman" panose="02020603050405020304" pitchFamily="18" charset="0"/>
                <a:ea typeface="Times New Roman" panose="02020603050405020304" pitchFamily="18" charset="0"/>
                <a:hlinkClick r:id="rId5"/>
              </a:rPr>
              <a:t>https://doi.org/10.1176/appi.focus.20160008</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1367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819150" y="51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References</a:t>
            </a:r>
            <a:endParaRPr dirty="0"/>
          </a:p>
        </p:txBody>
      </p:sp>
      <p:sp>
        <p:nvSpPr>
          <p:cNvPr id="256" name="Google Shape;256;p32"/>
          <p:cNvSpPr txBox="1">
            <a:spLocks noGrp="1"/>
          </p:cNvSpPr>
          <p:nvPr>
            <p:ph type="body" idx="1"/>
          </p:nvPr>
        </p:nvSpPr>
        <p:spPr>
          <a:xfrm>
            <a:off x="819150" y="1205549"/>
            <a:ext cx="7505700" cy="3642495"/>
          </a:xfrm>
          <a:prstGeom prst="rect">
            <a:avLst/>
          </a:prstGeom>
        </p:spPr>
        <p:txBody>
          <a:bodyPr spcFirstLastPara="1" wrap="square" lIns="91425" tIns="91425" rIns="91425" bIns="91425" anchor="t" anchorCtr="0">
            <a:normAutofit fontScale="92500" lnSpcReduction="20000"/>
          </a:bodyPr>
          <a:lstStyle/>
          <a:p>
            <a:pPr marR="0" indent="-457200">
              <a:lnSpc>
                <a:spcPct val="160000"/>
              </a:lnSpc>
              <a:spcBef>
                <a:spcPts val="0"/>
              </a:spcBef>
              <a:spcAft>
                <a:spcPts val="0"/>
              </a:spcAft>
              <a:buNone/>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Penzenstadler</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L., Soares, C.,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Anci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Molodynski</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 &amp;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Khazaal</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Y. (2019). Effect of Assertive Community Treatment for Patients with Substance Use Disorder: A Systematic Review.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European addiction research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(2), 56–67. </a:t>
            </a:r>
            <a:r>
              <a:rPr lang="en-US"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https://doi.org/10.1159/000496742</a:t>
            </a:r>
            <a:endParaRPr lang="en-US" sz="1200" dirty="0">
              <a:effectLst/>
              <a:latin typeface="Times New Roman" panose="02020603050405020304" pitchFamily="18" charset="0"/>
              <a:ea typeface="Arial" panose="020B0604020202020204" pitchFamily="34" charset="0"/>
              <a:cs typeface="Times New Roman" panose="02020603050405020304" pitchFamily="18" charset="0"/>
            </a:endParaRPr>
          </a:p>
          <a:p>
            <a:pPr marR="0" indent="-457200">
              <a:lnSpc>
                <a:spcPct val="160000"/>
              </a:lnSpc>
              <a:spcBef>
                <a:spcPts val="0"/>
              </a:spcBef>
              <a:spcAft>
                <a:spcPts val="0"/>
              </a:spcAft>
              <a:buNone/>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Pinho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S., Rocha, V., &amp; Vieira-Coelho, M. A. (2021). Effectiveness of multimodal interventions focused on smoking cessation in patients with schizophrenia: A systematic review.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Schizophrenia research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231</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145–153. https://doi.org/10.1016/j.schres.2021.03.012</a:t>
            </a:r>
            <a:endPar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l" rtl="0">
              <a:lnSpc>
                <a:spcPct val="160000"/>
              </a:lnSpc>
              <a:spcBef>
                <a:spcPts val="0"/>
              </a:spcBef>
              <a:spcAft>
                <a:spcPts val="0"/>
              </a:spcAft>
              <a:buNone/>
            </a:pPr>
            <a:r>
              <a:rPr lang="en" sz="1200" dirty="0">
                <a:solidFill>
                  <a:srgbClr val="000000"/>
                </a:solidFill>
                <a:latin typeface="Times New Roman"/>
                <a:ea typeface="Times New Roman"/>
                <a:cs typeface="Times New Roman"/>
                <a:sym typeface="Times New Roman"/>
              </a:rPr>
              <a:t>Pratt, S. L., Sargent, J., Daniels, L., Santos, M. M., &amp; Brunette, M. (2016). Appeal of electronic cigarettes in smokers with serious mental illness. </a:t>
            </a:r>
            <a:r>
              <a:rPr lang="en" sz="1200" i="1" dirty="0">
                <a:solidFill>
                  <a:srgbClr val="000000"/>
                </a:solidFill>
                <a:latin typeface="Times New Roman"/>
                <a:ea typeface="Times New Roman"/>
                <a:cs typeface="Times New Roman"/>
                <a:sym typeface="Times New Roman"/>
              </a:rPr>
              <a:t>Addictive Behaviors, 59</a:t>
            </a:r>
            <a:r>
              <a:rPr lang="en" sz="1200" dirty="0">
                <a:solidFill>
                  <a:srgbClr val="000000"/>
                </a:solidFill>
                <a:latin typeface="Times New Roman"/>
                <a:ea typeface="Times New Roman"/>
                <a:cs typeface="Times New Roman"/>
                <a:sym typeface="Times New Roman"/>
              </a:rPr>
              <a:t>, 30-34. </a:t>
            </a:r>
            <a:r>
              <a:rPr lang="en" sz="1200" u="sng" dirty="0">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http://dx.doi.org/10.1016/j.addbeh.2016.03.009</a:t>
            </a:r>
          </a:p>
          <a:p>
            <a:pPr indent="-457200">
              <a:lnSpc>
                <a:spcPct val="160000"/>
              </a:lnSpc>
              <a:buNone/>
            </a:pPr>
            <a:r>
              <a:rPr lang="en-US" sz="1200" dirty="0" err="1">
                <a:effectLst/>
                <a:latin typeface="Times New Roman" panose="02020603050405020304" pitchFamily="18" charset="0"/>
                <a:ea typeface="Times New Roman" panose="02020603050405020304" pitchFamily="18" charset="0"/>
              </a:rPr>
              <a:t>Qasim</a:t>
            </a:r>
            <a:r>
              <a:rPr lang="en-US" sz="1200" dirty="0">
                <a:effectLst/>
                <a:latin typeface="Times New Roman" panose="02020603050405020304" pitchFamily="18" charset="0"/>
                <a:ea typeface="Times New Roman" panose="02020603050405020304" pitchFamily="18" charset="0"/>
              </a:rPr>
              <a:t>, H., </a:t>
            </a:r>
            <a:r>
              <a:rPr lang="en-US" sz="1200" dirty="0" err="1">
                <a:effectLst/>
                <a:latin typeface="Times New Roman" panose="02020603050405020304" pitchFamily="18" charset="0"/>
                <a:ea typeface="Times New Roman" panose="02020603050405020304" pitchFamily="18" charset="0"/>
              </a:rPr>
              <a:t>Alarabi</a:t>
            </a:r>
            <a:r>
              <a:rPr lang="en-US" sz="1200" dirty="0">
                <a:effectLst/>
                <a:latin typeface="Times New Roman" panose="02020603050405020304" pitchFamily="18" charset="0"/>
                <a:ea typeface="Times New Roman" panose="02020603050405020304" pitchFamily="18" charset="0"/>
              </a:rPr>
              <a:t>, A. B., </a:t>
            </a:r>
            <a:r>
              <a:rPr lang="en-US" sz="1200" dirty="0" err="1">
                <a:effectLst/>
                <a:latin typeface="Times New Roman" panose="02020603050405020304" pitchFamily="18" charset="0"/>
                <a:ea typeface="Times New Roman" panose="02020603050405020304" pitchFamily="18" charset="0"/>
              </a:rPr>
              <a:t>Alzoubi</a:t>
            </a:r>
            <a:r>
              <a:rPr lang="en-US" sz="1200" dirty="0">
                <a:effectLst/>
                <a:latin typeface="Times New Roman" panose="02020603050405020304" pitchFamily="18" charset="0"/>
                <a:ea typeface="Times New Roman" panose="02020603050405020304" pitchFamily="18" charset="0"/>
              </a:rPr>
              <a:t>, K. H., Karim, Z. A., </a:t>
            </a:r>
            <a:r>
              <a:rPr lang="en-US" sz="1200" dirty="0" err="1">
                <a:effectLst/>
                <a:latin typeface="Times New Roman" panose="02020603050405020304" pitchFamily="18" charset="0"/>
                <a:ea typeface="Times New Roman" panose="02020603050405020304" pitchFamily="18" charset="0"/>
              </a:rPr>
              <a:t>Alshbool</a:t>
            </a:r>
            <a:r>
              <a:rPr lang="en-US" sz="1200" dirty="0">
                <a:effectLst/>
                <a:latin typeface="Times New Roman" panose="02020603050405020304" pitchFamily="18" charset="0"/>
                <a:ea typeface="Times New Roman" panose="02020603050405020304" pitchFamily="18" charset="0"/>
              </a:rPr>
              <a:t>, F. Z., &amp; </a:t>
            </a:r>
            <a:r>
              <a:rPr lang="en-US" sz="1200" dirty="0" err="1">
                <a:effectLst/>
                <a:latin typeface="Times New Roman" panose="02020603050405020304" pitchFamily="18" charset="0"/>
                <a:ea typeface="Times New Roman" panose="02020603050405020304" pitchFamily="18" charset="0"/>
              </a:rPr>
              <a:t>Khasawneh</a:t>
            </a:r>
            <a:r>
              <a:rPr lang="en-US" sz="1200" dirty="0">
                <a:effectLst/>
                <a:latin typeface="Times New Roman" panose="02020603050405020304" pitchFamily="18" charset="0"/>
                <a:ea typeface="Times New Roman" panose="02020603050405020304" pitchFamily="18" charset="0"/>
              </a:rPr>
              <a:t>, F. T. (2019). The effects of hookah/waterpipe smoking on general health and the cardiovascular system. </a:t>
            </a:r>
            <a:r>
              <a:rPr lang="en-US" sz="1200" i="1" dirty="0">
                <a:effectLst/>
                <a:latin typeface="Times New Roman" panose="02020603050405020304" pitchFamily="18" charset="0"/>
                <a:ea typeface="Times New Roman" panose="02020603050405020304" pitchFamily="18" charset="0"/>
              </a:rPr>
              <a:t>Environmental health and preventive medicine</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24</a:t>
            </a:r>
            <a:r>
              <a:rPr lang="en-US" sz="1200" dirty="0">
                <a:effectLst/>
                <a:latin typeface="Times New Roman" panose="02020603050405020304" pitchFamily="18" charset="0"/>
                <a:ea typeface="Times New Roman" panose="02020603050405020304" pitchFamily="18" charset="0"/>
              </a:rPr>
              <a:t>(1), 58. https://doi.org/10.1186/s12199-019-0811-y</a:t>
            </a:r>
            <a:r>
              <a:rPr lang="en" sz="1200" u="sng" dirty="0">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 </a:t>
            </a:r>
            <a:endParaRPr sz="1200" dirty="0">
              <a:solidFill>
                <a:srgbClr val="000000"/>
              </a:solidFill>
              <a:latin typeface="Times New Roman"/>
              <a:ea typeface="Times New Roman"/>
              <a:cs typeface="Times New Roman"/>
              <a:sym typeface="Times New Roman"/>
            </a:endParaRPr>
          </a:p>
          <a:p>
            <a:pPr marL="457200" lvl="0" indent="-457200" algn="l" rtl="0">
              <a:lnSpc>
                <a:spcPct val="160000"/>
              </a:lnSpc>
              <a:spcBef>
                <a:spcPts val="0"/>
              </a:spcBef>
              <a:spcAft>
                <a:spcPts val="0"/>
              </a:spcAft>
              <a:buNone/>
            </a:pPr>
            <a:r>
              <a:rPr lang="en" sz="1200" dirty="0">
                <a:solidFill>
                  <a:srgbClr val="000000"/>
                </a:solidFill>
                <a:latin typeface="Times New Roman"/>
                <a:ea typeface="Times New Roman"/>
                <a:cs typeface="Times New Roman"/>
                <a:sym typeface="Times New Roman"/>
              </a:rPr>
              <a:t>Quigley, H. &amp; MacCabe, J. H. (2019). The relationship between nicotine and psychosis. </a:t>
            </a:r>
            <a:r>
              <a:rPr lang="en" sz="1200" i="1" dirty="0">
                <a:solidFill>
                  <a:srgbClr val="000000"/>
                </a:solidFill>
                <a:latin typeface="Times New Roman"/>
                <a:ea typeface="Times New Roman"/>
                <a:cs typeface="Times New Roman"/>
                <a:sym typeface="Times New Roman"/>
              </a:rPr>
              <a:t>Therapeutic Advances in Psychopharmacology, 9</a:t>
            </a:r>
            <a:r>
              <a:rPr lang="en" sz="1200" dirty="0">
                <a:solidFill>
                  <a:srgbClr val="000000"/>
                </a:solidFill>
                <a:latin typeface="Times New Roman"/>
                <a:ea typeface="Times New Roman"/>
                <a:cs typeface="Times New Roman"/>
                <a:sym typeface="Times New Roman"/>
              </a:rPr>
              <a:t>, 1-12. </a:t>
            </a:r>
            <a:r>
              <a:rPr lang="en" sz="1200" u="sng" dirty="0">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https://doi.org/10.1177/2045125319859969 </a:t>
            </a:r>
            <a:endParaRPr sz="1200" dirty="0">
              <a:solidFill>
                <a:srgbClr val="000000"/>
              </a:solidFill>
              <a:latin typeface="Times New Roman"/>
              <a:ea typeface="Times New Roman"/>
              <a:cs typeface="Times New Roman"/>
              <a:sym typeface="Times New Roman"/>
            </a:endParaRPr>
          </a:p>
          <a:p>
            <a:pPr marL="457200" lvl="0" indent="-457200" algn="l" rtl="0">
              <a:lnSpc>
                <a:spcPct val="160000"/>
              </a:lnSpc>
              <a:spcBef>
                <a:spcPts val="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Ruebush, E. (2019, October). </a:t>
            </a:r>
            <a:r>
              <a:rPr lang="en" sz="1200" i="1" dirty="0">
                <a:solidFill>
                  <a:srgbClr val="000000"/>
                </a:solidFill>
                <a:highlight>
                  <a:srgbClr val="FFFFFF"/>
                </a:highlight>
                <a:latin typeface="Times New Roman"/>
                <a:ea typeface="Times New Roman"/>
                <a:cs typeface="Times New Roman"/>
                <a:sym typeface="Times New Roman"/>
              </a:rPr>
              <a:t>Tobacco use &amp; treatment. </a:t>
            </a:r>
            <a:r>
              <a:rPr lang="en" sz="1200" dirty="0">
                <a:solidFill>
                  <a:srgbClr val="000000"/>
                </a:solidFill>
                <a:highlight>
                  <a:srgbClr val="FFFFFF"/>
                </a:highlight>
                <a:latin typeface="Times New Roman"/>
                <a:ea typeface="Times New Roman"/>
                <a:cs typeface="Times New Roman"/>
                <a:sym typeface="Times New Roman"/>
              </a:rPr>
              <a:t>[PowerPoint]. UNC-Chapel Hill PrimeCare Sakai site. </a:t>
            </a:r>
          </a:p>
          <a:p>
            <a:pPr indent="-457200">
              <a:lnSpc>
                <a:spcPct val="200000"/>
              </a:lnSpc>
              <a:buNone/>
            </a:pPr>
            <a:endParaRPr lang="en-US"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l" rtl="0">
              <a:lnSpc>
                <a:spcPct val="200000"/>
              </a:lnSpc>
              <a:spcBef>
                <a:spcPts val="0"/>
              </a:spcBef>
              <a:spcAft>
                <a:spcPts val="0"/>
              </a:spcAft>
              <a:buNone/>
            </a:pPr>
            <a:endParaRPr sz="1200" dirty="0">
              <a:solidFill>
                <a:srgbClr val="000000"/>
              </a:solidFill>
              <a:latin typeface="Times New Roman"/>
              <a:ea typeface="Times New Roman"/>
              <a:cs typeface="Times New Roman"/>
              <a:sym typeface="Times New Roman"/>
            </a:endParaRPr>
          </a:p>
          <a:p>
            <a:pPr marL="0" lvl="0" indent="0" algn="l" rtl="0">
              <a:spcBef>
                <a:spcPts val="0"/>
              </a:spcBef>
              <a:spcAft>
                <a:spcPts val="1200"/>
              </a:spcAft>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29FB-6C18-4B7F-983C-652FC088FC8F}"/>
              </a:ext>
            </a:extLst>
          </p:cNvPr>
          <p:cNvSpPr>
            <a:spLocks noGrp="1"/>
          </p:cNvSpPr>
          <p:nvPr>
            <p:ph type="title"/>
          </p:nvPr>
        </p:nvSpPr>
        <p:spPr/>
        <p:txBody>
          <a:bodyPr/>
          <a:lstStyle/>
          <a:p>
            <a:r>
              <a:rPr lang="en" dirty="0"/>
              <a:t>References</a:t>
            </a:r>
            <a:endParaRPr lang="en-US" dirty="0"/>
          </a:p>
        </p:txBody>
      </p:sp>
      <p:sp>
        <p:nvSpPr>
          <p:cNvPr id="3" name="Text Placeholder 2">
            <a:extLst>
              <a:ext uri="{FF2B5EF4-FFF2-40B4-BE49-F238E27FC236}">
                <a16:creationId xmlns:a16="http://schemas.microsoft.com/office/drawing/2014/main" id="{D6E63C47-9659-4399-9DC7-A87CC094C839}"/>
              </a:ext>
            </a:extLst>
          </p:cNvPr>
          <p:cNvSpPr>
            <a:spLocks noGrp="1"/>
          </p:cNvSpPr>
          <p:nvPr>
            <p:ph type="body" idx="1"/>
          </p:nvPr>
        </p:nvSpPr>
        <p:spPr>
          <a:xfrm>
            <a:off x="819150" y="1371600"/>
            <a:ext cx="7505700" cy="3424687"/>
          </a:xfrm>
        </p:spPr>
        <p:txBody>
          <a:bodyPr>
            <a:normAutofit fontScale="32500" lnSpcReduction="20000"/>
          </a:bodyPr>
          <a:lstStyle/>
          <a:p>
            <a:pPr indent="-457200">
              <a:lnSpc>
                <a:spcPct val="170000"/>
              </a:lnSpc>
              <a:buNone/>
            </a:pPr>
            <a:r>
              <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rPr>
              <a:t>Sabe, M., Zhao, N., &amp; Kaiser, S. (2020). Cannabis, nicotine and the negative symptoms of schizophrenia: Systematic review and meta-analysis of observational studies. </a:t>
            </a:r>
            <a:r>
              <a:rPr lang="en-US" sz="2800" i="1" dirty="0">
                <a:solidFill>
                  <a:srgbClr val="000000"/>
                </a:solidFill>
                <a:latin typeface="Times New Roman" panose="02020603050405020304" pitchFamily="18" charset="0"/>
                <a:ea typeface="Times New Roman"/>
                <a:cs typeface="Times New Roman" panose="02020603050405020304" pitchFamily="18" charset="0"/>
                <a:sym typeface="Times New Roman"/>
              </a:rPr>
              <a:t>Neuroscience and Biobehavioral Reviews, 116</a:t>
            </a:r>
            <a:r>
              <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rPr>
              <a:t>, 415-425. </a:t>
            </a:r>
            <a:r>
              <a:rPr lang="en-US" sz="2800" u="sng" dirty="0">
                <a:solidFill>
                  <a:schemeClr val="hlink"/>
                </a:solidFill>
                <a:latin typeface="Times New Roman" panose="02020603050405020304" pitchFamily="18" charset="0"/>
                <a:ea typeface="Times New Roman"/>
                <a:cs typeface="Times New Roman" panose="02020603050405020304" pitchFamily="18" charset="0"/>
                <a:sym typeface="Times New Roman"/>
                <a:hlinkClick r:id="rId2"/>
              </a:rPr>
              <a:t>https://doi.org/10.1016/j.neubiorev.2020.07.007 </a:t>
            </a:r>
            <a:endParaRPr lang="en-US" sz="2800" u="sng" dirty="0">
              <a:solidFill>
                <a:schemeClr val="hlink"/>
              </a:solidFill>
              <a:latin typeface="Times New Roman" panose="02020603050405020304" pitchFamily="18" charset="0"/>
              <a:ea typeface="Times New Roman"/>
              <a:cs typeface="Times New Roman" panose="02020603050405020304" pitchFamily="18" charset="0"/>
              <a:sym typeface="Times New Roman"/>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Soneji, S.,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Knutzen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K. E., Gravely, S., Elton-Marshall, T., Sargent, J., Lambert, E.,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Hilmi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 Sharma, E., Jackson, K. J., Wang, B., Robinson, J.,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Driezen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Bover</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Manderski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 Bansal-Travers, M., Hyland, A., Travers, M., Yang, D. H., Dang, R., &amp; Fong, G. T. (2021). Transitions in frequency of hookah smoking among youth and adults: findings from waves 1 and 2 of the Population Assessment of Tobacco and Health (PATH) study, 2013-15.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Addiction (Abingdon, England)</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116</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(4), 936–948. https://doi.org/10.1111/add.15250</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R="0" indent="-457200">
              <a:lnSpc>
                <a:spcPct val="170000"/>
              </a:lnSpc>
              <a:spcBef>
                <a:spcPts val="0"/>
              </a:spcBef>
              <a:spcAft>
                <a:spcPts val="0"/>
              </a:spcAft>
              <a:buNone/>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Substance Abuse and Mental Health Services Administration. (2008, October). Building your treatment program. Rockville. </a:t>
            </a:r>
            <a:r>
              <a:rPr lang="en-US" sz="2800" u="sng"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hlinkClick r:id="rId3"/>
              </a:rPr>
              <a:t>https://store.samhsa.gov/sites/default/files/d7/priv/buildingyourprogram-act_1.pdf</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u="sng" dirty="0">
              <a:solidFill>
                <a:schemeClr val="hlink"/>
              </a:solidFill>
              <a:latin typeface="Times New Roman" panose="02020603050405020304" pitchFamily="18" charset="0"/>
              <a:ea typeface="Times New Roman"/>
              <a:cs typeface="Times New Roman" panose="02020603050405020304" pitchFamily="18" charset="0"/>
              <a:sym typeface="Times New Roman"/>
            </a:endParaRPr>
          </a:p>
          <a:p>
            <a:pPr indent="-457200">
              <a:lnSpc>
                <a:spcPct val="170000"/>
              </a:lnSpc>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Steinberg, M. L.,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Ziedonis</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 M., Krejci, J. A., &amp; Brandon, T. H. (2004). Motivational interviewing with personalized feedback: a brief intervention for motivating smokers with schizophrenia to seek treatment for tobacco dependence.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Journal of consulting and clinical psychology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72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(4), 723–728. </a:t>
            </a:r>
            <a:r>
              <a:rPr lang="en-US" sz="28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https://doi.org/10.1037/0022-006X.72.4.723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indent="-457200">
              <a:lnSpc>
                <a:spcPct val="170000"/>
              </a:lnSpc>
              <a:buNone/>
            </a:pPr>
            <a:r>
              <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rPr>
              <a:t>Stewart, T., Goulding, S. M., Pringle, M., </a:t>
            </a:r>
            <a:r>
              <a:rPr lang="en-US" sz="2800" dirty="0" err="1">
                <a:solidFill>
                  <a:srgbClr val="000000"/>
                </a:solidFill>
                <a:latin typeface="Times New Roman" panose="02020603050405020304" pitchFamily="18" charset="0"/>
                <a:ea typeface="Times New Roman"/>
                <a:cs typeface="Times New Roman" panose="02020603050405020304" pitchFamily="18" charset="0"/>
                <a:sym typeface="Times New Roman"/>
              </a:rPr>
              <a:t>Esterberg</a:t>
            </a:r>
            <a:r>
              <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rPr>
              <a:t>, M. L., &amp; Compton, M. T. (2010). A descriptive study of nicotine, alcohol, and cannabis use in urban, socially disadvantaged, predominantly African-American patients with first-episode nonaffective psychosis. </a:t>
            </a:r>
            <a:r>
              <a:rPr lang="en-US" sz="2800" i="1" dirty="0">
                <a:solidFill>
                  <a:srgbClr val="000000"/>
                </a:solidFill>
                <a:latin typeface="Times New Roman" panose="02020603050405020304" pitchFamily="18" charset="0"/>
                <a:ea typeface="Times New Roman"/>
                <a:cs typeface="Times New Roman" panose="02020603050405020304" pitchFamily="18" charset="0"/>
                <a:sym typeface="Times New Roman"/>
              </a:rPr>
              <a:t>Clinical Schizophrenia &amp; Related Psychoses, 3</a:t>
            </a:r>
            <a:r>
              <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rPr>
              <a:t>(4), 217-225. </a:t>
            </a:r>
            <a:r>
              <a:rPr lang="en-US" sz="2800" u="sng" dirty="0">
                <a:solidFill>
                  <a:schemeClr val="hlink"/>
                </a:solidFill>
                <a:latin typeface="Times New Roman" panose="02020603050405020304" pitchFamily="18" charset="0"/>
                <a:ea typeface="Times New Roman"/>
                <a:cs typeface="Times New Roman" panose="02020603050405020304" pitchFamily="18" charset="0"/>
                <a:sym typeface="Times New Roman"/>
                <a:hlinkClick r:id="rId5"/>
              </a:rPr>
              <a:t>https://www.clinicalschizophrenia.net/articles/a-descriptive-study-of-nicotine-alcohol-and-cannabis-use-in-urban-socially-disadvantaged-predominantly-africanamerican-p.pdf </a:t>
            </a:r>
            <a:endParaRPr lang="en-US" sz="28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146050" indent="0">
              <a:buNone/>
            </a:pPr>
            <a:endParaRPr lang="en-US" dirty="0"/>
          </a:p>
        </p:txBody>
      </p:sp>
    </p:spTree>
    <p:extLst>
      <p:ext uri="{BB962C8B-B14F-4D97-AF65-F5344CB8AC3E}">
        <p14:creationId xmlns:p14="http://schemas.microsoft.com/office/powerpoint/2010/main" val="2265841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9A2D-923D-47AD-B5DE-75E20F673F99}"/>
              </a:ext>
            </a:extLst>
          </p:cNvPr>
          <p:cNvSpPr>
            <a:spLocks noGrp="1"/>
          </p:cNvSpPr>
          <p:nvPr>
            <p:ph type="title"/>
          </p:nvPr>
        </p:nvSpPr>
        <p:spPr/>
        <p:txBody>
          <a:bodyPr/>
          <a:lstStyle/>
          <a:p>
            <a:r>
              <a:rPr lang="en" dirty="0"/>
              <a:t>References</a:t>
            </a:r>
            <a:endParaRPr lang="en-US" dirty="0"/>
          </a:p>
        </p:txBody>
      </p:sp>
      <p:sp>
        <p:nvSpPr>
          <p:cNvPr id="3" name="Text Placeholder 2">
            <a:extLst>
              <a:ext uri="{FF2B5EF4-FFF2-40B4-BE49-F238E27FC236}">
                <a16:creationId xmlns:a16="http://schemas.microsoft.com/office/drawing/2014/main" id="{11BA5C59-71FE-4D6D-804F-FF6C09BE7C62}"/>
              </a:ext>
            </a:extLst>
          </p:cNvPr>
          <p:cNvSpPr>
            <a:spLocks noGrp="1"/>
          </p:cNvSpPr>
          <p:nvPr>
            <p:ph type="body" idx="1"/>
          </p:nvPr>
        </p:nvSpPr>
        <p:spPr>
          <a:xfrm>
            <a:off x="819150" y="1619789"/>
            <a:ext cx="7505700" cy="2448000"/>
          </a:xfrm>
        </p:spPr>
        <p:txBody>
          <a:bodyPr>
            <a:normAutofit/>
          </a:bodyPr>
          <a:lstStyle/>
          <a:p>
            <a:pPr marR="0" indent="-457200">
              <a:lnSpc>
                <a:spcPct val="150000"/>
              </a:lnSpc>
              <a:spcBef>
                <a:spcPts val="0"/>
              </a:spcBef>
              <a:spcAft>
                <a:spcPts val="0"/>
              </a:spcAft>
              <a:buNone/>
            </a:pPr>
            <a:r>
              <a:rPr lang="en-US" sz="1200" dirty="0">
                <a:effectLst/>
                <a:latin typeface="Times New Roman" panose="02020603050405020304" pitchFamily="18" charset="0"/>
                <a:ea typeface="Times New Roman" panose="02020603050405020304" pitchFamily="18" charset="0"/>
              </a:rPr>
              <a:t>Vinci C. (2020). Cognitive Behavioral and Mindfulness-Based Interventions for Smoking Cessation: a Review of the Recent Literature. </a:t>
            </a:r>
            <a:r>
              <a:rPr lang="en-US" sz="1200" i="1" dirty="0">
                <a:effectLst/>
                <a:latin typeface="Times New Roman" panose="02020603050405020304" pitchFamily="18" charset="0"/>
                <a:ea typeface="Times New Roman" panose="02020603050405020304" pitchFamily="18" charset="0"/>
              </a:rPr>
              <a:t>Current oncology reports</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22</a:t>
            </a:r>
            <a:r>
              <a:rPr lang="en-US" sz="1200" dirty="0">
                <a:effectLst/>
                <a:latin typeface="Times New Roman" panose="02020603050405020304" pitchFamily="18" charset="0"/>
                <a:ea typeface="Times New Roman" panose="02020603050405020304" pitchFamily="18" charset="0"/>
              </a:rPr>
              <a:t>(6), 58. </a:t>
            </a:r>
            <a:r>
              <a:rPr lang="en-US" sz="1200" u="sng" dirty="0">
                <a:solidFill>
                  <a:srgbClr val="0000FF"/>
                </a:solidFill>
                <a:effectLst/>
                <a:latin typeface="Times New Roman" panose="02020603050405020304" pitchFamily="18" charset="0"/>
                <a:ea typeface="Times New Roman" panose="02020603050405020304" pitchFamily="18" charset="0"/>
                <a:hlinkClick r:id="rId2"/>
              </a:rPr>
              <a:t>https://doi.org/10.1007/s11912-020-00915-w</a:t>
            </a:r>
            <a:endParaRPr lang="en-US" sz="1200" dirty="0">
              <a:effectLst/>
              <a:latin typeface="Arial" panose="020B0604020202020204" pitchFamily="34" charset="0"/>
              <a:ea typeface="Arial" panose="020B0604020202020204" pitchFamily="34" charset="0"/>
            </a:endParaRPr>
          </a:p>
          <a:p>
            <a:pPr marR="0" indent="-457200">
              <a:lnSpc>
                <a:spcPct val="150000"/>
              </a:lnSpc>
              <a:spcBef>
                <a:spcPts val="0"/>
              </a:spcBef>
              <a:spcAft>
                <a:spcPts val="0"/>
              </a:spcAft>
              <a:buNone/>
            </a:pPr>
            <a:r>
              <a:rPr lang="en-US" sz="1200" dirty="0" err="1">
                <a:effectLst/>
                <a:latin typeface="Times New Roman" panose="02020603050405020304" pitchFamily="18" charset="0"/>
                <a:ea typeface="Arial" panose="020B0604020202020204" pitchFamily="34" charset="0"/>
              </a:rPr>
              <a:t>Ziedonis</a:t>
            </a:r>
            <a:r>
              <a:rPr lang="en-US" sz="1200" dirty="0">
                <a:effectLst/>
                <a:latin typeface="Times New Roman" panose="02020603050405020304" pitchFamily="18" charset="0"/>
                <a:ea typeface="Arial" panose="020B0604020202020204" pitchFamily="34" charset="0"/>
              </a:rPr>
              <a:t>, D. M. (2015, October 24). </a:t>
            </a:r>
            <a:r>
              <a:rPr lang="en-US" sz="1200" dirty="0" err="1">
                <a:effectLst/>
                <a:latin typeface="Times New Roman" panose="02020603050405020304" pitchFamily="18" charset="0"/>
                <a:ea typeface="Arial" panose="020B0604020202020204" pitchFamily="34" charset="0"/>
              </a:rPr>
              <a:t>Ziedonis</a:t>
            </a:r>
            <a:r>
              <a:rPr lang="en-US" sz="1200" dirty="0">
                <a:effectLst/>
                <a:latin typeface="Times New Roman" panose="02020603050405020304" pitchFamily="18" charset="0"/>
                <a:ea typeface="Arial" panose="020B0604020202020204" pitchFamily="34" charset="0"/>
              </a:rPr>
              <a:t>, D. M. (2015). Integrating Recovery-Oriented Practices for Individuals with Co-Occurring Disorders: With Tobacco &amp; Schizophrenia Case Example. Massachusetts; University of Massachusetts Medical School. </a:t>
            </a:r>
            <a:r>
              <a:rPr lang="en-US" sz="1200" u="sng" dirty="0">
                <a:solidFill>
                  <a:srgbClr val="0000FF"/>
                </a:solidFill>
                <a:effectLst/>
                <a:latin typeface="Times New Roman" panose="02020603050405020304" pitchFamily="18" charset="0"/>
                <a:ea typeface="Arial" panose="020B0604020202020204" pitchFamily="34" charset="0"/>
                <a:hlinkClick r:id="rId3"/>
              </a:rPr>
              <a:t>https://doi.org/10.13028/87rx-rn71</a:t>
            </a:r>
            <a:endParaRPr lang="en-US" sz="1200" dirty="0">
              <a:effectLst/>
              <a:latin typeface="Arial" panose="020B0604020202020204" pitchFamily="34" charset="0"/>
              <a:ea typeface="Arial" panose="020B0604020202020204" pitchFamily="34" charset="0"/>
            </a:endParaRPr>
          </a:p>
          <a:p>
            <a:pPr marL="146050" indent="0">
              <a:buNone/>
            </a:pPr>
            <a:endParaRPr lang="en-US" dirty="0"/>
          </a:p>
        </p:txBody>
      </p:sp>
    </p:spTree>
    <p:extLst>
      <p:ext uri="{BB962C8B-B14F-4D97-AF65-F5344CB8AC3E}">
        <p14:creationId xmlns:p14="http://schemas.microsoft.com/office/powerpoint/2010/main" val="870967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body" idx="1"/>
          </p:nvPr>
        </p:nvSpPr>
        <p:spPr>
          <a:xfrm>
            <a:off x="311700" y="515650"/>
            <a:ext cx="8520600" cy="4053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2" name="Google Shape;262;p33"/>
          <p:cNvPicPr preferRelativeResize="0"/>
          <p:nvPr/>
        </p:nvPicPr>
        <p:blipFill>
          <a:blip r:embed="rId3">
            <a:alphaModFix/>
          </a:blip>
          <a:stretch>
            <a:fillRect/>
          </a:stretch>
        </p:blipFill>
        <p:spPr>
          <a:xfrm>
            <a:off x="311700" y="515650"/>
            <a:ext cx="8198649" cy="405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591550" y="5058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Prevalence</a:t>
            </a:r>
            <a:endParaRPr/>
          </a:p>
        </p:txBody>
      </p:sp>
      <p:pic>
        <p:nvPicPr>
          <p:cNvPr id="144" name="Google Shape;144;p15"/>
          <p:cNvPicPr preferRelativeResize="0"/>
          <p:nvPr/>
        </p:nvPicPr>
        <p:blipFill>
          <a:blip r:embed="rId5">
            <a:alphaModFix/>
          </a:blip>
          <a:stretch>
            <a:fillRect/>
          </a:stretch>
        </p:blipFill>
        <p:spPr>
          <a:xfrm>
            <a:off x="819150" y="1460450"/>
            <a:ext cx="4267050" cy="3038140"/>
          </a:xfrm>
          <a:prstGeom prst="rect">
            <a:avLst/>
          </a:prstGeom>
          <a:noFill/>
          <a:ln>
            <a:noFill/>
          </a:ln>
        </p:spPr>
      </p:pic>
      <p:sp>
        <p:nvSpPr>
          <p:cNvPr id="145" name="Google Shape;145;p15"/>
          <p:cNvSpPr txBox="1"/>
          <p:nvPr/>
        </p:nvSpPr>
        <p:spPr>
          <a:xfrm>
            <a:off x="5049125" y="1588675"/>
            <a:ext cx="3275700" cy="19185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Calibri"/>
              <a:buChar char="●"/>
            </a:pPr>
            <a:r>
              <a:rPr lang="en" sz="1500" dirty="0">
                <a:latin typeface="Calibri"/>
                <a:ea typeface="Calibri"/>
                <a:cs typeface="Calibri"/>
                <a:sym typeface="Calibri"/>
              </a:rPr>
              <a:t> 2-3x higher for those diagnosed with SPMI</a:t>
            </a:r>
            <a:endParaRPr sz="1500" dirty="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 sz="1500" dirty="0">
                <a:latin typeface="Calibri"/>
                <a:ea typeface="Calibri"/>
                <a:cs typeface="Calibri"/>
                <a:sym typeface="Calibri"/>
              </a:rPr>
              <a:t>Up to 75% of people with SPMI smoke </a:t>
            </a:r>
            <a:endParaRPr sz="1500" dirty="0">
              <a:latin typeface="Calibri"/>
              <a:ea typeface="Calibri"/>
              <a:cs typeface="Calibri"/>
              <a:sym typeface="Calibri"/>
            </a:endParaRPr>
          </a:p>
          <a:p>
            <a:pPr marL="0" lvl="0" indent="457200" algn="l" rtl="0">
              <a:lnSpc>
                <a:spcPct val="115000"/>
              </a:lnSpc>
              <a:spcBef>
                <a:spcPts val="1200"/>
              </a:spcBef>
              <a:spcAft>
                <a:spcPts val="0"/>
              </a:spcAft>
              <a:buNone/>
            </a:pPr>
            <a:r>
              <a:rPr lang="en" sz="1100" dirty="0">
                <a:latin typeface="Calibri"/>
                <a:ea typeface="Calibri"/>
                <a:cs typeface="Calibri"/>
                <a:sym typeface="Calibri"/>
              </a:rPr>
              <a:t>*SPMI = severe persistent mental illness</a:t>
            </a:r>
            <a:endParaRPr sz="1100" dirty="0">
              <a:latin typeface="Calibri"/>
              <a:ea typeface="Calibri"/>
              <a:cs typeface="Calibri"/>
              <a:sym typeface="Calibri"/>
            </a:endParaRPr>
          </a:p>
          <a:p>
            <a:pPr marL="0" lvl="0" indent="0" algn="l" rtl="0">
              <a:lnSpc>
                <a:spcPct val="115000"/>
              </a:lnSpc>
              <a:spcBef>
                <a:spcPts val="1200"/>
              </a:spcBef>
              <a:spcAft>
                <a:spcPts val="1200"/>
              </a:spcAft>
              <a:buNone/>
            </a:pPr>
            <a:endParaRPr sz="1100" dirty="0">
              <a:solidFill>
                <a:schemeClr val="dk2"/>
              </a:solidFill>
              <a:latin typeface="Calibri"/>
              <a:ea typeface="Calibri"/>
              <a:cs typeface="Calibri"/>
              <a:sym typeface="Calibri"/>
            </a:endParaRPr>
          </a:p>
        </p:txBody>
      </p:sp>
      <p:sp>
        <p:nvSpPr>
          <p:cNvPr id="146" name="Google Shape;146;p15"/>
          <p:cNvSpPr txBox="1"/>
          <p:nvPr/>
        </p:nvSpPr>
        <p:spPr>
          <a:xfrm>
            <a:off x="819075" y="4498600"/>
            <a:ext cx="4267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rgbClr val="2200CC"/>
                </a:solidFill>
                <a:hlinkClick r:id="rId6">
                  <a:extLst>
                    <a:ext uri="{A12FA001-AC4F-418D-AE19-62706E023703}">
                      <ahyp:hlinkClr xmlns:ahyp="http://schemas.microsoft.com/office/drawing/2018/hyperlinkcolor" val="tx"/>
                    </a:ext>
                  </a:extLst>
                </a:hlinkClick>
              </a:rPr>
              <a:t>https://www.cdc.gov/tobacco/infographics/adult/index.htm</a:t>
            </a:r>
            <a:r>
              <a:rPr lang="en" sz="1100"/>
              <a:t> </a:t>
            </a:r>
            <a:endParaRPr>
              <a:latin typeface="Calibri"/>
              <a:ea typeface="Calibri"/>
              <a:cs typeface="Calibri"/>
              <a:sym typeface="Calibri"/>
            </a:endParaRPr>
          </a:p>
        </p:txBody>
      </p:sp>
      <p:sp>
        <p:nvSpPr>
          <p:cNvPr id="147" name="Google Shape;147;p15"/>
          <p:cNvSpPr txBox="1"/>
          <p:nvPr/>
        </p:nvSpPr>
        <p:spPr>
          <a:xfrm>
            <a:off x="6041750" y="4498600"/>
            <a:ext cx="2787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Calibri"/>
                <a:ea typeface="Calibri"/>
                <a:cs typeface="Calibri"/>
                <a:sym typeface="Calibri"/>
              </a:rPr>
              <a:t>Quigley &amp; MacCabe (2019), Pratt et al. (2016) </a:t>
            </a:r>
            <a:endParaRPr sz="1100">
              <a:latin typeface="Calibri"/>
              <a:ea typeface="Calibri"/>
              <a:cs typeface="Calibri"/>
              <a:sym typeface="Calibri"/>
            </a:endParaRPr>
          </a:p>
        </p:txBody>
      </p:sp>
      <p:pic>
        <p:nvPicPr>
          <p:cNvPr id="2" name="Audio Recording Apr 21, 2022 at 9:48:35 PM" descr="Audio Recording Apr 21, 2022 at 9:48:35 PM">
            <a:hlinkClick r:id="" action="ppaction://media"/>
            <a:extLst>
              <a:ext uri="{FF2B5EF4-FFF2-40B4-BE49-F238E27FC236}">
                <a16:creationId xmlns:a16="http://schemas.microsoft.com/office/drawing/2014/main" id="{2646771F-832C-1624-BA75-47F0E51614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9650" y="5058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819150" y="7842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Disparities</a:t>
            </a:r>
            <a:endParaRPr dirty="0"/>
          </a:p>
        </p:txBody>
      </p:sp>
      <p:sp>
        <p:nvSpPr>
          <p:cNvPr id="153" name="Google Shape;153;p16"/>
          <p:cNvSpPr txBox="1">
            <a:spLocks noGrp="1"/>
          </p:cNvSpPr>
          <p:nvPr>
            <p:ph type="body" idx="1"/>
          </p:nvPr>
        </p:nvSpPr>
        <p:spPr>
          <a:xfrm>
            <a:off x="450875" y="1347750"/>
            <a:ext cx="5379900" cy="32433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Smoking is  highest amongst adults who are uninsured or insured by Medicaid, lowest amongst those with private insurance</a:t>
            </a:r>
            <a:endParaRPr sz="1500" dirty="0">
              <a:solidFill>
                <a:srgbClr val="333333"/>
              </a:solidFill>
              <a:latin typeface="Nunito" pitchFamily="2" charset="77"/>
            </a:endParaRPr>
          </a:p>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Higher risk of tobacco-related morbidity &amp; excess mortality for SPMI population = major contributor to health inequities</a:t>
            </a:r>
            <a:endParaRPr sz="1500" dirty="0">
              <a:solidFill>
                <a:srgbClr val="333333"/>
              </a:solidFill>
              <a:latin typeface="Nunito" pitchFamily="2" charset="77"/>
            </a:endParaRPr>
          </a:p>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Tobacco industry targeted SPMI population: </a:t>
            </a:r>
            <a:endParaRPr sz="1500" dirty="0">
              <a:solidFill>
                <a:srgbClr val="333333"/>
              </a:solidFill>
              <a:latin typeface="Nunito" pitchFamily="2" charset="77"/>
            </a:endParaRPr>
          </a:p>
          <a:p>
            <a:pPr marL="914400" lvl="1" indent="-323850" algn="l" rtl="0">
              <a:spcBef>
                <a:spcPts val="0"/>
              </a:spcBef>
              <a:spcAft>
                <a:spcPts val="0"/>
              </a:spcAft>
              <a:buClr>
                <a:srgbClr val="333333"/>
              </a:buClr>
              <a:buSzPts val="1500"/>
              <a:buChar char="○"/>
            </a:pPr>
            <a:r>
              <a:rPr lang="en" sz="1500" dirty="0">
                <a:solidFill>
                  <a:srgbClr val="333333"/>
                </a:solidFill>
                <a:latin typeface="Nunito" pitchFamily="2" charset="77"/>
              </a:rPr>
              <a:t>product promotions &amp; giveaways at psychiatric facilities</a:t>
            </a:r>
            <a:endParaRPr sz="1500" dirty="0">
              <a:solidFill>
                <a:srgbClr val="333333"/>
              </a:solidFill>
              <a:latin typeface="Nunito" pitchFamily="2" charset="77"/>
            </a:endParaRPr>
          </a:p>
          <a:p>
            <a:pPr marL="914400" lvl="1" indent="-323850" algn="l" rtl="0">
              <a:spcBef>
                <a:spcPts val="0"/>
              </a:spcBef>
              <a:spcAft>
                <a:spcPts val="0"/>
              </a:spcAft>
              <a:buClr>
                <a:srgbClr val="333333"/>
              </a:buClr>
              <a:buSzPts val="1500"/>
              <a:buChar char="○"/>
            </a:pPr>
            <a:r>
              <a:rPr lang="en" sz="1500" dirty="0">
                <a:solidFill>
                  <a:srgbClr val="333333"/>
                </a:solidFill>
                <a:latin typeface="Nunito" pitchFamily="2" charset="77"/>
              </a:rPr>
              <a:t> supporting misconceptions about tobacco &amp; its positive impact on mental health </a:t>
            </a:r>
            <a:endParaRPr sz="1500" dirty="0">
              <a:solidFill>
                <a:srgbClr val="333333"/>
              </a:solidFill>
              <a:latin typeface="Nunito" pitchFamily="2" charset="77"/>
            </a:endParaRPr>
          </a:p>
          <a:p>
            <a:pPr marL="0" lvl="0" indent="0" algn="l" rtl="0">
              <a:spcBef>
                <a:spcPts val="0"/>
              </a:spcBef>
              <a:spcAft>
                <a:spcPts val="1200"/>
              </a:spcAft>
              <a:buNone/>
            </a:pPr>
            <a:endParaRPr sz="1500" dirty="0"/>
          </a:p>
        </p:txBody>
      </p:sp>
      <p:pic>
        <p:nvPicPr>
          <p:cNvPr id="154" name="Google Shape;154;p16"/>
          <p:cNvPicPr preferRelativeResize="0"/>
          <p:nvPr/>
        </p:nvPicPr>
        <p:blipFill rotWithShape="1">
          <a:blip r:embed="rId5">
            <a:alphaModFix/>
          </a:blip>
          <a:srcRect b="17334"/>
          <a:stretch/>
        </p:blipFill>
        <p:spPr>
          <a:xfrm>
            <a:off x="5830775" y="1435938"/>
            <a:ext cx="2718800" cy="3066925"/>
          </a:xfrm>
          <a:prstGeom prst="rect">
            <a:avLst/>
          </a:prstGeom>
          <a:noFill/>
          <a:ln>
            <a:noFill/>
          </a:ln>
        </p:spPr>
      </p:pic>
      <p:sp>
        <p:nvSpPr>
          <p:cNvPr id="155" name="Google Shape;155;p16"/>
          <p:cNvSpPr txBox="1"/>
          <p:nvPr/>
        </p:nvSpPr>
        <p:spPr>
          <a:xfrm>
            <a:off x="4572000" y="4571463"/>
            <a:ext cx="4840460"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latin typeface="Calibri"/>
                <a:ea typeface="Calibri"/>
                <a:cs typeface="Calibri"/>
                <a:sym typeface="Calibri"/>
              </a:rPr>
              <a:t>https://</a:t>
            </a:r>
            <a:r>
              <a:rPr lang="en" sz="700" dirty="0" err="1">
                <a:latin typeface="Calibri"/>
                <a:ea typeface="Calibri"/>
                <a:cs typeface="Calibri"/>
                <a:sym typeface="Calibri"/>
              </a:rPr>
              <a:t>www.bhthechange.org</a:t>
            </a:r>
            <a:r>
              <a:rPr lang="en" sz="700" dirty="0">
                <a:latin typeface="Calibri"/>
                <a:ea typeface="Calibri"/>
                <a:cs typeface="Calibri"/>
                <a:sym typeface="Calibri"/>
              </a:rPr>
              <a:t>/resources/can-state-health-departments-address-tobacco-related-disparities/</a:t>
            </a:r>
            <a:endParaRPr sz="700" dirty="0">
              <a:latin typeface="Calibri"/>
              <a:ea typeface="Calibri"/>
              <a:cs typeface="Calibri"/>
              <a:sym typeface="Calibri"/>
            </a:endParaRPr>
          </a:p>
        </p:txBody>
      </p:sp>
      <p:pic>
        <p:nvPicPr>
          <p:cNvPr id="2" name="Audio Recording Apr 21, 2022 at 9:53:17 PM" descr="Audio Recording Apr 21, 2022 at 9:53:17 PM">
            <a:hlinkClick r:id="" action="ppaction://media"/>
            <a:extLst>
              <a:ext uri="{FF2B5EF4-FFF2-40B4-BE49-F238E27FC236}">
                <a16:creationId xmlns:a16="http://schemas.microsoft.com/office/drawing/2014/main" id="{D54FD74E-603D-6B1E-D28C-C0139A89C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6775" y="3502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819150" y="6083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Complications</a:t>
            </a:r>
            <a:endParaRPr dirty="0"/>
          </a:p>
        </p:txBody>
      </p:sp>
      <p:sp>
        <p:nvSpPr>
          <p:cNvPr id="161" name="Google Shape;161;p17"/>
          <p:cNvSpPr txBox="1">
            <a:spLocks noGrp="1"/>
          </p:cNvSpPr>
          <p:nvPr>
            <p:ph type="body" idx="1"/>
          </p:nvPr>
        </p:nvSpPr>
        <p:spPr>
          <a:xfrm>
            <a:off x="819150" y="1423500"/>
            <a:ext cx="7505700" cy="3163500"/>
          </a:xfrm>
          <a:prstGeom prst="rect">
            <a:avLst/>
          </a:prstGeom>
        </p:spPr>
        <p:txBody>
          <a:bodyPr spcFirstLastPara="1" wrap="square" lIns="91425" tIns="91425" rIns="91425" bIns="91425" anchor="t" anchorCtr="0">
            <a:normAutofit lnSpcReduction="10000"/>
          </a:bodyPr>
          <a:lstStyle/>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Schizophrenia - 2 - 3x increased mortality rate compared to general population &amp; 10-20-year reduction in average lifespan</a:t>
            </a:r>
            <a:endParaRPr sz="1500" dirty="0">
              <a:solidFill>
                <a:srgbClr val="333333"/>
              </a:solidFill>
              <a:latin typeface="Nunito" pitchFamily="2" charset="77"/>
            </a:endParaRPr>
          </a:p>
          <a:p>
            <a:pPr marL="457200" lvl="0" indent="0" algn="l" rtl="0">
              <a:spcBef>
                <a:spcPts val="0"/>
              </a:spcBef>
              <a:spcAft>
                <a:spcPts val="0"/>
              </a:spcAft>
              <a:buNone/>
            </a:pPr>
            <a:endParaRPr sz="1500" dirty="0">
              <a:solidFill>
                <a:srgbClr val="333333"/>
              </a:solidFill>
              <a:latin typeface="Nunito" pitchFamily="2" charset="77"/>
            </a:endParaRPr>
          </a:p>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U.S. spends $225 billion per year to treat smoking related diseases  </a:t>
            </a:r>
            <a:endParaRPr sz="1500" dirty="0">
              <a:solidFill>
                <a:srgbClr val="333333"/>
              </a:solidFill>
              <a:latin typeface="Nunito" pitchFamily="2" charset="77"/>
            </a:endParaRPr>
          </a:p>
          <a:p>
            <a:pPr marL="457200" lvl="0" indent="0" algn="l" rtl="0">
              <a:spcBef>
                <a:spcPts val="0"/>
              </a:spcBef>
              <a:spcAft>
                <a:spcPts val="0"/>
              </a:spcAft>
              <a:buNone/>
            </a:pPr>
            <a:endParaRPr sz="1500" dirty="0">
              <a:solidFill>
                <a:srgbClr val="333333"/>
              </a:solidFill>
              <a:latin typeface="Nunito" pitchFamily="2" charset="77"/>
            </a:endParaRPr>
          </a:p>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Smoking can cause damage to the entire body</a:t>
            </a:r>
            <a:endParaRPr sz="1500" dirty="0">
              <a:solidFill>
                <a:srgbClr val="333333"/>
              </a:solidFill>
              <a:latin typeface="Nunito" pitchFamily="2" charset="77"/>
            </a:endParaRPr>
          </a:p>
          <a:p>
            <a:pPr marL="914400" lvl="1" indent="-323850" algn="l" rtl="0">
              <a:spcBef>
                <a:spcPts val="0"/>
              </a:spcBef>
              <a:spcAft>
                <a:spcPts val="0"/>
              </a:spcAft>
              <a:buClr>
                <a:srgbClr val="333333"/>
              </a:buClr>
              <a:buSzPts val="1500"/>
              <a:buChar char="○"/>
            </a:pPr>
            <a:r>
              <a:rPr lang="en" sz="1500" dirty="0">
                <a:solidFill>
                  <a:srgbClr val="333333"/>
                </a:solidFill>
                <a:latin typeface="Nunito" pitchFamily="2" charset="77"/>
              </a:rPr>
              <a:t>Cancers, chronic diseases (e.g. heart disease), strokes</a:t>
            </a:r>
            <a:endParaRPr sz="1500" dirty="0">
              <a:solidFill>
                <a:srgbClr val="333333"/>
              </a:solidFill>
              <a:latin typeface="Nunito" pitchFamily="2" charset="77"/>
            </a:endParaRPr>
          </a:p>
          <a:p>
            <a:pPr marL="914400" lvl="0" indent="0" algn="l" rtl="0">
              <a:spcBef>
                <a:spcPts val="0"/>
              </a:spcBef>
              <a:spcAft>
                <a:spcPts val="0"/>
              </a:spcAft>
              <a:buNone/>
            </a:pPr>
            <a:endParaRPr sz="1500" dirty="0">
              <a:solidFill>
                <a:srgbClr val="333333"/>
              </a:solidFill>
              <a:latin typeface="Nunito" pitchFamily="2" charset="77"/>
            </a:endParaRPr>
          </a:p>
          <a:p>
            <a:pPr marL="457200" lvl="0" indent="-323850" algn="l" rtl="0">
              <a:spcBef>
                <a:spcPts val="0"/>
              </a:spcBef>
              <a:spcAft>
                <a:spcPts val="0"/>
              </a:spcAft>
              <a:buClr>
                <a:srgbClr val="333333"/>
              </a:buClr>
              <a:buSzPts val="1500"/>
              <a:buChar char="●"/>
            </a:pPr>
            <a:r>
              <a:rPr lang="en" sz="1500" dirty="0">
                <a:solidFill>
                  <a:srgbClr val="333333"/>
                </a:solidFill>
                <a:latin typeface="Nunito" pitchFamily="2" charset="77"/>
              </a:rPr>
              <a:t>Nicotine withdrawal symptoms may interact with &amp; compound symptoms of SPMI</a:t>
            </a:r>
            <a:endParaRPr sz="1500" dirty="0">
              <a:solidFill>
                <a:srgbClr val="333333"/>
              </a:solidFill>
              <a:latin typeface="Nunito" pitchFamily="2" charset="77"/>
            </a:endParaRPr>
          </a:p>
          <a:p>
            <a:pPr marL="914400" lvl="1" indent="-323850" algn="l" rtl="0">
              <a:spcBef>
                <a:spcPts val="0"/>
              </a:spcBef>
              <a:spcAft>
                <a:spcPts val="0"/>
              </a:spcAft>
              <a:buClr>
                <a:srgbClr val="333333"/>
              </a:buClr>
              <a:buSzPts val="1500"/>
              <a:buChar char="○"/>
            </a:pPr>
            <a:r>
              <a:rPr lang="en" sz="1500" dirty="0">
                <a:solidFill>
                  <a:srgbClr val="333333"/>
                </a:solidFill>
                <a:latin typeface="Nunito" pitchFamily="2" charset="77"/>
              </a:rPr>
              <a:t>Irritability, anger,  depressed mood, anxiety</a:t>
            </a:r>
            <a:endParaRPr sz="1500" dirty="0">
              <a:solidFill>
                <a:srgbClr val="333333"/>
              </a:solidFill>
              <a:latin typeface="Nunito" pitchFamily="2" charset="77"/>
            </a:endParaRPr>
          </a:p>
          <a:p>
            <a:pPr marL="914400" lvl="1" indent="-323850" algn="l" rtl="0">
              <a:spcBef>
                <a:spcPts val="0"/>
              </a:spcBef>
              <a:spcAft>
                <a:spcPts val="0"/>
              </a:spcAft>
              <a:buClr>
                <a:srgbClr val="333333"/>
              </a:buClr>
              <a:buSzPts val="1500"/>
              <a:buChar char="○"/>
            </a:pPr>
            <a:r>
              <a:rPr lang="en" sz="1500" dirty="0">
                <a:solidFill>
                  <a:srgbClr val="333333"/>
                </a:solidFill>
                <a:latin typeface="Nunito" pitchFamily="2" charset="77"/>
              </a:rPr>
              <a:t>difficulty concentrating,  insomnia, increased appetite/weight gain</a:t>
            </a:r>
            <a:endParaRPr sz="1500" dirty="0">
              <a:solidFill>
                <a:srgbClr val="333333"/>
              </a:solidFill>
              <a:latin typeface="Nunito" pitchFamily="2" charset="77"/>
            </a:endParaRPr>
          </a:p>
          <a:p>
            <a:pPr marL="0" lvl="0" indent="0" algn="l" rtl="0">
              <a:spcBef>
                <a:spcPts val="0"/>
              </a:spcBef>
              <a:spcAft>
                <a:spcPts val="1200"/>
              </a:spcAft>
              <a:buNone/>
            </a:pPr>
            <a:endParaRPr dirty="0"/>
          </a:p>
        </p:txBody>
      </p:sp>
      <p:pic>
        <p:nvPicPr>
          <p:cNvPr id="2" name="Audio Recording Apr 21, 2022 at 10:02:59 PM" descr="Audio Recording Apr 21, 2022 at 10:02:59 PM">
            <a:hlinkClick r:id="" action="ppaction://media"/>
            <a:extLst>
              <a:ext uri="{FF2B5EF4-FFF2-40B4-BE49-F238E27FC236}">
                <a16:creationId xmlns:a16="http://schemas.microsoft.com/office/drawing/2014/main" id="{5DB7BC69-09CE-DF38-4CB6-0812F5530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2050" y="5565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Special Considerations</a:t>
            </a:r>
            <a:endParaRPr dirty="0"/>
          </a:p>
          <a:p>
            <a:pPr marL="0" lvl="0" indent="0" algn="l" rtl="0">
              <a:spcBef>
                <a:spcPts val="0"/>
              </a:spcBef>
              <a:spcAft>
                <a:spcPts val="0"/>
              </a:spcAft>
              <a:buNone/>
            </a:pPr>
            <a:r>
              <a:rPr lang="en" sz="1800" dirty="0"/>
              <a:t>Nicotine Use &amp; Serious Mental Illness</a:t>
            </a:r>
            <a:endParaRPr sz="1800" dirty="0"/>
          </a:p>
        </p:txBody>
      </p:sp>
      <p:sp>
        <p:nvSpPr>
          <p:cNvPr id="167" name="Google Shape;167;p18"/>
          <p:cNvSpPr txBox="1">
            <a:spLocks noGrp="1"/>
          </p:cNvSpPr>
          <p:nvPr>
            <p:ph type="body" idx="1"/>
          </p:nvPr>
        </p:nvSpPr>
        <p:spPr>
          <a:xfrm>
            <a:off x="819151" y="1800200"/>
            <a:ext cx="5917800" cy="26385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rgbClr val="333333"/>
              </a:buClr>
              <a:buSzPts val="1700"/>
              <a:buChar char="●"/>
            </a:pPr>
            <a:r>
              <a:rPr lang="en" sz="1700" dirty="0">
                <a:solidFill>
                  <a:srgbClr val="333333"/>
                </a:solidFill>
                <a:latin typeface="Nunito" pitchFamily="2" charset="77"/>
              </a:rPr>
              <a:t>People diagnosed with schizophrenia &amp; bipolar disorder are more likely to start smoking &amp; less likely to permanently quit </a:t>
            </a:r>
            <a:endParaRPr sz="1700" dirty="0">
              <a:solidFill>
                <a:srgbClr val="333333"/>
              </a:solidFill>
              <a:latin typeface="Nunito" pitchFamily="2" charset="77"/>
            </a:endParaRPr>
          </a:p>
          <a:p>
            <a:pPr marL="914400" lvl="1" indent="-336550" algn="l" rtl="0">
              <a:spcBef>
                <a:spcPts val="0"/>
              </a:spcBef>
              <a:spcAft>
                <a:spcPts val="0"/>
              </a:spcAft>
              <a:buClr>
                <a:srgbClr val="333333"/>
              </a:buClr>
              <a:buSzPts val="1700"/>
              <a:buChar char="○"/>
            </a:pPr>
            <a:r>
              <a:rPr lang="en" sz="1700" dirty="0">
                <a:solidFill>
                  <a:srgbClr val="333333"/>
                </a:solidFill>
                <a:latin typeface="Nunito" pitchFamily="2" charset="77"/>
              </a:rPr>
              <a:t>E-cigarettes may reduce overall toxin exposure for those who do not wish to quit</a:t>
            </a:r>
            <a:endParaRPr sz="1700" dirty="0">
              <a:solidFill>
                <a:srgbClr val="333333"/>
              </a:solidFill>
              <a:latin typeface="Nunito" pitchFamily="2" charset="77"/>
            </a:endParaRPr>
          </a:p>
          <a:p>
            <a:pPr marL="457200" lvl="0" indent="-336550" algn="l" rtl="0">
              <a:spcBef>
                <a:spcPts val="0"/>
              </a:spcBef>
              <a:spcAft>
                <a:spcPts val="0"/>
              </a:spcAft>
              <a:buClr>
                <a:srgbClr val="333333"/>
              </a:buClr>
              <a:buSzPts val="1700"/>
              <a:buChar char="●"/>
            </a:pPr>
            <a:r>
              <a:rPr lang="en" sz="1700" dirty="0">
                <a:solidFill>
                  <a:srgbClr val="333333"/>
                </a:solidFill>
                <a:latin typeface="Nunito" pitchFamily="2" charset="77"/>
              </a:rPr>
              <a:t>Nicotine use may exacerbate certain psychotic symptoms &amp; interfere with medication &amp; follow-up adherence</a:t>
            </a:r>
            <a:endParaRPr sz="1700" dirty="0">
              <a:solidFill>
                <a:srgbClr val="333333"/>
              </a:solidFill>
              <a:latin typeface="Nunito" pitchFamily="2" charset="77"/>
            </a:endParaRPr>
          </a:p>
          <a:p>
            <a:pPr marL="0" lvl="0" indent="0" algn="l" rtl="0">
              <a:spcBef>
                <a:spcPts val="0"/>
              </a:spcBef>
              <a:spcAft>
                <a:spcPts val="1200"/>
              </a:spcAft>
              <a:buNone/>
            </a:pPr>
            <a:endParaRPr dirty="0"/>
          </a:p>
        </p:txBody>
      </p:sp>
      <p:sp>
        <p:nvSpPr>
          <p:cNvPr id="168" name="Google Shape;168;p18"/>
          <p:cNvSpPr txBox="1"/>
          <p:nvPr/>
        </p:nvSpPr>
        <p:spPr>
          <a:xfrm>
            <a:off x="974255" y="4358651"/>
            <a:ext cx="3276332"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Nunito" pitchFamily="2" charset="77"/>
                <a:ea typeface="Calibri"/>
                <a:cs typeface="Calibri"/>
                <a:sym typeface="Calibri"/>
              </a:rPr>
              <a:t>Stewart et al. (2010), Pratt et al. (2016</a:t>
            </a:r>
            <a:r>
              <a:rPr lang="en" sz="1200" dirty="0">
                <a:latin typeface="Nunito" pitchFamily="2" charset="77"/>
                <a:ea typeface="Calibri"/>
                <a:cs typeface="Calibri"/>
                <a:sym typeface="Calibri"/>
              </a:rPr>
              <a:t>)</a:t>
            </a:r>
            <a:endParaRPr sz="1200" dirty="0">
              <a:latin typeface="Nunito" pitchFamily="2" charset="77"/>
              <a:ea typeface="Calibri"/>
              <a:cs typeface="Calibri"/>
              <a:sym typeface="Calibri"/>
            </a:endParaRPr>
          </a:p>
        </p:txBody>
      </p:sp>
      <p:pic>
        <p:nvPicPr>
          <p:cNvPr id="3" name="Picture 2" descr="Icon&#10;&#10;Description automatically generated">
            <a:extLst>
              <a:ext uri="{FF2B5EF4-FFF2-40B4-BE49-F238E27FC236}">
                <a16:creationId xmlns:a16="http://schemas.microsoft.com/office/drawing/2014/main" id="{A481A10E-D086-CBC5-9214-CF3B8FAC06D6}"/>
              </a:ext>
            </a:extLst>
          </p:cNvPr>
          <p:cNvPicPr>
            <a:picLocks noChangeAspect="1"/>
          </p:cNvPicPr>
          <p:nvPr/>
        </p:nvPicPr>
        <p:blipFill>
          <a:blip r:embed="rId5"/>
          <a:stretch>
            <a:fillRect/>
          </a:stretch>
        </p:blipFill>
        <p:spPr>
          <a:xfrm>
            <a:off x="6736951" y="1334449"/>
            <a:ext cx="1766295" cy="2963451"/>
          </a:xfrm>
          <a:prstGeom prst="rect">
            <a:avLst/>
          </a:prstGeom>
        </p:spPr>
      </p:pic>
      <p:sp>
        <p:nvSpPr>
          <p:cNvPr id="4" name="TextBox 3">
            <a:extLst>
              <a:ext uri="{FF2B5EF4-FFF2-40B4-BE49-F238E27FC236}">
                <a16:creationId xmlns:a16="http://schemas.microsoft.com/office/drawing/2014/main" id="{8254FBF4-B228-F4FC-F95A-67E3B88B44A5}"/>
              </a:ext>
            </a:extLst>
          </p:cNvPr>
          <p:cNvSpPr txBox="1"/>
          <p:nvPr/>
        </p:nvSpPr>
        <p:spPr>
          <a:xfrm>
            <a:off x="6355512" y="4318244"/>
            <a:ext cx="2616740" cy="461665"/>
          </a:xfrm>
          <a:prstGeom prst="rect">
            <a:avLst/>
          </a:prstGeom>
          <a:noFill/>
        </p:spPr>
        <p:txBody>
          <a:bodyPr wrap="square" rtlCol="0">
            <a:spAutoFit/>
          </a:bodyPr>
          <a:lstStyle/>
          <a:p>
            <a:r>
              <a:rPr lang="en-US" sz="800" dirty="0">
                <a:latin typeface="Nunito" pitchFamily="2" charset="77"/>
              </a:rPr>
              <a:t>https://</a:t>
            </a:r>
            <a:r>
              <a:rPr lang="en-US" sz="800" dirty="0" err="1">
                <a:latin typeface="Nunito" pitchFamily="2" charset="77"/>
              </a:rPr>
              <a:t>www.psychiatrictimes.com</a:t>
            </a:r>
            <a:r>
              <a:rPr lang="en-US" sz="800" dirty="0">
                <a:latin typeface="Nunito" pitchFamily="2" charset="77"/>
              </a:rPr>
              <a:t>/view/federal-government-ignores-treatment-needs-americans-serious-mental-illness</a:t>
            </a:r>
          </a:p>
        </p:txBody>
      </p:sp>
      <p:pic>
        <p:nvPicPr>
          <p:cNvPr id="2" name="Audio Recording Apr 23, 2022 at 4:58:12 PM" descr="Audio Recording Apr 23, 2022 at 4:58:12 PM">
            <a:hlinkClick r:id="" action="ppaction://media"/>
            <a:extLst>
              <a:ext uri="{FF2B5EF4-FFF2-40B4-BE49-F238E27FC236}">
                <a16:creationId xmlns:a16="http://schemas.microsoft.com/office/drawing/2014/main" id="{71B62E3C-A350-D2DA-3426-F9BACE6FA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1248" y="36359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Special Considerations</a:t>
            </a:r>
            <a:endParaRPr dirty="0"/>
          </a:p>
          <a:p>
            <a:pPr marL="0" lvl="0" indent="0" algn="l" rtl="0">
              <a:spcBef>
                <a:spcPts val="0"/>
              </a:spcBef>
              <a:spcAft>
                <a:spcPts val="0"/>
              </a:spcAft>
              <a:buNone/>
            </a:pPr>
            <a:r>
              <a:rPr lang="en" sz="1800" dirty="0"/>
              <a:t>Nicotine’s Impact on Schizophrenia Symptoms</a:t>
            </a:r>
            <a:endParaRPr sz="1800" dirty="0"/>
          </a:p>
        </p:txBody>
      </p:sp>
      <p:sp>
        <p:nvSpPr>
          <p:cNvPr id="174" name="Google Shape;174;p19"/>
          <p:cNvSpPr txBox="1">
            <a:spLocks noGrp="1"/>
          </p:cNvSpPr>
          <p:nvPr>
            <p:ph type="body" idx="1"/>
          </p:nvPr>
        </p:nvSpPr>
        <p:spPr>
          <a:xfrm>
            <a:off x="494686" y="1815845"/>
            <a:ext cx="4489200" cy="27168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Clr>
                <a:srgbClr val="333333"/>
              </a:buClr>
              <a:buSzPts val="1800"/>
              <a:buChar char="●"/>
            </a:pPr>
            <a:r>
              <a:rPr lang="en" sz="1800" dirty="0">
                <a:solidFill>
                  <a:srgbClr val="333333"/>
                </a:solidFill>
                <a:latin typeface="Nunito" pitchFamily="2" charset="77"/>
              </a:rPr>
              <a:t>Negative symptoms of schizophrenia are associated with reduced dopaminergic neurotransmission. </a:t>
            </a:r>
            <a:r>
              <a:rPr lang="en" sz="1800" b="1" dirty="0">
                <a:solidFill>
                  <a:srgbClr val="333333"/>
                </a:solidFill>
                <a:latin typeface="Nunito" pitchFamily="2" charset="77"/>
              </a:rPr>
              <a:t>Acute administration of nicotine can increase dopaminergic neurotransmission, improving negative symptoms in the short term</a:t>
            </a:r>
            <a:endParaRPr sz="1800" dirty="0">
              <a:solidFill>
                <a:srgbClr val="333333"/>
              </a:solidFill>
              <a:latin typeface="Nunito" pitchFamily="2" charset="77"/>
            </a:endParaRPr>
          </a:p>
          <a:p>
            <a:pPr marL="457200" lvl="0" indent="-342900" algn="l" rtl="0">
              <a:spcBef>
                <a:spcPts val="0"/>
              </a:spcBef>
              <a:spcAft>
                <a:spcPts val="0"/>
              </a:spcAft>
              <a:buClr>
                <a:srgbClr val="333333"/>
              </a:buClr>
              <a:buSzPts val="1800"/>
              <a:buChar char="●"/>
            </a:pPr>
            <a:r>
              <a:rPr lang="en" sz="1800" dirty="0">
                <a:solidFill>
                  <a:srgbClr val="333333"/>
                </a:solidFill>
                <a:latin typeface="Nunito" pitchFamily="2" charset="77"/>
              </a:rPr>
              <a:t>Startle response </a:t>
            </a:r>
            <a:endParaRPr sz="1800" dirty="0">
              <a:solidFill>
                <a:srgbClr val="333333"/>
              </a:solidFill>
              <a:latin typeface="Nunito" pitchFamily="2" charset="77"/>
            </a:endParaRPr>
          </a:p>
        </p:txBody>
      </p:sp>
      <p:sp>
        <p:nvSpPr>
          <p:cNvPr id="175" name="Google Shape;175;p19"/>
          <p:cNvSpPr txBox="1"/>
          <p:nvPr/>
        </p:nvSpPr>
        <p:spPr>
          <a:xfrm>
            <a:off x="5601750" y="4532645"/>
            <a:ext cx="16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Calibri"/>
                <a:ea typeface="Calibri"/>
                <a:cs typeface="Calibri"/>
                <a:sym typeface="Calibri"/>
              </a:rPr>
              <a:t>Sabe et al. (2020)</a:t>
            </a:r>
            <a:r>
              <a:rPr lang="en" dirty="0">
                <a:latin typeface="Calibri"/>
                <a:ea typeface="Calibri"/>
                <a:cs typeface="Calibri"/>
                <a:sym typeface="Calibri"/>
              </a:rPr>
              <a:t> </a:t>
            </a:r>
            <a:endParaRPr dirty="0">
              <a:latin typeface="Calibri"/>
              <a:ea typeface="Calibri"/>
              <a:cs typeface="Calibri"/>
              <a:sym typeface="Calibri"/>
            </a:endParaRPr>
          </a:p>
        </p:txBody>
      </p:sp>
      <p:pic>
        <p:nvPicPr>
          <p:cNvPr id="176" name="Google Shape;176;p19"/>
          <p:cNvPicPr preferRelativeResize="0"/>
          <p:nvPr/>
        </p:nvPicPr>
        <p:blipFill>
          <a:blip r:embed="rId5">
            <a:alphaModFix/>
          </a:blip>
          <a:stretch>
            <a:fillRect/>
          </a:stretch>
        </p:blipFill>
        <p:spPr>
          <a:xfrm>
            <a:off x="5308350" y="1974600"/>
            <a:ext cx="3113250" cy="2075500"/>
          </a:xfrm>
          <a:prstGeom prst="rect">
            <a:avLst/>
          </a:prstGeom>
          <a:noFill/>
          <a:ln>
            <a:noFill/>
          </a:ln>
        </p:spPr>
      </p:pic>
      <p:sp>
        <p:nvSpPr>
          <p:cNvPr id="177" name="Google Shape;177;p19"/>
          <p:cNvSpPr txBox="1"/>
          <p:nvPr/>
        </p:nvSpPr>
        <p:spPr>
          <a:xfrm>
            <a:off x="5308350" y="4098852"/>
            <a:ext cx="3955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dirty="0">
                <a:solidFill>
                  <a:srgbClr val="2200CC"/>
                </a:solidFill>
                <a:latin typeface="Nunito" pitchFamily="2" charset="77"/>
                <a:ea typeface="Times New Roman"/>
                <a:cs typeface="Times New Roman"/>
                <a:sym typeface="Times New Roman"/>
                <a:hlinkClick r:id="rId6">
                  <a:extLst>
                    <a:ext uri="{A12FA001-AC4F-418D-AE19-62706E023703}">
                      <ahyp:hlinkClr xmlns:ahyp="http://schemas.microsoft.com/office/drawing/2018/hyperlinkcolor" val="tx"/>
                    </a:ext>
                  </a:extLst>
                </a:hlinkClick>
              </a:rPr>
              <a:t>https://www.verywellmind.com/what-are-the-symptoms-of-schizophrenia-2953120</a:t>
            </a:r>
            <a:r>
              <a:rPr lang="en" sz="900" dirty="0">
                <a:latin typeface="Nunito" pitchFamily="2" charset="77"/>
                <a:ea typeface="Times New Roman"/>
                <a:cs typeface="Times New Roman"/>
                <a:sym typeface="Times New Roman"/>
              </a:rPr>
              <a:t> </a:t>
            </a:r>
            <a:endParaRPr sz="900" dirty="0">
              <a:latin typeface="Nunito" pitchFamily="2" charset="77"/>
              <a:ea typeface="Calibri"/>
              <a:cs typeface="Calibri"/>
              <a:sym typeface="Calibri"/>
            </a:endParaRPr>
          </a:p>
        </p:txBody>
      </p:sp>
      <p:pic>
        <p:nvPicPr>
          <p:cNvPr id="2" name="Audio Recording Apr 21, 2022 at 10:11:09 PM" descr="Audio Recording Apr 21, 2022 at 10:11:09 PM">
            <a:hlinkClick r:id="" action="ppaction://media"/>
            <a:extLst>
              <a:ext uri="{FF2B5EF4-FFF2-40B4-BE49-F238E27FC236}">
                <a16:creationId xmlns:a16="http://schemas.microsoft.com/office/drawing/2014/main" id="{AE894CFE-E0AB-99AE-62A3-40BF7D018A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5678" y="8641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Cultural Considerations</a:t>
            </a:r>
            <a:endParaRPr dirty="0"/>
          </a:p>
        </p:txBody>
      </p:sp>
      <p:sp>
        <p:nvSpPr>
          <p:cNvPr id="183" name="Google Shape;183;p20"/>
          <p:cNvSpPr txBox="1">
            <a:spLocks noGrp="1"/>
          </p:cNvSpPr>
          <p:nvPr>
            <p:ph type="body" idx="1"/>
          </p:nvPr>
        </p:nvSpPr>
        <p:spPr>
          <a:xfrm>
            <a:off x="819150" y="1374218"/>
            <a:ext cx="5821795" cy="3118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333333"/>
              </a:buClr>
              <a:buSzPts val="1700"/>
              <a:buChar char="●"/>
            </a:pPr>
            <a:r>
              <a:rPr lang="en" sz="1600" dirty="0">
                <a:solidFill>
                  <a:srgbClr val="333333"/>
                </a:solidFill>
                <a:latin typeface="Nunito" pitchFamily="2" charset="77"/>
              </a:rPr>
              <a:t>Determine if nicotine use is part of clients culture/cultural practice. </a:t>
            </a:r>
            <a:endParaRPr sz="1600" dirty="0">
              <a:solidFill>
                <a:srgbClr val="333333"/>
              </a:solidFill>
              <a:latin typeface="Nunito" pitchFamily="2" charset="77"/>
            </a:endParaRPr>
          </a:p>
          <a:p>
            <a:pPr marL="914400" lvl="1" indent="-336550" algn="l" rtl="0">
              <a:spcBef>
                <a:spcPts val="0"/>
              </a:spcBef>
              <a:spcAft>
                <a:spcPts val="0"/>
              </a:spcAft>
              <a:buClr>
                <a:srgbClr val="333333"/>
              </a:buClr>
              <a:buSzPts val="1700"/>
              <a:buChar char="○"/>
            </a:pPr>
            <a:r>
              <a:rPr lang="en" sz="1600" dirty="0">
                <a:solidFill>
                  <a:srgbClr val="333333"/>
                </a:solidFill>
                <a:latin typeface="Nunito" pitchFamily="2" charset="77"/>
              </a:rPr>
              <a:t>If so, how connected are they to those cultural practices?</a:t>
            </a:r>
            <a:endParaRPr sz="1600" dirty="0">
              <a:solidFill>
                <a:srgbClr val="333333"/>
              </a:solidFill>
              <a:latin typeface="Nunito" pitchFamily="2" charset="77"/>
            </a:endParaRPr>
          </a:p>
          <a:p>
            <a:pPr marL="457200" lvl="0" indent="-336550" algn="l" rtl="0">
              <a:spcBef>
                <a:spcPts val="0"/>
              </a:spcBef>
              <a:spcAft>
                <a:spcPts val="0"/>
              </a:spcAft>
              <a:buClr>
                <a:srgbClr val="333333"/>
              </a:buClr>
              <a:buSzPts val="1700"/>
              <a:buChar char="●"/>
            </a:pPr>
            <a:r>
              <a:rPr lang="en" sz="1600" dirty="0">
                <a:solidFill>
                  <a:srgbClr val="333333"/>
                </a:solidFill>
                <a:latin typeface="Nunito" pitchFamily="2" charset="77"/>
              </a:rPr>
              <a:t>Culture should be considered in treatment planning, goal setting, &amp; selecting EBP’s to use with client </a:t>
            </a:r>
            <a:endParaRPr sz="1600" dirty="0">
              <a:solidFill>
                <a:srgbClr val="333333"/>
              </a:solidFill>
              <a:latin typeface="Nunito" pitchFamily="2" charset="77"/>
            </a:endParaRPr>
          </a:p>
          <a:p>
            <a:pPr marL="457200" lvl="0" indent="-336550" algn="l" rtl="0">
              <a:spcBef>
                <a:spcPts val="0"/>
              </a:spcBef>
              <a:spcAft>
                <a:spcPts val="0"/>
              </a:spcAft>
              <a:buClr>
                <a:srgbClr val="333333"/>
              </a:buClr>
              <a:buSzPts val="1700"/>
              <a:buChar char="●"/>
            </a:pPr>
            <a:r>
              <a:rPr lang="en" sz="1600" u="sng" dirty="0">
                <a:solidFill>
                  <a:srgbClr val="333333"/>
                </a:solidFill>
                <a:latin typeface="Nunito" pitchFamily="2" charset="77"/>
              </a:rPr>
              <a:t>Examples: </a:t>
            </a:r>
            <a:endParaRPr sz="1600" u="sng" dirty="0">
              <a:solidFill>
                <a:srgbClr val="333333"/>
              </a:solidFill>
              <a:latin typeface="Nunito" pitchFamily="2" charset="77"/>
            </a:endParaRPr>
          </a:p>
          <a:p>
            <a:pPr marL="914400" lvl="1" indent="-336550" algn="l" rtl="0">
              <a:spcBef>
                <a:spcPts val="0"/>
              </a:spcBef>
              <a:spcAft>
                <a:spcPts val="0"/>
              </a:spcAft>
              <a:buClr>
                <a:srgbClr val="333333"/>
              </a:buClr>
              <a:buSzPts val="1700"/>
              <a:buChar char="○"/>
            </a:pPr>
            <a:r>
              <a:rPr lang="en" sz="1600" dirty="0">
                <a:solidFill>
                  <a:srgbClr val="333333"/>
                </a:solidFill>
                <a:latin typeface="Nunito" pitchFamily="2" charset="77"/>
              </a:rPr>
              <a:t>Cultures that smoke hookah/shisha</a:t>
            </a:r>
            <a:endParaRPr sz="1600" dirty="0">
              <a:solidFill>
                <a:srgbClr val="333333"/>
              </a:solidFill>
              <a:latin typeface="Nunito" pitchFamily="2" charset="77"/>
            </a:endParaRPr>
          </a:p>
          <a:p>
            <a:pPr marL="914400" lvl="1" indent="-336550" algn="l" rtl="0">
              <a:spcBef>
                <a:spcPts val="0"/>
              </a:spcBef>
              <a:spcAft>
                <a:spcPts val="0"/>
              </a:spcAft>
              <a:buClr>
                <a:srgbClr val="333333"/>
              </a:buClr>
              <a:buSzPts val="1700"/>
              <a:buChar char="○"/>
            </a:pPr>
            <a:r>
              <a:rPr lang="en" sz="1600" dirty="0">
                <a:solidFill>
                  <a:srgbClr val="333333"/>
                </a:solidFill>
                <a:latin typeface="Nunito" pitchFamily="2" charset="77"/>
              </a:rPr>
              <a:t>Native American/First Nation pipe smoking &amp; ceremonial use</a:t>
            </a:r>
            <a:endParaRPr sz="1600" dirty="0">
              <a:solidFill>
                <a:srgbClr val="333333"/>
              </a:solidFill>
              <a:latin typeface="Nunito" pitchFamily="2" charset="77"/>
            </a:endParaRPr>
          </a:p>
          <a:p>
            <a:pPr marL="914400" lvl="1" indent="-336550" algn="l" rtl="0">
              <a:spcBef>
                <a:spcPts val="0"/>
              </a:spcBef>
              <a:spcAft>
                <a:spcPts val="0"/>
              </a:spcAft>
              <a:buClr>
                <a:srgbClr val="333333"/>
              </a:buClr>
              <a:buSzPts val="1700"/>
              <a:buChar char="○"/>
            </a:pPr>
            <a:r>
              <a:rPr lang="en" sz="1600" dirty="0">
                <a:solidFill>
                  <a:srgbClr val="333333"/>
                </a:solidFill>
                <a:latin typeface="Nunito" pitchFamily="2" charset="77"/>
              </a:rPr>
              <a:t>Service Industry, Incarceration, Drinking/Party Culture, Psychiatric Facilities</a:t>
            </a:r>
            <a:endParaRPr sz="1800" dirty="0">
              <a:solidFill>
                <a:srgbClr val="333333"/>
              </a:solidFill>
              <a:latin typeface="Nunito" pitchFamily="2" charset="77"/>
            </a:endParaRPr>
          </a:p>
        </p:txBody>
      </p:sp>
      <p:pic>
        <p:nvPicPr>
          <p:cNvPr id="2" name="Audio Recording Apr 21, 2022 at 10:16:29 PM" descr="Audio Recording Apr 21, 2022 at 10:16:29 PM">
            <a:hlinkClick r:id="" action="ppaction://media"/>
            <a:extLst>
              <a:ext uri="{FF2B5EF4-FFF2-40B4-BE49-F238E27FC236}">
                <a16:creationId xmlns:a16="http://schemas.microsoft.com/office/drawing/2014/main" id="{8D8A31AC-28BF-336D-7D27-F43A551A1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6497" y="694594"/>
            <a:ext cx="812800" cy="812800"/>
          </a:xfrm>
          <a:prstGeom prst="rect">
            <a:avLst/>
          </a:prstGeom>
        </p:spPr>
      </p:pic>
      <p:pic>
        <p:nvPicPr>
          <p:cNvPr id="4" name="Picture 3">
            <a:extLst>
              <a:ext uri="{FF2B5EF4-FFF2-40B4-BE49-F238E27FC236}">
                <a16:creationId xmlns:a16="http://schemas.microsoft.com/office/drawing/2014/main" id="{406739FC-291F-4788-8F2E-9BA63A910371}"/>
              </a:ext>
            </a:extLst>
          </p:cNvPr>
          <p:cNvPicPr>
            <a:picLocks noChangeAspect="1"/>
          </p:cNvPicPr>
          <p:nvPr/>
        </p:nvPicPr>
        <p:blipFill>
          <a:blip r:embed="rId6"/>
          <a:stretch>
            <a:fillRect/>
          </a:stretch>
        </p:blipFill>
        <p:spPr>
          <a:xfrm>
            <a:off x="6352682" y="1828738"/>
            <a:ext cx="2260431" cy="1486024"/>
          </a:xfrm>
          <a:prstGeom prst="rect">
            <a:avLst/>
          </a:prstGeom>
        </p:spPr>
      </p:pic>
      <p:sp>
        <p:nvSpPr>
          <p:cNvPr id="5" name="TextBox 4">
            <a:extLst>
              <a:ext uri="{FF2B5EF4-FFF2-40B4-BE49-F238E27FC236}">
                <a16:creationId xmlns:a16="http://schemas.microsoft.com/office/drawing/2014/main" id="{2DBA7838-D57D-4A9B-9B5B-4E882DE17031}"/>
              </a:ext>
            </a:extLst>
          </p:cNvPr>
          <p:cNvSpPr txBox="1"/>
          <p:nvPr/>
        </p:nvSpPr>
        <p:spPr>
          <a:xfrm>
            <a:off x="6716279" y="4492418"/>
            <a:ext cx="2346036" cy="523220"/>
          </a:xfrm>
          <a:prstGeom prst="rect">
            <a:avLst/>
          </a:prstGeom>
          <a:noFill/>
        </p:spPr>
        <p:txBody>
          <a:bodyPr wrap="square" rtlCol="0">
            <a:spAutoFit/>
          </a:bodyPr>
          <a:lstStyle/>
          <a:p>
            <a:r>
              <a:rPr lang="en" sz="1100" dirty="0">
                <a:solidFill>
                  <a:srgbClr val="333333"/>
                </a:solidFill>
                <a:latin typeface="Nunito" pitchFamily="2" charset="77"/>
              </a:rPr>
              <a:t>Ruebush et al. (2019</a:t>
            </a:r>
            <a:r>
              <a:rPr lang="en" sz="1400" dirty="0">
                <a:solidFill>
                  <a:srgbClr val="333333"/>
                </a:solidFill>
                <a:latin typeface="Nunito" pitchFamily="2" charset="77"/>
              </a:rPr>
              <a:t>)</a:t>
            </a:r>
          </a:p>
          <a:p>
            <a:endParaRPr lang="en-US" dirty="0"/>
          </a:p>
        </p:txBody>
      </p:sp>
      <p:sp>
        <p:nvSpPr>
          <p:cNvPr id="9" name="TextBox 8">
            <a:extLst>
              <a:ext uri="{FF2B5EF4-FFF2-40B4-BE49-F238E27FC236}">
                <a16:creationId xmlns:a16="http://schemas.microsoft.com/office/drawing/2014/main" id="{19D5CB6E-8925-46C4-806E-F99D8F9A566F}"/>
              </a:ext>
            </a:extLst>
          </p:cNvPr>
          <p:cNvSpPr txBox="1"/>
          <p:nvPr/>
        </p:nvSpPr>
        <p:spPr>
          <a:xfrm>
            <a:off x="6636801" y="3418842"/>
            <a:ext cx="2504992" cy="430887"/>
          </a:xfrm>
          <a:prstGeom prst="rect">
            <a:avLst/>
          </a:prstGeom>
          <a:noFill/>
        </p:spPr>
        <p:txBody>
          <a:bodyPr wrap="square">
            <a:spAutoFit/>
          </a:bodyPr>
          <a:lstStyle/>
          <a:p>
            <a:r>
              <a:rPr lang="en-US" sz="1100" dirty="0">
                <a:latin typeface="Nunito" pitchFamily="2" charset="0"/>
              </a:rPr>
              <a:t>https://vosh.org/cultural-competence/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Pandemic Related Concerns and Telehealth</a:t>
            </a:r>
            <a:endParaRPr dirty="0"/>
          </a:p>
        </p:txBody>
      </p:sp>
      <p:sp>
        <p:nvSpPr>
          <p:cNvPr id="189" name="Google Shape;189;p21"/>
          <p:cNvSpPr txBox="1">
            <a:spLocks noGrp="1"/>
          </p:cNvSpPr>
          <p:nvPr>
            <p:ph type="body" idx="1"/>
          </p:nvPr>
        </p:nvSpPr>
        <p:spPr>
          <a:xfrm>
            <a:off x="819150" y="1523998"/>
            <a:ext cx="7505700" cy="2914725"/>
          </a:xfrm>
          <a:prstGeom prst="rect">
            <a:avLst/>
          </a:prstGeom>
        </p:spPr>
        <p:txBody>
          <a:bodyPr spcFirstLastPara="1" wrap="square" lIns="91425" tIns="91425" rIns="91425" bIns="91425" anchor="t" anchorCtr="0">
            <a:normAutofit/>
          </a:bodyPr>
          <a:lstStyle/>
          <a:p>
            <a:r>
              <a:rPr lang="en-US" dirty="0">
                <a:latin typeface="Nunito" pitchFamily="2" charset="0"/>
              </a:rPr>
              <a:t>Pandemic (</a:t>
            </a:r>
            <a:r>
              <a:rPr lang="en-US" dirty="0" err="1">
                <a:latin typeface="Nunito" pitchFamily="2" charset="0"/>
              </a:rPr>
              <a:t>Kopelovich</a:t>
            </a:r>
            <a:r>
              <a:rPr lang="en-US" dirty="0">
                <a:latin typeface="Nunito" pitchFamily="2" charset="0"/>
              </a:rPr>
              <a:t> et al., 2020) </a:t>
            </a:r>
          </a:p>
          <a:p>
            <a:pPr lvl="1"/>
            <a:r>
              <a:rPr lang="en-US" dirty="0">
                <a:latin typeface="Nunito" pitchFamily="2" charset="0"/>
              </a:rPr>
              <a:t>Health</a:t>
            </a:r>
          </a:p>
          <a:p>
            <a:pPr lvl="1"/>
            <a:r>
              <a:rPr lang="en-US" dirty="0">
                <a:latin typeface="Nunito" pitchFamily="2" charset="0"/>
              </a:rPr>
              <a:t>Withdrawal symptoms</a:t>
            </a:r>
          </a:p>
          <a:p>
            <a:pPr lvl="1"/>
            <a:r>
              <a:rPr lang="en-US" dirty="0">
                <a:latin typeface="Nunito" pitchFamily="2" charset="0"/>
              </a:rPr>
              <a:t>Harm reduction </a:t>
            </a:r>
          </a:p>
          <a:p>
            <a:pPr lvl="1"/>
            <a:r>
              <a:rPr lang="en-US" dirty="0">
                <a:latin typeface="Nunito" pitchFamily="2" charset="0"/>
              </a:rPr>
              <a:t>Emotion regulation &amp; distress tolerance</a:t>
            </a:r>
          </a:p>
          <a:p>
            <a:pPr lvl="1"/>
            <a:r>
              <a:rPr lang="en-US" dirty="0">
                <a:latin typeface="Nunito" pitchFamily="2" charset="0"/>
              </a:rPr>
              <a:t>Natural supports </a:t>
            </a:r>
          </a:p>
          <a:p>
            <a:pPr marL="615950" lvl="1" indent="0">
              <a:buNone/>
            </a:pPr>
            <a:endParaRPr lang="en-US" dirty="0">
              <a:latin typeface="Nunito" pitchFamily="2" charset="0"/>
            </a:endParaRPr>
          </a:p>
          <a:p>
            <a:r>
              <a:rPr lang="en-US" dirty="0">
                <a:latin typeface="Nunito" pitchFamily="2" charset="0"/>
              </a:rPr>
              <a:t>Telehealth (American Professional Agency, 2020) </a:t>
            </a:r>
          </a:p>
          <a:p>
            <a:pPr lvl="1"/>
            <a:r>
              <a:rPr lang="en-US" dirty="0">
                <a:latin typeface="Nunito" pitchFamily="2" charset="0"/>
              </a:rPr>
              <a:t>Privacy</a:t>
            </a:r>
          </a:p>
          <a:p>
            <a:pPr lvl="1"/>
            <a:r>
              <a:rPr lang="en-US" dirty="0">
                <a:latin typeface="Nunito" pitchFamily="2" charset="0"/>
              </a:rPr>
              <a:t>Confidentiality</a:t>
            </a:r>
          </a:p>
          <a:p>
            <a:pPr lvl="1"/>
            <a:r>
              <a:rPr lang="en-US" dirty="0">
                <a:latin typeface="Nunito" pitchFamily="2" charset="0"/>
              </a:rPr>
              <a:t>Safety</a:t>
            </a:r>
          </a:p>
          <a:p>
            <a:pPr lvl="1"/>
            <a:r>
              <a:rPr lang="en-US" dirty="0">
                <a:latin typeface="Nunito" pitchFamily="2" charset="0"/>
              </a:rPr>
              <a:t>Informed consent </a:t>
            </a:r>
          </a:p>
        </p:txBody>
      </p:sp>
      <p:pic>
        <p:nvPicPr>
          <p:cNvPr id="7" name="Picture 6">
            <a:extLst>
              <a:ext uri="{FF2B5EF4-FFF2-40B4-BE49-F238E27FC236}">
                <a16:creationId xmlns:a16="http://schemas.microsoft.com/office/drawing/2014/main" id="{F0774189-D4EF-434E-B815-D65BB0133E0A}"/>
              </a:ext>
            </a:extLst>
          </p:cNvPr>
          <p:cNvPicPr>
            <a:picLocks noChangeAspect="1"/>
          </p:cNvPicPr>
          <p:nvPr/>
        </p:nvPicPr>
        <p:blipFill>
          <a:blip r:embed="rId5"/>
          <a:stretch>
            <a:fillRect/>
          </a:stretch>
        </p:blipFill>
        <p:spPr>
          <a:xfrm>
            <a:off x="6059656" y="1800200"/>
            <a:ext cx="1954332" cy="1954332"/>
          </a:xfrm>
          <a:prstGeom prst="rect">
            <a:avLst/>
          </a:prstGeom>
        </p:spPr>
      </p:pic>
      <p:sp>
        <p:nvSpPr>
          <p:cNvPr id="9" name="TextBox 8">
            <a:extLst>
              <a:ext uri="{FF2B5EF4-FFF2-40B4-BE49-F238E27FC236}">
                <a16:creationId xmlns:a16="http://schemas.microsoft.com/office/drawing/2014/main" id="{5044A79B-E0AF-4D0F-B99D-BD78FC7CC890}"/>
              </a:ext>
            </a:extLst>
          </p:cNvPr>
          <p:cNvSpPr txBox="1"/>
          <p:nvPr/>
        </p:nvSpPr>
        <p:spPr>
          <a:xfrm>
            <a:off x="6059656" y="3974734"/>
            <a:ext cx="1954332" cy="507831"/>
          </a:xfrm>
          <a:prstGeom prst="rect">
            <a:avLst/>
          </a:prstGeom>
          <a:noFill/>
        </p:spPr>
        <p:txBody>
          <a:bodyPr wrap="square" rtlCol="0">
            <a:spAutoFit/>
          </a:bodyPr>
          <a:lstStyle/>
          <a:p>
            <a:r>
              <a:rPr lang="en-US" sz="900" dirty="0">
                <a:latin typeface="Nunito" pitchFamily="2" charset="0"/>
              </a:rPr>
              <a:t>https://rightpathpainandspine.com/what-is-the-difference-between-telehealth-and-telemedicine/</a:t>
            </a:r>
          </a:p>
        </p:txBody>
      </p:sp>
      <p:pic>
        <p:nvPicPr>
          <p:cNvPr id="10" name="Recorded Sound">
            <a:hlinkClick r:id="" action="ppaction://media"/>
            <a:extLst>
              <a:ext uri="{FF2B5EF4-FFF2-40B4-BE49-F238E27FC236}">
                <a16:creationId xmlns:a16="http://schemas.microsoft.com/office/drawing/2014/main" id="{8C4152FB-9D2A-41B9-8288-457C97932D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7927241" y="704777"/>
            <a:ext cx="795218" cy="795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21"/>
    </mc:Choice>
    <mc:Fallback>
      <p:transition spd="slow" advTm="3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7238</Words>
  <Application>Microsoft Office PowerPoint</Application>
  <PresentationFormat>On-screen Show (16:9)</PresentationFormat>
  <Paragraphs>256</Paragraphs>
  <Slides>25</Slides>
  <Notes>22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Nunito</vt:lpstr>
      <vt:lpstr>Times New Roman</vt:lpstr>
      <vt:lpstr>Calibri</vt:lpstr>
      <vt:lpstr>Arial</vt:lpstr>
      <vt:lpstr>Shift</vt:lpstr>
      <vt:lpstr>Best Practices for Treating Nicotine Use in Populations Dually Diagnosed with Nicotine Use Disorder &amp; One or More Psychotic Disorders with an Emphasis on Schizophrenia</vt:lpstr>
      <vt:lpstr>Importance of Addressing Nicotine Use of Individuals Diagnosed with Schizophrenia </vt:lpstr>
      <vt:lpstr>Prevalence</vt:lpstr>
      <vt:lpstr>Disparities</vt:lpstr>
      <vt:lpstr>Complications</vt:lpstr>
      <vt:lpstr>Special Considerations Nicotine Use &amp; Serious Mental Illness</vt:lpstr>
      <vt:lpstr>Special Considerations Nicotine’s Impact on Schizophrenia Symptoms</vt:lpstr>
      <vt:lpstr>Cultural Considerations</vt:lpstr>
      <vt:lpstr>Pandemic Related Concerns and Telehealth</vt:lpstr>
      <vt:lpstr>Evidence-based Practices (EBPs)</vt:lpstr>
      <vt:lpstr>EBPs</vt:lpstr>
      <vt:lpstr>EBPs</vt:lpstr>
      <vt:lpstr>EBPs</vt:lpstr>
      <vt:lpstr>How has this topic been addressed in integrated care settings?</vt:lpstr>
      <vt:lpstr>Is there a gap between recommendations and what is occuring in practice? </vt:lpstr>
      <vt:lpstr>Recommendation for Improving Access, Screening, and Culturally Sensitive Care</vt:lpstr>
      <vt:lpstr>Examples of Culturally Sensitive Care</vt:lpstr>
      <vt:lpstr>Summary</vt:lpstr>
      <vt:lpstr>References</vt:lpstr>
      <vt:lpstr>References</vt:lpstr>
      <vt:lpstr>References</vt:lpstr>
      <vt:lpstr>References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Treating Nicotine Use in Populations Dually Diagnosed With Nicotine Use Disorder &amp; One or More Psychotic Disorders With an Emphasis on Schizophrenia</dc:title>
  <dc:creator>Laura Culpepper</dc:creator>
  <cp:lastModifiedBy>Laura Culpepper</cp:lastModifiedBy>
  <cp:revision>89</cp:revision>
  <dcterms:modified xsi:type="dcterms:W3CDTF">2022-04-24T08:36:22Z</dcterms:modified>
</cp:coreProperties>
</file>