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1"/>
  </p:sldMasterIdLst>
  <p:notesMasterIdLst>
    <p:notesMasterId r:id="rId25"/>
  </p:notesMasterIdLst>
  <p:sldIdLst>
    <p:sldId id="256" r:id="rId2"/>
    <p:sldId id="282" r:id="rId3"/>
    <p:sldId id="265" r:id="rId4"/>
    <p:sldId id="260" r:id="rId5"/>
    <p:sldId id="286" r:id="rId6"/>
    <p:sldId id="262" r:id="rId7"/>
    <p:sldId id="263" r:id="rId8"/>
    <p:sldId id="264" r:id="rId9"/>
    <p:sldId id="266" r:id="rId10"/>
    <p:sldId id="267" r:id="rId11"/>
    <p:sldId id="268" r:id="rId12"/>
    <p:sldId id="269" r:id="rId13"/>
    <p:sldId id="277" r:id="rId14"/>
    <p:sldId id="280" r:id="rId15"/>
    <p:sldId id="274" r:id="rId16"/>
    <p:sldId id="279" r:id="rId17"/>
    <p:sldId id="278" r:id="rId18"/>
    <p:sldId id="281" r:id="rId19"/>
    <p:sldId id="283" r:id="rId20"/>
    <p:sldId id="290" r:id="rId21"/>
    <p:sldId id="285" r:id="rId22"/>
    <p:sldId id="287" r:id="rId23"/>
    <p:sldId id="28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C9A3"/>
    <a:srgbClr val="C7DEB8"/>
    <a:srgbClr val="F07E32"/>
    <a:srgbClr val="B4DB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3C6E92-EE65-432D-6271-847100C3F541}" v="637" dt="2022-04-03T17:16:53.497"/>
    <p1510:client id="{219C8691-1489-5B12-6CF7-A9802B63E3C4}" v="542" dt="2022-04-04T01:39:52.188"/>
    <p1510:client id="{32418D45-7015-8AC5-5FF6-DF5E40B30842}" v="180" dt="2022-04-03T21:07:38.332"/>
    <p1510:client id="{32FF480A-2545-89AE-5A2F-9C07CE790577}" v="320" dt="2022-04-02T03:42:07.468"/>
    <p1510:client id="{36DD802A-18CC-72CC-B716-F217E0FAEF85}" v="686" dt="2022-04-04T01:53:21.358"/>
    <p1510:client id="{48CD4FFB-BF84-954A-B228-7D5F578658F5}" v="698" dt="2022-04-02T04:18:40.415"/>
    <p1510:client id="{5E0DEFF0-C3F9-350A-5384-1B680A745E3C}" v="201" dt="2022-04-02T04:21:10.629"/>
    <p1510:client id="{7F53FA21-17EF-2463-72A9-C7554D5BEA05}" v="4" dt="2022-04-03T15:31:04.019"/>
    <p1510:client id="{836AB635-AD99-41F3-9334-69DDD08134AF}" v="127" dt="2022-04-04T01:56:08.398"/>
    <p1510:client id="{8430A17F-0579-4A34-A2FD-AD5A61483DAF}" v="171" dt="2022-04-02T03:05:31.215"/>
    <p1510:client id="{8605C585-89EC-89AF-8F76-31DBABD1A9AE}" v="38" dt="2022-04-03T23:56:36.633"/>
    <p1510:client id="{A55829A0-935A-DA17-F05A-A964983BA417}" v="736" dt="2022-04-02T18:44:35.858"/>
    <p1510:client id="{A7AA3F00-245C-75E7-791E-1B2232770E28}" v="29" dt="2022-04-03T23:09:40.969"/>
    <p1510:client id="{A7DCB430-BCA2-4B7A-B68F-B090B4C18A3A}" v="798" dt="2022-04-03T20:18:19.817"/>
    <p1510:client id="{C816DCFD-9D3D-B01D-6E0E-5661732D0CC0}" v="381" dt="2022-04-04T00:38:28.604"/>
    <p1510:client id="{F9DEC700-36EB-0251-AF8A-DD48CEBFE88E}" v="1520" dt="2022-04-03T14:14:10.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0"/>
  </p:normalViewPr>
  <p:slideViewPr>
    <p:cSldViewPr snapToGrid="0">
      <p:cViewPr varScale="1">
        <p:scale>
          <a:sx n="103" d="100"/>
          <a:sy n="103" d="100"/>
        </p:scale>
        <p:origin x="8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1" Type="http://schemas.openxmlformats.org/officeDocument/2006/relationships/hyperlink" Target="https://store.samhsa.gov/product/key-substance-use-and-mental-health-indicators-in-the-united-states-results-from-the-2018-national-survey-on-Drug-Use-and-Health/PEP19-5068"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store.samhsa.gov/product/key-substance-use-and-mental-health-indicators-in-the-united-states-results-from-the-2018-national-survey-on-Drug-Use-and-Health/PEP19-5068"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881D22-0B2F-492F-A192-74B5AB7458D9}"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FB1D1F9-E056-4B74-A0DE-791E5F874A73}">
      <dgm:prSet/>
      <dgm:spPr/>
      <dgm:t>
        <a:bodyPr/>
        <a:lstStyle/>
        <a:p>
          <a:r>
            <a:rPr lang="en-US">
              <a:latin typeface="Posterama"/>
              <a:cs typeface="Posterama"/>
            </a:rPr>
            <a:t>People with substance use disorders are at particular risk for developing one or more primary conditions or chronic diseases. The coexistence of both a mental illness and a substance use disorder, known as a co-occuring, is common among people in Medication-Assisted Treatment (MAT)</a:t>
          </a:r>
        </a:p>
      </dgm:t>
    </dgm:pt>
    <dgm:pt modelId="{92D6E101-4B3C-432A-8FC0-8B2B22B09301}" type="parTrans" cxnId="{A9A7BF5D-A3F4-46EB-B87D-921514E20F79}">
      <dgm:prSet/>
      <dgm:spPr/>
      <dgm:t>
        <a:bodyPr/>
        <a:lstStyle/>
        <a:p>
          <a:endParaRPr lang="en-US"/>
        </a:p>
      </dgm:t>
    </dgm:pt>
    <dgm:pt modelId="{A8C0DB4C-1AF1-4B72-826F-4246798FAEC8}" type="sibTrans" cxnId="{A9A7BF5D-A3F4-46EB-B87D-921514E20F79}">
      <dgm:prSet/>
      <dgm:spPr/>
      <dgm:t>
        <a:bodyPr/>
        <a:lstStyle/>
        <a:p>
          <a:endParaRPr lang="en-US"/>
        </a:p>
      </dgm:t>
    </dgm:pt>
    <dgm:pt modelId="{43BA46FC-910A-4EBC-A8B5-28A9572844CB}">
      <dgm:prSet/>
      <dgm:spPr/>
      <dgm:t>
        <a:bodyPr/>
        <a:lstStyle/>
        <a:p>
          <a:r>
            <a:rPr lang="en-US">
              <a:latin typeface="Posterama"/>
              <a:cs typeface="Posterama"/>
            </a:rPr>
            <a:t>People with mental illness are more likely to experience a substance use disorder than those not affected by a mental illness. According to SAMHSA’s 2018 National Survey</a:t>
          </a:r>
          <a:r>
            <a:rPr lang="en-US">
              <a:latin typeface="Posterama"/>
              <a:cs typeface="Posterama"/>
              <a:hlinkClick xmlns:r="http://schemas.openxmlformats.org/officeDocument/2006/relationships" r:id="rId1"/>
            </a:rPr>
            <a:t> </a:t>
          </a:r>
          <a:r>
            <a:rPr lang="en-US">
              <a:latin typeface="Posterama"/>
              <a:cs typeface="Posterama"/>
            </a:rPr>
            <a:t>on Drug Use and Health, approximately 9.2 million adults in the United States have a co-occurring disorder</a:t>
          </a:r>
        </a:p>
      </dgm:t>
    </dgm:pt>
    <dgm:pt modelId="{775C00B9-82C1-4EA5-B63C-FE4EFA4774BB}" type="parTrans" cxnId="{65200EEA-70F2-40FA-B410-F5C38CBA8067}">
      <dgm:prSet/>
      <dgm:spPr/>
      <dgm:t>
        <a:bodyPr/>
        <a:lstStyle/>
        <a:p>
          <a:endParaRPr lang="en-US"/>
        </a:p>
      </dgm:t>
    </dgm:pt>
    <dgm:pt modelId="{C54CC2B5-C089-423E-8861-B6485D920E72}" type="sibTrans" cxnId="{65200EEA-70F2-40FA-B410-F5C38CBA8067}">
      <dgm:prSet/>
      <dgm:spPr/>
      <dgm:t>
        <a:bodyPr/>
        <a:lstStyle/>
        <a:p>
          <a:endParaRPr lang="en-US"/>
        </a:p>
      </dgm:t>
    </dgm:pt>
    <dgm:pt modelId="{8C7541F5-4C5D-4C7A-B999-3C312C7569EA}">
      <dgm:prSet/>
      <dgm:spPr/>
      <dgm:t>
        <a:bodyPr/>
        <a:lstStyle/>
        <a:p>
          <a:r>
            <a:rPr lang="en-US">
              <a:latin typeface="Posterama"/>
              <a:cs typeface="Posterama"/>
            </a:rPr>
            <a:t>It is important to note that combining medications used in MAT with anxiety treatment medications can have serious adverse effects. Common benzodiazepines include Xanax, Valium, Klonopin among others.</a:t>
          </a:r>
        </a:p>
      </dgm:t>
    </dgm:pt>
    <dgm:pt modelId="{6AE55E8E-73D1-486A-9D11-32B541A57E32}" type="parTrans" cxnId="{F1D9471C-36F8-47C9-B001-C37D76ED88D3}">
      <dgm:prSet/>
      <dgm:spPr/>
      <dgm:t>
        <a:bodyPr/>
        <a:lstStyle/>
        <a:p>
          <a:endParaRPr lang="en-US"/>
        </a:p>
      </dgm:t>
    </dgm:pt>
    <dgm:pt modelId="{14ED1B63-11ED-4489-93A9-0E61EDFE2B05}" type="sibTrans" cxnId="{F1D9471C-36F8-47C9-B001-C37D76ED88D3}">
      <dgm:prSet/>
      <dgm:spPr/>
      <dgm:t>
        <a:bodyPr/>
        <a:lstStyle/>
        <a:p>
          <a:endParaRPr lang="en-US"/>
        </a:p>
      </dgm:t>
    </dgm:pt>
    <dgm:pt modelId="{B74CA149-E2DB-4365-ACB4-7EF341260387}" type="pres">
      <dgm:prSet presAssocID="{BE881D22-0B2F-492F-A192-74B5AB7458D9}" presName="linear" presStyleCnt="0">
        <dgm:presLayoutVars>
          <dgm:animLvl val="lvl"/>
          <dgm:resizeHandles val="exact"/>
        </dgm:presLayoutVars>
      </dgm:prSet>
      <dgm:spPr/>
    </dgm:pt>
    <dgm:pt modelId="{7C48AE98-50FB-4C8D-BF27-F6A998D76C44}" type="pres">
      <dgm:prSet presAssocID="{4FB1D1F9-E056-4B74-A0DE-791E5F874A73}" presName="parentText" presStyleLbl="node1" presStyleIdx="0" presStyleCnt="3">
        <dgm:presLayoutVars>
          <dgm:chMax val="0"/>
          <dgm:bulletEnabled val="1"/>
        </dgm:presLayoutVars>
      </dgm:prSet>
      <dgm:spPr/>
    </dgm:pt>
    <dgm:pt modelId="{B6287C1F-C521-481E-8E8C-D1CDB06BDA34}" type="pres">
      <dgm:prSet presAssocID="{A8C0DB4C-1AF1-4B72-826F-4246798FAEC8}" presName="spacer" presStyleCnt="0"/>
      <dgm:spPr/>
    </dgm:pt>
    <dgm:pt modelId="{58EE34B0-E634-4424-9B4E-577AC6A573C1}" type="pres">
      <dgm:prSet presAssocID="{43BA46FC-910A-4EBC-A8B5-28A9572844CB}" presName="parentText" presStyleLbl="node1" presStyleIdx="1" presStyleCnt="3">
        <dgm:presLayoutVars>
          <dgm:chMax val="0"/>
          <dgm:bulletEnabled val="1"/>
        </dgm:presLayoutVars>
      </dgm:prSet>
      <dgm:spPr/>
    </dgm:pt>
    <dgm:pt modelId="{A34DE39B-7FBC-451F-97A7-EC64C98FA9C4}" type="pres">
      <dgm:prSet presAssocID="{C54CC2B5-C089-423E-8861-B6485D920E72}" presName="spacer" presStyleCnt="0"/>
      <dgm:spPr/>
    </dgm:pt>
    <dgm:pt modelId="{587B96B4-598C-461F-AB8E-ED028BEA173F}" type="pres">
      <dgm:prSet presAssocID="{8C7541F5-4C5D-4C7A-B999-3C312C7569EA}" presName="parentText" presStyleLbl="node1" presStyleIdx="2" presStyleCnt="3">
        <dgm:presLayoutVars>
          <dgm:chMax val="0"/>
          <dgm:bulletEnabled val="1"/>
        </dgm:presLayoutVars>
      </dgm:prSet>
      <dgm:spPr/>
    </dgm:pt>
  </dgm:ptLst>
  <dgm:cxnLst>
    <dgm:cxn modelId="{F1D9471C-36F8-47C9-B001-C37D76ED88D3}" srcId="{BE881D22-0B2F-492F-A192-74B5AB7458D9}" destId="{8C7541F5-4C5D-4C7A-B999-3C312C7569EA}" srcOrd="2" destOrd="0" parTransId="{6AE55E8E-73D1-486A-9D11-32B541A57E32}" sibTransId="{14ED1B63-11ED-4489-93A9-0E61EDFE2B05}"/>
    <dgm:cxn modelId="{B26F5738-91F1-4320-9940-00D4AEE60E37}" type="presOf" srcId="{BE881D22-0B2F-492F-A192-74B5AB7458D9}" destId="{B74CA149-E2DB-4365-ACB4-7EF341260387}" srcOrd="0" destOrd="0" presId="urn:microsoft.com/office/officeart/2005/8/layout/vList2"/>
    <dgm:cxn modelId="{A9A7BF5D-A3F4-46EB-B87D-921514E20F79}" srcId="{BE881D22-0B2F-492F-A192-74B5AB7458D9}" destId="{4FB1D1F9-E056-4B74-A0DE-791E5F874A73}" srcOrd="0" destOrd="0" parTransId="{92D6E101-4B3C-432A-8FC0-8B2B22B09301}" sibTransId="{A8C0DB4C-1AF1-4B72-826F-4246798FAEC8}"/>
    <dgm:cxn modelId="{C82133C4-BF0C-4A4A-8DF2-E9976BA0FFBE}" type="presOf" srcId="{8C7541F5-4C5D-4C7A-B999-3C312C7569EA}" destId="{587B96B4-598C-461F-AB8E-ED028BEA173F}" srcOrd="0" destOrd="0" presId="urn:microsoft.com/office/officeart/2005/8/layout/vList2"/>
    <dgm:cxn modelId="{5CDB9DCA-519E-46F0-AF48-9F1E4AB98C7A}" type="presOf" srcId="{4FB1D1F9-E056-4B74-A0DE-791E5F874A73}" destId="{7C48AE98-50FB-4C8D-BF27-F6A998D76C44}" srcOrd="0" destOrd="0" presId="urn:microsoft.com/office/officeart/2005/8/layout/vList2"/>
    <dgm:cxn modelId="{CFFC02CB-8627-40E9-B3D0-9F5D04FFA6AC}" type="presOf" srcId="{43BA46FC-910A-4EBC-A8B5-28A9572844CB}" destId="{58EE34B0-E634-4424-9B4E-577AC6A573C1}" srcOrd="0" destOrd="0" presId="urn:microsoft.com/office/officeart/2005/8/layout/vList2"/>
    <dgm:cxn modelId="{65200EEA-70F2-40FA-B410-F5C38CBA8067}" srcId="{BE881D22-0B2F-492F-A192-74B5AB7458D9}" destId="{43BA46FC-910A-4EBC-A8B5-28A9572844CB}" srcOrd="1" destOrd="0" parTransId="{775C00B9-82C1-4EA5-B63C-FE4EFA4774BB}" sibTransId="{C54CC2B5-C089-423E-8861-B6485D920E72}"/>
    <dgm:cxn modelId="{3D13AECB-34EB-4A81-9010-AF02E1321299}" type="presParOf" srcId="{B74CA149-E2DB-4365-ACB4-7EF341260387}" destId="{7C48AE98-50FB-4C8D-BF27-F6A998D76C44}" srcOrd="0" destOrd="0" presId="urn:microsoft.com/office/officeart/2005/8/layout/vList2"/>
    <dgm:cxn modelId="{FD5D010B-CA1B-497C-B813-D1EAF1DF6AE9}" type="presParOf" srcId="{B74CA149-E2DB-4365-ACB4-7EF341260387}" destId="{B6287C1F-C521-481E-8E8C-D1CDB06BDA34}" srcOrd="1" destOrd="0" presId="urn:microsoft.com/office/officeart/2005/8/layout/vList2"/>
    <dgm:cxn modelId="{1C3C031D-0523-4DE7-BCF1-3BF68644104C}" type="presParOf" srcId="{B74CA149-E2DB-4365-ACB4-7EF341260387}" destId="{58EE34B0-E634-4424-9B4E-577AC6A573C1}" srcOrd="2" destOrd="0" presId="urn:microsoft.com/office/officeart/2005/8/layout/vList2"/>
    <dgm:cxn modelId="{C609AE24-A3C4-4764-949B-48E5C8021CCA}" type="presParOf" srcId="{B74CA149-E2DB-4365-ACB4-7EF341260387}" destId="{A34DE39B-7FBC-451F-97A7-EC64C98FA9C4}" srcOrd="3" destOrd="0" presId="urn:microsoft.com/office/officeart/2005/8/layout/vList2"/>
    <dgm:cxn modelId="{8A28CE81-1D60-4968-A6C3-3C9D407115A1}" type="presParOf" srcId="{B74CA149-E2DB-4365-ACB4-7EF341260387}" destId="{587B96B4-598C-461F-AB8E-ED028BEA173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8AE98-50FB-4C8D-BF27-F6A998D76C44}">
      <dsp:nvSpPr>
        <dsp:cNvPr id="0" name=""/>
        <dsp:cNvSpPr/>
      </dsp:nvSpPr>
      <dsp:spPr>
        <a:xfrm>
          <a:off x="0" y="5559"/>
          <a:ext cx="6098994" cy="20896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Posterama"/>
              <a:cs typeface="Posterama"/>
            </a:rPr>
            <a:t>People with substance use disorders are at particular risk for developing one or more primary conditions or chronic diseases. The coexistence of both a mental illness and a substance use disorder, known as a co-occuring, is common among people in Medication-Assisted Treatment (MAT)</a:t>
          </a:r>
        </a:p>
      </dsp:txBody>
      <dsp:txXfrm>
        <a:off x="102007" y="107566"/>
        <a:ext cx="5894980" cy="1885605"/>
      </dsp:txXfrm>
    </dsp:sp>
    <dsp:sp modelId="{58EE34B0-E634-4424-9B4E-577AC6A573C1}">
      <dsp:nvSpPr>
        <dsp:cNvPr id="0" name=""/>
        <dsp:cNvSpPr/>
      </dsp:nvSpPr>
      <dsp:spPr>
        <a:xfrm>
          <a:off x="0" y="2149899"/>
          <a:ext cx="6098994" cy="2089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Posterama"/>
              <a:cs typeface="Posterama"/>
            </a:rPr>
            <a:t>People with mental illness are more likely to experience a substance use disorder than those not affected by a mental illness. According to SAMHSA’s 2018 National Survey</a:t>
          </a:r>
          <a:r>
            <a:rPr lang="en-US" sz="1900" kern="1200">
              <a:latin typeface="Posterama"/>
              <a:cs typeface="Posterama"/>
              <a:hlinkClick xmlns:r="http://schemas.openxmlformats.org/officeDocument/2006/relationships" r:id="rId1"/>
            </a:rPr>
            <a:t> </a:t>
          </a:r>
          <a:r>
            <a:rPr lang="en-US" sz="1900" kern="1200">
              <a:latin typeface="Posterama"/>
              <a:cs typeface="Posterama"/>
            </a:rPr>
            <a:t>on Drug Use and Health, approximately 9.2 million adults in the United States have a co-occurring disorder</a:t>
          </a:r>
        </a:p>
      </dsp:txBody>
      <dsp:txXfrm>
        <a:off x="102007" y="2251906"/>
        <a:ext cx="5894980" cy="1885605"/>
      </dsp:txXfrm>
    </dsp:sp>
    <dsp:sp modelId="{587B96B4-598C-461F-AB8E-ED028BEA173F}">
      <dsp:nvSpPr>
        <dsp:cNvPr id="0" name=""/>
        <dsp:cNvSpPr/>
      </dsp:nvSpPr>
      <dsp:spPr>
        <a:xfrm>
          <a:off x="0" y="4294239"/>
          <a:ext cx="6098994" cy="20896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Posterama"/>
              <a:cs typeface="Posterama"/>
            </a:rPr>
            <a:t>It is important to note that combining medications used in MAT with anxiety treatment medications can have serious adverse effects. Common benzodiazepines include Xanax, Valium, Klonopin among others.</a:t>
          </a:r>
        </a:p>
      </dsp:txBody>
      <dsp:txXfrm>
        <a:off x="102007" y="4396246"/>
        <a:ext cx="5894980" cy="18856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8E3F0-79B8-430E-A536-C353B4BA31E6}" type="datetimeFigureOut">
              <a:t>4/3/22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3CC5A-4524-48B7-94E3-96313626926E}" type="slidenum">
              <a:t>‹#›</a:t>
            </a:fld>
            <a:endParaRPr lang="en-US"/>
          </a:p>
        </p:txBody>
      </p:sp>
    </p:spTree>
    <p:extLst>
      <p:ext uri="{BB962C8B-B14F-4D97-AF65-F5344CB8AC3E}">
        <p14:creationId xmlns:p14="http://schemas.microsoft.com/office/powerpoint/2010/main" val="1884897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sda.gov/topics/opioid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dc.gov/nchs/pressroom/nchs_press_releases/2021/20211117.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ea.gov/factsheets/fentanyl" TargetMode="External"/><Relationship Id="rId7" Type="http://schemas.openxmlformats.org/officeDocument/2006/relationships/hyperlink" Target="https://www.eleanorhealth.com/blog/fentany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rugabusestatistics.org/fentanyl-abuse-statistics/" TargetMode="External"/><Relationship Id="rId5" Type="http://schemas.openxmlformats.org/officeDocument/2006/relationships/hyperlink" Target="https://www.csun.edu/shc/news/opioids-and-fentanyl-important-information-college-students" TargetMode="External"/><Relationship Id="rId4" Type="http://schemas.openxmlformats.org/officeDocument/2006/relationships/hyperlink" Target="https://www.dea.gov/resources/facts-about-fentany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hs.gov/overdose-prevention/harm-reduc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socialwork.buffalo.edu/social-research/institutes-centers/institute-on-trauma-and-trauma-informed-care/what-is-trauma-informed-care.html" TargetMode="External"/><Relationship Id="rId5" Type="http://schemas.openxmlformats.org/officeDocument/2006/relationships/hyperlink" Target="https://www.cdc.gov/drugoverdose/pdf/pubs/2018-evidence-based-strategies.pdf" TargetMode="External"/><Relationship Id="rId4" Type="http://schemas.openxmlformats.org/officeDocument/2006/relationships/hyperlink" Target="https://drugpolicy.org/drug-facts/harm-reduction-fentanyl-synthetic-opioid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fah.org/story/new-data-underscores-impact-of-covid-19-pandemic-on-americans-mental-health-substance-use-and-suicid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abhp.asu.edu/sites/default/files/ihs-2018-main_overdose_naloxone_pres.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ncbi.nlm.nih.gov/pmc/articles/PMC7348456/" TargetMode="External"/><Relationship Id="rId5" Type="http://schemas.openxmlformats.org/officeDocument/2006/relationships/hyperlink" Target="https://hphr.org/30-article-orlin/" TargetMode="External"/><Relationship Id="rId4" Type="http://schemas.openxmlformats.org/officeDocument/2006/relationships/hyperlink" Target="https://healthydurham.org/cms/wp-content/uploads/2018/01/Partnership-Quarterly_Jan-2018_Root-Cause-RACISM.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nchs/pressroom/nchs_press_releases/2021/20211117.htm" TargetMode="External"/><Relationship Id="rId7" Type="http://schemas.openxmlformats.org/officeDocument/2006/relationships/hyperlink" Target="https://www.commonwealthfund.org/blog/2022/overdose-deaths-surged-first-half-2021-underscoring-urgent-need-action"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cdc.gov/drugoverdose/deaths/index.html" TargetMode="External"/><Relationship Id="rId5" Type="http://schemas.openxmlformats.org/officeDocument/2006/relationships/hyperlink" Target="https://www.cdc.gov/opioids/basics/fentanyl.html" TargetMode="External"/><Relationship Id="rId4" Type="http://schemas.openxmlformats.org/officeDocument/2006/relationships/hyperlink" Target="https://www.cdc.gov/opioids/data/analysis-resources.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adac.org/SUD-COVID-NIDA-update-webinar-"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nida.nih.gov/drug-topics/trends-statistics/overdose-death-rates" TargetMode="External"/><Relationship Id="rId4" Type="http://schemas.openxmlformats.org/officeDocument/2006/relationships/hyperlink" Target="https://www.apa.org/monitor/2021/03/substance-use-pandemic"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Substance Use in Integrated Healthcare</a:t>
            </a:r>
            <a:endParaRPr lang="en-US"/>
          </a:p>
        </p:txBody>
      </p:sp>
      <p:sp>
        <p:nvSpPr>
          <p:cNvPr id="4" name="Slide Number Placeholder 3"/>
          <p:cNvSpPr>
            <a:spLocks noGrp="1"/>
          </p:cNvSpPr>
          <p:nvPr>
            <p:ph type="sldNum" sz="quarter" idx="5"/>
          </p:nvPr>
        </p:nvSpPr>
        <p:spPr/>
        <p:txBody>
          <a:bodyPr/>
          <a:lstStyle/>
          <a:p>
            <a:fld id="{2883CC5A-4524-48B7-94E3-96313626926E}" type="slidenum">
              <a:t>1</a:t>
            </a:fld>
            <a:endParaRPr lang="en-US"/>
          </a:p>
        </p:txBody>
      </p:sp>
    </p:spTree>
    <p:extLst>
      <p:ext uri="{BB962C8B-B14F-4D97-AF65-F5344CB8AC3E}">
        <p14:creationId xmlns:p14="http://schemas.microsoft.com/office/powerpoint/2010/main" val="2867247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https://www.usda.gov/topics/opioids</a:t>
            </a:r>
            <a:endParaRPr lang="en-US"/>
          </a:p>
          <a:p>
            <a:r>
              <a:rPr lang="en-US">
                <a:hlinkClick r:id="rId4"/>
              </a:rPr>
              <a:t>https://www.cdc.gov/nchs/pressroom/nchs_press_releases/2021/20211117.htm</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2883CC5A-4524-48B7-94E3-96313626926E}" type="slidenum">
              <a:rPr lang="en-US"/>
              <a:t>13</a:t>
            </a:fld>
            <a:endParaRPr lang="en-US"/>
          </a:p>
        </p:txBody>
      </p:sp>
    </p:spTree>
    <p:extLst>
      <p:ext uri="{BB962C8B-B14F-4D97-AF65-F5344CB8AC3E}">
        <p14:creationId xmlns:p14="http://schemas.microsoft.com/office/powerpoint/2010/main" val="4172583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https://harmreduction.org/about-us/principles-of-harm-reduction/</a:t>
            </a:r>
          </a:p>
        </p:txBody>
      </p:sp>
      <p:sp>
        <p:nvSpPr>
          <p:cNvPr id="4" name="Slide Number Placeholder 3"/>
          <p:cNvSpPr>
            <a:spLocks noGrp="1"/>
          </p:cNvSpPr>
          <p:nvPr>
            <p:ph type="sldNum" sz="quarter" idx="5"/>
          </p:nvPr>
        </p:nvSpPr>
        <p:spPr/>
        <p:txBody>
          <a:bodyPr/>
          <a:lstStyle/>
          <a:p>
            <a:fld id="{2883CC5A-4524-48B7-94E3-96313626926E}" type="slidenum">
              <a:rPr lang="en-US"/>
              <a:t>14</a:t>
            </a:fld>
            <a:endParaRPr lang="en-US"/>
          </a:p>
        </p:txBody>
      </p:sp>
    </p:spTree>
    <p:extLst>
      <p:ext uri="{BB962C8B-B14F-4D97-AF65-F5344CB8AC3E}">
        <p14:creationId xmlns:p14="http://schemas.microsoft.com/office/powerpoint/2010/main" val="457111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hlinkClick r:id="rId3"/>
              </a:rPr>
              <a:t>https://www.dea.gov/factsheets/fentanyl</a:t>
            </a:r>
          </a:p>
          <a:p>
            <a:pPr>
              <a:lnSpc>
                <a:spcPct val="90000"/>
              </a:lnSpc>
              <a:spcBef>
                <a:spcPts val="1000"/>
              </a:spcBef>
            </a:pPr>
            <a:r>
              <a:rPr lang="en-US">
                <a:hlinkClick r:id="rId4"/>
              </a:rPr>
              <a:t>https://www.dea.gov/resources/facts-about-fentanyl</a:t>
            </a:r>
            <a:r>
              <a:rPr lang="en-US"/>
              <a:t> </a:t>
            </a:r>
          </a:p>
          <a:p>
            <a:pPr>
              <a:lnSpc>
                <a:spcPct val="90000"/>
              </a:lnSpc>
              <a:spcBef>
                <a:spcPts val="1000"/>
              </a:spcBef>
            </a:pPr>
            <a:r>
              <a:rPr lang="en-US">
                <a:hlinkClick r:id="rId5"/>
              </a:rPr>
              <a:t>https://www.csun.edu/shc/news/opioids-and-fentanyl-important-information-college-students</a:t>
            </a:r>
          </a:p>
          <a:p>
            <a:pPr>
              <a:lnSpc>
                <a:spcPct val="90000"/>
              </a:lnSpc>
              <a:spcBef>
                <a:spcPts val="1000"/>
              </a:spcBef>
            </a:pPr>
            <a:r>
              <a:rPr lang="en-US">
                <a:hlinkClick r:id="rId6"/>
              </a:rPr>
              <a:t>https://drugabusestatistics.org/fentanyl-abuse-statistics/</a:t>
            </a:r>
          </a:p>
          <a:p>
            <a:pPr>
              <a:lnSpc>
                <a:spcPct val="90000"/>
              </a:lnSpc>
              <a:spcBef>
                <a:spcPts val="1000"/>
              </a:spcBef>
            </a:pPr>
            <a:r>
              <a:rPr lang="en-US">
                <a:hlinkClick r:id="rId7"/>
              </a:rPr>
              <a:t>https://www.eleanorhealth.com/blog/fentanyl</a:t>
            </a:r>
            <a:endParaRPr lang="en-US">
              <a:cs typeface="Calibri"/>
              <a:hlinkClick r:id="rId7"/>
            </a:endParaRPr>
          </a:p>
          <a:p>
            <a:pP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2883CC5A-4524-48B7-94E3-96313626926E}" type="slidenum">
              <a:rPr lang="en-US"/>
              <a:t>15</a:t>
            </a:fld>
            <a:endParaRPr lang="en-US"/>
          </a:p>
        </p:txBody>
      </p:sp>
    </p:spTree>
    <p:extLst>
      <p:ext uri="{BB962C8B-B14F-4D97-AF65-F5344CB8AC3E}">
        <p14:creationId xmlns:p14="http://schemas.microsoft.com/office/powerpoint/2010/main" val="2074606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a:buChar char="•"/>
            </a:pPr>
            <a:r>
              <a:rPr lang="en-US" b="1"/>
              <a:t>Fentanyl is being mixed in with other substances to increase the potency of the drug, sold as powders and nasal sprays, and increasingly pressed into pills made to look like legitimate prescription opioids.  Because there is no official oversight or quality control, these counterfeit pills often contain lethal doses of fentanyl, with none of the promised drug.</a:t>
            </a:r>
            <a:endParaRPr lang="en-US"/>
          </a:p>
          <a:p>
            <a:pPr marL="285750" indent="-285750">
              <a:lnSpc>
                <a:spcPct val="90000"/>
              </a:lnSpc>
              <a:spcBef>
                <a:spcPts val="1000"/>
              </a:spcBef>
              <a:buFont typeface="Arial,Sans-Serif"/>
              <a:buChar char="•"/>
            </a:pPr>
            <a:r>
              <a:rPr lang="en-US" b="1"/>
              <a:t>There is significant risk that substances have been intentionally contaminated with fentanyl.  Because of its potency and low cost, drug dealers have been mixing fentanyl with other drugs including heroin, methamphetamine, and cocaine, increasing the likelihood of a fatal interaction.</a:t>
            </a:r>
            <a:endParaRPr lang="en-US"/>
          </a:p>
          <a:p>
            <a:pPr marL="285750" indent="-285750">
              <a:lnSpc>
                <a:spcPct val="90000"/>
              </a:lnSpc>
              <a:spcBef>
                <a:spcPts val="1000"/>
              </a:spcBef>
              <a:buFont typeface="Arial,Sans-Serif"/>
              <a:buChar char="•"/>
            </a:pPr>
            <a:r>
              <a:rPr lang="en-US" b="1"/>
              <a:t>According to the CDC, synthetic opioids (like fentanyl) are the primary driver of overdose deaths in the United States. Comparison between 12 months-ending January 31, 2020 and the 12 months-ending January 31, 2021 during this period:</a:t>
            </a:r>
            <a:endParaRPr lang="en-US"/>
          </a:p>
          <a:p>
            <a:pPr lvl="1">
              <a:lnSpc>
                <a:spcPct val="90000"/>
              </a:lnSpc>
              <a:spcBef>
                <a:spcPts val="500"/>
              </a:spcBef>
              <a:buFont typeface="Arial,Sans-Serif"/>
              <a:buChar char="•"/>
            </a:pPr>
            <a:r>
              <a:rPr lang="en-US" b="1"/>
              <a:t>Overdose deaths involving opioids rose 38.1 percent.</a:t>
            </a:r>
            <a:endParaRPr lang="en-US"/>
          </a:p>
          <a:p>
            <a:pPr lvl="1">
              <a:lnSpc>
                <a:spcPct val="90000"/>
              </a:lnSpc>
              <a:spcBef>
                <a:spcPts val="500"/>
              </a:spcBef>
              <a:buFont typeface="Arial,Sans-Serif"/>
              <a:buChar char="•"/>
            </a:pPr>
            <a:r>
              <a:rPr lang="en-US" b="1"/>
              <a:t>Overdose deaths involving synthetic opioids (primarily illicitly manufactured fentanyl) rose 55.6 percent and appear to be the primary driver of the increase in total drug overdose deaths. </a:t>
            </a:r>
            <a:endParaRPr lang="en-US"/>
          </a:p>
          <a:p>
            <a:pPr marL="285750" indent="-285750">
              <a:lnSpc>
                <a:spcPct val="90000"/>
              </a:lnSpc>
              <a:spcBef>
                <a:spcPts val="1000"/>
              </a:spcBef>
              <a:buFont typeface="Arial,Sans-Serif"/>
              <a:buChar char="•"/>
            </a:pPr>
            <a:endParaRPr lang="en-US"/>
          </a:p>
          <a:p>
            <a:r>
              <a:rPr lang="en-US">
                <a:cs typeface="Calibri"/>
              </a:rPr>
              <a:t>Picture: </a:t>
            </a:r>
            <a:r>
              <a:rPr lang="en-US"/>
              <a:t>https://www.montanarightnow.com/news/state/lewis-and-clark-sheriff-four-dead-from-pills-laced-with-fentanyl/article_6bf2c68d-cfed-562c-b9f8-21ca45e67f91.html</a:t>
            </a:r>
            <a:endParaRPr lang="en-US">
              <a:cs typeface="Calibri"/>
            </a:endParaRPr>
          </a:p>
        </p:txBody>
      </p:sp>
      <p:sp>
        <p:nvSpPr>
          <p:cNvPr id="4" name="Slide Number Placeholder 3"/>
          <p:cNvSpPr>
            <a:spLocks noGrp="1"/>
          </p:cNvSpPr>
          <p:nvPr>
            <p:ph type="sldNum" sz="quarter" idx="5"/>
          </p:nvPr>
        </p:nvSpPr>
        <p:spPr/>
        <p:txBody>
          <a:bodyPr/>
          <a:lstStyle/>
          <a:p>
            <a:fld id="{2883CC5A-4524-48B7-94E3-96313626926E}" type="slidenum">
              <a:t>16</a:t>
            </a:fld>
            <a:endParaRPr lang="en-US"/>
          </a:p>
        </p:txBody>
      </p:sp>
    </p:spTree>
    <p:extLst>
      <p:ext uri="{BB962C8B-B14F-4D97-AF65-F5344CB8AC3E}">
        <p14:creationId xmlns:p14="http://schemas.microsoft.com/office/powerpoint/2010/main" val="4031884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https://www.hhs.gov/overdose-prevention/harm-reduction</a:t>
            </a:r>
            <a:endParaRPr lang="en-US"/>
          </a:p>
          <a:p>
            <a:r>
              <a:rPr lang="en-US">
                <a:hlinkClick r:id="rId4"/>
              </a:rPr>
              <a:t>https://drugpolicy.org/drug-facts/harm-reduction-fentanyl-synthetic-opioids</a:t>
            </a:r>
            <a:endParaRPr lang="en-US"/>
          </a:p>
          <a:p>
            <a:r>
              <a:rPr lang="en-US">
                <a:hlinkClick r:id="rId5"/>
              </a:rPr>
              <a:t>https://www.cdc.gov/drugoverdose/pdf/pubs/2018-evidence-based-strategies.pdf</a:t>
            </a:r>
          </a:p>
          <a:p>
            <a:r>
              <a:rPr lang="en-US">
                <a:hlinkClick r:id="rId6"/>
              </a:rPr>
              <a:t>https://socialwork.buffalo.edu/social-research/institutes-centers/institute-on-trauma-and-trauma-informed-care/what-is-trauma-informed-care.html</a:t>
            </a:r>
            <a:endParaRPr lang="en-US">
              <a:cs typeface="Calibri"/>
              <a:hlinkClick r:id="rId6"/>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883CC5A-4524-48B7-94E3-96313626926E}" type="slidenum">
              <a:rPr lang="en-US"/>
              <a:t>17</a:t>
            </a:fld>
            <a:endParaRPr lang="en-US"/>
          </a:p>
        </p:txBody>
      </p:sp>
    </p:spTree>
    <p:extLst>
      <p:ext uri="{BB962C8B-B14F-4D97-AF65-F5344CB8AC3E}">
        <p14:creationId xmlns:p14="http://schemas.microsoft.com/office/powerpoint/2010/main" val="404666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28600">
              <a:lnSpc>
                <a:spcPct val="90000"/>
              </a:lnSpc>
              <a:spcAft>
                <a:spcPts val="600"/>
              </a:spcAft>
              <a:buFont typeface="Arial,Sans-Serif"/>
              <a:buChar char="•"/>
            </a:pPr>
            <a:r>
              <a:rPr lang="en-US"/>
              <a:t>The study found that the test strips were accurate at detecting fentanyl when it was present in samples of street drugs provided by law enforcement, and unlikely to produce false negative results</a:t>
            </a:r>
          </a:p>
          <a:p>
            <a:endParaRPr lang="en-US">
              <a:cs typeface="Calibri"/>
            </a:endParaRPr>
          </a:p>
        </p:txBody>
      </p:sp>
      <p:sp>
        <p:nvSpPr>
          <p:cNvPr id="4" name="Slide Number Placeholder 3"/>
          <p:cNvSpPr>
            <a:spLocks noGrp="1"/>
          </p:cNvSpPr>
          <p:nvPr>
            <p:ph type="sldNum" sz="quarter" idx="5"/>
          </p:nvPr>
        </p:nvSpPr>
        <p:spPr/>
        <p:txBody>
          <a:bodyPr/>
          <a:lstStyle/>
          <a:p>
            <a:fld id="{2883CC5A-4524-48B7-94E3-96313626926E}" type="slidenum">
              <a:rPr lang="en-US"/>
              <a:t>18</a:t>
            </a:fld>
            <a:endParaRPr lang="en-US"/>
          </a:p>
        </p:txBody>
      </p:sp>
    </p:spTree>
    <p:extLst>
      <p:ext uri="{BB962C8B-B14F-4D97-AF65-F5344CB8AC3E}">
        <p14:creationId xmlns:p14="http://schemas.microsoft.com/office/powerpoint/2010/main" val="1063247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https://www.tfah.org/story/new-data-underscores-impact-of-covid-19-pandemic-on-americans-mental-health-substance-use-and-suicide/</a:t>
            </a:r>
            <a:endParaRPr lang="en-US"/>
          </a:p>
          <a:p>
            <a:pPr>
              <a:buFont typeface="Arial"/>
              <a:buChar char="•"/>
            </a:pPr>
            <a:r>
              <a:rPr lang="en-US"/>
              <a:t>https://www.aachc.org/wp-content/uploads/2020/02/2.11.20-Stacey-Cope-SUD-and-Harm-Reduction.pdf</a:t>
            </a:r>
            <a:endParaRPr lang="en-US">
              <a:cs typeface="Calibri" panose="020F0502020204030204"/>
            </a:endParaRPr>
          </a:p>
          <a:p>
            <a:pPr marL="342900" indent="-342900">
              <a:lnSpc>
                <a:spcPct val="90000"/>
              </a:lnSpc>
              <a:spcBef>
                <a:spcPts val="1000"/>
              </a:spcBef>
              <a:buFont typeface="Arial,Sans-Serif"/>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2883CC5A-4524-48B7-94E3-96313626926E}" type="slidenum">
              <a:rPr lang="en-US"/>
              <a:t>19</a:t>
            </a:fld>
            <a:endParaRPr lang="en-US"/>
          </a:p>
        </p:txBody>
      </p:sp>
    </p:spTree>
    <p:extLst>
      <p:ext uri="{BB962C8B-B14F-4D97-AF65-F5344CB8AC3E}">
        <p14:creationId xmlns:p14="http://schemas.microsoft.com/office/powerpoint/2010/main" val="2278610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2883CC5A-4524-48B7-94E3-96313626926E}" type="slidenum">
              <a:rPr lang="en-US"/>
              <a:t>20</a:t>
            </a:fld>
            <a:endParaRPr lang="en-US"/>
          </a:p>
        </p:txBody>
      </p:sp>
    </p:spTree>
    <p:extLst>
      <p:ext uri="{BB962C8B-B14F-4D97-AF65-F5344CB8AC3E}">
        <p14:creationId xmlns:p14="http://schemas.microsoft.com/office/powerpoint/2010/main" val="50269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What will we explore? </a:t>
            </a:r>
          </a:p>
          <a:p>
            <a:br>
              <a:rPr lang="en-US"/>
            </a:br>
            <a:endParaRPr lang="en-US"/>
          </a:p>
          <a:p>
            <a:pPr marL="285750" indent="-285750">
              <a:buFont typeface="Arial"/>
              <a:buChar char="•"/>
            </a:pPr>
            <a:r>
              <a:rPr lang="en-US"/>
              <a:t>How does harm reduction fill the gap when discussing the Opioid Epidemic? </a:t>
            </a:r>
            <a:endParaRPr lang="en-US">
              <a:cs typeface="Calibri" panose="020F0502020204030204"/>
            </a:endParaRPr>
          </a:p>
          <a:p>
            <a:br>
              <a:rPr lang="en-US"/>
            </a:br>
            <a:endParaRPr lang="en-US"/>
          </a:p>
          <a:p>
            <a:r>
              <a:rPr lang="en-US"/>
              <a:t>Why this matters…</a:t>
            </a:r>
            <a:endParaRPr lang="en-US">
              <a:cs typeface="Calibri" panose="020F0502020204030204"/>
            </a:endParaRPr>
          </a:p>
          <a:p>
            <a:pPr marL="285750" indent="-285750">
              <a:buFont typeface="Arial"/>
              <a:buChar char="•"/>
            </a:pPr>
            <a:r>
              <a:rPr lang="en-US"/>
              <a:t>To what extent does distribution of fentanyl test strips promote harm-reduction among adults? (18+)</a:t>
            </a:r>
            <a:endParaRPr lang="en-US">
              <a:cs typeface="Calibri" panose="020F0502020204030204"/>
            </a:endParaRPr>
          </a:p>
          <a:p>
            <a:br>
              <a:rPr lang="en-US"/>
            </a:br>
            <a:endParaRPr lang="en-US"/>
          </a:p>
          <a:p>
            <a:pPr marL="285750" indent="-285750">
              <a:buFont typeface="Arial"/>
              <a:buChar char="•"/>
            </a:pPr>
            <a:r>
              <a:rPr lang="en-US"/>
              <a:t>How does this take place in integrated healthcare placements?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883CC5A-4524-48B7-94E3-96313626926E}" type="slidenum">
              <a:t>2</a:t>
            </a:fld>
            <a:endParaRPr lang="en-US"/>
          </a:p>
        </p:txBody>
      </p:sp>
    </p:spTree>
    <p:extLst>
      <p:ext uri="{BB962C8B-B14F-4D97-AF65-F5344CB8AC3E}">
        <p14:creationId xmlns:p14="http://schemas.microsoft.com/office/powerpoint/2010/main" val="3404307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Integrated health - </a:t>
            </a:r>
            <a:r>
              <a:rPr lang="en-US"/>
              <a:t>https://www.apa.org/health/integrated-health-care</a:t>
            </a:r>
            <a:endParaRPr lang="en-US">
              <a:cs typeface="Calibri"/>
            </a:endParaRPr>
          </a:p>
        </p:txBody>
      </p:sp>
      <p:sp>
        <p:nvSpPr>
          <p:cNvPr id="4" name="Slide Number Placeholder 3"/>
          <p:cNvSpPr>
            <a:spLocks noGrp="1"/>
          </p:cNvSpPr>
          <p:nvPr>
            <p:ph type="sldNum" sz="quarter" idx="5"/>
          </p:nvPr>
        </p:nvSpPr>
        <p:spPr/>
        <p:txBody>
          <a:bodyPr/>
          <a:lstStyle/>
          <a:p>
            <a:fld id="{2883CC5A-4524-48B7-94E3-96313626926E}" type="slidenum">
              <a:rPr lang="en-US"/>
              <a:t>3</a:t>
            </a:fld>
            <a:endParaRPr lang="en-US"/>
          </a:p>
        </p:txBody>
      </p:sp>
    </p:spTree>
    <p:extLst>
      <p:ext uri="{BB962C8B-B14F-4D97-AF65-F5344CB8AC3E}">
        <p14:creationId xmlns:p14="http://schemas.microsoft.com/office/powerpoint/2010/main" val="802626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https://cabhp.asu.edu/sites/default/files/ihs-2018-main_overdose_naloxone_pres.pdf</a:t>
            </a:r>
            <a:endParaRPr lang="en-US"/>
          </a:p>
          <a:p>
            <a:r>
              <a:rPr lang="en-US">
                <a:hlinkClick r:id="rId4"/>
              </a:rPr>
              <a:t>https://healthydurham.org/cms/wp-content/uploads/2018/01/Partnership-Quarterly_Jan-2018_Root-Cause-RACISM.pdf</a:t>
            </a:r>
            <a:endParaRPr lang="en-US"/>
          </a:p>
          <a:p>
            <a:r>
              <a:rPr lang="en-US"/>
              <a:t> </a:t>
            </a:r>
            <a:r>
              <a:rPr lang="en-US">
                <a:hlinkClick r:id="rId5"/>
              </a:rPr>
              <a:t>https://hphr.org/30-article-orlin/</a:t>
            </a:r>
            <a:endParaRPr lang="en-US"/>
          </a:p>
          <a:p>
            <a:r>
              <a:rPr lang="en-US"/>
              <a:t>https://drugpolicy.org/issues/race-and-drug-war</a:t>
            </a:r>
            <a:endParaRPr lang="en-US">
              <a:cs typeface="Calibri"/>
            </a:endParaRPr>
          </a:p>
          <a:p>
            <a:r>
              <a:rPr lang="en-US">
                <a:hlinkClick r:id="rId6"/>
              </a:rPr>
              <a:t>https://www.ncbi.nlm.nih.gov/pmc/articles/PMC7348456/</a:t>
            </a:r>
            <a:r>
              <a:rPr lang="en-US"/>
              <a:t>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883CC5A-4524-48B7-94E3-96313626926E}" type="slidenum">
              <a:rPr lang="en-US"/>
              <a:t>5</a:t>
            </a:fld>
            <a:endParaRPr lang="en-US"/>
          </a:p>
        </p:txBody>
      </p:sp>
    </p:spTree>
    <p:extLst>
      <p:ext uri="{BB962C8B-B14F-4D97-AF65-F5344CB8AC3E}">
        <p14:creationId xmlns:p14="http://schemas.microsoft.com/office/powerpoint/2010/main" val="415065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https://www.cdc.gov/nchs/pressroom/nchs_press_releases/2021/20211117.htm</a:t>
            </a:r>
            <a:endParaRPr lang="en-US"/>
          </a:p>
          <a:p>
            <a:r>
              <a:rPr lang="en-US">
                <a:hlinkClick r:id="rId4"/>
              </a:rPr>
              <a:t>https://www.cdc.gov/opioids/data/analysis-resources.html</a:t>
            </a:r>
            <a:endParaRPr lang="en-US"/>
          </a:p>
          <a:p>
            <a:r>
              <a:rPr lang="en-US">
                <a:hlinkClick r:id="rId5"/>
              </a:rPr>
              <a:t>https://www.cdc.gov/opioids/basics/fentanyl.html</a:t>
            </a:r>
            <a:r>
              <a:rPr lang="en-US"/>
              <a:t> </a:t>
            </a:r>
            <a:endParaRPr lang="en-US">
              <a:cs typeface="Calibri"/>
            </a:endParaRPr>
          </a:p>
          <a:p>
            <a:r>
              <a:rPr lang="en-US">
                <a:hlinkClick r:id="rId6"/>
              </a:rPr>
              <a:t>https://www.cdc.gov/drugoverdose/deaths/index.html</a:t>
            </a:r>
            <a:endParaRPr lang="en-US"/>
          </a:p>
          <a:p>
            <a:r>
              <a:rPr lang="en-US">
                <a:hlinkClick r:id="rId7"/>
              </a:rPr>
              <a:t>https://www.commonwealthfund.org/blog/2022/overdose-deaths-surged-first-half-2021-underscoring-urgent-need-action</a:t>
            </a:r>
            <a:endParaRPr lang="en-US"/>
          </a:p>
          <a:p>
            <a:br>
              <a:rPr lang="en-US"/>
            </a:br>
            <a:br>
              <a:rPr lang="en-US">
                <a:cs typeface="+mn-lt"/>
              </a:rPr>
            </a:b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883CC5A-4524-48B7-94E3-96313626926E}" type="slidenum">
              <a:rPr lang="en-US"/>
              <a:t>6</a:t>
            </a:fld>
            <a:endParaRPr lang="en-US"/>
          </a:p>
        </p:txBody>
      </p:sp>
    </p:spTree>
    <p:extLst>
      <p:ext uri="{BB962C8B-B14F-4D97-AF65-F5344CB8AC3E}">
        <p14:creationId xmlns:p14="http://schemas.microsoft.com/office/powerpoint/2010/main" val="2163346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North Carolina Harm Reduction Coalition (NCHRC)</a:t>
            </a:r>
            <a:r>
              <a:rPr lang="en-US"/>
              <a:t> is a statewide grassroots organization dedicated to the implementation of harm reduction interventions, public health strategies, drug policy transformation, and justice reform in North Carolina and throughout South </a:t>
            </a:r>
          </a:p>
        </p:txBody>
      </p:sp>
      <p:sp>
        <p:nvSpPr>
          <p:cNvPr id="4" name="Slide Number Placeholder 3"/>
          <p:cNvSpPr>
            <a:spLocks noGrp="1"/>
          </p:cNvSpPr>
          <p:nvPr>
            <p:ph type="sldNum" sz="quarter" idx="5"/>
          </p:nvPr>
        </p:nvSpPr>
        <p:spPr/>
        <p:txBody>
          <a:bodyPr/>
          <a:lstStyle/>
          <a:p>
            <a:fld id="{2883CC5A-4524-48B7-94E3-96313626926E}" type="slidenum">
              <a:rPr lang="en-US"/>
              <a:t>7</a:t>
            </a:fld>
            <a:endParaRPr lang="en-US"/>
          </a:p>
        </p:txBody>
      </p:sp>
    </p:spTree>
    <p:extLst>
      <p:ext uri="{BB962C8B-B14F-4D97-AF65-F5344CB8AC3E}">
        <p14:creationId xmlns:p14="http://schemas.microsoft.com/office/powerpoint/2010/main" val="2412464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Naloxone is a medicine that rapidly reverses an opioid overdose</a:t>
            </a:r>
          </a:p>
          <a:p>
            <a:endParaRPr lang="en-US">
              <a:cs typeface="Calibri"/>
            </a:endParaRPr>
          </a:p>
          <a:p>
            <a:r>
              <a:rPr lang="en-US"/>
              <a:t>Naloxone should be given to any person who shows signs of an opioid overdose or when an overdose is suspected. Naloxone can be given as a nasal spray or it can be injected into the muscle, under the skin, or into the veins</a:t>
            </a:r>
            <a:endParaRPr lang="en-US">
              <a:cs typeface="Calibri"/>
            </a:endParaRPr>
          </a:p>
        </p:txBody>
      </p:sp>
      <p:sp>
        <p:nvSpPr>
          <p:cNvPr id="4" name="Slide Number Placeholder 3"/>
          <p:cNvSpPr>
            <a:spLocks noGrp="1"/>
          </p:cNvSpPr>
          <p:nvPr>
            <p:ph type="sldNum" sz="quarter" idx="5"/>
          </p:nvPr>
        </p:nvSpPr>
        <p:spPr/>
        <p:txBody>
          <a:bodyPr/>
          <a:lstStyle/>
          <a:p>
            <a:fld id="{2883CC5A-4524-48B7-94E3-96313626926E}" type="slidenum">
              <a:rPr lang="en-US"/>
              <a:t>9</a:t>
            </a:fld>
            <a:endParaRPr lang="en-US"/>
          </a:p>
        </p:txBody>
      </p:sp>
    </p:spTree>
    <p:extLst>
      <p:ext uri="{BB962C8B-B14F-4D97-AF65-F5344CB8AC3E}">
        <p14:creationId xmlns:p14="http://schemas.microsoft.com/office/powerpoint/2010/main" val="849018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 indicates that 43 percent of people in SUD treatment for nonmedical use of prescription painkillers have a diagnosis or symptoms of mental health disorders, particularly depression and anxiety</a:t>
            </a:r>
          </a:p>
          <a:p>
            <a:endParaRPr lang="en-US"/>
          </a:p>
          <a:p>
            <a:r>
              <a:rPr lang="en-US"/>
              <a:t>Many individuals who develop substance use disorders (SUD) are also diagnosed with mental disorders, and vice versa. Multiple national population surveys have found that about half of those who experience a mental illness during their lives will also experience a substance use disorder and vice versa</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2883CC5A-4524-48B7-94E3-96313626926E}" type="slidenum">
              <a:rPr lang="en-US"/>
              <a:t>11</a:t>
            </a:fld>
            <a:endParaRPr lang="en-US"/>
          </a:p>
        </p:txBody>
      </p:sp>
    </p:spTree>
    <p:extLst>
      <p:ext uri="{BB962C8B-B14F-4D97-AF65-F5344CB8AC3E}">
        <p14:creationId xmlns:p14="http://schemas.microsoft.com/office/powerpoint/2010/main" val="2234728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https://www.naadac.org/SUD-COVID-NIDA-update-webinar</a:t>
            </a:r>
          </a:p>
          <a:p>
            <a:r>
              <a:rPr lang="en-US">
                <a:hlinkClick r:id="rId4"/>
              </a:rPr>
              <a:t>https://www.apa.org/monitor/2021/03/substance-use-pandemic</a:t>
            </a:r>
          </a:p>
          <a:p>
            <a:r>
              <a:rPr lang="en-US">
                <a:hlinkClick r:id="rId5"/>
              </a:rPr>
              <a:t>https://nida.nih.gov/drug-topics/trends-statistics/overdose-death-rates</a:t>
            </a:r>
            <a:endParaRPr lang="en-US"/>
          </a:p>
        </p:txBody>
      </p:sp>
      <p:sp>
        <p:nvSpPr>
          <p:cNvPr id="4" name="Slide Number Placeholder 3"/>
          <p:cNvSpPr>
            <a:spLocks noGrp="1"/>
          </p:cNvSpPr>
          <p:nvPr>
            <p:ph type="sldNum" sz="quarter" idx="5"/>
          </p:nvPr>
        </p:nvSpPr>
        <p:spPr/>
        <p:txBody>
          <a:bodyPr/>
          <a:lstStyle/>
          <a:p>
            <a:fld id="{2883CC5A-4524-48B7-94E3-96313626926E}" type="slidenum">
              <a:rPr lang="en-US"/>
              <a:t>12</a:t>
            </a:fld>
            <a:endParaRPr lang="en-US"/>
          </a:p>
        </p:txBody>
      </p:sp>
    </p:spTree>
    <p:extLst>
      <p:ext uri="{BB962C8B-B14F-4D97-AF65-F5344CB8AC3E}">
        <p14:creationId xmlns:p14="http://schemas.microsoft.com/office/powerpoint/2010/main" val="1411141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00210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77448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057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50617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5960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2327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1030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238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39561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7025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8315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4/3/22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27635968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tif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pn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www.progressive-charlestown.com/2018/10/interesting-approach-to-overdose-problem.html" TargetMode="External"/><Relationship Id="rId5" Type="http://schemas.openxmlformats.org/officeDocument/2006/relationships/image" Target="../media/image20.jpe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hyperlink" Target="https://harmreduction.org" TargetMode="External"/><Relationship Id="rId3" Type="http://schemas.openxmlformats.org/officeDocument/2006/relationships/slideLayout" Target="../slideLayouts/slideLayout1.xml"/><Relationship Id="rId7" Type="http://schemas.openxmlformats.org/officeDocument/2006/relationships/image" Target="../media/image22.jpeg"/><Relationship Id="rId12" Type="http://schemas.openxmlformats.org/officeDocument/2006/relationships/hyperlink" Target="https://www.hhs.gov/overdose-prevention/harm-reduction"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1.jpeg"/><Relationship Id="rId11" Type="http://schemas.openxmlformats.org/officeDocument/2006/relationships/hyperlink" Target="https://harmreductionhelp.cdc.gov/s/" TargetMode="External"/><Relationship Id="rId5" Type="http://schemas.openxmlformats.org/officeDocument/2006/relationships/image" Target="../media/image1.jpeg"/><Relationship Id="rId15" Type="http://schemas.openxmlformats.org/officeDocument/2006/relationships/hyperlink" Target="https://drugpolicy.org" TargetMode="External"/><Relationship Id="rId10" Type="http://schemas.openxmlformats.org/officeDocument/2006/relationships/hyperlink" Target="https://www.nchrc.org" TargetMode="External"/><Relationship Id="rId4" Type="http://schemas.openxmlformats.org/officeDocument/2006/relationships/notesSlide" Target="../notesSlides/notesSlide16.xml"/><Relationship Id="rId9" Type="http://schemas.openxmlformats.org/officeDocument/2006/relationships/image" Target="../media/image2.png"/><Relationship Id="rId14" Type="http://schemas.openxmlformats.org/officeDocument/2006/relationships/hyperlink" Target="https://www.samhsa.gov/find-help/harm-reducti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3.m4a"/><Relationship Id="rId7" Type="http://schemas.openxmlformats.org/officeDocument/2006/relationships/image" Target="../media/image1.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audio" Target="../media/media3.m4a"/><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hyperlink" Target="https://www.hopkinsmedicine.org/health/conditions-and-diseases/substance-abuse-chemical-dependency" TargetMode="External"/><Relationship Id="rId3" Type="http://schemas.openxmlformats.org/officeDocument/2006/relationships/hyperlink" Target="https://www.apa.org/health/integrated-health-care" TargetMode="External"/><Relationship Id="rId7" Type="http://schemas.openxmlformats.org/officeDocument/2006/relationships/hyperlink" Target="https://www.leg.state.nv.us/App/NELIS/REL/81st2021/ExhibitDocument/OpenExhibitDocument?exhibitId=52569&amp;fileDownloadName=AB345_Fentanyl%20Test%20Strips%20Infosheet_Dr.%20Stephanie%20Woodard_DHHS.pdf" TargetMode="External"/><Relationship Id="rId2" Type="http://schemas.openxmlformats.org/officeDocument/2006/relationships/hyperlink" Target="https://www.ama-assn.org/system/files/ama-overdose-epidemic-report.pdf" TargetMode="External"/><Relationship Id="rId1" Type="http://schemas.openxmlformats.org/officeDocument/2006/relationships/slideLayout" Target="../slideLayouts/slideLayout2.xml"/><Relationship Id="rId6" Type="http://schemas.openxmlformats.org/officeDocument/2006/relationships/hyperlink" Target="https://www.samhsa.gov/medication-assisted-treatment/medications-counseling-related-conditions/co-occurring-disorders" TargetMode="External"/><Relationship Id="rId5" Type="http://schemas.openxmlformats.org/officeDocument/2006/relationships/hyperlink" Target="https://stacks.cdc.gov/view/cdc/59393" TargetMode="External"/><Relationship Id="rId10" Type="http://schemas.openxmlformats.org/officeDocument/2006/relationships/hyperlink" Target="https://www.mentalhealth.gov/basics/what-is-mental-health" TargetMode="External"/><Relationship Id="rId4" Type="http://schemas.openxmlformats.org/officeDocument/2006/relationships/hyperlink" Target="https://www.hhs.gov/overdose-prevention/harm-reduction" TargetMode="External"/><Relationship Id="rId9" Type="http://schemas.openxmlformats.org/officeDocument/2006/relationships/hyperlink" Target="https://nida.nih.gov/publications/drugfacts/naloxone"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cdc.gov/drugoverdose/deaths/index.html" TargetMode="External"/><Relationship Id="rId3" Type="http://schemas.openxmlformats.org/officeDocument/2006/relationships/hyperlink" Target="https://healthydurham.org/cms/wp-content/uploads/2021/06/Racial-Equity-Task-Force-Meeting-3232021.pdf" TargetMode="External"/><Relationship Id="rId7" Type="http://schemas.openxmlformats.org/officeDocument/2006/relationships/hyperlink" Target="https://www.cdc.gov/nchs/pressroom/nchs_press_releases/2021/20211117.htm" TargetMode="External"/><Relationship Id="rId12" Type="http://schemas.openxmlformats.org/officeDocument/2006/relationships/hyperlink" Target="https://drugabusestatistics.org/fentanyl-abuse-statistics/" TargetMode="External"/><Relationship Id="rId2" Type="http://schemas.openxmlformats.org/officeDocument/2006/relationships/hyperlink" Target="https://www.commonwealthfund.org/blog/2022/overdose-deaths-surged-first-half-2021-underscoring-urgent-need-action" TargetMode="External"/><Relationship Id="rId1" Type="http://schemas.openxmlformats.org/officeDocument/2006/relationships/slideLayout" Target="../slideLayouts/slideLayout2.xml"/><Relationship Id="rId6" Type="http://schemas.openxmlformats.org/officeDocument/2006/relationships/hyperlink" Target="https://www.cdc.gov/opioids/data/analysis-resources.html" TargetMode="External"/><Relationship Id="rId11" Type="http://schemas.openxmlformats.org/officeDocument/2006/relationships/hyperlink" Target="https://www.dea.gov/resources/facts-about-fentanyl" TargetMode="External"/><Relationship Id="rId5" Type="http://schemas.openxmlformats.org/officeDocument/2006/relationships/hyperlink" Target="https://www.cdc.gov/opioids/basics/fentanyl.html" TargetMode="External"/><Relationship Id="rId10" Type="http://schemas.openxmlformats.org/officeDocument/2006/relationships/hyperlink" Target="https://www.eleanorhealth.com/blog/fentanyl" TargetMode="External"/><Relationship Id="rId4" Type="http://schemas.openxmlformats.org/officeDocument/2006/relationships/hyperlink" Target="https://www.cdc.gov/drugoverdose/featured-topics/evidence-based-strategies.html" TargetMode="External"/><Relationship Id="rId9" Type="http://schemas.openxmlformats.org/officeDocument/2006/relationships/hyperlink" Target="https://cabhp.asu.edu/sites/default/files/collaborative-protocol.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kff.org/policy-watch/substance-use-issues-are-worsening-alongside-access-to-care/" TargetMode="External"/><Relationship Id="rId13" Type="http://schemas.openxmlformats.org/officeDocument/2006/relationships/hyperlink" Target="https://www.ncbi.nlm.nih.gov/pmc/articles/PMC7348456/" TargetMode="External"/><Relationship Id="rId3" Type="http://schemas.openxmlformats.org/officeDocument/2006/relationships/hyperlink" Target="https://drkittay.com/fentanyl/" TargetMode="External"/><Relationship Id="rId7" Type="http://schemas.openxmlformats.org/officeDocument/2006/relationships/hyperlink" Target="https://hphr.org/30-article-orlin/" TargetMode="External"/><Relationship Id="rId12" Type="http://schemas.openxmlformats.org/officeDocument/2006/relationships/hyperlink" Target="https://drugpolicy.org/drug-facts/harm-reduction-fentanyl-synthetic-opioids" TargetMode="External"/><Relationship Id="rId2" Type="http://schemas.openxmlformats.org/officeDocument/2006/relationships/hyperlink" Target="https://socialwork.buffalo.edu/social-research/institutes-centers/institute-on-trauma-and-trauma-informed-care.html" TargetMode="External"/><Relationship Id="rId1" Type="http://schemas.openxmlformats.org/officeDocument/2006/relationships/slideLayout" Target="../slideLayouts/slideLayout2.xml"/><Relationship Id="rId6" Type="http://schemas.openxmlformats.org/officeDocument/2006/relationships/hyperlink" Target="https://www.csun.edu/shc/news/opioids-and-fentanyl-important-information-college-students" TargetMode="External"/><Relationship Id="rId11" Type="http://schemas.openxmlformats.org/officeDocument/2006/relationships/hyperlink" Target="https://www.tfah.org/issue-details/substance-misuse-mental-health/" TargetMode="External"/><Relationship Id="rId5" Type="http://schemas.openxmlformats.org/officeDocument/2006/relationships/hyperlink" Target="https://www.usda.gov/topics/opioids" TargetMode="External"/><Relationship Id="rId10" Type="http://schemas.openxmlformats.org/officeDocument/2006/relationships/hyperlink" Target="https://drugpolicy.org/issues/race-and-drug-war" TargetMode="External"/><Relationship Id="rId4" Type="http://schemas.openxmlformats.org/officeDocument/2006/relationships/hyperlink" Target="https://harmreduction.org/about-us/principles-of-harm-reduction/" TargetMode="External"/><Relationship Id="rId9" Type="http://schemas.openxmlformats.org/officeDocument/2006/relationships/hyperlink" Target="https://www.montanarightnow.com/news/state/lewis-and-clark-sheriff-four-dead-from-pills-laced-with-fentanyl/article_6bf2c68d-cfed-562c-b9f8-21ca45e67f91.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6.tiff"/><Relationship Id="rId3" Type="http://schemas.microsoft.com/office/2007/relationships/media" Target="../media/media7.m4a"/><Relationship Id="rId7" Type="http://schemas.openxmlformats.org/officeDocument/2006/relationships/image" Target="../media/image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audio" Target="../media/media7.m4a"/><Relationship Id="rId9" Type="http://schemas.openxmlformats.org/officeDocument/2006/relationships/image" Target="../media/image7.tiff"/></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9.m4a"/><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9.m4a"/><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video" Target="https://www.youtube.com/embed/x9f5rz75swE?feature=oembed" TargetMode="External"/><Relationship Id="rId6" Type="http://schemas.openxmlformats.org/officeDocument/2006/relationships/image" Target="../media/image10.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38A8-2753-264D-8277-3C6BFE09169E}"/>
              </a:ext>
            </a:extLst>
          </p:cNvPr>
          <p:cNvSpPr>
            <a:spLocks noGrp="1"/>
          </p:cNvSpPr>
          <p:nvPr>
            <p:ph type="ctrTitle"/>
          </p:nvPr>
        </p:nvSpPr>
        <p:spPr>
          <a:xfrm>
            <a:off x="263139" y="1070820"/>
            <a:ext cx="4498585" cy="4170973"/>
          </a:xfrm>
        </p:spPr>
        <p:txBody>
          <a:bodyPr vert="horz" lIns="91440" tIns="45720" rIns="91440" bIns="45720" rtlCol="0" anchor="b">
            <a:normAutofit fontScale="90000"/>
          </a:bodyPr>
          <a:lstStyle/>
          <a:p>
            <a:pPr algn="l"/>
            <a:r>
              <a:rPr lang="en-US" sz="4800" b="1">
                <a:latin typeface="Posterama"/>
                <a:ea typeface="+mj-lt"/>
                <a:cs typeface="+mj-lt"/>
              </a:rPr>
              <a:t>The Opioid Epidemic, Harm Reduction, &amp; Best Practices with Substance Use Treatment</a:t>
            </a:r>
            <a:r>
              <a:rPr lang="en-US" sz="4800">
                <a:latin typeface="Posterama"/>
                <a:ea typeface="+mj-lt"/>
                <a:cs typeface="+mj-lt"/>
              </a:rPr>
              <a:t> </a:t>
            </a:r>
            <a:endParaRPr lang="en-US">
              <a:latin typeface="Posterama"/>
            </a:endParaRPr>
          </a:p>
          <a:p>
            <a:pPr algn="l"/>
            <a:endParaRPr lang="en-US" sz="4800" b="1">
              <a:cs typeface="Calibri Light"/>
            </a:endParaRPr>
          </a:p>
        </p:txBody>
      </p:sp>
      <p:sp>
        <p:nvSpPr>
          <p:cNvPr id="3" name="Subtitle 2">
            <a:extLst>
              <a:ext uri="{FF2B5EF4-FFF2-40B4-BE49-F238E27FC236}">
                <a16:creationId xmlns:a16="http://schemas.microsoft.com/office/drawing/2014/main" id="{0C5FD27A-9BEF-1045-A585-6F8980342949}"/>
              </a:ext>
            </a:extLst>
          </p:cNvPr>
          <p:cNvSpPr>
            <a:spLocks noGrp="1"/>
          </p:cNvSpPr>
          <p:nvPr>
            <p:ph type="subTitle" idx="1"/>
          </p:nvPr>
        </p:nvSpPr>
        <p:spPr>
          <a:xfrm>
            <a:off x="246071" y="5046824"/>
            <a:ext cx="4700692" cy="641072"/>
          </a:xfrm>
        </p:spPr>
        <p:txBody>
          <a:bodyPr vert="horz" lIns="91440" tIns="45720" rIns="91440" bIns="45720" rtlCol="0" anchor="t">
            <a:noAutofit/>
          </a:bodyPr>
          <a:lstStyle/>
          <a:p>
            <a:pPr algn="l"/>
            <a:r>
              <a:rPr lang="en-US">
                <a:latin typeface="Posterama"/>
                <a:cs typeface="Posterama"/>
              </a:rPr>
              <a:t>How does this play a role in Integrated Healthcare?</a:t>
            </a:r>
            <a:endParaRPr lang="en-US" kern="1200">
              <a:latin typeface="Posterama"/>
              <a:cs typeface="Posterama"/>
            </a:endParaRPr>
          </a:p>
        </p:txBody>
      </p:sp>
      <p:pic>
        <p:nvPicPr>
          <p:cNvPr id="90" name="Picture 3">
            <a:extLst>
              <a:ext uri="{FF2B5EF4-FFF2-40B4-BE49-F238E27FC236}">
                <a16:creationId xmlns:a16="http://schemas.microsoft.com/office/drawing/2014/main" id="{7D211800-72BC-2C8A-ECE8-3B7AFDF5D00A}"/>
              </a:ext>
            </a:extLst>
          </p:cNvPr>
          <p:cNvPicPr>
            <a:picLocks noChangeAspect="1"/>
          </p:cNvPicPr>
          <p:nvPr/>
        </p:nvPicPr>
        <p:blipFill rotWithShape="1">
          <a:blip r:embed="rId5"/>
          <a:srcRect l="32523" r="9278" b="1"/>
          <a:stretch/>
        </p:blipFill>
        <p:spPr>
          <a:xfrm>
            <a:off x="4868487" y="10"/>
            <a:ext cx="7323513" cy="6857990"/>
          </a:xfrm>
          <a:prstGeom prst="rect">
            <a:avLst/>
          </a:prstGeom>
        </p:spPr>
      </p:pic>
      <p:sp>
        <p:nvSpPr>
          <p:cNvPr id="4" name="TextBox 3">
            <a:extLst>
              <a:ext uri="{FF2B5EF4-FFF2-40B4-BE49-F238E27FC236}">
                <a16:creationId xmlns:a16="http://schemas.microsoft.com/office/drawing/2014/main" id="{7B4F0F36-1DF7-7E4E-AFDE-D5160AC80E10}"/>
              </a:ext>
            </a:extLst>
          </p:cNvPr>
          <p:cNvSpPr txBox="1"/>
          <p:nvPr/>
        </p:nvSpPr>
        <p:spPr>
          <a:xfrm>
            <a:off x="5184942" y="2527968"/>
            <a:ext cx="1828800" cy="1828800"/>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id="{57DD3139-8EC8-BDF0-3C4E-C1CDE910D2FC}"/>
              </a:ext>
            </a:extLst>
          </p:cNvPr>
          <p:cNvSpPr txBox="1"/>
          <p:nvPr/>
        </p:nvSpPr>
        <p:spPr>
          <a:xfrm>
            <a:off x="243114" y="6490305"/>
            <a:ext cx="3843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By Jazmin Jimenez &amp; Kennedy Glass </a:t>
            </a:r>
          </a:p>
        </p:txBody>
      </p:sp>
      <p:pic>
        <p:nvPicPr>
          <p:cNvPr id="6" name="slide 1 recording ">
            <a:hlinkClick r:id="" action="ppaction://media"/>
            <a:extLst>
              <a:ext uri="{FF2B5EF4-FFF2-40B4-BE49-F238E27FC236}">
                <a16:creationId xmlns:a16="http://schemas.microsoft.com/office/drawing/2014/main" id="{D8CBC52C-0032-899F-D3BD-466CE91D2A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84254" y="6041806"/>
            <a:ext cx="730250" cy="730250"/>
          </a:xfrm>
          <a:prstGeom prst="rect">
            <a:avLst/>
          </a:prstGeom>
        </p:spPr>
      </p:pic>
    </p:spTree>
    <p:extLst>
      <p:ext uri="{BB962C8B-B14F-4D97-AF65-F5344CB8AC3E}">
        <p14:creationId xmlns:p14="http://schemas.microsoft.com/office/powerpoint/2010/main" val="48320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6"/>
                                        </p:tgtEl>
                                      </p:cBhvr>
                                    </p:cmd>
                                  </p:childTnLst>
                                </p:cTn>
                              </p:par>
                            </p:childTnLst>
                          </p:cTn>
                        </p:par>
                      </p:childTnLst>
                    </p:cTn>
                  </p:par>
                </p:childTnLst>
              </p:cTn>
              <p:nextCondLst>
                <p:cond evt="onClick" delay="0">
                  <p:tgtEl>
                    <p:spTgt spid="6"/>
                  </p:tgtEl>
                </p:cond>
              </p:nextCondLst>
            </p:seq>
            <p:audio>
              <p:cMediaNode>
                <p:cTn id="16"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C9A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2C58-DA17-5BC7-7CA0-7306EF58F662}"/>
              </a:ext>
            </a:extLst>
          </p:cNvPr>
          <p:cNvSpPr>
            <a:spLocks noGrp="1"/>
          </p:cNvSpPr>
          <p:nvPr>
            <p:ph type="title"/>
          </p:nvPr>
        </p:nvSpPr>
        <p:spPr>
          <a:xfrm>
            <a:off x="277622" y="2411927"/>
            <a:ext cx="6115929" cy="2027227"/>
          </a:xfrm>
        </p:spPr>
        <p:txBody>
          <a:bodyPr anchor="t">
            <a:noAutofit/>
          </a:bodyPr>
          <a:lstStyle/>
          <a:p>
            <a:r>
              <a:rPr lang="en-US" sz="3200">
                <a:latin typeface="Posterama"/>
                <a:ea typeface="+mj-lt"/>
                <a:cs typeface="+mj-lt"/>
              </a:rPr>
              <a:t>Co-occurring Disorders- </a:t>
            </a:r>
            <a:br>
              <a:rPr lang="en-US" sz="3200">
                <a:latin typeface="Posterama"/>
                <a:ea typeface="+mj-lt"/>
                <a:cs typeface="+mj-lt"/>
              </a:rPr>
            </a:br>
            <a:r>
              <a:rPr lang="en-US" sz="3200">
                <a:latin typeface="Posterama"/>
                <a:ea typeface="+mj-lt"/>
                <a:cs typeface="+mj-lt"/>
              </a:rPr>
              <a:t>What is the gap &amp; barriers?</a:t>
            </a:r>
            <a:endParaRPr lang="en-US" sz="3200">
              <a:latin typeface="Posterama"/>
            </a:endParaRPr>
          </a:p>
        </p:txBody>
      </p:sp>
      <p:graphicFrame>
        <p:nvGraphicFramePr>
          <p:cNvPr id="12" name="Content Placeholder 2">
            <a:extLst>
              <a:ext uri="{FF2B5EF4-FFF2-40B4-BE49-F238E27FC236}">
                <a16:creationId xmlns:a16="http://schemas.microsoft.com/office/drawing/2014/main" id="{986D1C5E-EBD9-517B-BF6D-D006E8BCB24B}"/>
              </a:ext>
            </a:extLst>
          </p:cNvPr>
          <p:cNvGraphicFramePr>
            <a:graphicFrameLocks noGrp="1"/>
          </p:cNvGraphicFramePr>
          <p:nvPr>
            <p:ph idx="1"/>
            <p:extLst>
              <p:ext uri="{D42A27DB-BD31-4B8C-83A1-F6EECF244321}">
                <p14:modId xmlns:p14="http://schemas.microsoft.com/office/powerpoint/2010/main" val="954572620"/>
              </p:ext>
            </p:extLst>
          </p:nvPr>
        </p:nvGraphicFramePr>
        <p:xfrm>
          <a:off x="5900691" y="230759"/>
          <a:ext cx="6098994" cy="6389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slide 11 ">
            <a:hlinkClick r:id="" action="ppaction://media"/>
            <a:extLst>
              <a:ext uri="{FF2B5EF4-FFF2-40B4-BE49-F238E27FC236}">
                <a16:creationId xmlns:a16="http://schemas.microsoft.com/office/drawing/2014/main" id="{5160E56B-B6C8-1B47-3D55-707882458E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4254" y="5901668"/>
            <a:ext cx="730250" cy="730250"/>
          </a:xfrm>
          <a:prstGeom prst="rect">
            <a:avLst/>
          </a:prstGeom>
        </p:spPr>
      </p:pic>
    </p:spTree>
    <p:extLst>
      <p:ext uri="{BB962C8B-B14F-4D97-AF65-F5344CB8AC3E}">
        <p14:creationId xmlns:p14="http://schemas.microsoft.com/office/powerpoint/2010/main" val="2076850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nextCondLst>
                <p:cond evt="onClick" delay="0">
                  <p:tgtEl>
                    <p:spTgt spid="14"/>
                  </p:tgtEl>
                </p:cond>
              </p:nextCondLst>
            </p:seq>
            <p:audio>
              <p:cMediaNode>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1493C2-77DE-A94D-B874-99F06C53466A}"/>
              </a:ext>
            </a:extLst>
          </p:cNvPr>
          <p:cNvSpPr>
            <a:spLocks noGrp="1"/>
          </p:cNvSpPr>
          <p:nvPr>
            <p:ph idx="1"/>
          </p:nvPr>
        </p:nvSpPr>
        <p:spPr>
          <a:xfrm>
            <a:off x="326571" y="212270"/>
            <a:ext cx="11625943" cy="6466115"/>
          </a:xfrm>
        </p:spPr>
        <p:txBody>
          <a:bodyPr vert="horz" lIns="91440" tIns="45720" rIns="91440" bIns="45720" rtlCol="0" anchor="t">
            <a:normAutofit fontScale="70000" lnSpcReduction="20000"/>
          </a:bodyPr>
          <a:lstStyle/>
          <a:p>
            <a:pPr marL="0" indent="0">
              <a:buNone/>
            </a:pPr>
            <a:endParaRPr lang="en-US" dirty="0">
              <a:latin typeface="Posterama"/>
              <a:cs typeface="Posterama"/>
            </a:endParaRPr>
          </a:p>
          <a:p>
            <a:pPr marL="0" indent="0">
              <a:buNone/>
            </a:pPr>
            <a:r>
              <a:rPr lang="en-US" dirty="0">
                <a:latin typeface="Posterama"/>
                <a:cs typeface="Posterama"/>
              </a:rPr>
              <a:t>Most common mental disorders seen in MAT include:</a:t>
            </a:r>
            <a:endParaRPr lang="en-US" dirty="0"/>
          </a:p>
          <a:p>
            <a:pPr fontAlgn="base"/>
            <a:r>
              <a:rPr lang="en-US" dirty="0">
                <a:latin typeface="Posterama"/>
                <a:cs typeface="Posterama"/>
              </a:rPr>
              <a:t>Anxiety and mood disorders</a:t>
            </a:r>
          </a:p>
          <a:p>
            <a:pPr fontAlgn="base"/>
            <a:r>
              <a:rPr lang="en-US" dirty="0">
                <a:latin typeface="Posterama"/>
                <a:cs typeface="Posterama"/>
              </a:rPr>
              <a:t>Schizophrenia</a:t>
            </a:r>
          </a:p>
          <a:p>
            <a:pPr fontAlgn="base"/>
            <a:r>
              <a:rPr lang="en-US" dirty="0">
                <a:latin typeface="Posterama"/>
                <a:cs typeface="Posterama"/>
              </a:rPr>
              <a:t>Bipolar disorder</a:t>
            </a:r>
          </a:p>
          <a:p>
            <a:pPr fontAlgn="base"/>
            <a:r>
              <a:rPr lang="en-US" dirty="0">
                <a:latin typeface="Posterama"/>
                <a:cs typeface="Posterama"/>
              </a:rPr>
              <a:t>Major depressive disorder</a:t>
            </a:r>
          </a:p>
          <a:p>
            <a:pPr fontAlgn="base"/>
            <a:r>
              <a:rPr lang="en-US" dirty="0">
                <a:latin typeface="Posterama"/>
                <a:cs typeface="Posterama"/>
              </a:rPr>
              <a:t>Conduct </a:t>
            </a:r>
            <a:r>
              <a:rPr lang="en-US" dirty="0">
                <a:latin typeface="Posterama"/>
                <a:ea typeface="+mn-lt"/>
                <a:cs typeface="+mn-lt"/>
              </a:rPr>
              <a:t>disorders</a:t>
            </a:r>
          </a:p>
          <a:p>
            <a:pPr fontAlgn="base"/>
            <a:r>
              <a:rPr lang="en-US" dirty="0">
                <a:latin typeface="Posterama"/>
                <a:cs typeface="Posterama"/>
              </a:rPr>
              <a:t>Post-traumatic stress disorder</a:t>
            </a:r>
          </a:p>
          <a:p>
            <a:pPr fontAlgn="base"/>
            <a:r>
              <a:rPr lang="en-US" dirty="0">
                <a:latin typeface="Posterama"/>
                <a:cs typeface="Posterama"/>
              </a:rPr>
              <a:t>Attention deficit hyperactivity disorder</a:t>
            </a:r>
          </a:p>
          <a:p>
            <a:pPr marL="0" indent="0">
              <a:buNone/>
            </a:pPr>
            <a:endParaRPr lang="en-US" dirty="0"/>
          </a:p>
          <a:p>
            <a:pPr marL="0" indent="0">
              <a:buNone/>
            </a:pPr>
            <a:r>
              <a:rPr lang="en-US" dirty="0">
                <a:latin typeface="Posterama"/>
                <a:cs typeface="Posterama"/>
              </a:rPr>
              <a:t>Patients being treated for mental disorders also often misuse the following types of substances:</a:t>
            </a:r>
          </a:p>
          <a:p>
            <a:pPr fontAlgn="base"/>
            <a:r>
              <a:rPr lang="en-US" dirty="0">
                <a:latin typeface="Posterama"/>
                <a:cs typeface="Posterama"/>
              </a:rPr>
              <a:t>Alcohol</a:t>
            </a:r>
          </a:p>
          <a:p>
            <a:pPr fontAlgn="base"/>
            <a:r>
              <a:rPr lang="en-US" dirty="0">
                <a:latin typeface="Posterama"/>
                <a:cs typeface="Posterama"/>
              </a:rPr>
              <a:t>Tobacco</a:t>
            </a:r>
          </a:p>
          <a:p>
            <a:pPr fontAlgn="base"/>
            <a:r>
              <a:rPr lang="en-US" dirty="0">
                <a:latin typeface="Posterama"/>
                <a:cs typeface="Posterama"/>
              </a:rPr>
              <a:t>Opioids</a:t>
            </a:r>
          </a:p>
          <a:p>
            <a:pPr fontAlgn="base"/>
            <a:r>
              <a:rPr lang="en-US" dirty="0">
                <a:latin typeface="Posterama"/>
                <a:cs typeface="Posterama"/>
              </a:rPr>
              <a:t>Stimulants</a:t>
            </a:r>
          </a:p>
          <a:p>
            <a:pPr fontAlgn="base"/>
            <a:r>
              <a:rPr lang="en-US" dirty="0">
                <a:latin typeface="Posterama"/>
                <a:cs typeface="Posterama"/>
              </a:rPr>
              <a:t>Marijuana</a:t>
            </a:r>
          </a:p>
          <a:p>
            <a:pPr fontAlgn="base"/>
            <a:r>
              <a:rPr lang="en-US" dirty="0">
                <a:latin typeface="Posterama"/>
                <a:cs typeface="Posterama"/>
              </a:rPr>
              <a:t>Hallucinogens</a:t>
            </a:r>
          </a:p>
          <a:p>
            <a:pPr fontAlgn="base"/>
            <a:r>
              <a:rPr lang="en-US" dirty="0">
                <a:latin typeface="Posterama"/>
                <a:cs typeface="Posterama"/>
              </a:rPr>
              <a:t>Prescription drugs</a:t>
            </a:r>
          </a:p>
          <a:p>
            <a:endParaRPr lang="en-US" dirty="0"/>
          </a:p>
        </p:txBody>
      </p:sp>
      <p:cxnSp>
        <p:nvCxnSpPr>
          <p:cNvPr id="5" name="Straight Connector 4">
            <a:extLst>
              <a:ext uri="{FF2B5EF4-FFF2-40B4-BE49-F238E27FC236}">
                <a16:creationId xmlns:a16="http://schemas.microsoft.com/office/drawing/2014/main" id="{7ABDB296-7AAB-E847-BC13-B00615C8F29F}"/>
              </a:ext>
            </a:extLst>
          </p:cNvPr>
          <p:cNvCxnSpPr>
            <a:cxnSpLocks/>
          </p:cNvCxnSpPr>
          <p:nvPr/>
        </p:nvCxnSpPr>
        <p:spPr>
          <a:xfrm>
            <a:off x="636814" y="3265714"/>
            <a:ext cx="10891157" cy="0"/>
          </a:xfrm>
          <a:prstGeom prst="line">
            <a:avLst/>
          </a:prstGeom>
        </p:spPr>
        <p:style>
          <a:lnRef idx="1">
            <a:schemeClr val="accent3"/>
          </a:lnRef>
          <a:fillRef idx="0">
            <a:schemeClr val="accent3"/>
          </a:fillRef>
          <a:effectRef idx="0">
            <a:schemeClr val="accent3"/>
          </a:effectRef>
          <a:fontRef idx="minor">
            <a:schemeClr val="tx1"/>
          </a:fontRef>
        </p:style>
      </p:cxnSp>
      <p:pic>
        <p:nvPicPr>
          <p:cNvPr id="4" name="Picture 5" descr="Chart, line chart&#10;&#10;Description automatically generated">
            <a:extLst>
              <a:ext uri="{FF2B5EF4-FFF2-40B4-BE49-F238E27FC236}">
                <a16:creationId xmlns:a16="http://schemas.microsoft.com/office/drawing/2014/main" id="{EDE7B09D-0C14-D698-C286-41CCA787951D}"/>
              </a:ext>
            </a:extLst>
          </p:cNvPr>
          <p:cNvPicPr>
            <a:picLocks noChangeAspect="1"/>
          </p:cNvPicPr>
          <p:nvPr/>
        </p:nvPicPr>
        <p:blipFill>
          <a:blip r:embed="rId5"/>
          <a:stretch>
            <a:fillRect/>
          </a:stretch>
        </p:blipFill>
        <p:spPr>
          <a:xfrm>
            <a:off x="6753806" y="86776"/>
            <a:ext cx="5316895" cy="3356533"/>
          </a:xfrm>
          <a:prstGeom prst="rect">
            <a:avLst/>
          </a:prstGeom>
          <a:ln w="28575">
            <a:solidFill>
              <a:srgbClr val="F07E32"/>
            </a:solidFill>
          </a:ln>
        </p:spPr>
      </p:pic>
      <p:pic>
        <p:nvPicPr>
          <p:cNvPr id="2" name="slide 12 recording ">
            <a:hlinkClick r:id="" action="ppaction://media"/>
            <a:extLst>
              <a:ext uri="{FF2B5EF4-FFF2-40B4-BE49-F238E27FC236}">
                <a16:creationId xmlns:a16="http://schemas.microsoft.com/office/drawing/2014/main" id="{75BB512E-7174-4A4D-DF46-5E161C5DFD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27" y="6279773"/>
            <a:ext cx="603251" cy="575028"/>
          </a:xfrm>
          <a:prstGeom prst="rect">
            <a:avLst/>
          </a:prstGeom>
        </p:spPr>
      </p:pic>
    </p:spTree>
    <p:extLst>
      <p:ext uri="{BB962C8B-B14F-4D97-AF65-F5344CB8AC3E}">
        <p14:creationId xmlns:p14="http://schemas.microsoft.com/office/powerpoint/2010/main" val="2770000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38" name="Rectangle 16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35" name="Picture 3">
            <a:extLst>
              <a:ext uri="{FF2B5EF4-FFF2-40B4-BE49-F238E27FC236}">
                <a16:creationId xmlns:a16="http://schemas.microsoft.com/office/drawing/2014/main" id="{1CCF5590-0EC2-69D5-A538-CF4ABA62C8FA}"/>
              </a:ext>
            </a:extLst>
          </p:cNvPr>
          <p:cNvPicPr>
            <a:picLocks noChangeAspect="1"/>
          </p:cNvPicPr>
          <p:nvPr/>
        </p:nvPicPr>
        <p:blipFill rotWithShape="1">
          <a:blip r:embed="rId5"/>
          <a:srcRect l="19786" t="6484" r="15793"/>
          <a:stretch/>
        </p:blipFill>
        <p:spPr>
          <a:xfrm>
            <a:off x="3523488" y="10"/>
            <a:ext cx="8668512" cy="6857990"/>
          </a:xfrm>
          <a:prstGeom prst="rect">
            <a:avLst/>
          </a:prstGeom>
        </p:spPr>
      </p:pic>
      <p:sp>
        <p:nvSpPr>
          <p:cNvPr id="6439" name="Rectangle 16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F9A70-8489-E44F-891A-AC0F56A7856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latin typeface="Posterama"/>
                <a:cs typeface="Posterama"/>
              </a:rPr>
              <a:t>Substance Use and The Pandemic</a:t>
            </a:r>
          </a:p>
        </p:txBody>
      </p:sp>
      <p:sp>
        <p:nvSpPr>
          <p:cNvPr id="172" name="Rectangle 17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4" name="Rectangle 17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34" name="TextBox 6433">
            <a:extLst>
              <a:ext uri="{FF2B5EF4-FFF2-40B4-BE49-F238E27FC236}">
                <a16:creationId xmlns:a16="http://schemas.microsoft.com/office/drawing/2014/main" id="{92C5FB40-F9CF-FA42-D546-0764C21BAF6D}"/>
              </a:ext>
            </a:extLst>
          </p:cNvPr>
          <p:cNvSpPr txBox="1"/>
          <p:nvPr/>
        </p:nvSpPr>
        <p:spPr>
          <a:xfrm>
            <a:off x="371094" y="2525779"/>
            <a:ext cx="4456545" cy="396161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sz="1400">
                <a:latin typeface="Posterama"/>
                <a:cs typeface="Posterama"/>
              </a:rPr>
              <a:t>The U.S. is now facing two intersecting health crises, the ongoing opioid overdose epidemic and the COVID-19 pandemic.</a:t>
            </a:r>
            <a:br>
              <a:rPr lang="en-US" sz="1400">
                <a:latin typeface="Posterama"/>
              </a:rPr>
            </a:br>
            <a:endParaRPr lang="en-US" sz="1400">
              <a:latin typeface="Posterama"/>
              <a:cs typeface="Posterama"/>
            </a:endParaRPr>
          </a:p>
          <a:p>
            <a:pPr marL="285750" indent="-228600">
              <a:lnSpc>
                <a:spcPct val="90000"/>
              </a:lnSpc>
              <a:spcAft>
                <a:spcPts val="600"/>
              </a:spcAft>
              <a:buFont typeface="Arial" panose="020B0604020202020204" pitchFamily="34" charset="0"/>
              <a:buChar char="•"/>
            </a:pPr>
            <a:r>
              <a:rPr lang="en-US" sz="1400">
                <a:latin typeface="Posterama"/>
                <a:cs typeface="Posterama"/>
              </a:rPr>
              <a:t>Overdoses have also spiked since the onset of the pandemic. A reporting system called ODMAP shows that the early months of the pandemic brought an 18% increase nationwide in overdoses compared with those same months in 2019. </a:t>
            </a:r>
          </a:p>
          <a:p>
            <a:pPr indent="-228600">
              <a:lnSpc>
                <a:spcPct val="90000"/>
              </a:lnSpc>
              <a:spcAft>
                <a:spcPts val="600"/>
              </a:spcAft>
              <a:buFont typeface="Arial" panose="020B0604020202020204" pitchFamily="34" charset="0"/>
              <a:buChar char="•"/>
            </a:pPr>
            <a:endParaRPr lang="en-US" sz="1400">
              <a:latin typeface="Posterama"/>
              <a:cs typeface="Posterama"/>
            </a:endParaRPr>
          </a:p>
          <a:p>
            <a:pPr marL="285750" indent="-228600">
              <a:lnSpc>
                <a:spcPct val="90000"/>
              </a:lnSpc>
              <a:spcAft>
                <a:spcPts val="600"/>
              </a:spcAft>
              <a:buFont typeface="Arial" panose="020B0604020202020204" pitchFamily="34" charset="0"/>
              <a:buChar char="•"/>
            </a:pPr>
            <a:r>
              <a:rPr lang="en-US" sz="1400">
                <a:latin typeface="Posterama"/>
                <a:cs typeface="Posterama"/>
              </a:rPr>
              <a:t>The trend has continued throughout 2020, according to the American Medical Association, which reported in December that more than 40 U.S. states have seen increases in opioid-related mortality along with ongoing concerns for those with substance use disorders.</a:t>
            </a:r>
          </a:p>
        </p:txBody>
      </p:sp>
      <p:pic>
        <p:nvPicPr>
          <p:cNvPr id="3" name="Audio Recording Apr 3, 2022 at 3:28:53 PM">
            <a:hlinkClick r:id="" action="ppaction://media"/>
            <a:extLst>
              <a:ext uri="{FF2B5EF4-FFF2-40B4-BE49-F238E27FC236}">
                <a16:creationId xmlns:a16="http://schemas.microsoft.com/office/drawing/2014/main" id="{E5CEC60B-4330-1481-1943-A9376D8D58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118" y="6028175"/>
            <a:ext cx="730250" cy="730250"/>
          </a:xfrm>
          <a:prstGeom prst="rect">
            <a:avLst/>
          </a:prstGeom>
        </p:spPr>
      </p:pic>
      <p:pic>
        <p:nvPicPr>
          <p:cNvPr id="4" name="Picture 4">
            <a:extLst>
              <a:ext uri="{FF2B5EF4-FFF2-40B4-BE49-F238E27FC236}">
                <a16:creationId xmlns:a16="http://schemas.microsoft.com/office/drawing/2014/main" id="{BDB71739-7276-E83E-1E6F-DFB8F226281C}"/>
              </a:ext>
            </a:extLst>
          </p:cNvPr>
          <p:cNvPicPr>
            <a:picLocks noChangeAspect="1"/>
          </p:cNvPicPr>
          <p:nvPr/>
        </p:nvPicPr>
        <p:blipFill>
          <a:blip r:embed="rId7"/>
          <a:stretch>
            <a:fillRect/>
          </a:stretch>
        </p:blipFill>
        <p:spPr>
          <a:xfrm>
            <a:off x="5369169" y="1372342"/>
            <a:ext cx="4977911" cy="4406392"/>
          </a:xfrm>
          <a:prstGeom prst="rect">
            <a:avLst/>
          </a:prstGeom>
        </p:spPr>
      </p:pic>
    </p:spTree>
    <p:extLst>
      <p:ext uri="{BB962C8B-B14F-4D97-AF65-F5344CB8AC3E}">
        <p14:creationId xmlns:p14="http://schemas.microsoft.com/office/powerpoint/2010/main" val="3073632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 name="Picture 3">
            <a:extLst>
              <a:ext uri="{FF2B5EF4-FFF2-40B4-BE49-F238E27FC236}">
                <a16:creationId xmlns:a16="http://schemas.microsoft.com/office/drawing/2014/main" id="{7D211800-72BC-2C8A-ECE8-3B7AFDF5D00A}"/>
              </a:ext>
            </a:extLst>
          </p:cNvPr>
          <p:cNvPicPr>
            <a:picLocks noChangeAspect="1"/>
          </p:cNvPicPr>
          <p:nvPr/>
        </p:nvPicPr>
        <p:blipFill rotWithShape="1">
          <a:blip r:embed="rId5">
            <a:alphaModFix/>
          </a:blip>
          <a:srcRect l="3016" r="-4" b="-4"/>
          <a:stretch/>
        </p:blipFill>
        <p:spPr>
          <a:xfrm>
            <a:off x="20" y="1571"/>
            <a:ext cx="12191980" cy="6856429"/>
          </a:xfrm>
          <a:prstGeom prst="rect">
            <a:avLst/>
          </a:prstGeom>
        </p:spPr>
      </p:pic>
      <p:sp>
        <p:nvSpPr>
          <p:cNvPr id="5" name="Subtitle 4">
            <a:extLst>
              <a:ext uri="{FF2B5EF4-FFF2-40B4-BE49-F238E27FC236}">
                <a16:creationId xmlns:a16="http://schemas.microsoft.com/office/drawing/2014/main" id="{329E0F8A-4267-E22E-9943-707DA1426892}"/>
              </a:ext>
            </a:extLst>
          </p:cNvPr>
          <p:cNvSpPr>
            <a:spLocks noGrp="1"/>
          </p:cNvSpPr>
          <p:nvPr>
            <p:ph type="subTitle" idx="1"/>
          </p:nvPr>
        </p:nvSpPr>
        <p:spPr>
          <a:xfrm>
            <a:off x="84706" y="1395411"/>
            <a:ext cx="5580506" cy="5196393"/>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lgn="l"/>
            <a:endParaRPr lang="en-US">
              <a:latin typeface="Posterama"/>
              <a:cs typeface="Calibri"/>
            </a:endParaRPr>
          </a:p>
          <a:p>
            <a:endParaRPr lang="en-US">
              <a:cs typeface="Calibri"/>
            </a:endParaRPr>
          </a:p>
        </p:txBody>
      </p:sp>
      <p:sp>
        <p:nvSpPr>
          <p:cNvPr id="3" name="TextBox 2">
            <a:extLst>
              <a:ext uri="{FF2B5EF4-FFF2-40B4-BE49-F238E27FC236}">
                <a16:creationId xmlns:a16="http://schemas.microsoft.com/office/drawing/2014/main" id="{FD3B75D0-8394-DB8B-05EF-3842845DE8D5}"/>
              </a:ext>
            </a:extLst>
          </p:cNvPr>
          <p:cNvSpPr txBox="1"/>
          <p:nvPr/>
        </p:nvSpPr>
        <p:spPr>
          <a:xfrm>
            <a:off x="188685" y="418472"/>
            <a:ext cx="5364843" cy="830997"/>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Posterama"/>
                <a:ea typeface="+mn-lt"/>
                <a:cs typeface="+mn-lt"/>
              </a:rPr>
              <a:t>Prevalence Who’s experiencing this crisis?</a:t>
            </a:r>
            <a:endParaRPr lang="en-US" sz="2400">
              <a:latin typeface="Posterama"/>
            </a:endParaRPr>
          </a:p>
        </p:txBody>
      </p:sp>
      <p:pic>
        <p:nvPicPr>
          <p:cNvPr id="2" name="Picture 8" descr="Timeline&#10;&#10;Description automatically generated with low confidence">
            <a:extLst>
              <a:ext uri="{FF2B5EF4-FFF2-40B4-BE49-F238E27FC236}">
                <a16:creationId xmlns:a16="http://schemas.microsoft.com/office/drawing/2014/main" id="{6B6AA359-1EE9-6E29-2487-7FECC813B30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9209" y="1871400"/>
            <a:ext cx="5265442" cy="4068606"/>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6" descr="Chart, bar chart, histogram&#10;&#10;Description automatically generated">
            <a:extLst>
              <a:ext uri="{FF2B5EF4-FFF2-40B4-BE49-F238E27FC236}">
                <a16:creationId xmlns:a16="http://schemas.microsoft.com/office/drawing/2014/main" id="{4F905AA7-D8C8-2B03-E8CA-56181297F67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43667" y="835745"/>
            <a:ext cx="6241466" cy="5774035"/>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Recording Apr 3, 2022 at 3:43:33 PM">
            <a:hlinkClick r:id="" action="ppaction://media"/>
            <a:extLst>
              <a:ext uri="{FF2B5EF4-FFF2-40B4-BE49-F238E27FC236}">
                <a16:creationId xmlns:a16="http://schemas.microsoft.com/office/drawing/2014/main" id="{03D55FD8-E07E-FA0C-FD9D-75523866AF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3106" y="6031279"/>
            <a:ext cx="730250" cy="730250"/>
          </a:xfrm>
          <a:prstGeom prst="rect">
            <a:avLst/>
          </a:prstGeom>
        </p:spPr>
      </p:pic>
    </p:spTree>
    <p:extLst>
      <p:ext uri="{BB962C8B-B14F-4D97-AF65-F5344CB8AC3E}">
        <p14:creationId xmlns:p14="http://schemas.microsoft.com/office/powerpoint/2010/main" val="37339543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Diagram&#10;&#10;Description automatically generated">
            <a:extLst>
              <a:ext uri="{FF2B5EF4-FFF2-40B4-BE49-F238E27FC236}">
                <a16:creationId xmlns:a16="http://schemas.microsoft.com/office/drawing/2014/main" id="{23E71F04-324E-9F89-716D-FBFE005F60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61" r="3063" b="2"/>
          <a:stretch/>
        </p:blipFill>
        <p:spPr bwMode="auto">
          <a:xfrm>
            <a:off x="5462287" y="10"/>
            <a:ext cx="7061587" cy="6857990"/>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c 90">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545085-3176-FC4F-9433-51383CBB8FE4}"/>
              </a:ext>
            </a:extLst>
          </p:cNvPr>
          <p:cNvSpPr>
            <a:spLocks noGrp="1"/>
          </p:cNvSpPr>
          <p:nvPr>
            <p:ph type="title"/>
          </p:nvPr>
        </p:nvSpPr>
        <p:spPr>
          <a:xfrm>
            <a:off x="589679" y="1207885"/>
            <a:ext cx="4092525" cy="2798604"/>
          </a:xfrm>
        </p:spPr>
        <p:txBody>
          <a:bodyPr vert="horz" lIns="91440" tIns="45720" rIns="91440" bIns="45720" rtlCol="0" anchor="b">
            <a:normAutofit/>
          </a:bodyPr>
          <a:lstStyle/>
          <a:p>
            <a:pPr algn="ctr"/>
            <a:r>
              <a:rPr lang="en-US" sz="6000">
                <a:solidFill>
                  <a:srgbClr val="FFFFFF"/>
                </a:solidFill>
                <a:latin typeface="Posterama"/>
                <a:cs typeface="Posterama"/>
              </a:rPr>
              <a:t>Harm Reduction Goals </a:t>
            </a:r>
          </a:p>
        </p:txBody>
      </p:sp>
      <p:sp>
        <p:nvSpPr>
          <p:cNvPr id="93" name="Oval 92">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Audio Recording Apr 3, 2022 at 4:03:01 PM">
            <a:hlinkClick r:id="" action="ppaction://media"/>
            <a:extLst>
              <a:ext uri="{FF2B5EF4-FFF2-40B4-BE49-F238E27FC236}">
                <a16:creationId xmlns:a16="http://schemas.microsoft.com/office/drawing/2014/main" id="{C3AB3618-450B-1883-35D3-A17DAEE62E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44" y="6017982"/>
            <a:ext cx="730250" cy="730250"/>
          </a:xfrm>
          <a:prstGeom prst="rect">
            <a:avLst/>
          </a:prstGeom>
        </p:spPr>
      </p:pic>
    </p:spTree>
    <p:extLst>
      <p:ext uri="{BB962C8B-B14F-4D97-AF65-F5344CB8AC3E}">
        <p14:creationId xmlns:p14="http://schemas.microsoft.com/office/powerpoint/2010/main" val="297926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3"/>
                                        </p:tgtEl>
                                      </p:cBhvr>
                                    </p:cmd>
                                  </p:childTnLst>
                                </p:cTn>
                              </p:par>
                            </p:childTnLst>
                          </p:cTn>
                        </p:par>
                      </p:childTnLst>
                    </p:cTn>
                  </p:par>
                </p:childTnLst>
              </p:cTn>
              <p:nextCondLst>
                <p:cond evt="onClick" delay="0">
                  <p:tgtEl>
                    <p:spTgt spid="3"/>
                  </p:tgtEl>
                </p:cond>
              </p:nextCondLst>
            </p:seq>
            <p:audio>
              <p:cMediaNode>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6" name="Rectangle 191">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45085-3176-FC4F-9433-51383CBB8FE4}"/>
              </a:ext>
            </a:extLst>
          </p:cNvPr>
          <p:cNvSpPr>
            <a:spLocks noGrp="1"/>
          </p:cNvSpPr>
          <p:nvPr>
            <p:ph type="title"/>
          </p:nvPr>
        </p:nvSpPr>
        <p:spPr>
          <a:xfrm>
            <a:off x="7255564" y="834888"/>
            <a:ext cx="4314645" cy="1268958"/>
          </a:xfrm>
        </p:spPr>
        <p:txBody>
          <a:bodyPr anchor="b">
            <a:normAutofit/>
          </a:bodyPr>
          <a:lstStyle/>
          <a:p>
            <a:r>
              <a:rPr lang="en-US" sz="3200">
                <a:latin typeface="Posterama"/>
                <a:cs typeface="Posterama"/>
              </a:rPr>
              <a:t>What is Fentanyl?</a:t>
            </a:r>
          </a:p>
        </p:txBody>
      </p:sp>
      <p:pic>
        <p:nvPicPr>
          <p:cNvPr id="9218" name="Picture 2">
            <a:extLst>
              <a:ext uri="{FF2B5EF4-FFF2-40B4-BE49-F238E27FC236}">
                <a16:creationId xmlns:a16="http://schemas.microsoft.com/office/drawing/2014/main" id="{1F532900-D2DD-AD4C-AD52-9A4932FEBD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29" r="22288" b="-1"/>
          <a:stretch/>
        </p:blipFill>
        <p:spPr bwMode="auto">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9227" name="Rectangle 192">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4" name="Rectangle 193">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0BBAA2C-0619-1748-B105-7951400295BC}"/>
              </a:ext>
            </a:extLst>
          </p:cNvPr>
          <p:cNvSpPr>
            <a:spLocks noGrp="1"/>
          </p:cNvSpPr>
          <p:nvPr>
            <p:ph idx="1"/>
          </p:nvPr>
        </p:nvSpPr>
        <p:spPr>
          <a:xfrm>
            <a:off x="7059620" y="2383416"/>
            <a:ext cx="4662012" cy="4120447"/>
          </a:xfrm>
        </p:spPr>
        <p:txBody>
          <a:bodyPr vert="horz" lIns="91440" tIns="45720" rIns="91440" bIns="45720" rtlCol="0" anchor="t">
            <a:noAutofit/>
          </a:bodyPr>
          <a:lstStyle/>
          <a:p>
            <a:pPr fontAlgn="base"/>
            <a:r>
              <a:rPr lang="en-US" sz="1400">
                <a:latin typeface="Posterama"/>
                <a:cs typeface="Posterama"/>
              </a:rPr>
              <a:t>Fentanyl is a synthetic opioid that is 80-100 times stronger than morphine</a:t>
            </a:r>
            <a:endParaRPr lang="en-US" sz="1400">
              <a:latin typeface="Calibri" panose="020F0502020204030204"/>
              <a:ea typeface="Calibri"/>
              <a:cs typeface="Calibri" panose="020F0502020204030204"/>
            </a:endParaRPr>
          </a:p>
          <a:p>
            <a:r>
              <a:rPr lang="en-US" sz="1400">
                <a:latin typeface="Posterama"/>
                <a:cs typeface="Posterama"/>
              </a:rPr>
              <a:t>Under the supervision of a licensed medical professional, fentanyl has a legitimate medical use. </a:t>
            </a:r>
            <a:r>
              <a:rPr lang="en-US" sz="1400">
                <a:latin typeface="Posterama"/>
                <a:ea typeface="+mn-lt"/>
                <a:cs typeface="+mn-lt"/>
              </a:rPr>
              <a:t>Pharmaceutical Fentanyl was developed for pain management treatment of cancer patients, applied in a patch on the skin</a:t>
            </a:r>
          </a:p>
          <a:p>
            <a:pPr fontAlgn="base"/>
            <a:r>
              <a:rPr lang="en-US" sz="1400">
                <a:latin typeface="Posterama"/>
                <a:cs typeface="Posterama"/>
              </a:rPr>
              <a:t>Fentanyl works by binding to the body's opioid receptors, which are found in areas of the brain that control pain and emotions.</a:t>
            </a:r>
            <a:endParaRPr lang="en-US" sz="1400">
              <a:latin typeface="Calibri" panose="020F0502020204030204"/>
              <a:ea typeface="Calibri"/>
              <a:cs typeface="Calibri" panose="020F0502020204030204"/>
            </a:endParaRPr>
          </a:p>
          <a:p>
            <a:r>
              <a:rPr lang="en-US" sz="1400">
                <a:latin typeface="Posterama"/>
                <a:cs typeface="Posterama"/>
              </a:rPr>
              <a:t>Effects include extreme happiness, drowsiness, nausea, confusion, constipation, sedation, tolerance, addiction, respiratory depression and arrest, unconsciousness, coma, and death</a:t>
            </a:r>
            <a:endParaRPr lang="en-US" sz="1400">
              <a:ea typeface="Calibri"/>
              <a:cs typeface="Calibri" panose="020F0502020204030204"/>
            </a:endParaRPr>
          </a:p>
          <a:p>
            <a:pPr fontAlgn="base"/>
            <a:r>
              <a:rPr lang="en-US" sz="1400">
                <a:latin typeface="Posterama"/>
                <a:cs typeface="Posterama"/>
              </a:rPr>
              <a:t>Fentanyl and other synthetic opioids are the most common drugs involved in overdose deaths</a:t>
            </a:r>
          </a:p>
          <a:p>
            <a:pPr fontAlgn="base"/>
            <a:endParaRPr lang="en-US" sz="1200">
              <a:latin typeface="Posterama"/>
              <a:cs typeface="Posterama"/>
            </a:endParaRPr>
          </a:p>
        </p:txBody>
      </p:sp>
      <p:pic>
        <p:nvPicPr>
          <p:cNvPr id="4" name="Audio Recording Apr 3, 2022 at 2:40:23 PM">
            <a:hlinkClick r:id="" action="ppaction://media"/>
            <a:extLst>
              <a:ext uri="{FF2B5EF4-FFF2-40B4-BE49-F238E27FC236}">
                <a16:creationId xmlns:a16="http://schemas.microsoft.com/office/drawing/2014/main" id="{C76B33C6-CBCE-9E6D-77E7-B3E8AEE7DF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4087" y="5921375"/>
            <a:ext cx="730250" cy="730250"/>
          </a:xfrm>
          <a:prstGeom prst="rect">
            <a:avLst/>
          </a:prstGeom>
        </p:spPr>
      </p:pic>
    </p:spTree>
    <p:extLst>
      <p:ext uri="{BB962C8B-B14F-4D97-AF65-F5344CB8AC3E}">
        <p14:creationId xmlns:p14="http://schemas.microsoft.com/office/powerpoint/2010/main" val="1723683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5" name="Rectangle 9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D4907A64-BB91-A03F-8BDD-700A6454B976}"/>
              </a:ext>
            </a:extLst>
          </p:cNvPr>
          <p:cNvPicPr>
            <a:picLocks noChangeAspect="1"/>
          </p:cNvPicPr>
          <p:nvPr/>
        </p:nvPicPr>
        <p:blipFill rotWithShape="1">
          <a:blip r:embed="rId5"/>
          <a:srcRect t="9235" r="2" b="2"/>
          <a:stretch/>
        </p:blipFill>
        <p:spPr>
          <a:xfrm>
            <a:off x="3167817" y="10"/>
            <a:ext cx="9669642" cy="6857990"/>
          </a:xfrm>
          <a:prstGeom prst="rect">
            <a:avLst/>
          </a:prstGeom>
        </p:spPr>
      </p:pic>
      <p:sp>
        <p:nvSpPr>
          <p:cNvPr id="156" name="Rectangle 9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45085-3176-FC4F-9433-51383CBB8FE4}"/>
              </a:ext>
            </a:extLst>
          </p:cNvPr>
          <p:cNvSpPr>
            <a:spLocks noGrp="1"/>
          </p:cNvSpPr>
          <p:nvPr>
            <p:ph type="title"/>
          </p:nvPr>
        </p:nvSpPr>
        <p:spPr>
          <a:xfrm>
            <a:off x="683287" y="2805329"/>
            <a:ext cx="3973385" cy="1612217"/>
          </a:xfrm>
          <a:noFill/>
        </p:spPr>
        <p:txBody>
          <a:bodyPr vert="horz" lIns="91440" tIns="45720" rIns="91440" bIns="45720" rtlCol="0" anchor="b">
            <a:noAutofit/>
          </a:bodyPr>
          <a:lstStyle/>
          <a:p>
            <a:r>
              <a:rPr lang="en-US" sz="6000">
                <a:latin typeface="Posterama"/>
                <a:ea typeface="+mj-lt"/>
                <a:cs typeface="+mj-lt"/>
              </a:rPr>
              <a:t>Risks of Fentanyl</a:t>
            </a:r>
            <a:endParaRPr lang="en-US" sz="6000">
              <a:latin typeface="Posterama"/>
            </a:endParaRPr>
          </a:p>
        </p:txBody>
      </p:sp>
      <p:sp>
        <p:nvSpPr>
          <p:cNvPr id="5" name="TextBox 4">
            <a:extLst>
              <a:ext uri="{FF2B5EF4-FFF2-40B4-BE49-F238E27FC236}">
                <a16:creationId xmlns:a16="http://schemas.microsoft.com/office/drawing/2014/main" id="{EE18415D-9273-D27F-5139-7B11EC92E230}"/>
              </a:ext>
            </a:extLst>
          </p:cNvPr>
          <p:cNvSpPr txBox="1"/>
          <p:nvPr/>
        </p:nvSpPr>
        <p:spPr>
          <a:xfrm>
            <a:off x="1963271" y="2805953"/>
            <a:ext cx="2743200"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a:p>
          <a:p>
            <a:pPr>
              <a:spcAft>
                <a:spcPts val="600"/>
              </a:spcAft>
            </a:pPr>
            <a:endParaRPr lang="en-US"/>
          </a:p>
        </p:txBody>
      </p:sp>
      <p:pic>
        <p:nvPicPr>
          <p:cNvPr id="3" name="Audio Recording Apr 3, 2022 at 2:50:52 PM">
            <a:hlinkClick r:id="" action="ppaction://media"/>
            <a:extLst>
              <a:ext uri="{FF2B5EF4-FFF2-40B4-BE49-F238E27FC236}">
                <a16:creationId xmlns:a16="http://schemas.microsoft.com/office/drawing/2014/main" id="{EBCB61C9-6AA2-E0DE-C3E9-F0F0E179E0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183" y="5716221"/>
            <a:ext cx="730250" cy="730250"/>
          </a:xfrm>
          <a:prstGeom prst="rect">
            <a:avLst/>
          </a:prstGeom>
        </p:spPr>
      </p:pic>
    </p:spTree>
    <p:extLst>
      <p:ext uri="{BB962C8B-B14F-4D97-AF65-F5344CB8AC3E}">
        <p14:creationId xmlns:p14="http://schemas.microsoft.com/office/powerpoint/2010/main" val="497895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37" name="Rectangle 16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F9A70-8489-E44F-891A-AC0F56A78569}"/>
              </a:ext>
            </a:extLst>
          </p:cNvPr>
          <p:cNvSpPr>
            <a:spLocks noGrp="1"/>
          </p:cNvSpPr>
          <p:nvPr>
            <p:ph type="title"/>
          </p:nvPr>
        </p:nvSpPr>
        <p:spPr>
          <a:xfrm>
            <a:off x="5049669" y="183410"/>
            <a:ext cx="6251110" cy="1783080"/>
          </a:xfrm>
        </p:spPr>
        <p:txBody>
          <a:bodyPr vert="horz" lIns="91440" tIns="45720" rIns="91440" bIns="45720" rtlCol="0" anchor="b">
            <a:normAutofit/>
          </a:bodyPr>
          <a:lstStyle/>
          <a:p>
            <a:r>
              <a:rPr lang="en-US" sz="5400">
                <a:latin typeface="Posterama"/>
                <a:cs typeface="Posterama"/>
              </a:rPr>
              <a:t>Harm Reduction Recommendations</a:t>
            </a:r>
          </a:p>
        </p:txBody>
      </p:sp>
      <p:pic>
        <p:nvPicPr>
          <p:cNvPr id="6435" name="Picture 3">
            <a:extLst>
              <a:ext uri="{FF2B5EF4-FFF2-40B4-BE49-F238E27FC236}">
                <a16:creationId xmlns:a16="http://schemas.microsoft.com/office/drawing/2014/main" id="{1CCF5590-0EC2-69D5-A538-CF4ABA62C8FA}"/>
              </a:ext>
            </a:extLst>
          </p:cNvPr>
          <p:cNvPicPr>
            <a:picLocks noChangeAspect="1"/>
          </p:cNvPicPr>
          <p:nvPr/>
        </p:nvPicPr>
        <p:blipFill rotWithShape="1">
          <a:blip r:embed="rId5"/>
          <a:srcRect l="31493" r="3149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44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4110934-615C-7BD0-3356-09F52AF72682}"/>
              </a:ext>
            </a:extLst>
          </p:cNvPr>
          <p:cNvSpPr txBox="1"/>
          <p:nvPr/>
        </p:nvSpPr>
        <p:spPr>
          <a:xfrm>
            <a:off x="4900888" y="2048915"/>
            <a:ext cx="6070515" cy="461754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lnSpc>
                <a:spcPct val="150000"/>
              </a:lnSpc>
              <a:spcAft>
                <a:spcPts val="600"/>
              </a:spcAft>
              <a:buFont typeface="Arial" panose="020B0604020202020204" pitchFamily="34" charset="0"/>
              <a:buChar char="•"/>
            </a:pPr>
            <a:r>
              <a:rPr lang="en-US" sz="1100" b="1">
                <a:latin typeface="Posterama"/>
                <a:cs typeface="Posterama"/>
              </a:rPr>
              <a:t>Follow a trauma-informed care model (TIC)</a:t>
            </a:r>
            <a:endParaRPr lang="en-US" sz="1100">
              <a:cs typeface="Calibri"/>
            </a:endParaRPr>
          </a:p>
          <a:p>
            <a:pPr marL="285750" indent="-228600">
              <a:lnSpc>
                <a:spcPct val="150000"/>
              </a:lnSpc>
              <a:spcAft>
                <a:spcPts val="600"/>
              </a:spcAft>
              <a:buFont typeface="Arial" panose="020B0604020202020204" pitchFamily="34" charset="0"/>
              <a:buChar char="•"/>
            </a:pPr>
            <a:r>
              <a:rPr lang="en-US" sz="1100" b="1">
                <a:latin typeface="Posterama"/>
                <a:cs typeface="Posterama"/>
              </a:rPr>
              <a:t>Facilitate evidence-based use of Fentanyl Testing Strips (FTS) and drug checking utilization in community and clinical settings</a:t>
            </a:r>
          </a:p>
          <a:p>
            <a:pPr marL="285750" indent="-228600">
              <a:lnSpc>
                <a:spcPct val="150000"/>
              </a:lnSpc>
              <a:spcAft>
                <a:spcPts val="600"/>
              </a:spcAft>
              <a:buFont typeface="Arial" panose="020B0604020202020204" pitchFamily="34" charset="0"/>
              <a:buChar char="•"/>
            </a:pPr>
            <a:r>
              <a:rPr lang="en-US" sz="1100" b="1">
                <a:latin typeface="Posterama"/>
                <a:cs typeface="Posterama"/>
              </a:rPr>
              <a:t>Implementing Syringe Services Program (SSP) - CDC-SAMHSA Harm Reduction Technical Assistance Program</a:t>
            </a:r>
          </a:p>
          <a:p>
            <a:pPr marL="285750" indent="-228600">
              <a:lnSpc>
                <a:spcPct val="150000"/>
              </a:lnSpc>
              <a:spcAft>
                <a:spcPts val="600"/>
              </a:spcAft>
              <a:buFont typeface="Arial" panose="020B0604020202020204" pitchFamily="34" charset="0"/>
              <a:buChar char="•"/>
            </a:pPr>
            <a:r>
              <a:rPr lang="en-US" sz="1100" b="1">
                <a:latin typeface="Posterama"/>
                <a:cs typeface="Posterama"/>
              </a:rPr>
              <a:t>Widening avoid overdose reversal treatments - Naloxone </a:t>
            </a:r>
          </a:p>
          <a:p>
            <a:pPr marL="285750" indent="-228600">
              <a:lnSpc>
                <a:spcPct val="150000"/>
              </a:lnSpc>
              <a:spcAft>
                <a:spcPts val="600"/>
              </a:spcAft>
              <a:buFont typeface="Arial" panose="020B0604020202020204" pitchFamily="34" charset="0"/>
              <a:buChar char="•"/>
            </a:pPr>
            <a:r>
              <a:rPr lang="en-US" sz="1100" b="1">
                <a:latin typeface="Posterama"/>
                <a:cs typeface="Posterama"/>
              </a:rPr>
              <a:t>Promote evidence-based harm reduction services, including those that are integrated with health care delivery</a:t>
            </a:r>
          </a:p>
          <a:p>
            <a:pPr marL="285750" indent="-228600">
              <a:lnSpc>
                <a:spcPct val="150000"/>
              </a:lnSpc>
              <a:spcAft>
                <a:spcPts val="600"/>
              </a:spcAft>
              <a:buFont typeface="Arial" panose="020B0604020202020204" pitchFamily="34" charset="0"/>
              <a:buChar char="•"/>
            </a:pPr>
            <a:r>
              <a:rPr lang="en-US" sz="1100" b="1">
                <a:latin typeface="Posterama"/>
                <a:cs typeface="Posterama"/>
              </a:rPr>
              <a:t>Mobile Crisis Intervention Services Planning Grants and State Option in Medicaid</a:t>
            </a:r>
          </a:p>
          <a:p>
            <a:pPr marL="285750" indent="-228600">
              <a:lnSpc>
                <a:spcPct val="150000"/>
              </a:lnSpc>
              <a:spcAft>
                <a:spcPts val="600"/>
              </a:spcAft>
              <a:buFont typeface="Arial" panose="020B0604020202020204" pitchFamily="34" charset="0"/>
              <a:buChar char="•"/>
            </a:pPr>
            <a:r>
              <a:rPr lang="en-US" sz="1100" b="1">
                <a:latin typeface="Posterama"/>
                <a:cs typeface="Posterama"/>
              </a:rPr>
              <a:t>MAT - Medication Assisted Treatment </a:t>
            </a:r>
          </a:p>
          <a:p>
            <a:pPr marL="285750" indent="-228600">
              <a:lnSpc>
                <a:spcPct val="150000"/>
              </a:lnSpc>
              <a:spcAft>
                <a:spcPts val="600"/>
              </a:spcAft>
              <a:buFont typeface="Arial" panose="020B0604020202020204" pitchFamily="34" charset="0"/>
              <a:buChar char="•"/>
            </a:pPr>
            <a:r>
              <a:rPr lang="en-US" sz="1100" b="1">
                <a:latin typeface="Posterama"/>
                <a:cs typeface="Posterama"/>
              </a:rPr>
              <a:t>Develop educational materials and programs to reduce stigma. Increase access to, and continue to develop accurate, non-judgmental education programs on safer drug use and overdose prevention strategies</a:t>
            </a:r>
          </a:p>
          <a:p>
            <a:pPr marL="285750" indent="-228600">
              <a:lnSpc>
                <a:spcPct val="150000"/>
              </a:lnSpc>
              <a:spcAft>
                <a:spcPts val="600"/>
              </a:spcAft>
              <a:buFont typeface="Arial" panose="020B0604020202020204" pitchFamily="34" charset="0"/>
              <a:buChar char="•"/>
            </a:pPr>
            <a:r>
              <a:rPr lang="en-US" sz="1100" b="1">
                <a:latin typeface="Posterama"/>
                <a:cs typeface="Posterama"/>
              </a:rPr>
              <a:t>Language Shifts - focus on language that de-stigmatizes folks experiencing substance use</a:t>
            </a:r>
            <a:r>
              <a:rPr lang="en-US" sz="1050" b="1">
                <a:latin typeface="Posterama"/>
                <a:cs typeface="Posterama"/>
              </a:rPr>
              <a:t> </a:t>
            </a:r>
          </a:p>
        </p:txBody>
      </p:sp>
      <p:pic>
        <p:nvPicPr>
          <p:cNvPr id="5" name="slide 18 recording ">
            <a:hlinkClick r:id="" action="ppaction://media"/>
            <a:extLst>
              <a:ext uri="{FF2B5EF4-FFF2-40B4-BE49-F238E27FC236}">
                <a16:creationId xmlns:a16="http://schemas.microsoft.com/office/drawing/2014/main" id="{02896ECF-F1AF-EE6D-811D-2703E26B35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6788" y="5935179"/>
            <a:ext cx="730250" cy="730250"/>
          </a:xfrm>
          <a:prstGeom prst="rect">
            <a:avLst/>
          </a:prstGeom>
        </p:spPr>
      </p:pic>
    </p:spTree>
    <p:extLst>
      <p:ext uri="{BB962C8B-B14F-4D97-AF65-F5344CB8AC3E}">
        <p14:creationId xmlns:p14="http://schemas.microsoft.com/office/powerpoint/2010/main" val="992671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7" name="Rectangle 122">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8827A65-C229-029D-71B3-41C698827FA4}"/>
              </a:ext>
            </a:extLst>
          </p:cNvPr>
          <p:cNvSpPr>
            <a:spLocks noGrp="1"/>
          </p:cNvSpPr>
          <p:nvPr>
            <p:ph type="title"/>
          </p:nvPr>
        </p:nvSpPr>
        <p:spPr>
          <a:xfrm>
            <a:off x="367399" y="-99323"/>
            <a:ext cx="3840480" cy="5571066"/>
          </a:xfrm>
        </p:spPr>
        <p:txBody>
          <a:bodyPr vert="horz" lIns="91440" tIns="45720" rIns="91440" bIns="45720" rtlCol="0" anchor="ctr">
            <a:normAutofit/>
          </a:bodyPr>
          <a:lstStyle/>
          <a:p>
            <a:r>
              <a:rPr lang="en-US" sz="4800" kern="1200">
                <a:latin typeface="Posterama"/>
                <a:cs typeface="Posterama"/>
              </a:rPr>
              <a:t>Fentanyl Test Strips (FTS)</a:t>
            </a:r>
          </a:p>
        </p:txBody>
      </p:sp>
      <p:sp>
        <p:nvSpPr>
          <p:cNvPr id="128" name="Freeform: Shape 124">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B3F0964A-5E0E-08D9-C133-FB866B563F30}"/>
              </a:ext>
            </a:extLst>
          </p:cNvPr>
          <p:cNvSpPr txBox="1"/>
          <p:nvPr/>
        </p:nvSpPr>
        <p:spPr>
          <a:xfrm>
            <a:off x="5716431" y="556381"/>
            <a:ext cx="5788152" cy="621453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200">
                <a:solidFill>
                  <a:srgbClr val="FFFFFF"/>
                </a:solidFill>
                <a:latin typeface="Posterama"/>
                <a:cs typeface="Posterama"/>
              </a:rPr>
              <a:t>Fentanyl test strips are a form of inexpensive drug testing technology that was originally developed for urinalysis, but which have been shown to be effective at detecting the presence of fentanyl and fentanyl-analogs in drug samples prior to ingestion</a:t>
            </a:r>
          </a:p>
          <a:p>
            <a:pPr marL="57150">
              <a:lnSpc>
                <a:spcPct val="90000"/>
              </a:lnSpc>
              <a:spcAft>
                <a:spcPts val="600"/>
              </a:spcAft>
            </a:pPr>
            <a:endParaRPr lang="en-US" sz="2200">
              <a:solidFill>
                <a:srgbClr val="FFFFFF"/>
              </a:solidFill>
              <a:latin typeface="Posterama"/>
              <a:cs typeface="Posterama"/>
            </a:endParaRPr>
          </a:p>
          <a:p>
            <a:pPr marL="285750" indent="-228600">
              <a:lnSpc>
                <a:spcPct val="90000"/>
              </a:lnSpc>
              <a:spcAft>
                <a:spcPts val="600"/>
              </a:spcAft>
              <a:buFont typeface="Arial" panose="020B0604020202020204" pitchFamily="34" charset="0"/>
              <a:buChar char="•"/>
            </a:pPr>
            <a:r>
              <a:rPr lang="en-US" sz="2200">
                <a:solidFill>
                  <a:srgbClr val="FFFFFF"/>
                </a:solidFill>
                <a:latin typeface="Posterama"/>
                <a:cs typeface="Posterama"/>
              </a:rPr>
              <a:t>A 2018 study jointly conducted by researchers at Brown University, Boston Medical Center, and Johns Hopkins University in collaboration with law enforcement agencies sought to validate the efficacy of FTS for use in detecting fentanyl in drug samples</a:t>
            </a:r>
          </a:p>
          <a:p>
            <a:pPr>
              <a:lnSpc>
                <a:spcPct val="90000"/>
              </a:lnSpc>
              <a:spcAft>
                <a:spcPts val="600"/>
              </a:spcAft>
            </a:pPr>
            <a:endParaRPr lang="en-US" sz="2200">
              <a:solidFill>
                <a:srgbClr val="FFFFFF"/>
              </a:solidFill>
              <a:cs typeface="Calibri" panose="020F0502020204030204"/>
            </a:endParaRPr>
          </a:p>
        </p:txBody>
      </p:sp>
      <p:pic>
        <p:nvPicPr>
          <p:cNvPr id="2" name="Picture 2" descr="Chart, waterfall chart&#10;&#10;Description automatically generated">
            <a:extLst>
              <a:ext uri="{FF2B5EF4-FFF2-40B4-BE49-F238E27FC236}">
                <a16:creationId xmlns:a16="http://schemas.microsoft.com/office/drawing/2014/main" id="{DD2CC690-DFE7-4733-6FE1-42EF548AFC2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412787" y="3391157"/>
            <a:ext cx="3159418" cy="3315788"/>
          </a:xfrm>
          <a:prstGeom prst="rect">
            <a:avLst/>
          </a:prstGeom>
          <a:ln w="28575">
            <a:solidFill>
              <a:srgbClr val="40C9A3"/>
            </a:solidFill>
          </a:ln>
        </p:spPr>
      </p:pic>
      <p:pic>
        <p:nvPicPr>
          <p:cNvPr id="4" name="slide 19 recording ">
            <a:hlinkClick r:id="" action="ppaction://media"/>
            <a:extLst>
              <a:ext uri="{FF2B5EF4-FFF2-40B4-BE49-F238E27FC236}">
                <a16:creationId xmlns:a16="http://schemas.microsoft.com/office/drawing/2014/main" id="{6B3627E0-848C-16AC-54F1-53DB59FF90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9136" y="5891005"/>
            <a:ext cx="730250" cy="730250"/>
          </a:xfrm>
          <a:prstGeom prst="rect">
            <a:avLst/>
          </a:prstGeom>
        </p:spPr>
      </p:pic>
    </p:spTree>
    <p:extLst>
      <p:ext uri="{BB962C8B-B14F-4D97-AF65-F5344CB8AC3E}">
        <p14:creationId xmlns:p14="http://schemas.microsoft.com/office/powerpoint/2010/main" val="87554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nextCondLst>
                <p:cond evt="onClick" delay="0">
                  <p:tgtEl>
                    <p:spTgt spid="4"/>
                  </p:tgtEl>
                </p:cond>
              </p:nextCondLst>
            </p:seq>
            <p:audio>
              <p:cMediaNode>
                <p:cTn id="13"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 name="Picture 3">
            <a:extLst>
              <a:ext uri="{FF2B5EF4-FFF2-40B4-BE49-F238E27FC236}">
                <a16:creationId xmlns:a16="http://schemas.microsoft.com/office/drawing/2014/main" id="{7D211800-72BC-2C8A-ECE8-3B7AFDF5D00A}"/>
              </a:ext>
            </a:extLst>
          </p:cNvPr>
          <p:cNvPicPr>
            <a:picLocks noChangeAspect="1"/>
          </p:cNvPicPr>
          <p:nvPr/>
        </p:nvPicPr>
        <p:blipFill rotWithShape="1">
          <a:blip r:embed="rId5">
            <a:alphaModFix/>
          </a:blip>
          <a:srcRect l="3016" r="-4" b="-4"/>
          <a:stretch/>
        </p:blipFill>
        <p:spPr>
          <a:xfrm>
            <a:off x="20" y="1571"/>
            <a:ext cx="12191980" cy="6856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ubtitle 4">
            <a:extLst>
              <a:ext uri="{FF2B5EF4-FFF2-40B4-BE49-F238E27FC236}">
                <a16:creationId xmlns:a16="http://schemas.microsoft.com/office/drawing/2014/main" id="{329E0F8A-4267-E22E-9943-707DA1426892}"/>
              </a:ext>
            </a:extLst>
          </p:cNvPr>
          <p:cNvSpPr>
            <a:spLocks noGrp="1"/>
          </p:cNvSpPr>
          <p:nvPr>
            <p:ph type="subTitle" idx="1"/>
          </p:nvPr>
        </p:nvSpPr>
        <p:spPr>
          <a:xfrm>
            <a:off x="142344" y="931414"/>
            <a:ext cx="4012545" cy="3936498"/>
          </a:xfrm>
          <a:ln w="28575">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lgn="l"/>
            <a:endParaRPr lang="en-US">
              <a:latin typeface="Posterama"/>
              <a:cs typeface="Calibri"/>
            </a:endParaRPr>
          </a:p>
          <a:p>
            <a:pPr marL="342900" indent="-342900" algn="l">
              <a:buChar char="•"/>
            </a:pPr>
            <a:endParaRPr lang="en-US">
              <a:cs typeface="Calibri"/>
            </a:endParaRPr>
          </a:p>
          <a:p>
            <a:endParaRPr lang="en-US">
              <a:cs typeface="Calibri"/>
            </a:endParaRPr>
          </a:p>
        </p:txBody>
      </p:sp>
      <p:sp>
        <p:nvSpPr>
          <p:cNvPr id="3" name="TextBox 2">
            <a:extLst>
              <a:ext uri="{FF2B5EF4-FFF2-40B4-BE49-F238E27FC236}">
                <a16:creationId xmlns:a16="http://schemas.microsoft.com/office/drawing/2014/main" id="{FD3B75D0-8394-DB8B-05EF-3842845DE8D5}"/>
              </a:ext>
            </a:extLst>
          </p:cNvPr>
          <p:cNvSpPr txBox="1"/>
          <p:nvPr/>
        </p:nvSpPr>
        <p:spPr>
          <a:xfrm>
            <a:off x="416394" y="268340"/>
            <a:ext cx="11358378" cy="508485"/>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latin typeface="Posterama"/>
                <a:ea typeface="+mn-lt"/>
                <a:cs typeface="+mn-lt"/>
              </a:rPr>
              <a:t>In Closing: Additional strategies for improved care &amp; access + resources</a:t>
            </a:r>
            <a:endParaRPr lang="en-US" sz="2600">
              <a:latin typeface="Posterama"/>
              <a:cs typeface="Calibri"/>
            </a:endParaRPr>
          </a:p>
        </p:txBody>
      </p:sp>
      <p:sp>
        <p:nvSpPr>
          <p:cNvPr id="2" name="Subtitle 4">
            <a:extLst>
              <a:ext uri="{FF2B5EF4-FFF2-40B4-BE49-F238E27FC236}">
                <a16:creationId xmlns:a16="http://schemas.microsoft.com/office/drawing/2014/main" id="{0DE7E16F-D318-1C60-F6F6-42B7D0B93F60}"/>
              </a:ext>
            </a:extLst>
          </p:cNvPr>
          <p:cNvSpPr txBox="1">
            <a:spLocks/>
          </p:cNvSpPr>
          <p:nvPr/>
        </p:nvSpPr>
        <p:spPr>
          <a:xfrm>
            <a:off x="4265233" y="930992"/>
            <a:ext cx="3676909" cy="3923720"/>
          </a:xfrm>
          <a:prstGeom prst="rect">
            <a:avLst/>
          </a:prstGeom>
          <a:ln w="28575">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endParaRPr lang="en-US">
              <a:latin typeface="Posterama"/>
              <a:cs typeface="Calibri"/>
            </a:endParaRPr>
          </a:p>
          <a:p>
            <a:pPr marL="342900" indent="-342900" algn="l">
              <a:buFont typeface="Arial" panose="020B0604020202020204" pitchFamily="34" charset="0"/>
              <a:buChar char="•"/>
            </a:pPr>
            <a:endParaRPr lang="en-US">
              <a:cs typeface="Calibri" panose="020F0502020204030204"/>
            </a:endParaRPr>
          </a:p>
          <a:p>
            <a:endParaRPr lang="en-US">
              <a:cs typeface="Calibri" panose="020F0502020204030204"/>
            </a:endParaRPr>
          </a:p>
        </p:txBody>
      </p:sp>
      <p:sp>
        <p:nvSpPr>
          <p:cNvPr id="4" name="Subtitle 4">
            <a:extLst>
              <a:ext uri="{FF2B5EF4-FFF2-40B4-BE49-F238E27FC236}">
                <a16:creationId xmlns:a16="http://schemas.microsoft.com/office/drawing/2014/main" id="{7A1C88EB-82F4-91F8-B916-E5A08E9C2D2F}"/>
              </a:ext>
            </a:extLst>
          </p:cNvPr>
          <p:cNvSpPr txBox="1">
            <a:spLocks/>
          </p:cNvSpPr>
          <p:nvPr/>
        </p:nvSpPr>
        <p:spPr>
          <a:xfrm>
            <a:off x="8070586" y="931121"/>
            <a:ext cx="3923539" cy="3934062"/>
          </a:xfrm>
          <a:prstGeom prst="rect">
            <a:avLst/>
          </a:prstGeom>
          <a:ln w="28575">
            <a:solidFill>
              <a:schemeClr val="tx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endParaRPr lang="en-US">
              <a:latin typeface="Posterama"/>
              <a:cs typeface="Calibri"/>
            </a:endParaRPr>
          </a:p>
          <a:p>
            <a:pPr marL="342900" indent="-342900" algn="l">
              <a:buFont typeface="Arial" panose="020B0604020202020204" pitchFamily="34" charset="0"/>
              <a:buChar char="•"/>
            </a:pPr>
            <a:endParaRPr lang="en-US">
              <a:cs typeface="Calibri" panose="020F0502020204030204"/>
            </a:endParaRPr>
          </a:p>
          <a:p>
            <a:endParaRPr lang="en-US">
              <a:cs typeface="Calibri" panose="020F0502020204030204"/>
            </a:endParaRPr>
          </a:p>
        </p:txBody>
      </p:sp>
      <p:pic>
        <p:nvPicPr>
          <p:cNvPr id="9" name="Picture 9" descr="Sea of hands in the middle">
            <a:extLst>
              <a:ext uri="{FF2B5EF4-FFF2-40B4-BE49-F238E27FC236}">
                <a16:creationId xmlns:a16="http://schemas.microsoft.com/office/drawing/2014/main" id="{5E77F53E-2522-2FA9-6842-A9BF22E37271}"/>
              </a:ext>
            </a:extLst>
          </p:cNvPr>
          <p:cNvPicPr>
            <a:picLocks noChangeAspect="1"/>
          </p:cNvPicPr>
          <p:nvPr/>
        </p:nvPicPr>
        <p:blipFill>
          <a:blip r:embed="rId6"/>
          <a:stretch>
            <a:fillRect/>
          </a:stretch>
        </p:blipFill>
        <p:spPr>
          <a:xfrm>
            <a:off x="4373405" y="1145899"/>
            <a:ext cx="3442979" cy="3632172"/>
          </a:xfrm>
          <a:prstGeom prst="rect">
            <a:avLst/>
          </a:prstGeom>
        </p:spPr>
      </p:pic>
      <p:pic>
        <p:nvPicPr>
          <p:cNvPr id="16" name="Picture 16" descr="Meeting of people at law firm">
            <a:extLst>
              <a:ext uri="{FF2B5EF4-FFF2-40B4-BE49-F238E27FC236}">
                <a16:creationId xmlns:a16="http://schemas.microsoft.com/office/drawing/2014/main" id="{1687C839-53E2-061C-53F5-B616AC140475}"/>
              </a:ext>
            </a:extLst>
          </p:cNvPr>
          <p:cNvPicPr>
            <a:picLocks noChangeAspect="1"/>
          </p:cNvPicPr>
          <p:nvPr/>
        </p:nvPicPr>
        <p:blipFill>
          <a:blip r:embed="rId7"/>
          <a:stretch>
            <a:fillRect/>
          </a:stretch>
        </p:blipFill>
        <p:spPr>
          <a:xfrm>
            <a:off x="284284" y="1142672"/>
            <a:ext cx="3732334" cy="3647970"/>
          </a:xfrm>
          <a:prstGeom prst="rect">
            <a:avLst/>
          </a:prstGeom>
        </p:spPr>
      </p:pic>
      <p:pic>
        <p:nvPicPr>
          <p:cNvPr id="17" name="Picture 17" descr="Doctor and patient">
            <a:extLst>
              <a:ext uri="{FF2B5EF4-FFF2-40B4-BE49-F238E27FC236}">
                <a16:creationId xmlns:a16="http://schemas.microsoft.com/office/drawing/2014/main" id="{64F88041-CB72-CA5E-B687-E495630801F1}"/>
              </a:ext>
            </a:extLst>
          </p:cNvPr>
          <p:cNvPicPr>
            <a:picLocks noChangeAspect="1"/>
          </p:cNvPicPr>
          <p:nvPr/>
        </p:nvPicPr>
        <p:blipFill>
          <a:blip r:embed="rId8"/>
          <a:stretch>
            <a:fillRect/>
          </a:stretch>
        </p:blipFill>
        <p:spPr>
          <a:xfrm>
            <a:off x="8268980" y="1073270"/>
            <a:ext cx="3534508" cy="3658786"/>
          </a:xfrm>
          <a:prstGeom prst="rect">
            <a:avLst/>
          </a:prstGeom>
        </p:spPr>
      </p:pic>
      <p:pic>
        <p:nvPicPr>
          <p:cNvPr id="6" name="Audio Recording Apr 3, 2022 at 3:54:01 PM">
            <a:hlinkClick r:id="" action="ppaction://media"/>
            <a:extLst>
              <a:ext uri="{FF2B5EF4-FFF2-40B4-BE49-F238E27FC236}">
                <a16:creationId xmlns:a16="http://schemas.microsoft.com/office/drawing/2014/main" id="{BD00C3A8-4C52-6B64-09F8-569294BDFC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424" y="5829673"/>
            <a:ext cx="730250" cy="730250"/>
          </a:xfrm>
          <a:prstGeom prst="rect">
            <a:avLst/>
          </a:prstGeom>
        </p:spPr>
      </p:pic>
      <p:sp>
        <p:nvSpPr>
          <p:cNvPr id="7" name="TextBox 6">
            <a:extLst>
              <a:ext uri="{FF2B5EF4-FFF2-40B4-BE49-F238E27FC236}">
                <a16:creationId xmlns:a16="http://schemas.microsoft.com/office/drawing/2014/main" id="{28096B54-E075-24ED-3A9B-0AA3A73B6DD2}"/>
              </a:ext>
            </a:extLst>
          </p:cNvPr>
          <p:cNvSpPr txBox="1"/>
          <p:nvPr/>
        </p:nvSpPr>
        <p:spPr>
          <a:xfrm>
            <a:off x="865159" y="4918864"/>
            <a:ext cx="11169533" cy="181588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Posterama"/>
                <a:cs typeface="Calibri"/>
              </a:rPr>
              <a:t>Additional Resources: </a:t>
            </a:r>
            <a:endParaRPr lang="en-US" sz="1600">
              <a:latin typeface="Calibri" panose="020F0502020204030204"/>
              <a:cs typeface="Calibri"/>
            </a:endParaRPr>
          </a:p>
          <a:p>
            <a:pPr marL="285750" indent="-285750">
              <a:buFont typeface="Courier New"/>
              <a:buChar char="o"/>
            </a:pPr>
            <a:r>
              <a:rPr lang="en-US" sz="1600">
                <a:latin typeface="Posterama"/>
                <a:cs typeface="Calibri"/>
              </a:rPr>
              <a:t>North Carolina Harm Reduction Coalition- </a:t>
            </a:r>
            <a:r>
              <a:rPr lang="en-US" sz="1600">
                <a:latin typeface="Posterama"/>
                <a:ea typeface="+mn-lt"/>
                <a:cs typeface="+mn-lt"/>
                <a:hlinkClick r:id="rId10"/>
              </a:rPr>
              <a:t>https://www.nchrc.org</a:t>
            </a:r>
            <a:endParaRPr lang="en-US" sz="1600">
              <a:cs typeface="Calibri"/>
            </a:endParaRPr>
          </a:p>
          <a:p>
            <a:pPr marL="285750" indent="-285750">
              <a:buFont typeface="Courier New"/>
              <a:buChar char="o"/>
            </a:pPr>
            <a:r>
              <a:rPr lang="en-US" sz="1600">
                <a:latin typeface="Posterama"/>
                <a:cs typeface="Calibri"/>
              </a:rPr>
              <a:t>Centers for Disease Control - </a:t>
            </a:r>
            <a:r>
              <a:rPr lang="en-US" sz="1600">
                <a:latin typeface="Posterama"/>
                <a:ea typeface="+mn-lt"/>
                <a:cs typeface="+mn-lt"/>
                <a:hlinkClick r:id="rId11"/>
              </a:rPr>
              <a:t>https://harmreductionhelp.cdc.gov/s/</a:t>
            </a:r>
            <a:endParaRPr lang="en-US" sz="1600">
              <a:latin typeface="Posterama"/>
              <a:ea typeface="+mn-lt"/>
              <a:cs typeface="+mn-lt"/>
            </a:endParaRPr>
          </a:p>
          <a:p>
            <a:pPr marL="285750" indent="-285750">
              <a:buFont typeface="Courier New"/>
              <a:buChar char="o"/>
            </a:pPr>
            <a:r>
              <a:rPr lang="en-US" sz="1600">
                <a:latin typeface="Posterama"/>
                <a:ea typeface="+mn-lt"/>
                <a:cs typeface="+mn-lt"/>
              </a:rPr>
              <a:t>U.S Department of Health and Human Services- </a:t>
            </a:r>
            <a:r>
              <a:rPr lang="en-US" sz="1600">
                <a:latin typeface="Posterama"/>
                <a:ea typeface="+mn-lt"/>
                <a:cs typeface="+mn-lt"/>
                <a:hlinkClick r:id="rId12"/>
              </a:rPr>
              <a:t>https://www.hhs.gov/overdose-prevention/harm-reduction</a:t>
            </a:r>
            <a:endParaRPr lang="en-US" sz="1600">
              <a:latin typeface="Posterama"/>
              <a:ea typeface="+mn-lt"/>
              <a:cs typeface="+mn-lt"/>
            </a:endParaRPr>
          </a:p>
          <a:p>
            <a:pPr marL="285750" indent="-285750">
              <a:buFont typeface="Courier New"/>
              <a:buChar char="o"/>
            </a:pPr>
            <a:r>
              <a:rPr lang="en-US" sz="1600">
                <a:latin typeface="Posterama"/>
                <a:ea typeface="+mn-lt"/>
                <a:cs typeface="+mn-lt"/>
              </a:rPr>
              <a:t>Harm Reduction Coalition Organization– </a:t>
            </a:r>
            <a:r>
              <a:rPr lang="en-US" sz="1600">
                <a:latin typeface="Posterama"/>
                <a:ea typeface="+mn-lt"/>
                <a:cs typeface="+mn-lt"/>
                <a:hlinkClick r:id="rId13"/>
              </a:rPr>
              <a:t>https://harmreduction.org</a:t>
            </a:r>
            <a:endParaRPr lang="en-US" sz="1600">
              <a:latin typeface="Posterama"/>
              <a:ea typeface="+mn-lt"/>
              <a:cs typeface="+mn-lt"/>
            </a:endParaRPr>
          </a:p>
          <a:p>
            <a:pPr marL="285750" indent="-285750">
              <a:buFont typeface="Courier New"/>
              <a:buChar char="o"/>
            </a:pPr>
            <a:r>
              <a:rPr lang="en-US" sz="1600">
                <a:latin typeface="Posterama"/>
                <a:ea typeface="+mn-lt"/>
                <a:cs typeface="+mn-lt"/>
              </a:rPr>
              <a:t>Substance Abuse and Mental Health Services Administration- </a:t>
            </a:r>
            <a:r>
              <a:rPr lang="en-US" sz="1600">
                <a:latin typeface="Posterama"/>
                <a:ea typeface="+mn-lt"/>
                <a:cs typeface="+mn-lt"/>
                <a:hlinkClick r:id="rId14"/>
              </a:rPr>
              <a:t>https://www.samhsa.gov/find-help/harm-reduction</a:t>
            </a:r>
            <a:endParaRPr lang="en-US" sz="1600">
              <a:latin typeface="Posterama"/>
              <a:ea typeface="+mn-lt"/>
              <a:cs typeface="+mn-lt"/>
            </a:endParaRPr>
          </a:p>
          <a:p>
            <a:pPr marL="285750" indent="-285750">
              <a:buFont typeface="Courier New"/>
              <a:buChar char="o"/>
            </a:pPr>
            <a:r>
              <a:rPr lang="en-US" sz="1600">
                <a:latin typeface="Posterama"/>
                <a:cs typeface="Calibri" panose="020F0502020204030204"/>
              </a:rPr>
              <a:t>Drug Policy Alliance - </a:t>
            </a:r>
            <a:r>
              <a:rPr lang="en-US" sz="1600">
                <a:latin typeface="Posterama"/>
                <a:ea typeface="+mn-lt"/>
                <a:cs typeface="+mn-lt"/>
                <a:hlinkClick r:id="rId15"/>
              </a:rPr>
              <a:t>https://drugpolicy.org</a:t>
            </a:r>
            <a:endParaRPr lang="en-US" sz="1600">
              <a:latin typeface="Posterama"/>
              <a:ea typeface="+mn-lt"/>
              <a:cs typeface="+mn-lt"/>
            </a:endParaRPr>
          </a:p>
        </p:txBody>
      </p:sp>
    </p:spTree>
    <p:extLst>
      <p:ext uri="{BB962C8B-B14F-4D97-AF65-F5344CB8AC3E}">
        <p14:creationId xmlns:p14="http://schemas.microsoft.com/office/powerpoint/2010/main" val="34929801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33">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Background pattern&#10;&#10;Description automatically generated">
            <a:extLst>
              <a:ext uri="{FF2B5EF4-FFF2-40B4-BE49-F238E27FC236}">
                <a16:creationId xmlns:a16="http://schemas.microsoft.com/office/drawing/2014/main" id="{20AC468A-D9E0-D7B7-5AC3-27C870670333}"/>
              </a:ext>
            </a:extLst>
          </p:cNvPr>
          <p:cNvPicPr>
            <a:picLocks noChangeAspect="1"/>
          </p:cNvPicPr>
          <p:nvPr/>
        </p:nvPicPr>
        <p:blipFill rotWithShape="1">
          <a:blip r:embed="rId7"/>
          <a:srcRect l="27485" r="34287" b="1"/>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2" name="Picture 2" descr="A picture containing ceiling, subway&#10;&#10;Description automatically generated">
            <a:extLst>
              <a:ext uri="{FF2B5EF4-FFF2-40B4-BE49-F238E27FC236}">
                <a16:creationId xmlns:a16="http://schemas.microsoft.com/office/drawing/2014/main" id="{25DF9E72-1D4B-D4D2-27F3-38B02ACA45E0}"/>
              </a:ext>
            </a:extLst>
          </p:cNvPr>
          <p:cNvPicPr>
            <a:picLocks noChangeAspect="1"/>
          </p:cNvPicPr>
          <p:nvPr/>
        </p:nvPicPr>
        <p:blipFill rotWithShape="1">
          <a:blip r:embed="rId8"/>
          <a:srcRect t="8915"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Picture 3">
            <a:extLst>
              <a:ext uri="{FF2B5EF4-FFF2-40B4-BE49-F238E27FC236}">
                <a16:creationId xmlns:a16="http://schemas.microsoft.com/office/drawing/2014/main" id="{9B41D8D3-80F4-B508-F667-442FBE7CBB2A}"/>
              </a:ext>
            </a:extLst>
          </p:cNvPr>
          <p:cNvPicPr>
            <a:picLocks noChangeAspect="1"/>
          </p:cNvPicPr>
          <p:nvPr/>
        </p:nvPicPr>
        <p:blipFill rotWithShape="1">
          <a:blip r:embed="rId9"/>
          <a:srcRect l="14183" r="9797"/>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44" name="Freeform: Shape 135">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5" name="Freeform: Shape 137">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3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022287B-62F1-02CD-3473-2C9614BF5957}"/>
              </a:ext>
            </a:extLst>
          </p:cNvPr>
          <p:cNvSpPr txBox="1"/>
          <p:nvPr/>
        </p:nvSpPr>
        <p:spPr>
          <a:xfrm>
            <a:off x="127890" y="1502972"/>
            <a:ext cx="3748499" cy="499854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50000"/>
              </a:lnSpc>
            </a:pPr>
            <a:r>
              <a:rPr lang="en-US" sz="1400" b="1" i="1">
                <a:solidFill>
                  <a:schemeClr val="tx1"/>
                </a:solidFill>
              </a:rPr>
              <a:t>Introduction: What will we explore? </a:t>
            </a:r>
            <a:endParaRPr lang="en-US" sz="1400" i="1">
              <a:solidFill>
                <a:schemeClr val="tx1"/>
              </a:solidFill>
              <a:cs typeface="Calibri" panose="020F0502020204030204"/>
            </a:endParaRPr>
          </a:p>
          <a:p>
            <a:pPr marL="285750" indent="-228600">
              <a:lnSpc>
                <a:spcPct val="150000"/>
              </a:lnSpc>
              <a:buFont typeface="Arial" panose="020B0604020202020204" pitchFamily="34" charset="0"/>
              <a:buChar char="•"/>
            </a:pPr>
            <a:r>
              <a:rPr lang="en-US" sz="1400">
                <a:solidFill>
                  <a:schemeClr val="tx1"/>
                </a:solidFill>
              </a:rPr>
              <a:t>Background on substance use and opioid epidemic</a:t>
            </a:r>
            <a:endParaRPr lang="en-US" sz="1400">
              <a:solidFill>
                <a:schemeClr val="tx1"/>
              </a:solidFill>
              <a:cs typeface="Calibri"/>
            </a:endParaRPr>
          </a:p>
          <a:p>
            <a:pPr marL="285750" indent="-228600">
              <a:lnSpc>
                <a:spcPct val="150000"/>
              </a:lnSpc>
              <a:buFont typeface="Arial" panose="020B0604020202020204" pitchFamily="34" charset="0"/>
              <a:buChar char="•"/>
            </a:pPr>
            <a:r>
              <a:rPr lang="en-US" sz="1400">
                <a:solidFill>
                  <a:schemeClr val="tx1"/>
                </a:solidFill>
              </a:rPr>
              <a:t>The rise and risks of fentanyl </a:t>
            </a:r>
            <a:endParaRPr lang="en-US" sz="1400">
              <a:solidFill>
                <a:schemeClr val="tx1"/>
              </a:solidFill>
              <a:cs typeface="Calibri"/>
            </a:endParaRPr>
          </a:p>
          <a:p>
            <a:pPr marL="285750" indent="-228600">
              <a:lnSpc>
                <a:spcPct val="150000"/>
              </a:lnSpc>
              <a:buFont typeface="Arial" panose="020B0604020202020204" pitchFamily="34" charset="0"/>
              <a:buChar char="•"/>
            </a:pPr>
            <a:r>
              <a:rPr lang="en-US" sz="1400">
                <a:solidFill>
                  <a:schemeClr val="tx1"/>
                </a:solidFill>
              </a:rPr>
              <a:t>What is harm reduction and why it matters</a:t>
            </a:r>
            <a:endParaRPr lang="en-US" sz="1400">
              <a:solidFill>
                <a:schemeClr val="tx1"/>
              </a:solidFill>
              <a:cs typeface="Calibri"/>
            </a:endParaRPr>
          </a:p>
          <a:p>
            <a:pPr marL="285750" indent="-228600">
              <a:lnSpc>
                <a:spcPct val="150000"/>
              </a:lnSpc>
              <a:buFont typeface="Arial" panose="020B0604020202020204" pitchFamily="34" charset="0"/>
              <a:buChar char="•"/>
            </a:pPr>
            <a:r>
              <a:rPr lang="en-US" sz="1400">
                <a:solidFill>
                  <a:schemeClr val="tx1"/>
                </a:solidFill>
              </a:rPr>
              <a:t>How harm reduction fills the gap when discussing the opioid epidemic</a:t>
            </a:r>
            <a:endParaRPr lang="en-US" sz="1400">
              <a:solidFill>
                <a:schemeClr val="tx1"/>
              </a:solidFill>
              <a:cs typeface="Calibri"/>
            </a:endParaRPr>
          </a:p>
          <a:p>
            <a:pPr marL="285750" indent="-228600">
              <a:lnSpc>
                <a:spcPct val="150000"/>
              </a:lnSpc>
              <a:buFont typeface="Arial" panose="020B0604020202020204" pitchFamily="34" charset="0"/>
              <a:buChar char="•"/>
            </a:pPr>
            <a:r>
              <a:rPr lang="en-US" sz="1400">
                <a:solidFill>
                  <a:schemeClr val="tx1"/>
                </a:solidFill>
              </a:rPr>
              <a:t>Evidence Based Strategies </a:t>
            </a:r>
            <a:endParaRPr lang="en-US" sz="1400">
              <a:solidFill>
                <a:schemeClr val="tx1"/>
              </a:solidFill>
              <a:cs typeface="Calibri"/>
            </a:endParaRPr>
          </a:p>
          <a:p>
            <a:pPr marL="285750" indent="-228600">
              <a:lnSpc>
                <a:spcPct val="150000"/>
              </a:lnSpc>
              <a:buFont typeface="Arial" panose="020B0604020202020204" pitchFamily="34" charset="0"/>
              <a:buChar char="•"/>
            </a:pPr>
            <a:r>
              <a:rPr lang="en-US" sz="1400">
                <a:solidFill>
                  <a:schemeClr val="tx1"/>
                </a:solidFill>
              </a:rPr>
              <a:t>What has worked thus far</a:t>
            </a:r>
            <a:endParaRPr lang="en-US" sz="1400">
              <a:solidFill>
                <a:schemeClr val="tx1"/>
              </a:solidFill>
              <a:cs typeface="Calibri"/>
            </a:endParaRPr>
          </a:p>
          <a:p>
            <a:pPr marL="285750" indent="-228600">
              <a:lnSpc>
                <a:spcPct val="150000"/>
              </a:lnSpc>
              <a:buFont typeface="Arial" panose="020B0604020202020204" pitchFamily="34" charset="0"/>
              <a:buChar char="•"/>
            </a:pPr>
            <a:r>
              <a:rPr lang="en-US" sz="1400">
                <a:solidFill>
                  <a:schemeClr val="tx1"/>
                </a:solidFill>
              </a:rPr>
              <a:t>Co-occurring disorders with substance use</a:t>
            </a:r>
            <a:endParaRPr lang="en-US" sz="1400">
              <a:solidFill>
                <a:schemeClr val="tx1"/>
              </a:solidFill>
              <a:cs typeface="Calibri"/>
            </a:endParaRPr>
          </a:p>
          <a:p>
            <a:pPr marL="285750" indent="-228600">
              <a:lnSpc>
                <a:spcPct val="150000"/>
              </a:lnSpc>
              <a:buFont typeface="Arial" panose="020B0604020202020204" pitchFamily="34" charset="0"/>
              <a:buChar char="•"/>
            </a:pPr>
            <a:r>
              <a:rPr lang="en-US" sz="1400">
                <a:solidFill>
                  <a:schemeClr val="tx1"/>
                </a:solidFill>
              </a:rPr>
              <a:t>Integrated healthcare placements/settings?</a:t>
            </a:r>
            <a:endParaRPr lang="en-US" sz="1400">
              <a:solidFill>
                <a:schemeClr val="tx1"/>
              </a:solidFill>
              <a:cs typeface="Calibri"/>
            </a:endParaRPr>
          </a:p>
          <a:p>
            <a:pPr marL="285750" indent="-228600">
              <a:lnSpc>
                <a:spcPct val="150000"/>
              </a:lnSpc>
              <a:buFont typeface="Arial" panose="020B0604020202020204" pitchFamily="34" charset="0"/>
              <a:buChar char="•"/>
            </a:pPr>
            <a:r>
              <a:rPr lang="en-US" sz="1400">
                <a:solidFill>
                  <a:schemeClr val="tx1"/>
                </a:solidFill>
              </a:rPr>
              <a:t>Recommendations for best practices for substance use treatment</a:t>
            </a:r>
            <a:endParaRPr lang="en-US" sz="1400">
              <a:solidFill>
                <a:schemeClr val="tx1"/>
              </a:solidFill>
              <a:cs typeface="Calibri"/>
            </a:endParaRPr>
          </a:p>
          <a:p>
            <a:pPr marL="742950" lvl="1" indent="-228600">
              <a:lnSpc>
                <a:spcPct val="150000"/>
              </a:lnSpc>
              <a:buFont typeface="Arial" panose="020B0604020202020204" pitchFamily="34" charset="0"/>
              <a:buChar char="•"/>
            </a:pPr>
            <a:r>
              <a:rPr lang="en-US" sz="1400">
                <a:solidFill>
                  <a:schemeClr val="tx1"/>
                </a:solidFill>
              </a:rPr>
              <a:t>Harm reduction recommendation </a:t>
            </a:r>
            <a:endParaRPr lang="en-US" sz="1400">
              <a:solidFill>
                <a:schemeClr val="tx1"/>
              </a:solidFill>
              <a:cs typeface="Calibri"/>
            </a:endParaRPr>
          </a:p>
          <a:p>
            <a:pPr>
              <a:lnSpc>
                <a:spcPct val="90000"/>
              </a:lnSpc>
              <a:spcAft>
                <a:spcPts val="1000"/>
              </a:spcAft>
            </a:pPr>
            <a:br>
              <a:rPr lang="en-US" sz="1100"/>
            </a:br>
            <a:endParaRPr lang="en-US" sz="1100">
              <a:solidFill>
                <a:schemeClr val="tx1"/>
              </a:solidFill>
              <a:cs typeface="Calibri" panose="020F0502020204030204"/>
            </a:endParaRPr>
          </a:p>
        </p:txBody>
      </p:sp>
      <p:pic>
        <p:nvPicPr>
          <p:cNvPr id="4" name="Audio Recording Apr 3, 2022 at 3:11:34 PM">
            <a:hlinkClick r:id="" action="ppaction://media"/>
            <a:extLst>
              <a:ext uri="{FF2B5EF4-FFF2-40B4-BE49-F238E27FC236}">
                <a16:creationId xmlns:a16="http://schemas.microsoft.com/office/drawing/2014/main" id="{16ABA170-FC6C-1E8C-FAD5-2370780E0D7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56780" y="5821994"/>
            <a:ext cx="712530" cy="747970"/>
          </a:xfrm>
          <a:prstGeom prst="rect">
            <a:avLst/>
          </a:prstGeom>
        </p:spPr>
      </p:pic>
      <p:pic>
        <p:nvPicPr>
          <p:cNvPr id="5" name="slide 2 recording ">
            <a:hlinkClick r:id="" action="ppaction://media"/>
            <a:extLst>
              <a:ext uri="{FF2B5EF4-FFF2-40B4-BE49-F238E27FC236}">
                <a16:creationId xmlns:a16="http://schemas.microsoft.com/office/drawing/2014/main" id="{0A8FBC67-4A6C-23A7-585C-038FDACB186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936188" y="4671556"/>
            <a:ext cx="725835" cy="758901"/>
          </a:xfrm>
          <a:prstGeom prst="rect">
            <a:avLst/>
          </a:prstGeom>
        </p:spPr>
      </p:pic>
    </p:spTree>
    <p:extLst>
      <p:ext uri="{BB962C8B-B14F-4D97-AF65-F5344CB8AC3E}">
        <p14:creationId xmlns:p14="http://schemas.microsoft.com/office/powerpoint/2010/main" val="1046261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0C9A3"/>
        </a:solidFill>
        <a:effectLst/>
      </p:bgPr>
    </p:bg>
    <p:spTree>
      <p:nvGrpSpPr>
        <p:cNvPr id="1" name=""/>
        <p:cNvGrpSpPr/>
        <p:nvPr/>
      </p:nvGrpSpPr>
      <p:grpSpPr>
        <a:xfrm>
          <a:off x="0" y="0"/>
          <a:ext cx="0" cy="0"/>
          <a:chOff x="0" y="0"/>
          <a:chExt cx="0" cy="0"/>
        </a:xfrm>
      </p:grpSpPr>
      <p:pic>
        <p:nvPicPr>
          <p:cNvPr id="90" name="Picture 3">
            <a:extLst>
              <a:ext uri="{FF2B5EF4-FFF2-40B4-BE49-F238E27FC236}">
                <a16:creationId xmlns:a16="http://schemas.microsoft.com/office/drawing/2014/main" id="{7D211800-72BC-2C8A-ECE8-3B7AFDF5D00A}"/>
              </a:ext>
            </a:extLst>
          </p:cNvPr>
          <p:cNvPicPr>
            <a:picLocks noChangeAspect="1"/>
          </p:cNvPicPr>
          <p:nvPr/>
        </p:nvPicPr>
        <p:blipFill rotWithShape="1">
          <a:blip r:embed="rId3">
            <a:alphaModFix/>
          </a:blip>
          <a:srcRect l="3016" r="-4" b="-4"/>
          <a:stretch/>
        </p:blipFill>
        <p:spPr>
          <a:xfrm>
            <a:off x="20" y="1571"/>
            <a:ext cx="12191980" cy="6856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8F829D51-34C0-27FE-7B01-465BB401D399}"/>
              </a:ext>
            </a:extLst>
          </p:cNvPr>
          <p:cNvSpPr txBox="1"/>
          <p:nvPr/>
        </p:nvSpPr>
        <p:spPr>
          <a:xfrm>
            <a:off x="782516" y="320918"/>
            <a:ext cx="10626967" cy="6001643"/>
          </a:xfrm>
          <a:prstGeom prst="rect">
            <a:avLst/>
          </a:prstGeom>
          <a:solidFill>
            <a:schemeClr val="accent4">
              <a:lumMod val="60000"/>
              <a:lumOff val="40000"/>
            </a:schemeClr>
          </a:solidFill>
          <a:ln w="28575">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i="1">
              <a:latin typeface="Posterama"/>
              <a:ea typeface="+mn-lt"/>
              <a:cs typeface="+mn-lt"/>
            </a:endParaRPr>
          </a:p>
          <a:p>
            <a:pPr algn="ctr"/>
            <a:r>
              <a:rPr lang="en-US" sz="2400" i="1">
                <a:latin typeface="Posterama"/>
                <a:ea typeface="+mn-lt"/>
                <a:cs typeface="+mn-lt"/>
              </a:rPr>
              <a:t>This project was supported by the Health Resources and Services Administration (HRSA) of the U.S. Department of Health and Human Services (HHS), </a:t>
            </a:r>
            <a:r>
              <a:rPr lang="en-US" sz="2400">
                <a:latin typeface="Posterama"/>
                <a:ea typeface="+mn-lt"/>
                <a:cs typeface="+mn-lt"/>
              </a:rPr>
              <a:t>Behavioral Health Workforce Education and Training (BHWET) Program </a:t>
            </a:r>
            <a:r>
              <a:rPr lang="en-US" sz="2400" i="1">
                <a:latin typeface="Posterama"/>
                <a:ea typeface="+mn-lt"/>
                <a:cs typeface="+mn-lt"/>
              </a:rPr>
              <a:t>under M01HP31370, </a:t>
            </a:r>
            <a:r>
              <a:rPr lang="en-US" sz="2400" b="1" i="1">
                <a:latin typeface="Posterama"/>
                <a:ea typeface="+mn-lt"/>
                <a:cs typeface="+mn-lt"/>
              </a:rPr>
              <a:t>UNC-PrimeCare</a:t>
            </a:r>
            <a:r>
              <a:rPr lang="en-US" sz="2400" i="1">
                <a:latin typeface="Posterama"/>
                <a:ea typeface="+mn-lt"/>
                <a:cs typeface="+mn-lt"/>
              </a:rPr>
              <a:t>, $1,920,000.00, </a:t>
            </a:r>
            <a:r>
              <a:rPr lang="en-US" sz="2400" b="1" i="1">
                <a:latin typeface="Posterama"/>
                <a:ea typeface="+mn-lt"/>
                <a:cs typeface="+mn-lt"/>
              </a:rPr>
              <a:t>or </a:t>
            </a:r>
            <a:r>
              <a:rPr lang="en-US" sz="2400" i="1">
                <a:latin typeface="Posterama"/>
                <a:ea typeface="+mn-lt"/>
                <a:cs typeface="+mn-lt"/>
              </a:rPr>
              <a:t>the</a:t>
            </a:r>
            <a:r>
              <a:rPr lang="en-US" sz="2400" b="1" i="1">
                <a:latin typeface="Posterama"/>
                <a:ea typeface="+mn-lt"/>
                <a:cs typeface="+mn-lt"/>
              </a:rPr>
              <a:t> </a:t>
            </a:r>
            <a:r>
              <a:rPr lang="en-US" sz="2400">
                <a:latin typeface="Posterama"/>
                <a:ea typeface="+mn-lt"/>
                <a:cs typeface="+mn-lt"/>
              </a:rPr>
              <a:t>Opioid Workforce Expansion Program -- Professional, (OWEP) </a:t>
            </a:r>
            <a:r>
              <a:rPr lang="en-US" sz="2400" i="1">
                <a:latin typeface="Posterama"/>
                <a:ea typeface="+mn-lt"/>
                <a:cs typeface="+mn-lt"/>
              </a:rPr>
              <a:t>under </a:t>
            </a:r>
            <a:r>
              <a:rPr lang="en-US" sz="2400">
                <a:latin typeface="Posterama"/>
                <a:ea typeface="+mn-lt"/>
                <a:cs typeface="+mn-lt"/>
              </a:rPr>
              <a:t>T98HP33425, </a:t>
            </a:r>
            <a:r>
              <a:rPr lang="en-US" sz="2400" b="1" i="1">
                <a:latin typeface="Posterama"/>
                <a:ea typeface="+mn-lt"/>
                <a:cs typeface="+mn-lt"/>
              </a:rPr>
              <a:t>UNC-PrimeCare-OUD</a:t>
            </a:r>
            <a:r>
              <a:rPr lang="en-US" sz="2400">
                <a:latin typeface="Posterama"/>
                <a:ea typeface="+mn-lt"/>
                <a:cs typeface="+mn-lt"/>
              </a:rPr>
              <a:t>, </a:t>
            </a:r>
            <a:r>
              <a:rPr lang="en-US" sz="2400" i="1">
                <a:latin typeface="Posterama"/>
                <a:ea typeface="+mn-lt"/>
                <a:cs typeface="+mn-lt"/>
              </a:rPr>
              <a:t>$1,350,000. Both programs are 100% financed with governmental sources. This information or content and conclusions are those of the author/s and should not be construed as the official position or policy of, nor should any endorsements be inferred by HRSA, HHS or the U.S. Government.</a:t>
            </a:r>
            <a:endParaRPr lang="en-US">
              <a:cs typeface="Calibri" panose="020F0502020204030204"/>
            </a:endParaRPr>
          </a:p>
          <a:p>
            <a:endParaRPr lang="en-US" sz="2400" i="1">
              <a:latin typeface="Posterama"/>
              <a:cs typeface="Calibri"/>
            </a:endParaRPr>
          </a:p>
          <a:p>
            <a:endParaRPr lang="en-US" sz="2400" i="1">
              <a:latin typeface="Posterama"/>
              <a:cs typeface="Calibri"/>
            </a:endParaRPr>
          </a:p>
          <a:p>
            <a:endParaRPr lang="en-US" sz="2400" i="1">
              <a:latin typeface="Posterama"/>
              <a:cs typeface="Calibri"/>
            </a:endParaRPr>
          </a:p>
          <a:p>
            <a:endParaRPr lang="en-US" sz="2400" i="1">
              <a:latin typeface="Posterama"/>
              <a:cs typeface="Calibri"/>
            </a:endParaRPr>
          </a:p>
        </p:txBody>
      </p:sp>
      <p:pic>
        <p:nvPicPr>
          <p:cNvPr id="12" name="Picture 12">
            <a:extLst>
              <a:ext uri="{FF2B5EF4-FFF2-40B4-BE49-F238E27FC236}">
                <a16:creationId xmlns:a16="http://schemas.microsoft.com/office/drawing/2014/main" id="{50C5FF58-90DF-F1FF-EA9E-1FE8EAB5DAA5}"/>
              </a:ext>
            </a:extLst>
          </p:cNvPr>
          <p:cNvPicPr>
            <a:picLocks noChangeAspect="1"/>
          </p:cNvPicPr>
          <p:nvPr/>
        </p:nvPicPr>
        <p:blipFill>
          <a:blip r:embed="rId4"/>
          <a:stretch>
            <a:fillRect/>
          </a:stretch>
        </p:blipFill>
        <p:spPr>
          <a:xfrm>
            <a:off x="1075591" y="5111359"/>
            <a:ext cx="2743200" cy="459938"/>
          </a:xfrm>
          <a:prstGeom prst="rect">
            <a:avLst/>
          </a:prstGeom>
        </p:spPr>
      </p:pic>
      <p:pic>
        <p:nvPicPr>
          <p:cNvPr id="13" name="Picture 13" descr="A picture containing logo&#10;&#10;Description automatically generated">
            <a:extLst>
              <a:ext uri="{FF2B5EF4-FFF2-40B4-BE49-F238E27FC236}">
                <a16:creationId xmlns:a16="http://schemas.microsoft.com/office/drawing/2014/main" id="{984599EF-CEDA-FA4E-A41C-61AF033B38E0}"/>
              </a:ext>
            </a:extLst>
          </p:cNvPr>
          <p:cNvPicPr>
            <a:picLocks noChangeAspect="1"/>
          </p:cNvPicPr>
          <p:nvPr/>
        </p:nvPicPr>
        <p:blipFill>
          <a:blip r:embed="rId5"/>
          <a:stretch>
            <a:fillRect/>
          </a:stretch>
        </p:blipFill>
        <p:spPr>
          <a:xfrm>
            <a:off x="9390599" y="4860330"/>
            <a:ext cx="1543050" cy="971550"/>
          </a:xfrm>
          <a:prstGeom prst="rect">
            <a:avLst/>
          </a:prstGeom>
        </p:spPr>
      </p:pic>
    </p:spTree>
    <p:extLst>
      <p:ext uri="{BB962C8B-B14F-4D97-AF65-F5344CB8AC3E}">
        <p14:creationId xmlns:p14="http://schemas.microsoft.com/office/powerpoint/2010/main" val="236685039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85F1C-019D-C48C-8706-54A84B0E8C53}"/>
              </a:ext>
            </a:extLst>
          </p:cNvPr>
          <p:cNvSpPr>
            <a:spLocks noGrp="1"/>
          </p:cNvSpPr>
          <p:nvPr>
            <p:ph type="title"/>
          </p:nvPr>
        </p:nvSpPr>
        <p:spPr>
          <a:xfrm>
            <a:off x="4166938" y="-216401"/>
            <a:ext cx="3517232" cy="1325563"/>
          </a:xfrm>
        </p:spPr>
        <p:txBody>
          <a:bodyPr/>
          <a:lstStyle/>
          <a:p>
            <a:r>
              <a:rPr lang="en-US">
                <a:latin typeface="Posterama"/>
                <a:cs typeface="Calibri Light"/>
              </a:rPr>
              <a:t>References</a:t>
            </a:r>
          </a:p>
        </p:txBody>
      </p:sp>
      <p:sp>
        <p:nvSpPr>
          <p:cNvPr id="3" name="Content Placeholder 2">
            <a:extLst>
              <a:ext uri="{FF2B5EF4-FFF2-40B4-BE49-F238E27FC236}">
                <a16:creationId xmlns:a16="http://schemas.microsoft.com/office/drawing/2014/main" id="{4B93E414-09AF-C9FC-F825-718B464B333B}"/>
              </a:ext>
            </a:extLst>
          </p:cNvPr>
          <p:cNvSpPr>
            <a:spLocks noGrp="1"/>
          </p:cNvSpPr>
          <p:nvPr>
            <p:ph idx="1"/>
          </p:nvPr>
        </p:nvSpPr>
        <p:spPr>
          <a:xfrm>
            <a:off x="200172" y="959225"/>
            <a:ext cx="11795254" cy="5654758"/>
          </a:xfrm>
        </p:spPr>
        <p:txBody>
          <a:bodyPr vert="horz" lIns="91440" tIns="45720" rIns="91440" bIns="45720" rtlCol="0" anchor="t">
            <a:normAutofit lnSpcReduction="10000"/>
          </a:bodyPr>
          <a:lstStyle/>
          <a:p>
            <a:pPr marL="171450" indent="-171450">
              <a:lnSpc>
                <a:spcPct val="100000"/>
              </a:lnSpc>
              <a:spcBef>
                <a:spcPts val="0"/>
              </a:spcBef>
              <a:buFont typeface="Arial,Sans-Serif" panose="020B0604020202020204" pitchFamily="34" charset="0"/>
            </a:pPr>
            <a:r>
              <a:rPr lang="en-US" sz="1400">
                <a:ea typeface="+mn-lt"/>
                <a:cs typeface="+mn-lt"/>
              </a:rPr>
              <a:t>American Medical Association . (2022, February). </a:t>
            </a:r>
            <a:r>
              <a:rPr lang="en-US" sz="1400" i="1">
                <a:ea typeface="+mn-lt"/>
                <a:cs typeface="+mn-lt"/>
              </a:rPr>
              <a:t>AMA overdose epidemic report</a:t>
            </a:r>
            <a:r>
              <a:rPr lang="en-US" sz="1400">
                <a:ea typeface="+mn-lt"/>
                <a:cs typeface="+mn-lt"/>
              </a:rPr>
              <a:t>. Retrieved April 3, 2022, from </a:t>
            </a:r>
            <a:r>
              <a:rPr lang="en-US" sz="1400">
                <a:ea typeface="+mn-lt"/>
                <a:cs typeface="+mn-lt"/>
                <a:hlinkClick r:id="rId2"/>
              </a:rPr>
              <a:t>https://www.ama-assn.org/system/files/ama-overdose-epidemic-report.pdf</a:t>
            </a:r>
            <a:r>
              <a:rPr lang="en-US" sz="1400">
                <a:ea typeface="+mn-lt"/>
                <a:cs typeface="+mn-lt"/>
              </a:rPr>
              <a:t> </a:t>
            </a:r>
          </a:p>
          <a:p>
            <a:pPr marL="0" indent="0">
              <a:lnSpc>
                <a:spcPct val="100000"/>
              </a:lnSpc>
              <a:spcBef>
                <a:spcPts val="0"/>
              </a:spcBef>
              <a:buNone/>
            </a:pPr>
            <a:endParaRPr lang="en-US" sz="1400">
              <a:ea typeface="+mn-lt"/>
              <a:cs typeface="+mn-lt"/>
            </a:endParaRPr>
          </a:p>
          <a:p>
            <a:pPr marL="171450" indent="-171450">
              <a:lnSpc>
                <a:spcPct val="100000"/>
              </a:lnSpc>
              <a:spcBef>
                <a:spcPts val="0"/>
              </a:spcBef>
              <a:buFont typeface="Arial,Sans-Serif" panose="020B0604020202020204" pitchFamily="34" charset="0"/>
            </a:pPr>
            <a:r>
              <a:rPr lang="en-US" sz="1400">
                <a:ea typeface="+mn-lt"/>
                <a:cs typeface="+mn-lt"/>
              </a:rPr>
              <a:t>American Psychological Association. (n.d.). </a:t>
            </a:r>
            <a:r>
              <a:rPr lang="en-US" sz="1400" i="1">
                <a:ea typeface="+mn-lt"/>
                <a:cs typeface="+mn-lt"/>
              </a:rPr>
              <a:t>Integrated Health Care</a:t>
            </a:r>
            <a:r>
              <a:rPr lang="en-US" sz="1400">
                <a:ea typeface="+mn-lt"/>
                <a:cs typeface="+mn-lt"/>
              </a:rPr>
              <a:t>. American Psychological Association. Retrieved March 1, 2022, from </a:t>
            </a:r>
            <a:r>
              <a:rPr lang="en-US" sz="1400">
                <a:ea typeface="+mn-lt"/>
                <a:cs typeface="+mn-lt"/>
                <a:hlinkClick r:id="rId3"/>
              </a:rPr>
              <a:t>https://www.apa.org/health/integrated-health-care</a:t>
            </a:r>
            <a:r>
              <a:rPr lang="en-US" sz="1400">
                <a:ea typeface="+mn-lt"/>
                <a:cs typeface="+mn-lt"/>
              </a:rPr>
              <a:t> </a:t>
            </a:r>
          </a:p>
          <a:p>
            <a:pPr marL="0" indent="0">
              <a:lnSpc>
                <a:spcPct val="100000"/>
              </a:lnSpc>
              <a:spcBef>
                <a:spcPts val="0"/>
              </a:spcBef>
              <a:buNone/>
            </a:pPr>
            <a:endParaRPr lang="en-US" sz="1400">
              <a:ea typeface="+mn-lt"/>
              <a:cs typeface="+mn-lt"/>
            </a:endParaRPr>
          </a:p>
          <a:p>
            <a:pPr marL="171450" indent="-171450">
              <a:lnSpc>
                <a:spcPct val="100000"/>
              </a:lnSpc>
              <a:spcBef>
                <a:spcPts val="0"/>
              </a:spcBef>
              <a:buFont typeface="Arial,Sans-Serif" panose="020B0604020202020204" pitchFamily="34" charset="0"/>
            </a:pPr>
            <a:r>
              <a:rPr lang="en-US" sz="1400">
                <a:ea typeface="+mn-lt"/>
                <a:cs typeface="+mn-lt"/>
              </a:rPr>
              <a:t>Assistant Secretary for Public Affairs (ASPA). (2022, February 15). </a:t>
            </a:r>
            <a:r>
              <a:rPr lang="en-US" sz="1400" i="1">
                <a:ea typeface="+mn-lt"/>
                <a:cs typeface="+mn-lt"/>
              </a:rPr>
              <a:t>Harm reduction</a:t>
            </a:r>
            <a:r>
              <a:rPr lang="en-US" sz="1400">
                <a:ea typeface="+mn-lt"/>
                <a:cs typeface="+mn-lt"/>
              </a:rPr>
              <a:t>. Overdose Prevention Strategy. Retrieved March 18, 2022, from </a:t>
            </a:r>
            <a:r>
              <a:rPr lang="en-US" sz="1400">
                <a:ea typeface="+mn-lt"/>
                <a:cs typeface="+mn-lt"/>
                <a:hlinkClick r:id="rId4"/>
              </a:rPr>
              <a:t>https://www.hhs.gov/overdose-prevention/harm-reduction</a:t>
            </a:r>
            <a:r>
              <a:rPr lang="en-US" sz="1400">
                <a:ea typeface="+mn-lt"/>
                <a:cs typeface="+mn-lt"/>
              </a:rPr>
              <a:t> </a:t>
            </a:r>
          </a:p>
          <a:p>
            <a:pPr marL="0" indent="0">
              <a:lnSpc>
                <a:spcPct val="100000"/>
              </a:lnSpc>
              <a:spcBef>
                <a:spcPts val="0"/>
              </a:spcBef>
              <a:buNone/>
            </a:pPr>
            <a:endParaRPr lang="en-US" sz="1400">
              <a:ea typeface="+mn-lt"/>
              <a:cs typeface="+mn-lt"/>
            </a:endParaRPr>
          </a:p>
          <a:p>
            <a:pPr marL="171450" indent="-171450">
              <a:lnSpc>
                <a:spcPct val="100000"/>
              </a:lnSpc>
              <a:spcBef>
                <a:spcPts val="0"/>
              </a:spcBef>
              <a:buFont typeface="Arial,Sans-Serif" panose="020B0604020202020204" pitchFamily="34" charset="0"/>
            </a:pPr>
            <a:r>
              <a:rPr lang="en-US" sz="1400">
                <a:ea typeface="+mn-lt"/>
                <a:cs typeface="+mn-lt"/>
              </a:rPr>
              <a:t>Assistant Secretary for Public Affairs (ASPA). (2022, February 15). </a:t>
            </a:r>
            <a:r>
              <a:rPr lang="en-US" sz="1400" i="1">
                <a:ea typeface="+mn-lt"/>
                <a:cs typeface="+mn-lt"/>
              </a:rPr>
              <a:t>Harm reduction</a:t>
            </a:r>
            <a:r>
              <a:rPr lang="en-US" sz="1400">
                <a:ea typeface="+mn-lt"/>
                <a:cs typeface="+mn-lt"/>
              </a:rPr>
              <a:t>. Overdose Prevention Strategy. Retrieved March 7, 2022, from </a:t>
            </a:r>
            <a:r>
              <a:rPr lang="en-US" sz="1400">
                <a:ea typeface="+mn-lt"/>
                <a:cs typeface="+mn-lt"/>
                <a:hlinkClick r:id="rId4"/>
              </a:rPr>
              <a:t>https://www.hhs.gov/overdose-prevention/harm-reduction</a:t>
            </a:r>
            <a:r>
              <a:rPr lang="en-US" sz="1400">
                <a:ea typeface="+mn-lt"/>
                <a:cs typeface="+mn-lt"/>
              </a:rPr>
              <a:t> </a:t>
            </a:r>
            <a:endParaRPr lang="en-US"/>
          </a:p>
          <a:p>
            <a:r>
              <a:rPr lang="en-US" sz="1400">
                <a:ea typeface="+mn-lt"/>
                <a:cs typeface="+mn-lt"/>
              </a:rPr>
              <a:t>Centers for Disease Control and Prevention. (n.d.). </a:t>
            </a:r>
            <a:r>
              <a:rPr lang="en-US" sz="1400" i="1">
                <a:ea typeface="+mn-lt"/>
                <a:cs typeface="+mn-lt"/>
              </a:rPr>
              <a:t>Evidence-based strategies for preventing opioid overdose : What's working in the United States : An introduction for public health, law enforcement, local organizations, and others striving to serve their community</a:t>
            </a:r>
            <a:r>
              <a:rPr lang="en-US" sz="1400">
                <a:ea typeface="+mn-lt"/>
                <a:cs typeface="+mn-lt"/>
              </a:rPr>
              <a:t>. Centers for Disease Control and Prevention. Retrieved March 27, 2022, from </a:t>
            </a:r>
            <a:r>
              <a:rPr lang="en-US" sz="1400">
                <a:ea typeface="+mn-lt"/>
                <a:cs typeface="+mn-lt"/>
                <a:hlinkClick r:id="rId5"/>
              </a:rPr>
              <a:t>https://stacks.cdc.gov/view/cdc/59393</a:t>
            </a:r>
            <a:endParaRPr lang="en-US" sz="1400">
              <a:ea typeface="Calibri" panose="020F0502020204030204"/>
              <a:cs typeface="Calibri" panose="020F0502020204030204"/>
            </a:endParaRPr>
          </a:p>
          <a:p>
            <a:r>
              <a:rPr lang="en-US" sz="1400" i="1">
                <a:ea typeface="+mn-lt"/>
                <a:cs typeface="+mn-lt"/>
              </a:rPr>
              <a:t>Co-occurring disorders and other health conditions</a:t>
            </a:r>
            <a:r>
              <a:rPr lang="en-US" sz="1400">
                <a:ea typeface="+mn-lt"/>
                <a:cs typeface="+mn-lt"/>
              </a:rPr>
              <a:t>. SAMHSA. (n.d.). Retrieved March 16, 2022, from </a:t>
            </a:r>
            <a:r>
              <a:rPr lang="en-US" sz="1400">
                <a:ea typeface="+mn-lt"/>
                <a:cs typeface="+mn-lt"/>
                <a:hlinkClick r:id="rId6"/>
              </a:rPr>
              <a:t>https://www.samhsa.gov/medication-assisted-treatment/medications-counseling-related-conditions/co-occurring-disorders</a:t>
            </a:r>
            <a:endParaRPr lang="en-US" sz="1400">
              <a:ea typeface="Calibri"/>
              <a:cs typeface="Calibri"/>
            </a:endParaRPr>
          </a:p>
          <a:p>
            <a:r>
              <a:rPr lang="en-US" sz="1400" i="1">
                <a:ea typeface="+mn-lt"/>
                <a:cs typeface="+mn-lt"/>
              </a:rPr>
              <a:t>Fentanyl testing to prevent overdose - leg.state.nv.us</a:t>
            </a:r>
            <a:r>
              <a:rPr lang="en-US" sz="1400">
                <a:ea typeface="+mn-lt"/>
                <a:cs typeface="+mn-lt"/>
              </a:rPr>
              <a:t>. (n.d.). Retrieved March 17, 2022, from </a:t>
            </a:r>
            <a:r>
              <a:rPr lang="en-US" sz="1400">
                <a:ea typeface="+mn-lt"/>
                <a:cs typeface="+mn-lt"/>
                <a:hlinkClick r:id="rId7"/>
              </a:rPr>
              <a:t>https://www.leg.state.nv.us/App/NELIS/REL/81st2021/ExhibitDocument/OpenExhibitDocument?exhibitId=52569&amp;fileDownloadName=AB345_Fentanyl%20Test%20Strips%20Infosheet_Dr.%20Stephanie%20Woodard_DHHS.pdf</a:t>
            </a:r>
            <a:r>
              <a:rPr lang="en-US" sz="1400">
                <a:ea typeface="+mn-lt"/>
                <a:cs typeface="+mn-lt"/>
              </a:rPr>
              <a:t> </a:t>
            </a:r>
            <a:endParaRPr lang="en-US" sz="1400">
              <a:ea typeface="Calibri"/>
              <a:cs typeface="Calibri"/>
            </a:endParaRPr>
          </a:p>
          <a:p>
            <a:r>
              <a:rPr lang="en-US" sz="1400" i="1">
                <a:ea typeface="+mn-lt"/>
                <a:cs typeface="+mn-lt"/>
              </a:rPr>
              <a:t>Substance Abuse / Chemical Dependency</a:t>
            </a:r>
            <a:r>
              <a:rPr lang="en-US" sz="1400">
                <a:ea typeface="+mn-lt"/>
                <a:cs typeface="+mn-lt"/>
              </a:rPr>
              <a:t>. Johns Hopkins Medicine. (n.d.). Retrieved March 27, 2022, from </a:t>
            </a:r>
            <a:r>
              <a:rPr lang="en-US" sz="1400">
                <a:ea typeface="+mn-lt"/>
                <a:cs typeface="+mn-lt"/>
                <a:hlinkClick r:id="rId8"/>
              </a:rPr>
              <a:t>https://www.hopkinsmedicine.org/health/conditions-and-diseases/substance-abuse-chemical-dependency</a:t>
            </a:r>
            <a:endParaRPr lang="en-US" sz="1400">
              <a:ea typeface="Calibri"/>
              <a:cs typeface="Calibri"/>
            </a:endParaRPr>
          </a:p>
          <a:p>
            <a:r>
              <a:rPr lang="en-US" sz="1400">
                <a:ea typeface="+mn-lt"/>
                <a:cs typeface="+mn-lt"/>
              </a:rPr>
              <a:t>U.S. Department of Health and Human Services. (2022, March 26). </a:t>
            </a:r>
            <a:r>
              <a:rPr lang="en-US" sz="1400" i="1">
                <a:ea typeface="+mn-lt"/>
                <a:cs typeface="+mn-lt"/>
              </a:rPr>
              <a:t>Naloxone drug facts</a:t>
            </a:r>
            <a:r>
              <a:rPr lang="en-US" sz="1400">
                <a:ea typeface="+mn-lt"/>
                <a:cs typeface="+mn-lt"/>
              </a:rPr>
              <a:t>. National Institutes of Health. Retrieved April 3, 2022, from </a:t>
            </a:r>
            <a:r>
              <a:rPr lang="en-US" sz="1400">
                <a:ea typeface="+mn-lt"/>
                <a:cs typeface="+mn-lt"/>
                <a:hlinkClick r:id="rId9"/>
              </a:rPr>
              <a:t>https://nida.nih.gov/publications/drugfacts/naloxone</a:t>
            </a:r>
            <a:r>
              <a:rPr lang="en-US" sz="1400">
                <a:ea typeface="+mn-lt"/>
                <a:cs typeface="+mn-lt"/>
              </a:rPr>
              <a:t> </a:t>
            </a:r>
          </a:p>
          <a:p>
            <a:r>
              <a:rPr lang="en-US" sz="1400" i="1">
                <a:ea typeface="+mn-lt"/>
                <a:cs typeface="+mn-lt"/>
              </a:rPr>
              <a:t>What is mental health?</a:t>
            </a:r>
            <a:r>
              <a:rPr lang="en-US" sz="1400">
                <a:ea typeface="+mn-lt"/>
                <a:cs typeface="+mn-lt"/>
              </a:rPr>
              <a:t> What Is Mental Health? | MentalHealth.gov. (n.d.). Retrieved March 16, 2022, from </a:t>
            </a:r>
            <a:r>
              <a:rPr lang="en-US" sz="1400">
                <a:ea typeface="+mn-lt"/>
                <a:cs typeface="+mn-lt"/>
                <a:hlinkClick r:id="rId10"/>
              </a:rPr>
              <a:t>https://www.mentalhealth.gov/basics/what-is-mental-health</a:t>
            </a:r>
            <a:endParaRPr lang="en-US" sz="1400">
              <a:ea typeface="Calibri"/>
              <a:cs typeface="Calibri"/>
            </a:endParaRPr>
          </a:p>
          <a:p>
            <a:endParaRPr lang="en-US" sz="1400">
              <a:cs typeface="Calibri"/>
            </a:endParaRPr>
          </a:p>
          <a:p>
            <a:pPr marL="0" indent="0">
              <a:buNone/>
            </a:pPr>
            <a:endParaRPr lang="en-US"/>
          </a:p>
        </p:txBody>
      </p:sp>
      <p:sp>
        <p:nvSpPr>
          <p:cNvPr id="4" name="TextBox 3">
            <a:extLst>
              <a:ext uri="{FF2B5EF4-FFF2-40B4-BE49-F238E27FC236}">
                <a16:creationId xmlns:a16="http://schemas.microsoft.com/office/drawing/2014/main" id="{5949B280-58B0-A26E-57F5-764679E0A3D9}"/>
              </a:ext>
            </a:extLst>
          </p:cNvPr>
          <p:cNvSpPr txBox="1"/>
          <p:nvPr/>
        </p:nvSpPr>
        <p:spPr>
          <a:xfrm>
            <a:off x="7202556" y="6314661"/>
            <a:ext cx="716942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1200">
                <a:ea typeface="+mn-lt"/>
                <a:cs typeface="+mn-lt"/>
              </a:rPr>
            </a:br>
            <a:r>
              <a:rPr lang="en-US" sz="1200">
                <a:ea typeface="+mn-lt"/>
                <a:cs typeface="+mn-lt"/>
              </a:rPr>
              <a:t>Disclaimer: We do not own any of the images used for this presentation. </a:t>
            </a:r>
          </a:p>
          <a:p>
            <a:pPr algn="l"/>
            <a:endParaRPr lang="en-US">
              <a:cs typeface="Calibri"/>
            </a:endParaRPr>
          </a:p>
        </p:txBody>
      </p:sp>
    </p:spTree>
    <p:extLst>
      <p:ext uri="{BB962C8B-B14F-4D97-AF65-F5344CB8AC3E}">
        <p14:creationId xmlns:p14="http://schemas.microsoft.com/office/powerpoint/2010/main" val="4280689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85F1C-019D-C48C-8706-54A84B0E8C53}"/>
              </a:ext>
            </a:extLst>
          </p:cNvPr>
          <p:cNvSpPr>
            <a:spLocks noGrp="1"/>
          </p:cNvSpPr>
          <p:nvPr>
            <p:ph type="title"/>
          </p:nvPr>
        </p:nvSpPr>
        <p:spPr>
          <a:xfrm>
            <a:off x="4154843" y="-261942"/>
            <a:ext cx="3517232" cy="1325563"/>
          </a:xfrm>
        </p:spPr>
        <p:txBody>
          <a:bodyPr/>
          <a:lstStyle/>
          <a:p>
            <a:r>
              <a:rPr lang="en-US">
                <a:latin typeface="Posterama"/>
                <a:cs typeface="Calibri Light"/>
              </a:rPr>
              <a:t>References </a:t>
            </a:r>
          </a:p>
        </p:txBody>
      </p:sp>
      <p:sp>
        <p:nvSpPr>
          <p:cNvPr id="3" name="Content Placeholder 2">
            <a:extLst>
              <a:ext uri="{FF2B5EF4-FFF2-40B4-BE49-F238E27FC236}">
                <a16:creationId xmlns:a16="http://schemas.microsoft.com/office/drawing/2014/main" id="{4B93E414-09AF-C9FC-F825-718B464B333B}"/>
              </a:ext>
            </a:extLst>
          </p:cNvPr>
          <p:cNvSpPr>
            <a:spLocks noGrp="1"/>
          </p:cNvSpPr>
          <p:nvPr>
            <p:ph idx="1"/>
          </p:nvPr>
        </p:nvSpPr>
        <p:spPr>
          <a:xfrm>
            <a:off x="376990" y="802941"/>
            <a:ext cx="5144580" cy="5654758"/>
          </a:xfrm>
        </p:spPr>
        <p:txBody>
          <a:bodyPr vert="horz" lIns="91440" tIns="45720" rIns="91440" bIns="45720" rtlCol="0" anchor="t">
            <a:noAutofit/>
          </a:bodyPr>
          <a:lstStyle/>
          <a:p>
            <a:endParaRPr lang="en-US" sz="1000">
              <a:cs typeface="Calibri" panose="020F0502020204030204"/>
            </a:endParaRPr>
          </a:p>
          <a:p>
            <a:endParaRPr lang="en-US" sz="900" u="sng">
              <a:cs typeface="Calibri"/>
            </a:endParaRPr>
          </a:p>
          <a:p>
            <a:endParaRPr lang="en-US" sz="900">
              <a:cs typeface="Calibri"/>
            </a:endParaRPr>
          </a:p>
        </p:txBody>
      </p:sp>
      <p:sp>
        <p:nvSpPr>
          <p:cNvPr id="4" name="TextBox 3">
            <a:extLst>
              <a:ext uri="{FF2B5EF4-FFF2-40B4-BE49-F238E27FC236}">
                <a16:creationId xmlns:a16="http://schemas.microsoft.com/office/drawing/2014/main" id="{8193FA3A-4E6C-745B-18AE-66B1650AB89B}"/>
              </a:ext>
            </a:extLst>
          </p:cNvPr>
          <p:cNvSpPr txBox="1"/>
          <p:nvPr/>
        </p:nvSpPr>
        <p:spPr>
          <a:xfrm>
            <a:off x="218692" y="622312"/>
            <a:ext cx="11395248" cy="6167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endParaRPr lang="en-US" sz="1200" u="sng">
              <a:latin typeface="Posterama"/>
              <a:cs typeface="Calibri" panose="020F0502020204030204"/>
            </a:endParaRPr>
          </a:p>
          <a:p>
            <a:pPr marL="171450" indent="-171450">
              <a:buFont typeface="Arial" panose="020B0604020202020204" pitchFamily="34" charset="0"/>
              <a:buChar char="•"/>
            </a:pPr>
            <a:r>
              <a:rPr lang="en-US" sz="1200">
                <a:latin typeface="Calibri"/>
                <a:ea typeface="+mn-lt"/>
                <a:cs typeface="+mn-lt"/>
              </a:rPr>
              <a:t>Baumgartner, J., &amp; Radley, D. (2022, February 7). </a:t>
            </a:r>
            <a:r>
              <a:rPr lang="en-US" sz="1200" i="1">
                <a:latin typeface="Calibri"/>
                <a:ea typeface="+mn-lt"/>
                <a:cs typeface="+mn-lt"/>
              </a:rPr>
              <a:t>Overdose deaths surged in the first half of 2021, underscoring urgent need for action</a:t>
            </a:r>
            <a:r>
              <a:rPr lang="en-US" sz="1200">
                <a:latin typeface="Calibri"/>
                <a:ea typeface="+mn-lt"/>
                <a:cs typeface="+mn-lt"/>
              </a:rPr>
              <a:t>. Commonwealth Fund. Retrieved March 22, 2022, from </a:t>
            </a:r>
            <a:r>
              <a:rPr lang="en-US" sz="1200">
                <a:latin typeface="Calibri"/>
                <a:ea typeface="+mn-lt"/>
                <a:cs typeface="+mn-lt"/>
                <a:hlinkClick r:id="rId2">
                  <a:extLst>
                    <a:ext uri="{A12FA001-AC4F-418D-AE19-62706E023703}">
                      <ahyp:hlinkClr xmlns:ahyp="http://schemas.microsoft.com/office/drawing/2018/hyperlinkcolor" val="tx"/>
                    </a:ext>
                  </a:extLst>
                </a:hlinkClick>
              </a:rPr>
              <a:t>https://www.commonwealthfund.org/blog/2022/overdose-deaths-surged-first-half-2021-underscoring-urgent-need-action</a:t>
            </a:r>
            <a:r>
              <a:rPr lang="en-US" sz="1200">
                <a:latin typeface="Calibri"/>
                <a:ea typeface="+mn-lt"/>
                <a:cs typeface="+mn-lt"/>
              </a:rPr>
              <a:t> </a:t>
            </a:r>
            <a:endParaRPr lang="en-US" sz="1200">
              <a:latin typeface="Calibri"/>
              <a:cs typeface="Calibri"/>
            </a:endParaRPr>
          </a:p>
          <a:p>
            <a:endParaRPr lang="en-US" sz="1200">
              <a:latin typeface="Calibri"/>
              <a:ea typeface="+mn-lt"/>
              <a:cs typeface="+mn-lt"/>
            </a:endParaRPr>
          </a:p>
          <a:p>
            <a:pPr marL="171450" indent="-171450">
              <a:buFont typeface="Arial" panose="020B0604020202020204" pitchFamily="34" charset="0"/>
              <a:buChar char="•"/>
            </a:pPr>
            <a:r>
              <a:rPr lang="en-US" sz="1200" err="1">
                <a:latin typeface="Calibri"/>
                <a:ea typeface="+mn-lt"/>
                <a:cs typeface="+mn-lt"/>
              </a:rPr>
              <a:t>Bierens</a:t>
            </a:r>
            <a:r>
              <a:rPr lang="en-US" sz="1200">
                <a:latin typeface="Calibri"/>
                <a:ea typeface="+mn-lt"/>
                <a:cs typeface="+mn-lt"/>
              </a:rPr>
              <a:t>, J. (n.d.). </a:t>
            </a:r>
            <a:r>
              <a:rPr lang="en-US" sz="1200" i="1">
                <a:latin typeface="Calibri"/>
                <a:ea typeface="+mn-lt"/>
                <a:cs typeface="+mn-lt"/>
              </a:rPr>
              <a:t>Root Cause? RACISM: Approaching the Partnership for a Healthy Durham with a Racial Equity Lens</a:t>
            </a:r>
            <a:r>
              <a:rPr lang="en-US" sz="1200">
                <a:latin typeface="Calibri"/>
                <a:ea typeface="+mn-lt"/>
                <a:cs typeface="+mn-lt"/>
              </a:rPr>
              <a:t>. Retrieved March 5, 2022, from </a:t>
            </a:r>
            <a:r>
              <a:rPr lang="en-US" sz="1200">
                <a:latin typeface="Calibri"/>
                <a:ea typeface="+mn-lt"/>
                <a:cs typeface="+mn-lt"/>
                <a:hlinkClick r:id="rId3">
                  <a:extLst>
                    <a:ext uri="{A12FA001-AC4F-418D-AE19-62706E023703}">
                      <ahyp:hlinkClr xmlns:ahyp="http://schemas.microsoft.com/office/drawing/2018/hyperlinkcolor" val="tx"/>
                    </a:ext>
                  </a:extLst>
                </a:hlinkClick>
              </a:rPr>
              <a:t>https://healthydurham.org/cms/wp-content/uploads/2021/06/Racial-Equity-Task-Force-Meeting-3232021.pdf</a:t>
            </a:r>
            <a:r>
              <a:rPr lang="en-US" sz="1200">
                <a:latin typeface="Calibri"/>
                <a:ea typeface="+mn-lt"/>
                <a:cs typeface="+mn-lt"/>
              </a:rPr>
              <a:t> </a:t>
            </a:r>
            <a:endParaRPr lang="en-US" sz="1200">
              <a:latin typeface="Calibri"/>
              <a:cs typeface="Calibri"/>
            </a:endParaRPr>
          </a:p>
          <a:p>
            <a:endParaRPr lang="en-US" sz="1200">
              <a:latin typeface="Calibri"/>
              <a:ea typeface="+mn-lt"/>
              <a:cs typeface="+mn-lt"/>
            </a:endParaRPr>
          </a:p>
          <a:p>
            <a:pPr marL="171450" indent="-171450">
              <a:buFont typeface="Arial" panose="020B0604020202020204" pitchFamily="34" charset="0"/>
              <a:buChar char="•"/>
            </a:pPr>
            <a:r>
              <a:rPr lang="en-US" sz="1200">
                <a:latin typeface="Calibri"/>
                <a:ea typeface="+mn-lt"/>
                <a:cs typeface="+mn-lt"/>
              </a:rPr>
              <a:t>Carroll, J., Green, T., &amp; Noonan, R. (2020, October 22). </a:t>
            </a:r>
            <a:r>
              <a:rPr lang="en-US" sz="1200" i="1">
                <a:latin typeface="Calibri"/>
                <a:ea typeface="+mn-lt"/>
                <a:cs typeface="+mn-lt"/>
              </a:rPr>
              <a:t>Evidence-based strategies for preventing opioid overdose: What's working in the United States</a:t>
            </a:r>
            <a:r>
              <a:rPr lang="en-US" sz="1200">
                <a:latin typeface="Calibri"/>
                <a:ea typeface="+mn-lt"/>
                <a:cs typeface="+mn-lt"/>
              </a:rPr>
              <a:t>. Centers for Disease Control and Prevention. Retrieved March 17, 2022, from </a:t>
            </a:r>
            <a:r>
              <a:rPr lang="en-US" sz="1200">
                <a:latin typeface="Calibri"/>
                <a:ea typeface="+mn-lt"/>
                <a:cs typeface="+mn-lt"/>
                <a:hlinkClick r:id="rId4">
                  <a:extLst>
                    <a:ext uri="{A12FA001-AC4F-418D-AE19-62706E023703}">
                      <ahyp:hlinkClr xmlns:ahyp="http://schemas.microsoft.com/office/drawing/2018/hyperlinkcolor" val="tx"/>
                    </a:ext>
                  </a:extLst>
                </a:hlinkClick>
              </a:rPr>
              <a:t>https://www.cdc.gov/drugoverdose/featured-topics/evidence-based-strategies.html</a:t>
            </a:r>
            <a:r>
              <a:rPr lang="en-US" sz="1200">
                <a:latin typeface="Calibri"/>
                <a:ea typeface="+mn-lt"/>
                <a:cs typeface="+mn-lt"/>
              </a:rPr>
              <a:t> </a:t>
            </a:r>
            <a:endParaRPr lang="en-US" sz="1200">
              <a:latin typeface="Calibri"/>
              <a:cs typeface="Calibri"/>
            </a:endParaRPr>
          </a:p>
          <a:p>
            <a:endParaRPr lang="en-US" sz="1200">
              <a:latin typeface="Calibri"/>
              <a:ea typeface="+mn-lt"/>
              <a:cs typeface="+mn-lt"/>
            </a:endParaRPr>
          </a:p>
          <a:p>
            <a:pPr marL="171450" indent="-171450">
              <a:buFont typeface="Arial" panose="020B0604020202020204" pitchFamily="34" charset="0"/>
              <a:buChar char="•"/>
            </a:pPr>
            <a:r>
              <a:rPr lang="en-US" sz="1200">
                <a:latin typeface="Calibri"/>
                <a:ea typeface="+mn-lt"/>
                <a:cs typeface="+mn-lt"/>
              </a:rPr>
              <a:t>Centers for Disease Control and Prevention. (2020, October 22). </a:t>
            </a:r>
            <a:r>
              <a:rPr lang="en-US" sz="1200" i="1">
                <a:latin typeface="Calibri"/>
                <a:ea typeface="+mn-lt"/>
                <a:cs typeface="+mn-lt"/>
              </a:rPr>
              <a:t>Evidence-based strategies for preventing opioid overdose: What's working in the United States</a:t>
            </a:r>
            <a:r>
              <a:rPr lang="en-US" sz="1200">
                <a:latin typeface="Calibri"/>
                <a:ea typeface="+mn-lt"/>
                <a:cs typeface="+mn-lt"/>
              </a:rPr>
              <a:t>. Centers for Disease Control and Prevention. Retrieved April 3, 2022, from </a:t>
            </a:r>
            <a:r>
              <a:rPr lang="en-US" sz="1200">
                <a:latin typeface="Calibri"/>
                <a:ea typeface="+mn-lt"/>
                <a:cs typeface="+mn-lt"/>
                <a:hlinkClick r:id="rId4">
                  <a:extLst>
                    <a:ext uri="{A12FA001-AC4F-418D-AE19-62706E023703}">
                      <ahyp:hlinkClr xmlns:ahyp="http://schemas.microsoft.com/office/drawing/2018/hyperlinkcolor" val="tx"/>
                    </a:ext>
                  </a:extLst>
                </a:hlinkClick>
              </a:rPr>
              <a:t>https://www.cdc.gov/drugoverdose/featured-topics/evidence-based-strategies.html</a:t>
            </a:r>
            <a:r>
              <a:rPr lang="en-US" sz="1200">
                <a:latin typeface="Calibri"/>
                <a:ea typeface="+mn-lt"/>
                <a:cs typeface="+mn-lt"/>
              </a:rPr>
              <a:t> </a:t>
            </a:r>
            <a:endParaRPr lang="en-US" sz="1200">
              <a:latin typeface="Calibri"/>
              <a:cs typeface="Calibri"/>
            </a:endParaRPr>
          </a:p>
          <a:p>
            <a:endParaRPr lang="en-US" sz="1200">
              <a:latin typeface="Calibri"/>
              <a:ea typeface="+mn-lt"/>
              <a:cs typeface="+mn-lt"/>
            </a:endParaRPr>
          </a:p>
          <a:p>
            <a:pPr marL="171450" indent="-171450">
              <a:buFont typeface="Arial" panose="020B0604020202020204" pitchFamily="34" charset="0"/>
              <a:buChar char="•"/>
            </a:pPr>
            <a:r>
              <a:rPr lang="en-US" sz="1200">
                <a:latin typeface="Calibri"/>
                <a:ea typeface="+mn-lt"/>
                <a:cs typeface="+mn-lt"/>
              </a:rPr>
              <a:t>Centers for Disease Control and Prevention. (2021, February 16). </a:t>
            </a:r>
            <a:r>
              <a:rPr lang="en-US" sz="1200" i="1">
                <a:latin typeface="Calibri"/>
                <a:ea typeface="+mn-lt"/>
                <a:cs typeface="+mn-lt"/>
              </a:rPr>
              <a:t>What is Fentanyl?</a:t>
            </a:r>
            <a:r>
              <a:rPr lang="en-US" sz="1200">
                <a:latin typeface="Calibri"/>
                <a:ea typeface="+mn-lt"/>
                <a:cs typeface="+mn-lt"/>
              </a:rPr>
              <a:t> Centers for Disease Control and Prevention. Retrieved March 19, 2022, from </a:t>
            </a:r>
            <a:r>
              <a:rPr lang="en-US" sz="1200">
                <a:latin typeface="Calibri"/>
                <a:ea typeface="+mn-lt"/>
                <a:cs typeface="+mn-lt"/>
                <a:hlinkClick r:id="rId5">
                  <a:extLst>
                    <a:ext uri="{A12FA001-AC4F-418D-AE19-62706E023703}">
                      <ahyp:hlinkClr xmlns:ahyp="http://schemas.microsoft.com/office/drawing/2018/hyperlinkcolor" val="tx"/>
                    </a:ext>
                  </a:extLst>
                </a:hlinkClick>
              </a:rPr>
              <a:t>https://www.cdc.gov/opioids/basics/fentanyl.html</a:t>
            </a:r>
            <a:r>
              <a:rPr lang="en-US" sz="1200">
                <a:latin typeface="Calibri"/>
                <a:ea typeface="+mn-lt"/>
                <a:cs typeface="+mn-lt"/>
              </a:rPr>
              <a:t> </a:t>
            </a:r>
            <a:endParaRPr lang="en-US" sz="1200">
              <a:latin typeface="Calibri"/>
              <a:cs typeface="Calibri"/>
            </a:endParaRPr>
          </a:p>
          <a:p>
            <a:endParaRPr lang="en-US" sz="1200">
              <a:latin typeface="Calibri"/>
              <a:ea typeface="+mn-lt"/>
              <a:cs typeface="+mn-lt"/>
            </a:endParaRPr>
          </a:p>
          <a:p>
            <a:pPr marL="171450" indent="-171450">
              <a:buFont typeface="Arial" panose="020B0604020202020204" pitchFamily="34" charset="0"/>
              <a:buChar char="•"/>
            </a:pPr>
            <a:r>
              <a:rPr lang="en-US" sz="1200">
                <a:latin typeface="Calibri"/>
                <a:ea typeface="+mn-lt"/>
                <a:cs typeface="+mn-lt"/>
              </a:rPr>
              <a:t>Centers for Disease Control and Prevention. (2021, March 10). </a:t>
            </a:r>
            <a:r>
              <a:rPr lang="en-US" sz="1200" i="1">
                <a:latin typeface="Calibri"/>
                <a:ea typeface="+mn-lt"/>
                <a:cs typeface="+mn-lt"/>
              </a:rPr>
              <a:t>Opioid data analysis and resources</a:t>
            </a:r>
            <a:r>
              <a:rPr lang="en-US" sz="1200">
                <a:latin typeface="Calibri"/>
                <a:ea typeface="+mn-lt"/>
                <a:cs typeface="+mn-lt"/>
              </a:rPr>
              <a:t>. Centers for Disease Control and Prevention. Retrieved March 9, 2022, from </a:t>
            </a:r>
            <a:r>
              <a:rPr lang="en-US" sz="1200">
                <a:latin typeface="Calibri"/>
                <a:ea typeface="+mn-lt"/>
                <a:cs typeface="+mn-lt"/>
                <a:hlinkClick r:id="rId6">
                  <a:extLst>
                    <a:ext uri="{A12FA001-AC4F-418D-AE19-62706E023703}">
                      <ahyp:hlinkClr xmlns:ahyp="http://schemas.microsoft.com/office/drawing/2018/hyperlinkcolor" val="tx"/>
                    </a:ext>
                  </a:extLst>
                </a:hlinkClick>
              </a:rPr>
              <a:t>https://www.cdc.gov/opioids/data/analysis-resources.html</a:t>
            </a:r>
            <a:r>
              <a:rPr lang="en-US" sz="1200">
                <a:latin typeface="Calibri"/>
                <a:ea typeface="+mn-lt"/>
                <a:cs typeface="+mn-lt"/>
              </a:rPr>
              <a:t> </a:t>
            </a:r>
            <a:endParaRPr lang="en-US" sz="1200">
              <a:latin typeface="Calibri"/>
              <a:cs typeface="Calibri"/>
            </a:endParaRPr>
          </a:p>
          <a:p>
            <a:endParaRPr lang="en-US" sz="1200">
              <a:latin typeface="Calibri"/>
              <a:ea typeface="+mn-lt"/>
              <a:cs typeface="+mn-lt"/>
            </a:endParaRPr>
          </a:p>
          <a:p>
            <a:pPr marL="171450" indent="-171450">
              <a:buFont typeface="Arial" panose="020B0604020202020204" pitchFamily="34" charset="0"/>
              <a:buChar char="•"/>
            </a:pPr>
            <a:r>
              <a:rPr lang="en-US" sz="1200">
                <a:latin typeface="Calibri"/>
                <a:ea typeface="+mn-lt"/>
                <a:cs typeface="+mn-lt"/>
              </a:rPr>
              <a:t>Centers for Disease Control and Prevention. (2021, November 17). </a:t>
            </a:r>
            <a:r>
              <a:rPr lang="en-US" sz="1200" i="1">
                <a:latin typeface="Calibri"/>
                <a:ea typeface="+mn-lt"/>
                <a:cs typeface="+mn-lt"/>
              </a:rPr>
              <a:t>Drug overdose deaths in the U.S. top 100,000 annually</a:t>
            </a:r>
            <a:r>
              <a:rPr lang="en-US" sz="1200">
                <a:latin typeface="Calibri"/>
                <a:ea typeface="+mn-lt"/>
                <a:cs typeface="+mn-lt"/>
              </a:rPr>
              <a:t>. Centers for Disease Control and Prevention. Retrieved March 3, 2022, from </a:t>
            </a:r>
            <a:r>
              <a:rPr lang="en-US" sz="1200">
                <a:latin typeface="Calibri"/>
                <a:ea typeface="+mn-lt"/>
                <a:cs typeface="+mn-lt"/>
                <a:hlinkClick r:id="rId7">
                  <a:extLst>
                    <a:ext uri="{A12FA001-AC4F-418D-AE19-62706E023703}">
                      <ahyp:hlinkClr xmlns:ahyp="http://schemas.microsoft.com/office/drawing/2018/hyperlinkcolor" val="tx"/>
                    </a:ext>
                  </a:extLst>
                </a:hlinkClick>
              </a:rPr>
              <a:t>https://www.cdc.gov/nchs/pressroom/nchs_press_releases/2021/20211117.htm</a:t>
            </a:r>
            <a:r>
              <a:rPr lang="en-US" sz="1200">
                <a:latin typeface="Calibri"/>
                <a:ea typeface="+mn-lt"/>
                <a:cs typeface="+mn-lt"/>
              </a:rPr>
              <a:t> </a:t>
            </a:r>
            <a:endParaRPr lang="en-US" sz="1200">
              <a:latin typeface="Calibri"/>
              <a:cs typeface="Calibri"/>
            </a:endParaRPr>
          </a:p>
          <a:p>
            <a:endParaRPr lang="en-US" sz="1200">
              <a:latin typeface="Calibri"/>
              <a:ea typeface="+mn-lt"/>
              <a:cs typeface="+mn-lt"/>
            </a:endParaRPr>
          </a:p>
          <a:p>
            <a:pPr marL="171450" indent="-171450">
              <a:buFont typeface="Arial" panose="020B0604020202020204" pitchFamily="34" charset="0"/>
              <a:buChar char="•"/>
            </a:pPr>
            <a:r>
              <a:rPr lang="en-US" sz="1200">
                <a:latin typeface="Calibri"/>
                <a:ea typeface="+mn-lt"/>
                <a:cs typeface="+mn-lt"/>
              </a:rPr>
              <a:t>Centers for Disease Control and Prevention. (2022, February 22). </a:t>
            </a:r>
            <a:r>
              <a:rPr lang="en-US" sz="1200" i="1">
                <a:latin typeface="Calibri"/>
                <a:ea typeface="+mn-lt"/>
                <a:cs typeface="+mn-lt"/>
              </a:rPr>
              <a:t>Drug overdose deaths</a:t>
            </a:r>
            <a:r>
              <a:rPr lang="en-US" sz="1200">
                <a:latin typeface="Calibri"/>
                <a:ea typeface="+mn-lt"/>
                <a:cs typeface="+mn-lt"/>
              </a:rPr>
              <a:t>. Centers for Disease Control and Prevention. Retrieved April 3, 2022, from </a:t>
            </a:r>
            <a:r>
              <a:rPr lang="en-US" sz="1200">
                <a:latin typeface="Calibri"/>
                <a:ea typeface="+mn-lt"/>
                <a:cs typeface="+mn-lt"/>
                <a:hlinkClick r:id="rId8">
                  <a:extLst>
                    <a:ext uri="{A12FA001-AC4F-418D-AE19-62706E023703}">
                      <ahyp:hlinkClr xmlns:ahyp="http://schemas.microsoft.com/office/drawing/2018/hyperlinkcolor" val="tx"/>
                    </a:ext>
                  </a:extLst>
                </a:hlinkClick>
              </a:rPr>
              <a:t>https://www.cdc.gov/drugoverdose/deaths/index.html</a:t>
            </a:r>
            <a:r>
              <a:rPr lang="en-US" sz="1200">
                <a:latin typeface="Calibri"/>
                <a:ea typeface="+mn-lt"/>
                <a:cs typeface="+mn-lt"/>
              </a:rPr>
              <a:t> </a:t>
            </a:r>
            <a:endParaRPr lang="en-US" sz="1200">
              <a:latin typeface="Calibri"/>
              <a:cs typeface="Calibri"/>
            </a:endParaRPr>
          </a:p>
          <a:p>
            <a:endParaRPr lang="en-US" sz="1200">
              <a:latin typeface="Calibri"/>
              <a:ea typeface="+mn-lt"/>
              <a:cs typeface="+mn-lt"/>
            </a:endParaRPr>
          </a:p>
          <a:p>
            <a:pPr marL="171450" indent="-171450">
              <a:buFont typeface="Arial" panose="020B0604020202020204" pitchFamily="34" charset="0"/>
              <a:buChar char="•"/>
            </a:pPr>
            <a:r>
              <a:rPr lang="en-US" sz="1200">
                <a:latin typeface="Calibri"/>
                <a:ea typeface="+mn-lt"/>
                <a:cs typeface="+mn-lt"/>
              </a:rPr>
              <a:t>Cope, S. (n.d.). </a:t>
            </a:r>
            <a:r>
              <a:rPr lang="en-US" sz="1200" i="1">
                <a:latin typeface="Calibri"/>
                <a:ea typeface="+mn-lt"/>
                <a:cs typeface="+mn-lt"/>
              </a:rPr>
              <a:t>Arizona State University</a:t>
            </a:r>
            <a:r>
              <a:rPr lang="en-US" sz="1200">
                <a:latin typeface="Calibri"/>
                <a:ea typeface="+mn-lt"/>
                <a:cs typeface="+mn-lt"/>
              </a:rPr>
              <a:t>. Overdose Prevention, Recognition, &amp; Response. Retrieved March 3, 2022, from </a:t>
            </a:r>
            <a:r>
              <a:rPr lang="en-US" sz="1200">
                <a:latin typeface="Calibri"/>
                <a:ea typeface="+mn-lt"/>
                <a:cs typeface="+mn-lt"/>
                <a:hlinkClick r:id="rId9">
                  <a:extLst>
                    <a:ext uri="{A12FA001-AC4F-418D-AE19-62706E023703}">
                      <ahyp:hlinkClr xmlns:ahyp="http://schemas.microsoft.com/office/drawing/2018/hyperlinkcolor" val="tx"/>
                    </a:ext>
                  </a:extLst>
                </a:hlinkClick>
              </a:rPr>
              <a:t>https://cabhp.asu.edu/sites/default/files/collaborative-protocol.pdf</a:t>
            </a:r>
            <a:r>
              <a:rPr lang="en-US" sz="1200">
                <a:latin typeface="Calibri"/>
                <a:ea typeface="+mn-lt"/>
                <a:cs typeface="+mn-lt"/>
              </a:rPr>
              <a:t> </a:t>
            </a:r>
            <a:endParaRPr lang="en-US" sz="1200">
              <a:latin typeface="Calibri"/>
              <a:cs typeface="Calibri"/>
            </a:endParaRPr>
          </a:p>
          <a:p>
            <a:endParaRPr lang="en-US" sz="1200">
              <a:latin typeface="Calibri"/>
              <a:ea typeface="+mn-lt"/>
              <a:cs typeface="+mn-lt"/>
            </a:endParaRPr>
          </a:p>
          <a:p>
            <a:pPr marL="171450" indent="-171450">
              <a:buFont typeface="Arial" panose="020B0604020202020204" pitchFamily="34" charset="0"/>
              <a:buChar char="•"/>
            </a:pPr>
            <a:r>
              <a:rPr lang="en-US" sz="1200">
                <a:latin typeface="Calibri"/>
                <a:ea typeface="+mn-lt"/>
                <a:cs typeface="+mn-lt"/>
              </a:rPr>
              <a:t>Cruz , V. D. L. (2022, February 11). </a:t>
            </a:r>
            <a:r>
              <a:rPr lang="en-US" sz="1200" i="1">
                <a:latin typeface="Calibri"/>
                <a:ea typeface="+mn-lt"/>
                <a:cs typeface="+mn-lt"/>
              </a:rPr>
              <a:t>What you need to know about fentanyl: Eleanor health</a:t>
            </a:r>
            <a:r>
              <a:rPr lang="en-US" sz="1200">
                <a:latin typeface="Calibri"/>
                <a:ea typeface="+mn-lt"/>
                <a:cs typeface="+mn-lt"/>
              </a:rPr>
              <a:t>. Eleanor Health - Recovery. For. Life. Retrieved March 12, 2022, from </a:t>
            </a:r>
            <a:r>
              <a:rPr lang="en-US" sz="1200">
                <a:latin typeface="Calibri"/>
                <a:ea typeface="+mn-lt"/>
                <a:cs typeface="+mn-lt"/>
                <a:hlinkClick r:id="rId10">
                  <a:extLst>
                    <a:ext uri="{A12FA001-AC4F-418D-AE19-62706E023703}">
                      <ahyp:hlinkClr xmlns:ahyp="http://schemas.microsoft.com/office/drawing/2018/hyperlinkcolor" val="tx"/>
                    </a:ext>
                  </a:extLst>
                </a:hlinkClick>
              </a:rPr>
              <a:t>https://www.eleanorhealth.com/blog/fentanyl</a:t>
            </a:r>
            <a:r>
              <a:rPr lang="en-US" sz="1200">
                <a:latin typeface="Calibri"/>
                <a:ea typeface="+mn-lt"/>
                <a:cs typeface="+mn-lt"/>
              </a:rPr>
              <a:t> </a:t>
            </a:r>
            <a:endParaRPr lang="en-US" sz="1200">
              <a:latin typeface="Calibri"/>
              <a:cs typeface="Calibri"/>
            </a:endParaRPr>
          </a:p>
          <a:p>
            <a:pPr marL="171450" indent="-171450">
              <a:buFont typeface="Arial,Sans-Serif" panose="020B0604020202020204" pitchFamily="34" charset="0"/>
              <a:buChar char="•"/>
            </a:pPr>
            <a:r>
              <a:rPr lang="en-US" sz="1200" i="1">
                <a:ea typeface="+mn-lt"/>
                <a:cs typeface="+mn-lt"/>
              </a:rPr>
              <a:t>Facts about fentanyl</a:t>
            </a:r>
            <a:r>
              <a:rPr lang="en-US" sz="1200">
                <a:ea typeface="+mn-lt"/>
                <a:cs typeface="+mn-lt"/>
              </a:rPr>
              <a:t>. DEA. (n.d.). Retrieved March 5, 2022, from </a:t>
            </a:r>
            <a:r>
              <a:rPr lang="en-US" sz="1200">
                <a:ea typeface="+mn-lt"/>
                <a:cs typeface="+mn-lt"/>
                <a:hlinkClick r:id="rId11"/>
              </a:rPr>
              <a:t>https://www.dea.gov/resources/facts-about-fentanyl</a:t>
            </a:r>
            <a:r>
              <a:rPr lang="en-US" sz="1200">
                <a:ea typeface="+mn-lt"/>
                <a:cs typeface="+mn-lt"/>
              </a:rPr>
              <a:t> </a:t>
            </a:r>
          </a:p>
          <a:p>
            <a:pPr marL="285750" indent="-285750">
              <a:buFont typeface="Arial" panose="020B0604020202020204" pitchFamily="34" charset="0"/>
              <a:buChar char="•"/>
            </a:pPr>
            <a:endParaRPr lang="en-US" sz="1200">
              <a:ea typeface="+mn-lt"/>
              <a:cs typeface="+mn-lt"/>
            </a:endParaRPr>
          </a:p>
          <a:p>
            <a:pPr marL="171450" indent="-171450">
              <a:buFont typeface="Arial,Sans-Serif" panose="020B0604020202020204" pitchFamily="34" charset="0"/>
              <a:buChar char="•"/>
            </a:pPr>
            <a:r>
              <a:rPr lang="en-US" sz="1200" i="1">
                <a:ea typeface="+mn-lt"/>
                <a:cs typeface="+mn-lt"/>
              </a:rPr>
              <a:t>Fentanyl abuse statistics</a:t>
            </a:r>
            <a:r>
              <a:rPr lang="en-US" sz="1200">
                <a:ea typeface="+mn-lt"/>
                <a:cs typeface="+mn-lt"/>
              </a:rPr>
              <a:t>. NCDAS. (2022, March 14). Retrieved March 15, 2022, from </a:t>
            </a:r>
            <a:r>
              <a:rPr lang="en-US" sz="1200">
                <a:ea typeface="+mn-lt"/>
                <a:cs typeface="+mn-lt"/>
                <a:hlinkClick r:id="rId12"/>
              </a:rPr>
              <a:t>https://drugabusestatistics.org/fentanyl-abuse-statistics/</a:t>
            </a:r>
            <a:r>
              <a:rPr lang="en-US" sz="1200">
                <a:ea typeface="+mn-lt"/>
                <a:cs typeface="+mn-lt"/>
              </a:rPr>
              <a:t> </a:t>
            </a:r>
            <a:endParaRPr lang="en-US" sz="1200"/>
          </a:p>
        </p:txBody>
      </p:sp>
    </p:spTree>
    <p:extLst>
      <p:ext uri="{BB962C8B-B14F-4D97-AF65-F5344CB8AC3E}">
        <p14:creationId xmlns:p14="http://schemas.microsoft.com/office/powerpoint/2010/main" val="2845894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85F1C-019D-C48C-8706-54A84B0E8C53}"/>
              </a:ext>
            </a:extLst>
          </p:cNvPr>
          <p:cNvSpPr>
            <a:spLocks noGrp="1"/>
          </p:cNvSpPr>
          <p:nvPr>
            <p:ph type="title"/>
          </p:nvPr>
        </p:nvSpPr>
        <p:spPr>
          <a:xfrm>
            <a:off x="4336272" y="-216401"/>
            <a:ext cx="3517232" cy="1325563"/>
          </a:xfrm>
        </p:spPr>
        <p:txBody>
          <a:bodyPr/>
          <a:lstStyle/>
          <a:p>
            <a:r>
              <a:rPr lang="en-US">
                <a:latin typeface="Posterama"/>
                <a:cs typeface="Calibri Light"/>
              </a:rPr>
              <a:t>References </a:t>
            </a:r>
            <a:endParaRPr lang="en-US"/>
          </a:p>
        </p:txBody>
      </p:sp>
      <p:sp>
        <p:nvSpPr>
          <p:cNvPr id="3" name="Content Placeholder 2">
            <a:extLst>
              <a:ext uri="{FF2B5EF4-FFF2-40B4-BE49-F238E27FC236}">
                <a16:creationId xmlns:a16="http://schemas.microsoft.com/office/drawing/2014/main" id="{4B93E414-09AF-C9FC-F825-718B464B333B}"/>
              </a:ext>
            </a:extLst>
          </p:cNvPr>
          <p:cNvSpPr>
            <a:spLocks noGrp="1"/>
          </p:cNvSpPr>
          <p:nvPr>
            <p:ph idx="1"/>
          </p:nvPr>
        </p:nvSpPr>
        <p:spPr>
          <a:xfrm>
            <a:off x="376990" y="802941"/>
            <a:ext cx="5144580" cy="5654758"/>
          </a:xfrm>
        </p:spPr>
        <p:txBody>
          <a:bodyPr vert="horz" lIns="91440" tIns="45720" rIns="91440" bIns="45720" rtlCol="0" anchor="t">
            <a:noAutofit/>
          </a:bodyPr>
          <a:lstStyle/>
          <a:p>
            <a:endParaRPr lang="en-US" sz="1000">
              <a:cs typeface="Calibri" panose="020F0502020204030204"/>
            </a:endParaRPr>
          </a:p>
          <a:p>
            <a:endParaRPr lang="en-US" sz="900" u="sng">
              <a:cs typeface="Calibri"/>
            </a:endParaRPr>
          </a:p>
          <a:p>
            <a:endParaRPr lang="en-US" sz="900">
              <a:cs typeface="Calibri"/>
            </a:endParaRPr>
          </a:p>
        </p:txBody>
      </p:sp>
      <p:sp>
        <p:nvSpPr>
          <p:cNvPr id="4" name="TextBox 3">
            <a:extLst>
              <a:ext uri="{FF2B5EF4-FFF2-40B4-BE49-F238E27FC236}">
                <a16:creationId xmlns:a16="http://schemas.microsoft.com/office/drawing/2014/main" id="{8193FA3A-4E6C-745B-18AE-66B1650AB89B}"/>
              </a:ext>
            </a:extLst>
          </p:cNvPr>
          <p:cNvSpPr txBox="1"/>
          <p:nvPr/>
        </p:nvSpPr>
        <p:spPr>
          <a:xfrm>
            <a:off x="279168" y="697723"/>
            <a:ext cx="11395248" cy="68854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latin typeface="Calibri"/>
              <a:ea typeface="+mn-lt"/>
              <a:cs typeface="+mn-lt"/>
            </a:endParaRPr>
          </a:p>
          <a:p>
            <a:pPr marL="171450" indent="-171450">
              <a:buFont typeface="Arial,Sans-Serif"/>
              <a:buChar char="•"/>
            </a:pPr>
            <a:r>
              <a:rPr lang="en-US" sz="1200" i="1">
                <a:latin typeface="Calibri"/>
                <a:ea typeface="+mn-lt"/>
                <a:cs typeface="+mn-lt"/>
              </a:rPr>
              <a:t>The Institute on Trauma and Trauma-informed care (ITTIC)</a:t>
            </a:r>
            <a:r>
              <a:rPr lang="en-US" sz="1200">
                <a:latin typeface="Calibri"/>
                <a:ea typeface="+mn-lt"/>
                <a:cs typeface="+mn-lt"/>
              </a:rPr>
              <a:t>. (ITTIC) - University at Buffalo School of Social Work - University at Buffalo. (2022, March 4). Retrieved March 15, 2022, from </a:t>
            </a:r>
            <a:r>
              <a:rPr lang="en-US" sz="1200">
                <a:latin typeface="Calibri"/>
                <a:ea typeface="+mn-lt"/>
                <a:cs typeface="+mn-lt"/>
                <a:hlinkClick r:id="rId2"/>
              </a:rPr>
              <a:t>https://socialwork.buffalo.edu/social-research/institutes-centers/institute-on-trauma-and-trauma-informed-care.html</a:t>
            </a:r>
            <a:r>
              <a:rPr lang="en-US" sz="1200">
                <a:latin typeface="Calibri"/>
                <a:ea typeface="+mn-lt"/>
                <a:cs typeface="+mn-lt"/>
              </a:rPr>
              <a:t> </a:t>
            </a:r>
          </a:p>
          <a:p>
            <a:endParaRPr lang="en-US" sz="1200">
              <a:latin typeface="Calibri"/>
              <a:ea typeface="+mn-lt"/>
              <a:cs typeface="+mn-lt"/>
            </a:endParaRPr>
          </a:p>
          <a:p>
            <a:pPr marL="171450" indent="-171450">
              <a:buFont typeface="Arial,Sans-Serif"/>
              <a:buChar char="•"/>
            </a:pPr>
            <a:r>
              <a:rPr lang="en-US" sz="1200">
                <a:latin typeface="Calibri"/>
                <a:ea typeface="+mn-lt"/>
                <a:cs typeface="+mn-lt"/>
              </a:rPr>
              <a:t>Kitty, M. J. (2021, August 24). </a:t>
            </a:r>
            <a:r>
              <a:rPr lang="en-US" sz="1200" i="1">
                <a:latin typeface="Calibri"/>
                <a:ea typeface="+mn-lt"/>
                <a:cs typeface="+mn-lt"/>
              </a:rPr>
              <a:t>The new opioid epidemic, introducing fentanyl the latest killer</a:t>
            </a:r>
            <a:r>
              <a:rPr lang="en-US" sz="1200">
                <a:latin typeface="Calibri"/>
                <a:ea typeface="+mn-lt"/>
                <a:cs typeface="+mn-lt"/>
              </a:rPr>
              <a:t>. Retrieved March 11, 2022, from </a:t>
            </a:r>
            <a:r>
              <a:rPr lang="en-US" sz="1200">
                <a:latin typeface="Calibri"/>
                <a:ea typeface="+mn-lt"/>
                <a:cs typeface="+mn-lt"/>
                <a:hlinkClick r:id="rId3"/>
              </a:rPr>
              <a:t>https://drkittay.com/fentanyl/</a:t>
            </a:r>
            <a:r>
              <a:rPr lang="en-US" sz="1200">
                <a:latin typeface="Calibri"/>
                <a:ea typeface="+mn-lt"/>
                <a:cs typeface="+mn-lt"/>
              </a:rPr>
              <a:t> </a:t>
            </a:r>
          </a:p>
          <a:p>
            <a:endParaRPr lang="en-US" sz="1200">
              <a:latin typeface="Calibri"/>
              <a:ea typeface="+mn-lt"/>
              <a:cs typeface="+mn-lt"/>
            </a:endParaRPr>
          </a:p>
          <a:p>
            <a:pPr marL="171450" indent="-171450">
              <a:buFont typeface="Arial,Sans-Serif"/>
              <a:buChar char="•"/>
            </a:pPr>
            <a:r>
              <a:rPr lang="en-US" sz="1200">
                <a:latin typeface="Calibri"/>
                <a:ea typeface="+mn-lt"/>
                <a:cs typeface="+mn-lt"/>
              </a:rPr>
              <a:t>National Harm Reduction Coalition. (2021, May 23). </a:t>
            </a:r>
            <a:r>
              <a:rPr lang="en-US" sz="1200" i="1">
                <a:latin typeface="Calibri"/>
                <a:ea typeface="+mn-lt"/>
                <a:cs typeface="+mn-lt"/>
              </a:rPr>
              <a:t>Harm reduction principles</a:t>
            </a:r>
            <a:r>
              <a:rPr lang="en-US" sz="1200">
                <a:latin typeface="Calibri"/>
                <a:ea typeface="+mn-lt"/>
                <a:cs typeface="+mn-lt"/>
              </a:rPr>
              <a:t>. National Harm Reduction Coalition. Retrieved March 8, 2022, from </a:t>
            </a:r>
            <a:r>
              <a:rPr lang="en-US" sz="1200">
                <a:latin typeface="Calibri"/>
                <a:ea typeface="+mn-lt"/>
                <a:cs typeface="+mn-lt"/>
                <a:hlinkClick r:id="rId4"/>
              </a:rPr>
              <a:t>https://harmreduction.org/about-us/principles-of-harm-reduction/</a:t>
            </a:r>
            <a:r>
              <a:rPr lang="en-US" sz="1200">
                <a:latin typeface="Calibri"/>
                <a:ea typeface="+mn-lt"/>
                <a:cs typeface="+mn-lt"/>
              </a:rPr>
              <a:t> </a:t>
            </a:r>
          </a:p>
          <a:p>
            <a:endParaRPr lang="en-US" sz="1200">
              <a:latin typeface="Calibri"/>
              <a:ea typeface="+mn-lt"/>
              <a:cs typeface="+mn-lt"/>
            </a:endParaRPr>
          </a:p>
          <a:p>
            <a:pPr marL="171450" indent="-171450">
              <a:buFont typeface="Arial,Sans-Serif"/>
              <a:buChar char="•"/>
            </a:pPr>
            <a:r>
              <a:rPr lang="en-US" sz="1200" i="1">
                <a:latin typeface="Calibri"/>
                <a:ea typeface="+mn-lt"/>
                <a:cs typeface="+mn-lt"/>
              </a:rPr>
              <a:t>Opioid misuse in rural America</a:t>
            </a:r>
            <a:r>
              <a:rPr lang="en-US" sz="1200">
                <a:latin typeface="Calibri"/>
                <a:ea typeface="+mn-lt"/>
                <a:cs typeface="+mn-lt"/>
              </a:rPr>
              <a:t>. USDA. (n.d.). Retrieved March 2, 2022, from </a:t>
            </a:r>
            <a:r>
              <a:rPr lang="en-US" sz="1200">
                <a:latin typeface="Calibri"/>
                <a:ea typeface="+mn-lt"/>
                <a:cs typeface="+mn-lt"/>
                <a:hlinkClick r:id="rId5"/>
              </a:rPr>
              <a:t>https://www.usda.gov/topics/opioids</a:t>
            </a:r>
            <a:r>
              <a:rPr lang="en-US" sz="1200">
                <a:latin typeface="Calibri"/>
                <a:ea typeface="+mn-lt"/>
                <a:cs typeface="+mn-lt"/>
              </a:rPr>
              <a:t> </a:t>
            </a:r>
          </a:p>
          <a:p>
            <a:endParaRPr lang="en-US" sz="1200">
              <a:latin typeface="Calibri"/>
              <a:ea typeface="+mn-lt"/>
              <a:cs typeface="+mn-lt"/>
            </a:endParaRPr>
          </a:p>
          <a:p>
            <a:pPr marL="171450" indent="-171450">
              <a:buFont typeface="Arial,Sans-Serif"/>
              <a:buChar char="•"/>
            </a:pPr>
            <a:r>
              <a:rPr lang="en-US" sz="1200" i="1">
                <a:latin typeface="Calibri"/>
                <a:ea typeface="+mn-lt"/>
                <a:cs typeface="+mn-lt"/>
              </a:rPr>
              <a:t>Opioids and fentanyl: Important information for college students</a:t>
            </a:r>
            <a:r>
              <a:rPr lang="en-US" sz="1200">
                <a:latin typeface="Calibri"/>
                <a:ea typeface="+mn-lt"/>
                <a:cs typeface="+mn-lt"/>
              </a:rPr>
              <a:t>. California State University, Northridge. (2019, December 13). Retrieved March 9, 2022, from </a:t>
            </a:r>
            <a:r>
              <a:rPr lang="en-US" sz="1200">
                <a:latin typeface="Calibri"/>
                <a:ea typeface="+mn-lt"/>
                <a:cs typeface="+mn-lt"/>
                <a:hlinkClick r:id="rId6"/>
              </a:rPr>
              <a:t>https://www.csun.edu/shc/news/opioids-and-fentanyl-important-information-college-students</a:t>
            </a:r>
            <a:r>
              <a:rPr lang="en-US" sz="1200">
                <a:latin typeface="Calibri"/>
                <a:ea typeface="+mn-lt"/>
                <a:cs typeface="+mn-lt"/>
              </a:rPr>
              <a:t> </a:t>
            </a:r>
          </a:p>
          <a:p>
            <a:endParaRPr lang="en-US" sz="1200">
              <a:latin typeface="Calibri"/>
              <a:ea typeface="+mn-lt"/>
              <a:cs typeface="+mn-lt"/>
            </a:endParaRPr>
          </a:p>
          <a:p>
            <a:pPr marL="171450" indent="-171450">
              <a:buFont typeface="Arial,Sans-Serif"/>
              <a:buChar char="•"/>
            </a:pPr>
            <a:r>
              <a:rPr lang="en-US" sz="1200">
                <a:latin typeface="Calibri"/>
                <a:ea typeface="+mn-lt"/>
                <a:cs typeface="+mn-lt"/>
              </a:rPr>
              <a:t>Orlin, K. (2021). </a:t>
            </a:r>
            <a:r>
              <a:rPr lang="en-US" sz="1200" i="1">
                <a:latin typeface="Calibri"/>
                <a:ea typeface="+mn-lt"/>
                <a:cs typeface="+mn-lt"/>
              </a:rPr>
              <a:t>The War on Drugs &amp; Racial Health Disparities in incarceration</a:t>
            </a:r>
            <a:r>
              <a:rPr lang="en-US" sz="1200">
                <a:latin typeface="Calibri"/>
                <a:ea typeface="+mn-lt"/>
                <a:cs typeface="+mn-lt"/>
              </a:rPr>
              <a:t>. HPHR Journal Formerly Harvard Public Health Review. Retrieved March 2, 2022, from </a:t>
            </a:r>
            <a:r>
              <a:rPr lang="en-US" sz="1200">
                <a:latin typeface="Calibri"/>
                <a:ea typeface="+mn-lt"/>
                <a:cs typeface="+mn-lt"/>
                <a:hlinkClick r:id="rId7"/>
              </a:rPr>
              <a:t>https://hphr.org/30-article-orlin/</a:t>
            </a:r>
            <a:r>
              <a:rPr lang="en-US" sz="1200">
                <a:latin typeface="Calibri"/>
                <a:ea typeface="+mn-lt"/>
                <a:cs typeface="+mn-lt"/>
              </a:rPr>
              <a:t> </a:t>
            </a:r>
          </a:p>
          <a:p>
            <a:endParaRPr lang="en-US" sz="1200">
              <a:latin typeface="Calibri"/>
              <a:ea typeface="+mn-lt"/>
              <a:cs typeface="+mn-lt"/>
            </a:endParaRPr>
          </a:p>
          <a:p>
            <a:pPr marL="171450" indent="-171450">
              <a:buFont typeface="Arial,Sans-Serif"/>
              <a:buChar char="•"/>
            </a:pPr>
            <a:r>
              <a:rPr lang="en-US" sz="1200">
                <a:latin typeface="Calibri"/>
                <a:ea typeface="+mn-lt"/>
                <a:cs typeface="+mn-lt"/>
              </a:rPr>
              <a:t>Panchal, N., Garfield, R., Cox, C., &amp; Artiga , S. (2021, August 13). </a:t>
            </a:r>
            <a:r>
              <a:rPr lang="en-US" sz="1200" i="1">
                <a:latin typeface="Calibri"/>
                <a:ea typeface="+mn-lt"/>
                <a:cs typeface="+mn-lt"/>
              </a:rPr>
              <a:t>Substance use issues are worsening alongside access to care</a:t>
            </a:r>
            <a:r>
              <a:rPr lang="en-US" sz="1200">
                <a:latin typeface="Calibri"/>
                <a:ea typeface="+mn-lt"/>
                <a:cs typeface="+mn-lt"/>
              </a:rPr>
              <a:t>. KFF. Retrieved March 5, 2022, from </a:t>
            </a:r>
            <a:r>
              <a:rPr lang="en-US" sz="1200">
                <a:latin typeface="Calibri"/>
                <a:ea typeface="+mn-lt"/>
                <a:cs typeface="+mn-lt"/>
                <a:hlinkClick r:id="rId8"/>
              </a:rPr>
              <a:t>https://www.kff.org/policy-watch/substance-use-issues-are-worsening-alongside-access-to-care/</a:t>
            </a:r>
            <a:r>
              <a:rPr lang="en-US" sz="1200">
                <a:latin typeface="Calibri"/>
                <a:ea typeface="+mn-lt"/>
                <a:cs typeface="+mn-lt"/>
              </a:rPr>
              <a:t> </a:t>
            </a:r>
          </a:p>
          <a:p>
            <a:endParaRPr lang="en-US" sz="1200">
              <a:latin typeface="Calibri"/>
              <a:ea typeface="+mn-lt"/>
              <a:cs typeface="+mn-lt"/>
            </a:endParaRPr>
          </a:p>
          <a:p>
            <a:pPr marL="171450" indent="-171450">
              <a:buFont typeface="Arial,Sans-Serif"/>
              <a:buChar char="•"/>
            </a:pPr>
            <a:r>
              <a:rPr lang="en-US" sz="1200">
                <a:latin typeface="Calibri"/>
                <a:ea typeface="+mn-lt"/>
                <a:cs typeface="+mn-lt"/>
              </a:rPr>
              <a:t>Phil Drake. (2022, February 23). </a:t>
            </a:r>
            <a:r>
              <a:rPr lang="en-US" sz="1200" i="1">
                <a:latin typeface="Calibri"/>
                <a:ea typeface="+mn-lt"/>
                <a:cs typeface="+mn-lt"/>
              </a:rPr>
              <a:t>Lewis and Clark Sheriff: Four dead from pills laced with fentanyl</a:t>
            </a:r>
            <a:r>
              <a:rPr lang="en-US" sz="1200">
                <a:latin typeface="Calibri"/>
                <a:ea typeface="+mn-lt"/>
                <a:cs typeface="+mn-lt"/>
              </a:rPr>
              <a:t>. ABC FOX Montana. Retrieved March 12, 2022, from </a:t>
            </a:r>
            <a:r>
              <a:rPr lang="en-US" sz="1200">
                <a:latin typeface="Calibri"/>
                <a:ea typeface="+mn-lt"/>
                <a:cs typeface="+mn-lt"/>
                <a:hlinkClick r:id="rId9"/>
              </a:rPr>
              <a:t>https://www.montanarightnow.com/news/state/lewis-and-clark-sheriff-four-dead-from-pills-laced-with-fentanyl/article_6bf2c68d-cfed-562c-b9f8-21ca45e67f91.html</a:t>
            </a:r>
            <a:r>
              <a:rPr lang="en-US" sz="1200">
                <a:latin typeface="Calibri"/>
                <a:ea typeface="+mn-lt"/>
                <a:cs typeface="+mn-lt"/>
              </a:rPr>
              <a:t> </a:t>
            </a:r>
          </a:p>
          <a:p>
            <a:endParaRPr lang="en-US" sz="1200">
              <a:latin typeface="Calibri"/>
              <a:ea typeface="+mn-lt"/>
              <a:cs typeface="+mn-lt"/>
            </a:endParaRPr>
          </a:p>
          <a:p>
            <a:pPr marL="171450" indent="-171450">
              <a:buFont typeface="Arial,Sans-Serif"/>
              <a:buChar char="•"/>
            </a:pPr>
            <a:r>
              <a:rPr lang="en-US" sz="1200" i="1">
                <a:latin typeface="Calibri"/>
                <a:ea typeface="+mn-lt"/>
                <a:cs typeface="+mn-lt"/>
              </a:rPr>
              <a:t>Race and the Drug War</a:t>
            </a:r>
            <a:r>
              <a:rPr lang="en-US" sz="1200">
                <a:latin typeface="Calibri"/>
                <a:ea typeface="+mn-lt"/>
                <a:cs typeface="+mn-lt"/>
              </a:rPr>
              <a:t>. Drug Policy Alliance. (n.d.). Retrieved March 9, 2022, from </a:t>
            </a:r>
            <a:r>
              <a:rPr lang="en-US" sz="1200">
                <a:latin typeface="Calibri"/>
                <a:ea typeface="+mn-lt"/>
                <a:cs typeface="+mn-lt"/>
                <a:hlinkClick r:id="rId10"/>
              </a:rPr>
              <a:t>https://drugpolicy.org/issues/race-and-drug-war</a:t>
            </a:r>
            <a:r>
              <a:rPr lang="en-US" sz="1200">
                <a:latin typeface="Calibri"/>
                <a:ea typeface="+mn-lt"/>
                <a:cs typeface="+mn-lt"/>
              </a:rPr>
              <a:t> </a:t>
            </a:r>
          </a:p>
          <a:p>
            <a:endParaRPr lang="en-US" sz="1200">
              <a:latin typeface="Calibri"/>
              <a:ea typeface="+mn-lt"/>
              <a:cs typeface="+mn-lt"/>
            </a:endParaRPr>
          </a:p>
          <a:p>
            <a:pPr marL="171450" indent="-171450">
              <a:buFont typeface="Arial,Sans-Serif"/>
              <a:buChar char="•"/>
            </a:pPr>
            <a:r>
              <a:rPr lang="en-US" sz="1200">
                <a:latin typeface="Calibri"/>
                <a:ea typeface="+mn-lt"/>
                <a:cs typeface="+mn-lt"/>
              </a:rPr>
              <a:t>Trust for America's Health . (n.d.). </a:t>
            </a:r>
            <a:r>
              <a:rPr lang="en-US" sz="1200" i="1">
                <a:latin typeface="Calibri"/>
                <a:ea typeface="+mn-lt"/>
                <a:cs typeface="+mn-lt"/>
              </a:rPr>
              <a:t>Substance misuse and mental health</a:t>
            </a:r>
            <a:r>
              <a:rPr lang="en-US" sz="1200">
                <a:latin typeface="Calibri"/>
                <a:ea typeface="+mn-lt"/>
                <a:cs typeface="+mn-lt"/>
              </a:rPr>
              <a:t>. Retrieved March 9, 2022, from </a:t>
            </a:r>
            <a:r>
              <a:rPr lang="en-US" sz="1200">
                <a:latin typeface="Calibri"/>
                <a:ea typeface="+mn-lt"/>
                <a:cs typeface="+mn-lt"/>
                <a:hlinkClick r:id="rId11"/>
              </a:rPr>
              <a:t>https://www.tfah.org/issue-details/substance-misuse-mental-health/</a:t>
            </a:r>
            <a:r>
              <a:rPr lang="en-US" sz="1200">
                <a:latin typeface="Calibri"/>
                <a:ea typeface="+mn-lt"/>
                <a:cs typeface="+mn-lt"/>
              </a:rPr>
              <a:t> </a:t>
            </a:r>
          </a:p>
          <a:p>
            <a:endParaRPr lang="en-US" sz="1200">
              <a:latin typeface="Calibri"/>
              <a:ea typeface="+mn-lt"/>
              <a:cs typeface="+mn-lt"/>
            </a:endParaRPr>
          </a:p>
          <a:p>
            <a:pPr marL="171450" indent="-171450">
              <a:buFont typeface="Arial,Sans-Serif"/>
              <a:buChar char="•"/>
            </a:pPr>
            <a:r>
              <a:rPr lang="en-US" sz="1200" i="1">
                <a:latin typeface="Calibri"/>
                <a:ea typeface="+mn-lt"/>
                <a:cs typeface="+mn-lt"/>
              </a:rPr>
              <a:t>What's a harm reduction approach to the use of fentanyl and other synthetic opioids?</a:t>
            </a:r>
            <a:r>
              <a:rPr lang="en-US" sz="1200">
                <a:latin typeface="Calibri"/>
                <a:ea typeface="+mn-lt"/>
                <a:cs typeface="+mn-lt"/>
              </a:rPr>
              <a:t> Drug Policy Alliance. (n.d.). Retrieved March 3, 2022, from </a:t>
            </a:r>
            <a:r>
              <a:rPr lang="en-US" sz="1200">
                <a:latin typeface="Calibri"/>
                <a:ea typeface="+mn-lt"/>
                <a:cs typeface="+mn-lt"/>
                <a:hlinkClick r:id="rId12"/>
              </a:rPr>
              <a:t>https://drugpolicy.org/drug-facts/harm-reduction-fentanyl-synthetic-opioids</a:t>
            </a:r>
            <a:r>
              <a:rPr lang="en-US" sz="1200">
                <a:latin typeface="Calibri"/>
                <a:ea typeface="+mn-lt"/>
                <a:cs typeface="+mn-lt"/>
              </a:rPr>
              <a:t> </a:t>
            </a:r>
          </a:p>
          <a:p>
            <a:endParaRPr lang="en-US" sz="1200">
              <a:latin typeface="Calibri"/>
              <a:ea typeface="+mn-lt"/>
              <a:cs typeface="+mn-lt"/>
            </a:endParaRPr>
          </a:p>
          <a:p>
            <a:pPr marL="171450" indent="-171450">
              <a:buFont typeface="Arial,Sans-Serif"/>
              <a:buChar char="•"/>
            </a:pPr>
            <a:r>
              <a:rPr lang="en-US" sz="1200">
                <a:latin typeface="Calibri"/>
                <a:ea typeface="+mn-lt"/>
                <a:cs typeface="+mn-lt"/>
              </a:rPr>
              <a:t>Wogen, J., &amp; Restrepo, M. T. (2020, June). </a:t>
            </a:r>
            <a:r>
              <a:rPr lang="en-US" sz="1200" i="1">
                <a:latin typeface="Calibri"/>
                <a:ea typeface="+mn-lt"/>
                <a:cs typeface="+mn-lt"/>
              </a:rPr>
              <a:t>Human rights, stigma, and substance use</a:t>
            </a:r>
            <a:r>
              <a:rPr lang="en-US" sz="1200">
                <a:latin typeface="Calibri"/>
                <a:ea typeface="+mn-lt"/>
                <a:cs typeface="+mn-lt"/>
              </a:rPr>
              <a:t>. Health and human rights. Retrieved March 3, 2022, from </a:t>
            </a:r>
            <a:r>
              <a:rPr lang="en-US" sz="1200">
                <a:latin typeface="Calibri"/>
                <a:ea typeface="+mn-lt"/>
                <a:cs typeface="+mn-lt"/>
                <a:hlinkClick r:id="rId13"/>
              </a:rPr>
              <a:t>https://www.ncbi.nlm.nih.gov/pmc/articles/PMC7348456/</a:t>
            </a:r>
            <a:r>
              <a:rPr lang="en-US" sz="1200">
                <a:latin typeface="Calibri"/>
                <a:ea typeface="+mn-lt"/>
                <a:cs typeface="+mn-lt"/>
              </a:rPr>
              <a:t> </a:t>
            </a:r>
          </a:p>
          <a:p>
            <a:pPr marL="285750" indent="-285750">
              <a:buFont typeface="Arial,Sans-Serif"/>
              <a:buChar char="•"/>
            </a:pPr>
            <a:endParaRPr lang="en-US" sz="900">
              <a:ea typeface="+mn-lt"/>
              <a:cs typeface="+mn-lt"/>
            </a:endParaRPr>
          </a:p>
          <a:p>
            <a:pPr marL="285750" indent="-285750">
              <a:lnSpc>
                <a:spcPct val="90000"/>
              </a:lnSpc>
              <a:spcBef>
                <a:spcPts val="1000"/>
              </a:spcBef>
              <a:buFont typeface="Arial"/>
              <a:buChar char="•"/>
            </a:pPr>
            <a:endParaRPr lang="en-US" sz="900" u="sng">
              <a:cs typeface="Calibri" panose="020F0502020204030204"/>
            </a:endParaRPr>
          </a:p>
          <a:p>
            <a:pPr marL="171450" indent="-171450">
              <a:buFont typeface="Arial" panose="020B0604020202020204" pitchFamily="34" charset="0"/>
              <a:buChar char="•"/>
            </a:pPr>
            <a:endParaRPr lang="en-US" sz="1000">
              <a:cs typeface="Calibri"/>
            </a:endParaRPr>
          </a:p>
          <a:p>
            <a:pPr marL="171450" indent="-171450">
              <a:buFont typeface="Arial" panose="020B0604020202020204" pitchFamily="34" charset="0"/>
              <a:buChar char="•"/>
            </a:pPr>
            <a:endParaRPr lang="en-US" sz="1000">
              <a:cs typeface="Calibri"/>
            </a:endParaRPr>
          </a:p>
        </p:txBody>
      </p:sp>
      <p:sp>
        <p:nvSpPr>
          <p:cNvPr id="6" name="TextBox 5">
            <a:extLst>
              <a:ext uri="{FF2B5EF4-FFF2-40B4-BE49-F238E27FC236}">
                <a16:creationId xmlns:a16="http://schemas.microsoft.com/office/drawing/2014/main" id="{54981F06-430A-20D5-E9C4-7C186B789116}"/>
              </a:ext>
            </a:extLst>
          </p:cNvPr>
          <p:cNvSpPr txBox="1"/>
          <p:nvPr/>
        </p:nvSpPr>
        <p:spPr>
          <a:xfrm>
            <a:off x="7503146" y="6508981"/>
            <a:ext cx="53277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Calibri"/>
            </a:endParaRPr>
          </a:p>
        </p:txBody>
      </p:sp>
    </p:spTree>
    <p:extLst>
      <p:ext uri="{BB962C8B-B14F-4D97-AF65-F5344CB8AC3E}">
        <p14:creationId xmlns:p14="http://schemas.microsoft.com/office/powerpoint/2010/main" val="1240246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 name="Picture 3">
            <a:extLst>
              <a:ext uri="{FF2B5EF4-FFF2-40B4-BE49-F238E27FC236}">
                <a16:creationId xmlns:a16="http://schemas.microsoft.com/office/drawing/2014/main" id="{7D211800-72BC-2C8A-ECE8-3B7AFDF5D00A}"/>
              </a:ext>
            </a:extLst>
          </p:cNvPr>
          <p:cNvPicPr>
            <a:picLocks noChangeAspect="1"/>
          </p:cNvPicPr>
          <p:nvPr/>
        </p:nvPicPr>
        <p:blipFill rotWithShape="1">
          <a:blip r:embed="rId5">
            <a:alphaModFix/>
          </a:blip>
          <a:srcRect l="3016" r="-4" b="-4"/>
          <a:stretch/>
        </p:blipFill>
        <p:spPr>
          <a:xfrm>
            <a:off x="20" y="1571"/>
            <a:ext cx="12191980" cy="6856429"/>
          </a:xfrm>
          <a:prstGeom prst="rect">
            <a:avLst/>
          </a:prstGeom>
        </p:spPr>
      </p:pic>
      <p:sp>
        <p:nvSpPr>
          <p:cNvPr id="5" name="Subtitle 4">
            <a:extLst>
              <a:ext uri="{FF2B5EF4-FFF2-40B4-BE49-F238E27FC236}">
                <a16:creationId xmlns:a16="http://schemas.microsoft.com/office/drawing/2014/main" id="{329E0F8A-4267-E22E-9943-707DA1426892}"/>
              </a:ext>
            </a:extLst>
          </p:cNvPr>
          <p:cNvSpPr>
            <a:spLocks noGrp="1"/>
          </p:cNvSpPr>
          <p:nvPr>
            <p:ph type="subTitle" idx="1"/>
          </p:nvPr>
        </p:nvSpPr>
        <p:spPr>
          <a:xfrm>
            <a:off x="260985" y="1297167"/>
            <a:ext cx="3810600" cy="479078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lgn="l"/>
            <a:r>
              <a:rPr lang="en-US" sz="1800">
                <a:latin typeface="Posterama"/>
                <a:ea typeface="+mn-lt"/>
                <a:cs typeface="+mn-lt"/>
              </a:rPr>
              <a:t>What is Substance Use?</a:t>
            </a:r>
            <a:endParaRPr lang="en-US" sz="1800">
              <a:latin typeface="Posterama"/>
              <a:cs typeface="Calibri" panose="020F0502020204030204"/>
            </a:endParaRPr>
          </a:p>
          <a:p>
            <a:pPr marL="342900" indent="-342900" algn="l">
              <a:buFont typeface="Arial"/>
              <a:buChar char="•"/>
            </a:pPr>
            <a:r>
              <a:rPr lang="en-US" sz="1800">
                <a:latin typeface="Posterama"/>
                <a:ea typeface="+mn-lt"/>
                <a:cs typeface="+mn-lt"/>
              </a:rPr>
              <a:t>Substance use is the medical term used to describe a pattern of using a substance (drug) that causes significant problems or distress</a:t>
            </a:r>
            <a:endParaRPr lang="en-US" sz="1800">
              <a:latin typeface="Posterama"/>
              <a:cs typeface="Calibri" panose="020F0502020204030204"/>
            </a:endParaRPr>
          </a:p>
          <a:p>
            <a:pPr marL="342900" indent="-342900" algn="l">
              <a:buFont typeface="Arial"/>
              <a:buChar char="•"/>
            </a:pPr>
            <a:r>
              <a:rPr lang="en-US" sz="1800">
                <a:latin typeface="Posterama"/>
                <a:ea typeface="+mn-lt"/>
                <a:cs typeface="+mn-lt"/>
              </a:rPr>
              <a:t>Substance use as a recognized medical brain disorder, refers to the abuse of illegal substances, such as: </a:t>
            </a:r>
            <a:endParaRPr lang="en-US" sz="1800">
              <a:latin typeface="Posterama"/>
              <a:cs typeface="Calibri" panose="020F0502020204030204"/>
            </a:endParaRPr>
          </a:p>
          <a:p>
            <a:pPr marL="800100" lvl="1" indent="-342900" algn="l">
              <a:buFont typeface="Arial"/>
              <a:buChar char="•"/>
            </a:pPr>
            <a:r>
              <a:rPr lang="en-US" sz="1800">
                <a:latin typeface="Posterama"/>
                <a:ea typeface="+mn-lt"/>
                <a:cs typeface="+mn-lt"/>
              </a:rPr>
              <a:t>marijuana</a:t>
            </a:r>
            <a:endParaRPr lang="en-US" sz="1800">
              <a:latin typeface="Posterama"/>
              <a:cs typeface="Calibri" panose="020F0502020204030204"/>
            </a:endParaRPr>
          </a:p>
          <a:p>
            <a:pPr marL="800100" lvl="1" indent="-342900" algn="l">
              <a:buFont typeface="Arial"/>
              <a:buChar char="•"/>
            </a:pPr>
            <a:r>
              <a:rPr lang="en-US" sz="1800">
                <a:latin typeface="Posterama"/>
                <a:ea typeface="+mn-lt"/>
                <a:cs typeface="+mn-lt"/>
              </a:rPr>
              <a:t>heroin</a:t>
            </a:r>
            <a:endParaRPr lang="en-US" sz="1800">
              <a:latin typeface="Posterama"/>
              <a:cs typeface="Calibri" panose="020F0502020204030204"/>
            </a:endParaRPr>
          </a:p>
          <a:p>
            <a:pPr marL="800100" lvl="1" indent="-342900" algn="l">
              <a:buFont typeface="Arial"/>
              <a:buChar char="•"/>
            </a:pPr>
            <a:r>
              <a:rPr lang="en-US" sz="1800">
                <a:latin typeface="Posterama"/>
                <a:ea typeface="+mn-lt"/>
                <a:cs typeface="+mn-lt"/>
              </a:rPr>
              <a:t>cocaine</a:t>
            </a:r>
            <a:endParaRPr lang="en-US" sz="1800">
              <a:latin typeface="Posterama"/>
              <a:cs typeface="Calibri" panose="020F0502020204030204"/>
            </a:endParaRPr>
          </a:p>
          <a:p>
            <a:pPr marL="800100" lvl="1" indent="-342900" algn="l">
              <a:buFont typeface="Arial"/>
              <a:buChar char="•"/>
            </a:pPr>
            <a:r>
              <a:rPr lang="en-US" sz="1800">
                <a:latin typeface="Posterama"/>
                <a:ea typeface="+mn-lt"/>
                <a:cs typeface="+mn-lt"/>
              </a:rPr>
              <a:t>methamphetamine</a:t>
            </a:r>
            <a:endParaRPr lang="en-US" sz="1800">
              <a:latin typeface="Posterama"/>
              <a:cs typeface="Calibri"/>
            </a:endParaRPr>
          </a:p>
          <a:p>
            <a:endParaRPr lang="en-US">
              <a:cs typeface="Calibri"/>
            </a:endParaRPr>
          </a:p>
        </p:txBody>
      </p:sp>
      <p:sp>
        <p:nvSpPr>
          <p:cNvPr id="7" name="TextBox 6">
            <a:extLst>
              <a:ext uri="{FF2B5EF4-FFF2-40B4-BE49-F238E27FC236}">
                <a16:creationId xmlns:a16="http://schemas.microsoft.com/office/drawing/2014/main" id="{3C3C3995-D1BE-F684-D07B-EE82495FBA64}"/>
              </a:ext>
            </a:extLst>
          </p:cNvPr>
          <p:cNvSpPr txBox="1"/>
          <p:nvPr/>
        </p:nvSpPr>
        <p:spPr>
          <a:xfrm>
            <a:off x="4275327" y="1300500"/>
            <a:ext cx="3667560" cy="4785763"/>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Posterama"/>
                <a:ea typeface="+mn-lt"/>
                <a:cs typeface="+mn-lt"/>
              </a:rPr>
              <a:t>What is Harm Reduction?</a:t>
            </a:r>
            <a:endParaRPr lang="en-US">
              <a:latin typeface="Posterama"/>
              <a:cs typeface="Calibri"/>
            </a:endParaRPr>
          </a:p>
          <a:p>
            <a:endParaRPr lang="en-US">
              <a:latin typeface="Posterama"/>
              <a:ea typeface="+mn-lt"/>
              <a:cs typeface="+mn-lt"/>
            </a:endParaRPr>
          </a:p>
          <a:p>
            <a:pPr marL="285750" indent="-285750">
              <a:buFont typeface="Arial"/>
              <a:buChar char="•"/>
            </a:pPr>
            <a:r>
              <a:rPr lang="en-US">
                <a:latin typeface="Posterama"/>
                <a:ea typeface="+mn-lt"/>
                <a:cs typeface="+mn-lt"/>
              </a:rPr>
              <a:t>Set of practical strategies and ideas aimed at reducing negative consequences associated with drug use</a:t>
            </a:r>
            <a:endParaRPr lang="en-US">
              <a:latin typeface="Posterama"/>
              <a:cs typeface="Calibri"/>
            </a:endParaRPr>
          </a:p>
          <a:p>
            <a:endParaRPr lang="en-US">
              <a:latin typeface="Posterama"/>
              <a:ea typeface="+mn-lt"/>
              <a:cs typeface="+mn-lt"/>
            </a:endParaRPr>
          </a:p>
          <a:p>
            <a:r>
              <a:rPr lang="en-US">
                <a:latin typeface="Posterama"/>
                <a:ea typeface="+mn-lt"/>
                <a:cs typeface="+mn-lt"/>
              </a:rPr>
              <a:t>Harm Reduction is also: </a:t>
            </a:r>
            <a:endParaRPr lang="en-US">
              <a:latin typeface="Posterama"/>
              <a:cs typeface="Calibri"/>
            </a:endParaRPr>
          </a:p>
          <a:p>
            <a:endParaRPr lang="en-US">
              <a:latin typeface="Posterama"/>
              <a:ea typeface="+mn-lt"/>
              <a:cs typeface="+mn-lt"/>
            </a:endParaRPr>
          </a:p>
          <a:p>
            <a:pPr marL="342900" indent="-342900">
              <a:buFont typeface="Arial"/>
              <a:buChar char="•"/>
            </a:pPr>
            <a:r>
              <a:rPr lang="en-US">
                <a:latin typeface="Posterama"/>
                <a:ea typeface="+mn-lt"/>
                <a:cs typeface="+mn-lt"/>
              </a:rPr>
              <a:t>A movement for social justice built on a belief in, and respect for, the rights of people who use drugs</a:t>
            </a:r>
            <a:endParaRPr lang="en-US">
              <a:latin typeface="Posterama"/>
              <a:cs typeface="Posterama"/>
            </a:endParaRPr>
          </a:p>
          <a:p>
            <a:pPr marL="342900" indent="-342900" algn="l">
              <a:buFont typeface="Arial"/>
              <a:buChar char="•"/>
            </a:pPr>
            <a:endParaRPr lang="en-US">
              <a:latin typeface="Posterama"/>
              <a:cs typeface="Calibri"/>
            </a:endParaRPr>
          </a:p>
          <a:p>
            <a:pPr marL="342900" indent="-342900">
              <a:buFont typeface="Arial"/>
              <a:buChar char="•"/>
            </a:pPr>
            <a:endParaRPr lang="en-US">
              <a:latin typeface="Posterama"/>
              <a:cs typeface="Calibri"/>
            </a:endParaRPr>
          </a:p>
          <a:p>
            <a:pPr marL="342900" indent="-342900">
              <a:buFont typeface="Arial"/>
              <a:buChar char="•"/>
            </a:pPr>
            <a:endParaRPr lang="en-US">
              <a:latin typeface="Posterama"/>
              <a:cs typeface="Calibri"/>
            </a:endParaRPr>
          </a:p>
          <a:p>
            <a:endParaRPr lang="en-US">
              <a:latin typeface="Calibri" panose="020F0502020204030204"/>
              <a:cs typeface="Calibri"/>
            </a:endParaRPr>
          </a:p>
        </p:txBody>
      </p:sp>
      <p:sp>
        <p:nvSpPr>
          <p:cNvPr id="3" name="TextBox 2">
            <a:extLst>
              <a:ext uri="{FF2B5EF4-FFF2-40B4-BE49-F238E27FC236}">
                <a16:creationId xmlns:a16="http://schemas.microsoft.com/office/drawing/2014/main" id="{FD3B75D0-8394-DB8B-05EF-3842845DE8D5}"/>
              </a:ext>
            </a:extLst>
          </p:cNvPr>
          <p:cNvSpPr txBox="1"/>
          <p:nvPr/>
        </p:nvSpPr>
        <p:spPr>
          <a:xfrm>
            <a:off x="148654" y="501211"/>
            <a:ext cx="4486729" cy="584775"/>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Posterama"/>
                <a:cs typeface="Posterama"/>
              </a:rPr>
              <a:t>Important Definitions:</a:t>
            </a:r>
            <a:endParaRPr lang="en-US" sz="3200">
              <a:latin typeface="Posterama" panose="020B0504020200020000" pitchFamily="34" charset="0"/>
              <a:cs typeface="Posterama" panose="020B0504020200020000" pitchFamily="34" charset="0"/>
            </a:endParaRPr>
          </a:p>
        </p:txBody>
      </p:sp>
      <p:sp>
        <p:nvSpPr>
          <p:cNvPr id="6" name="TextBox 5">
            <a:extLst>
              <a:ext uri="{FF2B5EF4-FFF2-40B4-BE49-F238E27FC236}">
                <a16:creationId xmlns:a16="http://schemas.microsoft.com/office/drawing/2014/main" id="{F4B63C4F-621C-EE54-4B31-68DF6A7CC504}"/>
              </a:ext>
            </a:extLst>
          </p:cNvPr>
          <p:cNvSpPr txBox="1"/>
          <p:nvPr/>
        </p:nvSpPr>
        <p:spPr>
          <a:xfrm>
            <a:off x="8172110" y="1300499"/>
            <a:ext cx="3692308" cy="4801314"/>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Posterama"/>
                <a:ea typeface="+mn-lt"/>
                <a:cs typeface="+mn-lt"/>
              </a:rPr>
              <a:t>What is Integrated Health?</a:t>
            </a:r>
            <a:endParaRPr lang="en-US">
              <a:latin typeface="Posterama"/>
              <a:cs typeface="Calibri"/>
            </a:endParaRPr>
          </a:p>
          <a:p>
            <a:endParaRPr lang="en-US">
              <a:latin typeface="Posterama"/>
              <a:ea typeface="+mn-lt"/>
              <a:cs typeface="+mn-lt"/>
            </a:endParaRPr>
          </a:p>
          <a:p>
            <a:pPr marL="342900" indent="-342900">
              <a:buFont typeface="Arial"/>
              <a:buChar char="•"/>
            </a:pPr>
            <a:r>
              <a:rPr lang="en-US">
                <a:latin typeface="Posterama"/>
                <a:ea typeface="+mn-lt"/>
                <a:cs typeface="+mn-lt"/>
              </a:rPr>
              <a:t>An approach characterized by a high degree of collaboration and communication among health professionals</a:t>
            </a:r>
            <a:endParaRPr lang="en-US">
              <a:latin typeface="Posterama"/>
              <a:cs typeface="Calibri"/>
            </a:endParaRPr>
          </a:p>
          <a:p>
            <a:endParaRPr lang="en-US">
              <a:latin typeface="Posterama"/>
              <a:ea typeface="+mn-lt"/>
              <a:cs typeface="+mn-lt"/>
            </a:endParaRPr>
          </a:p>
          <a:p>
            <a:pPr marL="342900" indent="-342900">
              <a:buFont typeface="Arial"/>
              <a:buChar char="•"/>
            </a:pPr>
            <a:r>
              <a:rPr lang="en-US">
                <a:latin typeface="Posterama"/>
                <a:ea typeface="+mn-lt"/>
                <a:cs typeface="+mn-lt"/>
              </a:rPr>
              <a:t>Involves sharing of information among team members related to patient care and the establishment of a comprehensive treatment plan to address the biological, psychological and social needs of the patient</a:t>
            </a:r>
          </a:p>
          <a:p>
            <a:pPr marL="342900" indent="-342900">
              <a:buFont typeface="Arial"/>
              <a:buChar char="•"/>
            </a:pPr>
            <a:endParaRPr lang="en-US">
              <a:latin typeface="Posterama"/>
              <a:ea typeface="+mn-lt"/>
              <a:cs typeface="+mn-lt"/>
            </a:endParaRPr>
          </a:p>
        </p:txBody>
      </p:sp>
      <p:pic>
        <p:nvPicPr>
          <p:cNvPr id="2" name="slide 3 recording">
            <a:hlinkClick r:id="" action="ppaction://media"/>
            <a:extLst>
              <a:ext uri="{FF2B5EF4-FFF2-40B4-BE49-F238E27FC236}">
                <a16:creationId xmlns:a16="http://schemas.microsoft.com/office/drawing/2014/main" id="{A7705999-A617-231F-C99E-9E8C743B74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3479" y="139922"/>
            <a:ext cx="659367" cy="650506"/>
          </a:xfrm>
          <a:prstGeom prst="rect">
            <a:avLst/>
          </a:prstGeom>
        </p:spPr>
      </p:pic>
    </p:spTree>
    <p:extLst>
      <p:ext uri="{BB962C8B-B14F-4D97-AF65-F5344CB8AC3E}">
        <p14:creationId xmlns:p14="http://schemas.microsoft.com/office/powerpoint/2010/main" val="26901529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43875A6-928B-CE44-BF5D-A34DAFAC0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69" y="783525"/>
            <a:ext cx="11701546" cy="59329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9DE1B2-6DF4-4267-6B5B-2FCD55EAF0CA}"/>
              </a:ext>
            </a:extLst>
          </p:cNvPr>
          <p:cNvSpPr txBox="1"/>
          <p:nvPr/>
        </p:nvSpPr>
        <p:spPr>
          <a:xfrm>
            <a:off x="913364" y="199054"/>
            <a:ext cx="10130847" cy="46166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What are some measures taken in Integrated Healthcare settings? </a:t>
            </a:r>
          </a:p>
        </p:txBody>
      </p:sp>
      <p:pic>
        <p:nvPicPr>
          <p:cNvPr id="3" name="slide 4 recording ">
            <a:hlinkClick r:id="" action="ppaction://media"/>
            <a:extLst>
              <a:ext uri="{FF2B5EF4-FFF2-40B4-BE49-F238E27FC236}">
                <a16:creationId xmlns:a16="http://schemas.microsoft.com/office/drawing/2014/main" id="{8DA52F68-65A9-7188-0E64-E163A2CBAD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64" y="62808"/>
            <a:ext cx="598871" cy="537561"/>
          </a:xfrm>
          <a:prstGeom prst="rect">
            <a:avLst/>
          </a:prstGeom>
        </p:spPr>
      </p:pic>
    </p:spTree>
    <p:extLst>
      <p:ext uri="{BB962C8B-B14F-4D97-AF65-F5344CB8AC3E}">
        <p14:creationId xmlns:p14="http://schemas.microsoft.com/office/powerpoint/2010/main" val="2111644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Background pattern&#10;&#10;Description automatically generated">
            <a:extLst>
              <a:ext uri="{FF2B5EF4-FFF2-40B4-BE49-F238E27FC236}">
                <a16:creationId xmlns:a16="http://schemas.microsoft.com/office/drawing/2014/main" id="{96B31966-CD02-4F74-4735-AE24FF7E7399}"/>
              </a:ext>
            </a:extLst>
          </p:cNvPr>
          <p:cNvPicPr>
            <a:picLocks noChangeAspect="1"/>
          </p:cNvPicPr>
          <p:nvPr/>
        </p:nvPicPr>
        <p:blipFill rotWithShape="1">
          <a:blip r:embed="rId7">
            <a:alphaModFix/>
          </a:blip>
          <a:srcRect l="3016" r="-4" b="-4"/>
          <a:stretch/>
        </p:blipFill>
        <p:spPr>
          <a:xfrm>
            <a:off x="20" y="1571"/>
            <a:ext cx="12191980" cy="6856429"/>
          </a:xfrm>
          <a:prstGeom prst="rect">
            <a:avLst/>
          </a:prstGeom>
        </p:spPr>
      </p:pic>
      <p:pic>
        <p:nvPicPr>
          <p:cNvPr id="3" name="Picture 4" descr="Chart, diagram&#10;&#10;Description automatically generated">
            <a:extLst>
              <a:ext uri="{FF2B5EF4-FFF2-40B4-BE49-F238E27FC236}">
                <a16:creationId xmlns:a16="http://schemas.microsoft.com/office/drawing/2014/main" id="{E51167A5-1868-E45B-5FFA-A093BCEE611E}"/>
              </a:ext>
            </a:extLst>
          </p:cNvPr>
          <p:cNvPicPr>
            <a:picLocks noChangeAspect="1"/>
          </p:cNvPicPr>
          <p:nvPr/>
        </p:nvPicPr>
        <p:blipFill>
          <a:blip r:embed="rId8"/>
          <a:stretch>
            <a:fillRect/>
          </a:stretch>
        </p:blipFill>
        <p:spPr>
          <a:xfrm>
            <a:off x="322847" y="1418746"/>
            <a:ext cx="5410200" cy="4922875"/>
          </a:xfrm>
          <a:prstGeom prst="rect">
            <a:avLst/>
          </a:prstGeom>
          <a:ln w="28575">
            <a:solidFill>
              <a:schemeClr val="tx1"/>
            </a:solidFill>
          </a:ln>
        </p:spPr>
      </p:pic>
      <p:sp>
        <p:nvSpPr>
          <p:cNvPr id="7" name="TextBox 6">
            <a:extLst>
              <a:ext uri="{FF2B5EF4-FFF2-40B4-BE49-F238E27FC236}">
                <a16:creationId xmlns:a16="http://schemas.microsoft.com/office/drawing/2014/main" id="{8F82C158-F0B4-157F-B644-D51A5ED35E60}"/>
              </a:ext>
            </a:extLst>
          </p:cNvPr>
          <p:cNvSpPr txBox="1"/>
          <p:nvPr/>
        </p:nvSpPr>
        <p:spPr>
          <a:xfrm>
            <a:off x="263196" y="725821"/>
            <a:ext cx="6822162" cy="46166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Substance Use Stigma/Health &amp; Racial Disparities </a:t>
            </a:r>
          </a:p>
        </p:txBody>
      </p:sp>
      <p:pic>
        <p:nvPicPr>
          <p:cNvPr id="10" name="Picture 10">
            <a:extLst>
              <a:ext uri="{FF2B5EF4-FFF2-40B4-BE49-F238E27FC236}">
                <a16:creationId xmlns:a16="http://schemas.microsoft.com/office/drawing/2014/main" id="{6D9CD88B-A26E-BB28-6C6D-4CD51AA9313D}"/>
              </a:ext>
            </a:extLst>
          </p:cNvPr>
          <p:cNvPicPr>
            <a:picLocks noChangeAspect="1"/>
          </p:cNvPicPr>
          <p:nvPr/>
        </p:nvPicPr>
        <p:blipFill>
          <a:blip r:embed="rId9"/>
          <a:stretch>
            <a:fillRect/>
          </a:stretch>
        </p:blipFill>
        <p:spPr>
          <a:xfrm>
            <a:off x="5887453" y="1414063"/>
            <a:ext cx="5971673" cy="4922216"/>
          </a:xfrm>
          <a:prstGeom prst="rect">
            <a:avLst/>
          </a:prstGeom>
          <a:ln w="28575">
            <a:solidFill>
              <a:schemeClr val="tx1"/>
            </a:solidFill>
          </a:ln>
        </p:spPr>
      </p:pic>
      <p:pic>
        <p:nvPicPr>
          <p:cNvPr id="5" name="Audio Recording Apr 3, 2022 at 7:27:01 PM">
            <a:hlinkClick r:id="" action="ppaction://media"/>
            <a:extLst>
              <a:ext uri="{FF2B5EF4-FFF2-40B4-BE49-F238E27FC236}">
                <a16:creationId xmlns:a16="http://schemas.microsoft.com/office/drawing/2014/main" id="{D6ED3F1E-AF16-E0CB-6B16-67EF31CCBD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7378" y="5979353"/>
            <a:ext cx="730250" cy="730250"/>
          </a:xfrm>
          <a:prstGeom prst="rect">
            <a:avLst/>
          </a:prstGeom>
        </p:spPr>
      </p:pic>
      <p:pic>
        <p:nvPicPr>
          <p:cNvPr id="4" name="slide 6 recording">
            <a:hlinkClick r:id="" action="ppaction://media"/>
            <a:extLst>
              <a:ext uri="{FF2B5EF4-FFF2-40B4-BE49-F238E27FC236}">
                <a16:creationId xmlns:a16="http://schemas.microsoft.com/office/drawing/2014/main" id="{22B74C46-4B70-A456-894F-D744A0D9AFB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70527" y="5979353"/>
            <a:ext cx="730250" cy="730250"/>
          </a:xfrm>
          <a:prstGeom prst="rect">
            <a:avLst/>
          </a:prstGeom>
        </p:spPr>
      </p:pic>
    </p:spTree>
    <p:extLst>
      <p:ext uri="{BB962C8B-B14F-4D97-AF65-F5344CB8AC3E}">
        <p14:creationId xmlns:p14="http://schemas.microsoft.com/office/powerpoint/2010/main" val="2593903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nextCondLst>
                <p:cond evt="onClick" delay="0">
                  <p:tgtEl>
                    <p:spTgt spid="4"/>
                  </p:tgtEl>
                </p:cond>
              </p:nextCondLst>
            </p:seq>
            <p:audio>
              <p:cMediaNode>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6D24BC9E-AC6A-42EE-AFD8-B290720B8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3" name="Rectangle 142">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107624"/>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3E39E4-15AF-DE98-9FA2-D3C69AD031EB}"/>
              </a:ext>
            </a:extLst>
          </p:cNvPr>
          <p:cNvSpPr txBox="1"/>
          <p:nvPr/>
        </p:nvSpPr>
        <p:spPr>
          <a:xfrm>
            <a:off x="1051560" y="4329321"/>
            <a:ext cx="3657600" cy="164592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200">
                <a:latin typeface="Posterama"/>
                <a:ea typeface="+mj-ea"/>
                <a:cs typeface="Posterama"/>
              </a:rPr>
              <a:t>Opioid Overdoses on The Rise</a:t>
            </a:r>
          </a:p>
        </p:txBody>
      </p:sp>
      <p:pic>
        <p:nvPicPr>
          <p:cNvPr id="4102" name="Picture 6">
            <a:extLst>
              <a:ext uri="{FF2B5EF4-FFF2-40B4-BE49-F238E27FC236}">
                <a16:creationId xmlns:a16="http://schemas.microsoft.com/office/drawing/2014/main" id="{9585682A-BE57-AE41-AF97-D53322803103}"/>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85896" y="934604"/>
            <a:ext cx="54864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FD43B0CD-E8B4-9942-B5A0-98FD420D79C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098246" y="939799"/>
            <a:ext cx="5522976" cy="3037635"/>
          </a:xfrm>
          <a:prstGeom prst="rect">
            <a:avLst/>
          </a:prstGeom>
          <a:noFill/>
          <a:extLst>
            <a:ext uri="{909E8E84-426E-40DD-AFC4-6F175D3DCCD1}">
              <a14:hiddenFill xmlns:a14="http://schemas.microsoft.com/office/drawing/2010/main">
                <a:solidFill>
                  <a:srgbClr val="FFFFFF"/>
                </a:solidFill>
              </a14:hiddenFill>
            </a:ext>
          </a:extLst>
        </p:spPr>
      </p:pic>
      <p:sp>
        <p:nvSpPr>
          <p:cNvPr id="145" name="Rectangle 144">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80023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7" name="Rectangle 146">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143137"/>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B6AC4C-5010-F54C-8A3E-2B3AAC17E116}"/>
              </a:ext>
            </a:extLst>
          </p:cNvPr>
          <p:cNvSpPr txBox="1"/>
          <p:nvPr/>
        </p:nvSpPr>
        <p:spPr>
          <a:xfrm>
            <a:off x="5250106" y="4329321"/>
            <a:ext cx="6106742"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ea typeface="+mn-lt"/>
                <a:cs typeface="+mn-lt"/>
              </a:rPr>
              <a:t>Provisional data from CDC’s National Center for Health Statistics indicate that there were an estimated 100,306 drug overdose deaths in the United States during 12-month period ending in April 2021, an increase of 28.5% from the 78,056 deaths during the same period the year before.</a:t>
            </a:r>
            <a:endParaRPr lang="en-US">
              <a:latin typeface="Posterama"/>
              <a:cs typeface="Posterama"/>
            </a:endParaRPr>
          </a:p>
        </p:txBody>
      </p:sp>
      <p:sp>
        <p:nvSpPr>
          <p:cNvPr id="4" name="TextBox 3">
            <a:extLst>
              <a:ext uri="{FF2B5EF4-FFF2-40B4-BE49-F238E27FC236}">
                <a16:creationId xmlns:a16="http://schemas.microsoft.com/office/drawing/2014/main" id="{8D54463A-0F3B-53A7-7CA9-220D39CE614B}"/>
              </a:ext>
            </a:extLst>
          </p:cNvPr>
          <p:cNvSpPr txBox="1"/>
          <p:nvPr/>
        </p:nvSpPr>
        <p:spPr>
          <a:xfrm>
            <a:off x="488336" y="250722"/>
            <a:ext cx="11141585" cy="52322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Posterama"/>
                <a:ea typeface="+mn-lt"/>
                <a:cs typeface="+mn-lt"/>
              </a:rPr>
              <a:t>Why does this matter?</a:t>
            </a:r>
            <a:endParaRPr lang="en-US" sz="2800">
              <a:latin typeface="Posterama"/>
            </a:endParaRPr>
          </a:p>
        </p:txBody>
      </p:sp>
      <p:pic>
        <p:nvPicPr>
          <p:cNvPr id="2" name="Audio Recording Apr 3, 2022 at 3:26:30 PM">
            <a:hlinkClick r:id="" action="ppaction://media"/>
            <a:extLst>
              <a:ext uri="{FF2B5EF4-FFF2-40B4-BE49-F238E27FC236}">
                <a16:creationId xmlns:a16="http://schemas.microsoft.com/office/drawing/2014/main" id="{8BCFB16E-44F2-417E-55BF-E63044B39A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779" y="5976462"/>
            <a:ext cx="730250" cy="730250"/>
          </a:xfrm>
          <a:prstGeom prst="rect">
            <a:avLst/>
          </a:prstGeom>
        </p:spPr>
      </p:pic>
      <p:pic>
        <p:nvPicPr>
          <p:cNvPr id="6" name="Audio Recording Apr 3, 2022 at 4:56:24 PM">
            <a:hlinkClick r:id="" action="ppaction://media"/>
            <a:extLst>
              <a:ext uri="{FF2B5EF4-FFF2-40B4-BE49-F238E27FC236}">
                <a16:creationId xmlns:a16="http://schemas.microsoft.com/office/drawing/2014/main" id="{7B92FDEC-2A0B-3202-5B80-1FFAE19F5E3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9610" y="5976462"/>
            <a:ext cx="730250" cy="730250"/>
          </a:xfrm>
          <a:prstGeom prst="rect">
            <a:avLst/>
          </a:prstGeom>
        </p:spPr>
      </p:pic>
    </p:spTree>
    <p:extLst>
      <p:ext uri="{BB962C8B-B14F-4D97-AF65-F5344CB8AC3E}">
        <p14:creationId xmlns:p14="http://schemas.microsoft.com/office/powerpoint/2010/main" val="1498825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C9A3"/>
        </a:solidFill>
        <a:effectLst/>
      </p:bgPr>
    </p:bg>
    <p:spTree>
      <p:nvGrpSpPr>
        <p:cNvPr id="1" name=""/>
        <p:cNvGrpSpPr/>
        <p:nvPr/>
      </p:nvGrpSpPr>
      <p:grpSpPr>
        <a:xfrm>
          <a:off x="0" y="0"/>
          <a:ext cx="0" cy="0"/>
          <a:chOff x="0" y="0"/>
          <a:chExt cx="0" cy="0"/>
        </a:xfrm>
      </p:grpSpPr>
      <p:pic>
        <p:nvPicPr>
          <p:cNvPr id="4" name="Online Media 3" title="National Harm Reduction Coalition - Harm Reduction Truth">
            <a:hlinkClick r:id="" action="ppaction://media"/>
            <a:extLst>
              <a:ext uri="{FF2B5EF4-FFF2-40B4-BE49-F238E27FC236}">
                <a16:creationId xmlns:a16="http://schemas.microsoft.com/office/drawing/2014/main" id="{172583FA-0CA2-3B04-520D-0EFFF3119C3B}"/>
              </a:ext>
            </a:extLst>
          </p:cNvPr>
          <p:cNvPicPr>
            <a:picLocks noGrp="1" noRot="1" noChangeAspect="1"/>
          </p:cNvPicPr>
          <p:nvPr>
            <p:ph idx="1"/>
            <a:videoFile r:link="rId1"/>
          </p:nvPr>
        </p:nvPicPr>
        <p:blipFill>
          <a:blip r:embed="rId6"/>
          <a:stretch>
            <a:fillRect/>
          </a:stretch>
        </p:blipFill>
        <p:spPr>
          <a:xfrm>
            <a:off x="302239" y="620165"/>
            <a:ext cx="11381014" cy="6061905"/>
          </a:xfrm>
          <a:ln>
            <a:solidFill>
              <a:schemeClr val="accent1"/>
            </a:solidFill>
          </a:ln>
        </p:spPr>
      </p:pic>
      <p:sp>
        <p:nvSpPr>
          <p:cNvPr id="2" name="TextBox 1">
            <a:extLst>
              <a:ext uri="{FF2B5EF4-FFF2-40B4-BE49-F238E27FC236}">
                <a16:creationId xmlns:a16="http://schemas.microsoft.com/office/drawing/2014/main" id="{7C64F107-53CD-5ECE-95E8-924B1BEC36E9}"/>
              </a:ext>
            </a:extLst>
          </p:cNvPr>
          <p:cNvSpPr txBox="1"/>
          <p:nvPr/>
        </p:nvSpPr>
        <p:spPr>
          <a:xfrm>
            <a:off x="6408486" y="101173"/>
            <a:ext cx="55094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rPr>
              <a:t>North Carolina Harm Reduction Coalition  </a:t>
            </a:r>
            <a:endParaRPr lang="en-US" sz="2400">
              <a:solidFill>
                <a:schemeClr val="bg1"/>
              </a:solidFill>
              <a:cs typeface="Calibri"/>
            </a:endParaRPr>
          </a:p>
        </p:txBody>
      </p:sp>
      <p:pic>
        <p:nvPicPr>
          <p:cNvPr id="3" name="slide 8 recording">
            <a:hlinkClick r:id="" action="ppaction://media"/>
            <a:extLst>
              <a:ext uri="{FF2B5EF4-FFF2-40B4-BE49-F238E27FC236}">
                <a16:creationId xmlns:a16="http://schemas.microsoft.com/office/drawing/2014/main" id="{8ACFEE2A-BB14-2290-7D6F-3F85B128FC6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9825" y="106282"/>
            <a:ext cx="756080" cy="730250"/>
          </a:xfrm>
          <a:prstGeom prst="rect">
            <a:avLst/>
          </a:prstGeom>
        </p:spPr>
      </p:pic>
    </p:spTree>
    <p:extLst>
      <p:ext uri="{BB962C8B-B14F-4D97-AF65-F5344CB8AC3E}">
        <p14:creationId xmlns:p14="http://schemas.microsoft.com/office/powerpoint/2010/main" val="1618852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6EA7-5BBE-26A7-05DD-E10C09C92094}"/>
              </a:ext>
            </a:extLst>
          </p:cNvPr>
          <p:cNvSpPr>
            <a:spLocks noGrp="1"/>
          </p:cNvSpPr>
          <p:nvPr>
            <p:ph type="title"/>
          </p:nvPr>
        </p:nvSpPr>
        <p:spPr>
          <a:xfrm>
            <a:off x="2" y="1718389"/>
            <a:ext cx="3896306" cy="4217434"/>
          </a:xfrm>
        </p:spPr>
        <p:txBody>
          <a:bodyPr>
            <a:normAutofit/>
          </a:bodyPr>
          <a:lstStyle/>
          <a:p>
            <a:pPr algn="ctr"/>
            <a:r>
              <a:rPr lang="en-US">
                <a:latin typeface="Posterama"/>
                <a:cs typeface="Posterama"/>
              </a:rPr>
              <a:t>Evidence Based Strategies for Preventing Opioid Overdose </a:t>
            </a:r>
          </a:p>
        </p:txBody>
      </p:sp>
      <p:pic>
        <p:nvPicPr>
          <p:cNvPr id="5122" name="Picture 2">
            <a:extLst>
              <a:ext uri="{FF2B5EF4-FFF2-40B4-BE49-F238E27FC236}">
                <a16:creationId xmlns:a16="http://schemas.microsoft.com/office/drawing/2014/main" id="{02F1A80D-6F35-F44D-9ACB-ED5E479B406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016829" y="132961"/>
            <a:ext cx="7642548" cy="6529096"/>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3" name="slide 9 recording ">
            <a:hlinkClick r:id="" action="ppaction://media"/>
            <a:extLst>
              <a:ext uri="{FF2B5EF4-FFF2-40B4-BE49-F238E27FC236}">
                <a16:creationId xmlns:a16="http://schemas.microsoft.com/office/drawing/2014/main" id="{8B9D41D0-E3D6-9B94-5D23-CB1B92CBF0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655" y="6034384"/>
            <a:ext cx="730250" cy="730250"/>
          </a:xfrm>
          <a:prstGeom prst="rect">
            <a:avLst/>
          </a:prstGeom>
        </p:spPr>
      </p:pic>
    </p:spTree>
    <p:extLst>
      <p:ext uri="{BB962C8B-B14F-4D97-AF65-F5344CB8AC3E}">
        <p14:creationId xmlns:p14="http://schemas.microsoft.com/office/powerpoint/2010/main" val="2215035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7E32"/>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4CE863D-DB74-D5C0-8CF8-783F61218275}"/>
              </a:ext>
            </a:extLst>
          </p:cNvPr>
          <p:cNvSpPr txBox="1"/>
          <p:nvPr/>
        </p:nvSpPr>
        <p:spPr>
          <a:xfrm>
            <a:off x="266856" y="-167425"/>
            <a:ext cx="6188071" cy="195684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800">
                <a:latin typeface="Posterama"/>
                <a:ea typeface="+mj-ea"/>
                <a:cs typeface="Posterama"/>
              </a:rPr>
              <a:t>What has worked?</a:t>
            </a:r>
            <a:r>
              <a:rPr lang="en-US" sz="5400">
                <a:latin typeface="Posterama"/>
                <a:ea typeface="+mj-ea"/>
                <a:cs typeface="Posterama"/>
              </a:rPr>
              <a:t> </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40730E-9A6D-C84B-CE51-D2058BB34DD7}"/>
              </a:ext>
            </a:extLst>
          </p:cNvPr>
          <p:cNvSpPr txBox="1"/>
          <p:nvPr/>
        </p:nvSpPr>
        <p:spPr>
          <a:xfrm>
            <a:off x="263401" y="1562257"/>
            <a:ext cx="5388315" cy="335453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2400">
              <a:latin typeface="Posterama"/>
              <a:cs typeface="Posterama"/>
            </a:endParaRPr>
          </a:p>
          <a:p>
            <a:pPr marL="285750" indent="-228600">
              <a:lnSpc>
                <a:spcPct val="150000"/>
              </a:lnSpc>
              <a:spcAft>
                <a:spcPts val="600"/>
              </a:spcAft>
              <a:buFont typeface="Arial" panose="020B0604020202020204" pitchFamily="34" charset="0"/>
              <a:buChar char="•"/>
            </a:pPr>
            <a:r>
              <a:rPr lang="en-US" sz="2400">
                <a:latin typeface="Posterama"/>
                <a:cs typeface="Posterama"/>
              </a:rPr>
              <a:t>Naloxone </a:t>
            </a:r>
          </a:p>
          <a:p>
            <a:pPr marL="285750" indent="-228600">
              <a:lnSpc>
                <a:spcPct val="150000"/>
              </a:lnSpc>
              <a:spcAft>
                <a:spcPts val="600"/>
              </a:spcAft>
              <a:buFont typeface="Arial" panose="020B0604020202020204" pitchFamily="34" charset="0"/>
              <a:buChar char="•"/>
            </a:pPr>
            <a:r>
              <a:rPr lang="en-US" sz="2400">
                <a:latin typeface="Posterama"/>
                <a:cs typeface="Posterama"/>
              </a:rPr>
              <a:t>Medicated Assisted Treatment  </a:t>
            </a:r>
          </a:p>
          <a:p>
            <a:pPr marL="285750" indent="-228600">
              <a:lnSpc>
                <a:spcPct val="150000"/>
              </a:lnSpc>
              <a:spcAft>
                <a:spcPts val="600"/>
              </a:spcAft>
              <a:buFont typeface="Arial" panose="020B0604020202020204" pitchFamily="34" charset="0"/>
              <a:buChar char="•"/>
            </a:pPr>
            <a:r>
              <a:rPr lang="en-US" sz="2400">
                <a:latin typeface="Posterama"/>
                <a:cs typeface="Posterama"/>
              </a:rPr>
              <a:t>Academic detailing </a:t>
            </a:r>
          </a:p>
          <a:p>
            <a:pPr marL="285750" indent="-228600">
              <a:lnSpc>
                <a:spcPct val="150000"/>
              </a:lnSpc>
              <a:spcAft>
                <a:spcPts val="600"/>
              </a:spcAft>
              <a:buFont typeface="Arial" panose="020B0604020202020204" pitchFamily="34" charset="0"/>
              <a:buChar char="•"/>
            </a:pPr>
            <a:r>
              <a:rPr lang="en-US" sz="2400">
                <a:latin typeface="Posterama"/>
                <a:cs typeface="Posterama"/>
              </a:rPr>
              <a:t>Eliminating Prior-Authorization Requirements </a:t>
            </a:r>
          </a:p>
          <a:p>
            <a:pPr marL="285750" indent="-228600">
              <a:lnSpc>
                <a:spcPct val="150000"/>
              </a:lnSpc>
              <a:spcAft>
                <a:spcPts val="600"/>
              </a:spcAft>
              <a:buFont typeface="Arial" panose="020B0604020202020204" pitchFamily="34" charset="0"/>
              <a:buChar char="•"/>
            </a:pPr>
            <a:r>
              <a:rPr lang="en-US" sz="2400">
                <a:latin typeface="Posterama"/>
                <a:cs typeface="Posterama"/>
              </a:rPr>
              <a:t>911 Good Samaritan Law </a:t>
            </a:r>
          </a:p>
          <a:p>
            <a:pPr marL="285750" indent="-228600">
              <a:lnSpc>
                <a:spcPct val="150000"/>
              </a:lnSpc>
              <a:spcAft>
                <a:spcPts val="600"/>
              </a:spcAft>
              <a:buFont typeface="Arial" panose="020B0604020202020204" pitchFamily="34" charset="0"/>
              <a:buChar char="•"/>
            </a:pPr>
            <a:r>
              <a:rPr lang="en-US" sz="2400">
                <a:latin typeface="Posterama"/>
                <a:cs typeface="Posterama"/>
              </a:rPr>
              <a:t>Syringe Services Programs </a:t>
            </a:r>
          </a:p>
          <a:p>
            <a:pPr indent="-228600">
              <a:lnSpc>
                <a:spcPct val="90000"/>
              </a:lnSpc>
              <a:spcAft>
                <a:spcPts val="600"/>
              </a:spcAft>
              <a:buFont typeface="Arial" panose="020B0604020202020204" pitchFamily="34" charset="0"/>
              <a:buChar char="•"/>
            </a:pPr>
            <a:endParaRPr lang="en-US" sz="2200"/>
          </a:p>
        </p:txBody>
      </p:sp>
      <p:pic>
        <p:nvPicPr>
          <p:cNvPr id="4" name="Picture 4" descr="Female doctor and patient">
            <a:extLst>
              <a:ext uri="{FF2B5EF4-FFF2-40B4-BE49-F238E27FC236}">
                <a16:creationId xmlns:a16="http://schemas.microsoft.com/office/drawing/2014/main" id="{97393446-9758-4BD6-8463-0D0D088DC77D}"/>
              </a:ext>
            </a:extLst>
          </p:cNvPr>
          <p:cNvPicPr>
            <a:picLocks noChangeAspect="1"/>
          </p:cNvPicPr>
          <p:nvPr/>
        </p:nvPicPr>
        <p:blipFill rotWithShape="1">
          <a:blip r:embed="rId5"/>
          <a:srcRect l="6275" r="2677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slide 10 recording ">
            <a:hlinkClick r:id="" action="ppaction://media"/>
            <a:extLst>
              <a:ext uri="{FF2B5EF4-FFF2-40B4-BE49-F238E27FC236}">
                <a16:creationId xmlns:a16="http://schemas.microsoft.com/office/drawing/2014/main" id="{15E43C11-147C-A252-D19E-4D13771952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758" y="6290147"/>
            <a:ext cx="531469" cy="509382"/>
          </a:xfrm>
          <a:prstGeom prst="rect">
            <a:avLst/>
          </a:prstGeom>
        </p:spPr>
      </p:pic>
    </p:spTree>
    <p:extLst>
      <p:ext uri="{BB962C8B-B14F-4D97-AF65-F5344CB8AC3E}">
        <p14:creationId xmlns:p14="http://schemas.microsoft.com/office/powerpoint/2010/main" val="2851582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3660</Words>
  <Application>Microsoft Macintosh PowerPoint</Application>
  <PresentationFormat>Widescreen</PresentationFormat>
  <Paragraphs>255</Paragraphs>
  <Slides>23</Slides>
  <Notes>17</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Arial,Sans-Serif</vt:lpstr>
      <vt:lpstr>Calibri</vt:lpstr>
      <vt:lpstr>Calibri Light</vt:lpstr>
      <vt:lpstr>Courier New</vt:lpstr>
      <vt:lpstr>Posterama</vt:lpstr>
      <vt:lpstr>Office Theme</vt:lpstr>
      <vt:lpstr>The Opioid Epidemic, Harm Reduction, &amp; Best Practices with Substance Use Treatment  </vt:lpstr>
      <vt:lpstr>PowerPoint Presentation</vt:lpstr>
      <vt:lpstr>PowerPoint Presentation</vt:lpstr>
      <vt:lpstr>PowerPoint Presentation</vt:lpstr>
      <vt:lpstr>PowerPoint Presentation</vt:lpstr>
      <vt:lpstr>PowerPoint Presentation</vt:lpstr>
      <vt:lpstr>PowerPoint Presentation</vt:lpstr>
      <vt:lpstr>Evidence Based Strategies for Preventing Opioid Overdose </vt:lpstr>
      <vt:lpstr>PowerPoint Presentation</vt:lpstr>
      <vt:lpstr>Co-occurring Disorders-  What is the gap &amp; barriers?</vt:lpstr>
      <vt:lpstr>PowerPoint Presentation</vt:lpstr>
      <vt:lpstr>Substance Use and The Pandemic</vt:lpstr>
      <vt:lpstr>PowerPoint Presentation</vt:lpstr>
      <vt:lpstr>Harm Reduction Goals </vt:lpstr>
      <vt:lpstr>What is Fentanyl?</vt:lpstr>
      <vt:lpstr>Risks of Fentanyl</vt:lpstr>
      <vt:lpstr>Harm Reduction Recommendations</vt:lpstr>
      <vt:lpstr>Fentanyl Test Strips (FTS)</vt:lpstr>
      <vt:lpstr>PowerPoint Presentation</vt:lpstr>
      <vt:lpstr>PowerPoint Presentation</vt:lpstr>
      <vt:lpstr>References</vt:lpstr>
      <vt:lpstr>References </vt:lpstr>
      <vt:lpstr>References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Glass, Kennedy Ann</dc:creator>
  <cp:keywords/>
  <dc:description/>
  <cp:lastModifiedBy>Glass, Kennedy Ann</cp:lastModifiedBy>
  <cp:revision>6</cp:revision>
  <dcterms:created xsi:type="dcterms:W3CDTF">2022-04-02T02:03:35Z</dcterms:created>
  <dcterms:modified xsi:type="dcterms:W3CDTF">2022-04-04T02:19:43Z</dcterms:modified>
  <cp:category/>
</cp:coreProperties>
</file>