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3" r:id="rId1"/>
  </p:sldMasterIdLst>
  <p:notesMasterIdLst>
    <p:notesMasterId r:id="rId26"/>
  </p:notesMasterIdLst>
  <p:sldIdLst>
    <p:sldId id="256" r:id="rId2"/>
    <p:sldId id="265" r:id="rId3"/>
    <p:sldId id="277" r:id="rId4"/>
    <p:sldId id="278" r:id="rId5"/>
    <p:sldId id="262" r:id="rId6"/>
    <p:sldId id="258" r:id="rId7"/>
    <p:sldId id="263" r:id="rId8"/>
    <p:sldId id="266" r:id="rId9"/>
    <p:sldId id="259" r:id="rId10"/>
    <p:sldId id="267" r:id="rId11"/>
    <p:sldId id="270" r:id="rId12"/>
    <p:sldId id="268" r:id="rId13"/>
    <p:sldId id="272" r:id="rId14"/>
    <p:sldId id="275" r:id="rId15"/>
    <p:sldId id="273" r:id="rId16"/>
    <p:sldId id="274" r:id="rId17"/>
    <p:sldId id="269" r:id="rId18"/>
    <p:sldId id="276" r:id="rId19"/>
    <p:sldId id="271" r:id="rId20"/>
    <p:sldId id="279" r:id="rId21"/>
    <p:sldId id="280" r:id="rId22"/>
    <p:sldId id="281" r:id="rId23"/>
    <p:sldId id="283"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ngs, Zoe Elizabeth" initials="JZE" lastIdx="1" clrIdx="0">
    <p:extLst>
      <p:ext uri="{19B8F6BF-5375-455C-9EA6-DF929625EA0E}">
        <p15:presenceInfo xmlns:p15="http://schemas.microsoft.com/office/powerpoint/2012/main" userId="S::zoej@ad.unc.edu::21bd3d2b-c02a-482c-8d90-6935ef76f6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86390"/>
  </p:normalViewPr>
  <p:slideViewPr>
    <p:cSldViewPr snapToGrid="0" snapToObjects="1">
      <p:cViewPr>
        <p:scale>
          <a:sx n="95" d="100"/>
          <a:sy n="95" d="100"/>
        </p:scale>
        <p:origin x="576" y="3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2" d="100"/>
          <a:sy n="92" d="100"/>
        </p:scale>
        <p:origin x="3784"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8FD409-318F-41EC-92C0-821F1084FAF8}"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DEDBB03-A1B1-456A-8C9E-3D2DA6914B15}">
      <dgm:prSet custT="1"/>
      <dgm:spPr/>
      <dgm:t>
        <a:bodyPr/>
        <a:lstStyle/>
        <a:p>
          <a:r>
            <a:rPr lang="en-US" sz="6500" dirty="0"/>
            <a:t>Adults</a:t>
          </a:r>
        </a:p>
        <a:p>
          <a:endParaRPr lang="en-US" sz="1600" dirty="0"/>
        </a:p>
      </dgm:t>
    </dgm:pt>
    <dgm:pt modelId="{C1DE36AF-53FE-4146-83ED-B34948629647}" type="parTrans" cxnId="{E4A1FAE3-FDA5-48AF-8439-CA195C9BB71D}">
      <dgm:prSet/>
      <dgm:spPr/>
      <dgm:t>
        <a:bodyPr/>
        <a:lstStyle/>
        <a:p>
          <a:endParaRPr lang="en-US"/>
        </a:p>
      </dgm:t>
    </dgm:pt>
    <dgm:pt modelId="{2EB64D38-A6DD-40B3-BFE2-6B89D15F23AA}" type="sibTrans" cxnId="{E4A1FAE3-FDA5-48AF-8439-CA195C9BB71D}">
      <dgm:prSet/>
      <dgm:spPr/>
      <dgm:t>
        <a:bodyPr/>
        <a:lstStyle/>
        <a:p>
          <a:endParaRPr lang="en-US"/>
        </a:p>
      </dgm:t>
    </dgm:pt>
    <dgm:pt modelId="{F3D2EAB9-B981-4BAF-BFA9-25E0D6C5832B}">
      <dgm:prSet/>
      <dgm:spPr/>
      <dgm:t>
        <a:bodyPr/>
        <a:lstStyle/>
        <a:p>
          <a:r>
            <a:rPr lang="en-US" dirty="0"/>
            <a:t>Babies</a:t>
          </a:r>
        </a:p>
      </dgm:t>
    </dgm:pt>
    <dgm:pt modelId="{646CD2C3-B886-4821-A13F-A68A8FE53094}" type="parTrans" cxnId="{2E9F8EE1-2C11-41E6-B9BA-DC0311E1B111}">
      <dgm:prSet/>
      <dgm:spPr/>
      <dgm:t>
        <a:bodyPr/>
        <a:lstStyle/>
        <a:p>
          <a:endParaRPr lang="en-US"/>
        </a:p>
      </dgm:t>
    </dgm:pt>
    <dgm:pt modelId="{580CB216-2B50-4792-860B-166A6A9D58F3}" type="sibTrans" cxnId="{2E9F8EE1-2C11-41E6-B9BA-DC0311E1B111}">
      <dgm:prSet/>
      <dgm:spPr/>
      <dgm:t>
        <a:bodyPr/>
        <a:lstStyle/>
        <a:p>
          <a:endParaRPr lang="en-US"/>
        </a:p>
      </dgm:t>
    </dgm:pt>
    <dgm:pt modelId="{863E9732-0E71-604D-881A-69B6EC08839C}" type="pres">
      <dgm:prSet presAssocID="{258FD409-318F-41EC-92C0-821F1084FAF8}" presName="vert0" presStyleCnt="0">
        <dgm:presLayoutVars>
          <dgm:dir/>
          <dgm:animOne val="branch"/>
          <dgm:animLvl val="lvl"/>
        </dgm:presLayoutVars>
      </dgm:prSet>
      <dgm:spPr/>
    </dgm:pt>
    <dgm:pt modelId="{4F51180C-12D6-6C40-87FD-EAA807800548}" type="pres">
      <dgm:prSet presAssocID="{DDEDBB03-A1B1-456A-8C9E-3D2DA6914B15}" presName="thickLine" presStyleLbl="alignNode1" presStyleIdx="0" presStyleCnt="2"/>
      <dgm:spPr/>
    </dgm:pt>
    <dgm:pt modelId="{863589A9-2A10-FD4D-961A-0ACAEB860CA7}" type="pres">
      <dgm:prSet presAssocID="{DDEDBB03-A1B1-456A-8C9E-3D2DA6914B15}" presName="horz1" presStyleCnt="0"/>
      <dgm:spPr/>
    </dgm:pt>
    <dgm:pt modelId="{6EBF9951-A26A-3B47-BD55-C2FA2FE6E061}" type="pres">
      <dgm:prSet presAssocID="{DDEDBB03-A1B1-456A-8C9E-3D2DA6914B15}" presName="tx1" presStyleLbl="revTx" presStyleIdx="0" presStyleCnt="2"/>
      <dgm:spPr/>
    </dgm:pt>
    <dgm:pt modelId="{228D5136-5D9C-8E40-9379-CF926E799FF3}" type="pres">
      <dgm:prSet presAssocID="{DDEDBB03-A1B1-456A-8C9E-3D2DA6914B15}" presName="vert1" presStyleCnt="0"/>
      <dgm:spPr/>
    </dgm:pt>
    <dgm:pt modelId="{A2A63207-4674-984D-B349-886387AB9FBF}" type="pres">
      <dgm:prSet presAssocID="{F3D2EAB9-B981-4BAF-BFA9-25E0D6C5832B}" presName="thickLine" presStyleLbl="alignNode1" presStyleIdx="1" presStyleCnt="2"/>
      <dgm:spPr/>
    </dgm:pt>
    <dgm:pt modelId="{3C0D87C9-43AB-9644-9F00-0932DFC69076}" type="pres">
      <dgm:prSet presAssocID="{F3D2EAB9-B981-4BAF-BFA9-25E0D6C5832B}" presName="horz1" presStyleCnt="0"/>
      <dgm:spPr/>
    </dgm:pt>
    <dgm:pt modelId="{A7188C9F-FCBC-F34E-BA90-8C75243A4B4B}" type="pres">
      <dgm:prSet presAssocID="{F3D2EAB9-B981-4BAF-BFA9-25E0D6C5832B}" presName="tx1" presStyleLbl="revTx" presStyleIdx="1" presStyleCnt="2"/>
      <dgm:spPr/>
    </dgm:pt>
    <dgm:pt modelId="{DE62D201-E9BE-724C-8934-64CA26293627}" type="pres">
      <dgm:prSet presAssocID="{F3D2EAB9-B981-4BAF-BFA9-25E0D6C5832B}" presName="vert1" presStyleCnt="0"/>
      <dgm:spPr/>
    </dgm:pt>
  </dgm:ptLst>
  <dgm:cxnLst>
    <dgm:cxn modelId="{B280609B-90A6-9347-B0E3-5C29B4261193}" type="presOf" srcId="{258FD409-318F-41EC-92C0-821F1084FAF8}" destId="{863E9732-0E71-604D-881A-69B6EC08839C}" srcOrd="0" destOrd="0" presId="urn:microsoft.com/office/officeart/2008/layout/LinedList"/>
    <dgm:cxn modelId="{E61AF4D4-D256-2F4B-BB79-C89CDA5373CC}" type="presOf" srcId="{DDEDBB03-A1B1-456A-8C9E-3D2DA6914B15}" destId="{6EBF9951-A26A-3B47-BD55-C2FA2FE6E061}" srcOrd="0" destOrd="0" presId="urn:microsoft.com/office/officeart/2008/layout/LinedList"/>
    <dgm:cxn modelId="{2E9F8EE1-2C11-41E6-B9BA-DC0311E1B111}" srcId="{258FD409-318F-41EC-92C0-821F1084FAF8}" destId="{F3D2EAB9-B981-4BAF-BFA9-25E0D6C5832B}" srcOrd="1" destOrd="0" parTransId="{646CD2C3-B886-4821-A13F-A68A8FE53094}" sibTransId="{580CB216-2B50-4792-860B-166A6A9D58F3}"/>
    <dgm:cxn modelId="{E4A1FAE3-FDA5-48AF-8439-CA195C9BB71D}" srcId="{258FD409-318F-41EC-92C0-821F1084FAF8}" destId="{DDEDBB03-A1B1-456A-8C9E-3D2DA6914B15}" srcOrd="0" destOrd="0" parTransId="{C1DE36AF-53FE-4146-83ED-B34948629647}" sibTransId="{2EB64D38-A6DD-40B3-BFE2-6B89D15F23AA}"/>
    <dgm:cxn modelId="{57FAE8EF-D9F5-674F-A6F0-523F847F2E89}" type="presOf" srcId="{F3D2EAB9-B981-4BAF-BFA9-25E0D6C5832B}" destId="{A7188C9F-FCBC-F34E-BA90-8C75243A4B4B}" srcOrd="0" destOrd="0" presId="urn:microsoft.com/office/officeart/2008/layout/LinedList"/>
    <dgm:cxn modelId="{4514DDBD-6497-FE41-861F-634497BBCA42}" type="presParOf" srcId="{863E9732-0E71-604D-881A-69B6EC08839C}" destId="{4F51180C-12D6-6C40-87FD-EAA807800548}" srcOrd="0" destOrd="0" presId="urn:microsoft.com/office/officeart/2008/layout/LinedList"/>
    <dgm:cxn modelId="{1FFCC130-1515-D142-A400-84466AF49AAD}" type="presParOf" srcId="{863E9732-0E71-604D-881A-69B6EC08839C}" destId="{863589A9-2A10-FD4D-961A-0ACAEB860CA7}" srcOrd="1" destOrd="0" presId="urn:microsoft.com/office/officeart/2008/layout/LinedList"/>
    <dgm:cxn modelId="{19D75D4F-9123-D541-8DCB-7E48CA1982DE}" type="presParOf" srcId="{863589A9-2A10-FD4D-961A-0ACAEB860CA7}" destId="{6EBF9951-A26A-3B47-BD55-C2FA2FE6E061}" srcOrd="0" destOrd="0" presId="urn:microsoft.com/office/officeart/2008/layout/LinedList"/>
    <dgm:cxn modelId="{92EEC3EE-B43D-4A4C-89D3-E9C71EDD5F90}" type="presParOf" srcId="{863589A9-2A10-FD4D-961A-0ACAEB860CA7}" destId="{228D5136-5D9C-8E40-9379-CF926E799FF3}" srcOrd="1" destOrd="0" presId="urn:microsoft.com/office/officeart/2008/layout/LinedList"/>
    <dgm:cxn modelId="{16225176-ABA4-9B4F-A4D9-FAD61884EF30}" type="presParOf" srcId="{863E9732-0E71-604D-881A-69B6EC08839C}" destId="{A2A63207-4674-984D-B349-886387AB9FBF}" srcOrd="2" destOrd="0" presId="urn:microsoft.com/office/officeart/2008/layout/LinedList"/>
    <dgm:cxn modelId="{E0085184-4EEC-734A-9B1A-DF763CAE8AC0}" type="presParOf" srcId="{863E9732-0E71-604D-881A-69B6EC08839C}" destId="{3C0D87C9-43AB-9644-9F00-0932DFC69076}" srcOrd="3" destOrd="0" presId="urn:microsoft.com/office/officeart/2008/layout/LinedList"/>
    <dgm:cxn modelId="{AF0E36DC-C84A-454F-B594-EF1C889F0ECB}" type="presParOf" srcId="{3C0D87C9-43AB-9644-9F00-0932DFC69076}" destId="{A7188C9F-FCBC-F34E-BA90-8C75243A4B4B}" srcOrd="0" destOrd="0" presId="urn:microsoft.com/office/officeart/2008/layout/LinedList"/>
    <dgm:cxn modelId="{0D6271F1-838C-0049-A343-81E778DEE300}" type="presParOf" srcId="{3C0D87C9-43AB-9644-9F00-0932DFC69076}" destId="{DE62D201-E9BE-724C-8934-64CA26293627}"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1180C-12D6-6C40-87FD-EAA807800548}">
      <dsp:nvSpPr>
        <dsp:cNvPr id="0" name=""/>
        <dsp:cNvSpPr/>
      </dsp:nvSpPr>
      <dsp:spPr>
        <a:xfrm>
          <a:off x="0" y="0"/>
          <a:ext cx="60960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BF9951-A26A-3B47-BD55-C2FA2FE6E061}">
      <dsp:nvSpPr>
        <dsp:cNvPr id="0" name=""/>
        <dsp:cNvSpPr/>
      </dsp:nvSpPr>
      <dsp:spPr>
        <a:xfrm>
          <a:off x="0" y="0"/>
          <a:ext cx="6096000" cy="266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Adults</a:t>
          </a:r>
        </a:p>
        <a:p>
          <a:pPr marL="0" lvl="0" indent="0" algn="l" defTabSz="2889250">
            <a:lnSpc>
              <a:spcPct val="90000"/>
            </a:lnSpc>
            <a:spcBef>
              <a:spcPct val="0"/>
            </a:spcBef>
            <a:spcAft>
              <a:spcPct val="35000"/>
            </a:spcAft>
            <a:buNone/>
          </a:pPr>
          <a:endParaRPr lang="en-US" sz="1600" kern="1200" dirty="0"/>
        </a:p>
      </dsp:txBody>
      <dsp:txXfrm>
        <a:off x="0" y="0"/>
        <a:ext cx="6096000" cy="2667000"/>
      </dsp:txXfrm>
    </dsp:sp>
    <dsp:sp modelId="{A2A63207-4674-984D-B349-886387AB9FBF}">
      <dsp:nvSpPr>
        <dsp:cNvPr id="0" name=""/>
        <dsp:cNvSpPr/>
      </dsp:nvSpPr>
      <dsp:spPr>
        <a:xfrm>
          <a:off x="0" y="2667000"/>
          <a:ext cx="6096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188C9F-FCBC-F34E-BA90-8C75243A4B4B}">
      <dsp:nvSpPr>
        <dsp:cNvPr id="0" name=""/>
        <dsp:cNvSpPr/>
      </dsp:nvSpPr>
      <dsp:spPr>
        <a:xfrm>
          <a:off x="0" y="2667000"/>
          <a:ext cx="6096000" cy="266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dirty="0"/>
            <a:t>Babies</a:t>
          </a:r>
        </a:p>
      </dsp:txBody>
      <dsp:txXfrm>
        <a:off x="0" y="2667000"/>
        <a:ext cx="6096000" cy="2667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3BEA8-288E-B648-8AAD-540F8769573C}" type="datetimeFigureOut">
              <a:rPr lang="en-US" smtClean="0"/>
              <a:t>4/3/22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2079E-53A3-E341-85F5-2D19C3CA9BAC}" type="slidenum">
              <a:rPr lang="en-US" smtClean="0"/>
              <a:t>‹#›</a:t>
            </a:fld>
            <a:endParaRPr lang="en-US"/>
          </a:p>
        </p:txBody>
      </p:sp>
    </p:spTree>
    <p:extLst>
      <p:ext uri="{BB962C8B-B14F-4D97-AF65-F5344CB8AC3E}">
        <p14:creationId xmlns:p14="http://schemas.microsoft.com/office/powerpoint/2010/main" val="158348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maj.ca/content/191/50/e1367#ref-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get started, we are going to go through some myths and realities of syphilis. </a:t>
            </a:r>
          </a:p>
          <a:p>
            <a:endParaRPr lang="en-US" dirty="0"/>
          </a:p>
          <a:p>
            <a:r>
              <a:rPr lang="en-US" dirty="0"/>
              <a:t>-So the first statement I’d like you to consider is syphilis is a sexually transmitted infection that has affected health for centuries. Consider whether that’s a myth or a reality.</a:t>
            </a:r>
          </a:p>
          <a:p>
            <a:endParaRPr lang="en-US" dirty="0"/>
          </a:p>
          <a:p>
            <a:r>
              <a:rPr lang="en-US" dirty="0"/>
              <a:t>-Ok, next: syphilis can only be spread through oral, anal and vaginal sex. Think about that one carefully. </a:t>
            </a:r>
          </a:p>
          <a:p>
            <a:endParaRPr lang="en-US" dirty="0"/>
          </a:p>
          <a:p>
            <a:r>
              <a:rPr lang="en-US" dirty="0"/>
              <a:t>And lastly: you would know if you had syphilis. Think about whether that’s a myth or reality. </a:t>
            </a:r>
          </a:p>
        </p:txBody>
      </p:sp>
      <p:sp>
        <p:nvSpPr>
          <p:cNvPr id="4" name="Slide Number Placeholder 3"/>
          <p:cNvSpPr>
            <a:spLocks noGrp="1"/>
          </p:cNvSpPr>
          <p:nvPr>
            <p:ph type="sldNum" sz="quarter" idx="5"/>
          </p:nvPr>
        </p:nvSpPr>
        <p:spPr/>
        <p:txBody>
          <a:bodyPr/>
          <a:lstStyle/>
          <a:p>
            <a:fld id="{A962079E-53A3-E341-85F5-2D19C3CA9BAC}" type="slidenum">
              <a:rPr lang="en-US" smtClean="0"/>
              <a:t>2</a:t>
            </a:fld>
            <a:endParaRPr lang="en-US"/>
          </a:p>
        </p:txBody>
      </p:sp>
    </p:spTree>
    <p:extLst>
      <p:ext uri="{BB962C8B-B14F-4D97-AF65-F5344CB8AC3E}">
        <p14:creationId xmlns:p14="http://schemas.microsoft.com/office/powerpoint/2010/main" val="2611299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4284663"/>
          </a:xfrm>
        </p:spPr>
        <p:txBody>
          <a:bodyPr/>
          <a:lstStyle/>
          <a:p>
            <a:r>
              <a:rPr lang="en-US" dirty="0"/>
              <a:t>Alright, so what are the ways that care practices are not being effective at treating and preventing syphilis, and deviating from evidence-informed practices?</a:t>
            </a:r>
          </a:p>
          <a:p>
            <a:endParaRPr lang="en-US" dirty="0"/>
          </a:p>
          <a:p>
            <a:r>
              <a:rPr lang="en-US" dirty="0"/>
              <a:t>-So one way is that they focus on treating HIV, without testing for other STIs at the same frequency. As we’ve seen, being infected with one can really affect a person’s susceptibility to being infected with the other, so it is essential that these tests be coupled, for better prevention of both. </a:t>
            </a:r>
          </a:p>
          <a:p>
            <a:endParaRPr lang="en-US" dirty="0"/>
          </a:p>
          <a:p>
            <a:r>
              <a:rPr lang="en-US" dirty="0"/>
              <a:t>-Also, many clinics fail to help patients get to treatment. Not all clinics stock penicillin, so they may send someone to get treated at the emergency room or health department. However, people may not be able to get to these appointments, and clinics often fail to follow up to make sure people are successfully treated. </a:t>
            </a:r>
          </a:p>
          <a:p>
            <a:endParaRPr lang="en-US" dirty="0"/>
          </a:p>
          <a:p>
            <a:r>
              <a:rPr lang="en-US" b="1" dirty="0"/>
              <a:t>-Also, too often, practices assume that patients will prioritize syphilis treatment over other needs.</a:t>
            </a:r>
          </a:p>
          <a:p>
            <a:r>
              <a:rPr lang="en-US" dirty="0"/>
              <a:t>Often, especially once patients are in the latent stage of syphilis and all their symptoms have gone away, they will feel fine. It can be hard for patients to be motivated to treat their syphilis when nothing seems to be wrong with them, especially if they are dealing treated with  more acute crises like abuse, mental health issues, homelessness or drug withdrawal. </a:t>
            </a:r>
          </a:p>
        </p:txBody>
      </p:sp>
      <p:sp>
        <p:nvSpPr>
          <p:cNvPr id="4" name="Slide Number Placeholder 3"/>
          <p:cNvSpPr>
            <a:spLocks noGrp="1"/>
          </p:cNvSpPr>
          <p:nvPr>
            <p:ph type="sldNum" sz="quarter" idx="5"/>
          </p:nvPr>
        </p:nvSpPr>
        <p:spPr/>
        <p:txBody>
          <a:bodyPr/>
          <a:lstStyle/>
          <a:p>
            <a:fld id="{A962079E-53A3-E341-85F5-2D19C3CA9BAC}" type="slidenum">
              <a:rPr lang="en-US" smtClean="0"/>
              <a:t>11</a:t>
            </a:fld>
            <a:endParaRPr lang="en-US" dirty="0"/>
          </a:p>
        </p:txBody>
      </p:sp>
    </p:spTree>
    <p:extLst>
      <p:ext uri="{BB962C8B-B14F-4D97-AF65-F5344CB8AC3E}">
        <p14:creationId xmlns:p14="http://schemas.microsoft.com/office/powerpoint/2010/main" val="3861800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first say that a lot of the information I found was about specific timelines for screening and antibiotic regimens. Those kinds of clinical </a:t>
            </a:r>
            <a:r>
              <a:rPr lang="en-US" dirty="0" err="1"/>
              <a:t>recommendatilons</a:t>
            </a:r>
            <a:r>
              <a:rPr lang="en-US" dirty="0"/>
              <a:t> are outside the scope of this presentation, so I did not include them. </a:t>
            </a:r>
          </a:p>
          <a:p>
            <a:endParaRPr lang="en-US" dirty="0"/>
          </a:p>
          <a:p>
            <a:r>
              <a:rPr lang="en-US" b="1" dirty="0"/>
              <a:t>Help patients access convenient testing and treatment</a:t>
            </a:r>
          </a:p>
          <a:p>
            <a:r>
              <a:rPr lang="en-US" dirty="0"/>
              <a:t>- as we discussed previously, some clinics will refer their patients to health departments to get treated for syphilis without following up to see if they got treated. Syphilis treatment is somewhat complicated because the recommended treatment is an injection, so patients have to go somewhere to get injected, they can’t just pick up an oral antibiotic at a pharmacy. Also, patients that seem to have more advanced syphilis may need 3 injections a week apart. social  workers and care managers can help patients finding a treatment site close to them, where they feel comfortable being treated. Transportation is also often a barrier for some patients, so social workers and care managers can help to problem-solve around these barriers. Also, recognize that, because of stigma, some patients may not want to be treated in their own communities, particularly in rural areas where they may know people working at the health department – honor patients concerns about this when helping to find a place for them to be treated. </a:t>
            </a:r>
          </a:p>
          <a:p>
            <a:endParaRPr lang="en-US" b="1" dirty="0"/>
          </a:p>
          <a:p>
            <a:endParaRPr lang="en-US" b="1" dirty="0"/>
          </a:p>
          <a:p>
            <a:r>
              <a:rPr lang="en-US" b="1" dirty="0"/>
              <a:t>-Make testing for syphilis and other STIs routine, like screening for hypertension and diabetes</a:t>
            </a:r>
          </a:p>
          <a:p>
            <a:r>
              <a:rPr lang="en-US" dirty="0"/>
              <a:t>This not only helps to catch more cases of syphilis and prevent them from advancing, but to destigmatize syphilis, as it is treated as a commonplace condition just like others. </a:t>
            </a:r>
            <a:r>
              <a:rPr lang="en-US" b="1" dirty="0"/>
              <a:t>-</a:t>
            </a:r>
            <a:endParaRPr lang="en-US" dirty="0"/>
          </a:p>
        </p:txBody>
      </p:sp>
      <p:sp>
        <p:nvSpPr>
          <p:cNvPr id="4" name="Slide Number Placeholder 3"/>
          <p:cNvSpPr>
            <a:spLocks noGrp="1"/>
          </p:cNvSpPr>
          <p:nvPr>
            <p:ph type="sldNum" sz="quarter" idx="5"/>
          </p:nvPr>
        </p:nvSpPr>
        <p:spPr/>
        <p:txBody>
          <a:bodyPr/>
          <a:lstStyle/>
          <a:p>
            <a:fld id="{A962079E-53A3-E341-85F5-2D19C3CA9BAC}" type="slidenum">
              <a:rPr lang="en-US" smtClean="0"/>
              <a:t>12</a:t>
            </a:fld>
            <a:endParaRPr lang="en-US" dirty="0"/>
          </a:p>
        </p:txBody>
      </p:sp>
    </p:spTree>
    <p:extLst>
      <p:ext uri="{BB962C8B-B14F-4D97-AF65-F5344CB8AC3E}">
        <p14:creationId xmlns:p14="http://schemas.microsoft.com/office/powerpoint/2010/main" val="3239772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4284663"/>
          </a:xfrm>
        </p:spPr>
        <p:txBody>
          <a:bodyPr/>
          <a:lstStyle/>
          <a:p>
            <a:r>
              <a:rPr lang="en-US" b="1" dirty="0"/>
              <a:t>-Many providers may avoid uncomfortable conversations around sex, but it’s really key to have frank discussions around sexual practices and testing and treatment.</a:t>
            </a:r>
          </a:p>
          <a:p>
            <a:r>
              <a:rPr lang="en-US" dirty="0"/>
              <a:t> -this has go to beyond recommending condom use. Providers, care managers and social workers need to have conversations about what symptoms to look for, the importance of routine screening, and how to access testing. However, recognize that some patients may find questions about their sex lives invasive, so don’t push when patients are unwilling to share. Proactively providing education and the opportunity to talk about sex, if a patient wants, can still make a big difference.</a:t>
            </a:r>
          </a:p>
          <a:p>
            <a:endParaRPr lang="en-US" dirty="0"/>
          </a:p>
          <a:p>
            <a:r>
              <a:rPr lang="en-US" dirty="0"/>
              <a:t>-</a:t>
            </a:r>
            <a:r>
              <a:rPr lang="en-US" b="1" dirty="0"/>
              <a:t>Integrate partner notification systems into clinical practice</a:t>
            </a:r>
          </a:p>
          <a:p>
            <a:r>
              <a:rPr lang="en-US" dirty="0"/>
              <a:t>-When someone is diagnosed with syphilis, the health department is notified, and they are tasked with informing that person’s partners of the diagnosis. But health departments are often swamped and aren’t always able to follow up on cases. Encourage patients to notify their partners through anonymous online services like </a:t>
            </a:r>
            <a:r>
              <a:rPr lang="en-US" dirty="0" err="1"/>
              <a:t>tellyourpartner.org</a:t>
            </a:r>
            <a:r>
              <a:rPr lang="en-US" dirty="0"/>
              <a:t>, which allows participants to anonymously text sexual partners to notify them of their STI. So these pictures are from that platform – you can see you enter in someone’s number and the STIs that you have, and it anonymously texts them. </a:t>
            </a:r>
          </a:p>
          <a:p>
            <a:endParaRPr lang="en-US" dirty="0"/>
          </a:p>
        </p:txBody>
      </p:sp>
      <p:sp>
        <p:nvSpPr>
          <p:cNvPr id="4" name="Slide Number Placeholder 3"/>
          <p:cNvSpPr>
            <a:spLocks noGrp="1"/>
          </p:cNvSpPr>
          <p:nvPr>
            <p:ph type="sldNum" sz="quarter" idx="5"/>
          </p:nvPr>
        </p:nvSpPr>
        <p:spPr/>
        <p:txBody>
          <a:bodyPr/>
          <a:lstStyle/>
          <a:p>
            <a:fld id="{A962079E-53A3-E341-85F5-2D19C3CA9BAC}" type="slidenum">
              <a:rPr lang="en-US" smtClean="0"/>
              <a:t>13</a:t>
            </a:fld>
            <a:endParaRPr lang="en-US"/>
          </a:p>
        </p:txBody>
      </p:sp>
    </p:spTree>
    <p:extLst>
      <p:ext uri="{BB962C8B-B14F-4D97-AF65-F5344CB8AC3E}">
        <p14:creationId xmlns:p14="http://schemas.microsoft.com/office/powerpoint/2010/main" val="584157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-also, when possible, Integrate telehealth and at-home testing into clinical practice</a:t>
            </a:r>
          </a:p>
          <a:p>
            <a:r>
              <a:rPr lang="en-US" dirty="0"/>
              <a:t>-As we’ve talked about, particularly in rural areas, patients may fear being recognized if they go to their local health department or an STD clinic to get tested. Telehealth and at-home testing, where available, can make a big difference. However, not all states or jurisdictions offer free tests, and they are pretty expensive otherwise– California recently passed a new law that the state must cover all at-home tests ordered by healthcare providers. Similarly, the health care departments  in Washington DC and Alabama send free at-home tests (with discreet packaging) to those that request it. I don’t think we’re there yet in North Carolina, but hopefully at some point we will be. </a:t>
            </a:r>
          </a:p>
          <a:p>
            <a:r>
              <a:rPr lang="en-US" dirty="0"/>
              <a:t>-</a:t>
            </a:r>
            <a:r>
              <a:rPr lang="en-US" b="1" dirty="0"/>
              <a:t>Integrate STI screening or referrals into substance use services</a:t>
            </a:r>
          </a:p>
          <a:p>
            <a:r>
              <a:rPr lang="en-US" dirty="0"/>
              <a:t>Because there is such a strong overlap between STIs and substance use (particularly methamphetamines and injection drug use), it is important to really strongly link the two. So, substance use clinics should link patients to STI screening and treatment, and sexual health settings should link patients to substance use screening and treatment.</a:t>
            </a:r>
          </a:p>
          <a:p>
            <a:r>
              <a:rPr lang="en-US" dirty="0"/>
              <a:t>-</a:t>
            </a:r>
            <a:r>
              <a:rPr lang="en-US" b="1" dirty="0"/>
              <a:t>Connect patients to other services to meet their needs.</a:t>
            </a:r>
            <a:endParaRPr lang="en-US" dirty="0"/>
          </a:p>
          <a:p>
            <a:r>
              <a:rPr lang="en-US" dirty="0"/>
              <a:t>Along these lines, This not only helps patients to be in a stable place emotionally where they can address their syphilis but helps to build trust with providers in a clinic, so that patients can be retained in care. So, this could mean connecting patients to substance use or mental health services, shelter or financial assistance, domestic violence services, or helping them to access food. Even helping to meet patients immediate needs – having snacks on hand, or offering patients a food voucher if you have a cafeteria in your building -- can make a big difference. </a:t>
            </a:r>
          </a:p>
          <a:p>
            <a:endParaRPr lang="en-US" dirty="0"/>
          </a:p>
        </p:txBody>
      </p:sp>
      <p:sp>
        <p:nvSpPr>
          <p:cNvPr id="4" name="Slide Number Placeholder 3"/>
          <p:cNvSpPr>
            <a:spLocks noGrp="1"/>
          </p:cNvSpPr>
          <p:nvPr>
            <p:ph type="sldNum" sz="quarter" idx="5"/>
          </p:nvPr>
        </p:nvSpPr>
        <p:spPr/>
        <p:txBody>
          <a:bodyPr/>
          <a:lstStyle/>
          <a:p>
            <a:fld id="{A962079E-53A3-E341-85F5-2D19C3CA9BAC}" type="slidenum">
              <a:rPr lang="en-US" smtClean="0"/>
              <a:t>14</a:t>
            </a:fld>
            <a:endParaRPr lang="en-US" dirty="0"/>
          </a:p>
        </p:txBody>
      </p:sp>
    </p:spTree>
    <p:extLst>
      <p:ext uri="{BB962C8B-B14F-4D97-AF65-F5344CB8AC3E}">
        <p14:creationId xmlns:p14="http://schemas.microsoft.com/office/powerpoint/2010/main" val="3229237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099"/>
            <a:ext cx="5486400" cy="4637809"/>
          </a:xfrm>
        </p:spPr>
        <p:txBody>
          <a:bodyPr/>
          <a:lstStyle/>
          <a:p>
            <a:r>
              <a:rPr lang="en-US" dirty="0"/>
              <a:t>So, next, I wanted to talk about interventions to destigmatize syphilis and other STIs. These are not necessarily evidence-based, as there’s not a lot of research on stigma interventions, since there’s also not a lot of funding for stigma interventions, but this is what some people in the field suggest. </a:t>
            </a:r>
          </a:p>
          <a:p>
            <a:r>
              <a:rPr lang="en-US" b="1" dirty="0"/>
              <a:t>-The first is shifting language</a:t>
            </a:r>
            <a:r>
              <a:rPr lang="en-US" dirty="0"/>
              <a:t>. </a:t>
            </a:r>
          </a:p>
          <a:p>
            <a:r>
              <a:rPr lang="en-US" dirty="0"/>
              <a:t>So, really making an effort not to say that a test comes back ”clean” or “dirty” – and instead using the terms “negative” and positive” to talk about test results. There is also an ongoing debate about the terms sexually transmitted infection verses sexually transmitted disease that I don’t have time to get into, but I’ve included a link where you can read more about this.</a:t>
            </a:r>
          </a:p>
          <a:p>
            <a:r>
              <a:rPr lang="en-US" dirty="0"/>
              <a:t>-also, normalizing the experience of having an STI can really combat stigma.</a:t>
            </a:r>
          </a:p>
          <a:p>
            <a:r>
              <a:rPr lang="en-US" dirty="0"/>
              <a:t>Historically, a lot of institutions, have used scare tactics to get people to use condoms or get tested. I’m sure many people who have had sex ed are familiar with this – you are shown really graphic pictures of advanced STIs. A more effective approach for clinicians and social workers is to normalize the experience of having an STI – 10s of millions of people have STIs and most go on to live healthy, happy sexual lives</a:t>
            </a:r>
          </a:p>
          <a:p>
            <a:r>
              <a:rPr lang="en-US" dirty="0"/>
              <a:t>-Lastly, a diagnosis of syphilis or another STI can bring up trauma for a lot of people – for people living with HIV, it may remind them of their HIV diagnosis, or another STI diagnosis which caused them to learn their partner was cheating on them. It may be important to connect these people to a social worker within the clinic, or to longer term therapy.</a:t>
            </a:r>
          </a:p>
          <a:p>
            <a:endParaRPr lang="en-US" dirty="0"/>
          </a:p>
        </p:txBody>
      </p:sp>
    </p:spTree>
    <p:extLst>
      <p:ext uri="{BB962C8B-B14F-4D97-AF65-F5344CB8AC3E}">
        <p14:creationId xmlns:p14="http://schemas.microsoft.com/office/powerpoint/2010/main" val="4123412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more interventions for stigma. </a:t>
            </a:r>
          </a:p>
          <a:p>
            <a:r>
              <a:rPr lang="en-US" dirty="0"/>
              <a:t>-The first is on a personal level. So, there are a lot of champions for certain medical conditions – cancer, diabetes, even increasingly, champions for HIV– but there are really few champions for STIs and that experience. It’s not glamorous or popular. I think it’s really on us, as integrated care professionals, to be those champions, so that we can really bring the experience of STIs to light. </a:t>
            </a:r>
          </a:p>
          <a:p>
            <a:endParaRPr lang="en-US" dirty="0"/>
          </a:p>
          <a:p>
            <a:r>
              <a:rPr lang="en-US" dirty="0"/>
              <a:t>-Also, there are some amazing public anti-stigma campaigns. The Triad Health Project in Greensboro has one such campaign, and I’ve included some of the images from that campaign – here are some of the shirts you can buy, and they have all these conversation starters around how to talk about being tested with friends, family and partners.</a:t>
            </a:r>
          </a:p>
        </p:txBody>
      </p:sp>
      <p:sp>
        <p:nvSpPr>
          <p:cNvPr id="4" name="Slide Number Placeholder 3"/>
          <p:cNvSpPr>
            <a:spLocks noGrp="1"/>
          </p:cNvSpPr>
          <p:nvPr>
            <p:ph type="sldNum" sz="quarter" idx="5"/>
          </p:nvPr>
        </p:nvSpPr>
        <p:spPr/>
        <p:txBody>
          <a:bodyPr/>
          <a:lstStyle/>
          <a:p>
            <a:fld id="{A962079E-53A3-E341-85F5-2D19C3CA9BAC}" type="slidenum">
              <a:rPr lang="en-US" smtClean="0"/>
              <a:t>16</a:t>
            </a:fld>
            <a:endParaRPr lang="en-US"/>
          </a:p>
        </p:txBody>
      </p:sp>
    </p:spTree>
    <p:extLst>
      <p:ext uri="{BB962C8B-B14F-4D97-AF65-F5344CB8AC3E}">
        <p14:creationId xmlns:p14="http://schemas.microsoft.com/office/powerpoint/2010/main" val="3607048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recommendations for culturally sensitive care.</a:t>
            </a:r>
          </a:p>
          <a:p>
            <a:r>
              <a:rPr lang="en-US" dirty="0"/>
              <a:t>-So, first, a lot of the groups most at risk for syphilis are those with well-justified distrust of the medical system, including sexual and gender minorities, racial minorities, and people who use drugs. It takes time to build trust and rapport with these patients – I think, in our clinic, this may mean that patients no-show multiple times for </a:t>
            </a:r>
            <a:r>
              <a:rPr lang="en-US" dirty="0" err="1"/>
              <a:t>appoitnments</a:t>
            </a:r>
            <a:r>
              <a:rPr lang="en-US" dirty="0"/>
              <a:t>, and continuing to work with them to get them into clinic. Also being really transparent about what the process will look like – this is where you check in, this is where you park, this is what treatment you will receive.</a:t>
            </a:r>
          </a:p>
          <a:p>
            <a:endParaRPr lang="en-US" dirty="0"/>
          </a:p>
          <a:p>
            <a:r>
              <a:rPr lang="en-US" dirty="0"/>
              <a:t>-Finally, really making use signs and materials depict sexual minorities of color. These are one </a:t>
            </a:r>
            <a:r>
              <a:rPr lang="en-US" dirty="0" err="1"/>
              <a:t>ofhte</a:t>
            </a:r>
            <a:r>
              <a:rPr lang="en-US" dirty="0"/>
              <a:t> groups most at risk of being infected with syphilis, visual reminders that they belong in a clinic are really </a:t>
            </a:r>
            <a:r>
              <a:rPr lang="en-US" dirty="0" err="1"/>
              <a:t>improatnt</a:t>
            </a:r>
            <a:endParaRPr lang="en-US" dirty="0"/>
          </a:p>
        </p:txBody>
      </p:sp>
      <p:sp>
        <p:nvSpPr>
          <p:cNvPr id="4" name="Slide Number Placeholder 3"/>
          <p:cNvSpPr>
            <a:spLocks noGrp="1"/>
          </p:cNvSpPr>
          <p:nvPr>
            <p:ph type="sldNum" sz="quarter" idx="5"/>
          </p:nvPr>
        </p:nvSpPr>
        <p:spPr/>
        <p:txBody>
          <a:bodyPr/>
          <a:lstStyle/>
          <a:p>
            <a:fld id="{A962079E-53A3-E341-85F5-2D19C3CA9BAC}" type="slidenum">
              <a:rPr lang="en-US" smtClean="0"/>
              <a:t>17</a:t>
            </a:fld>
            <a:endParaRPr lang="en-US"/>
          </a:p>
        </p:txBody>
      </p:sp>
    </p:spTree>
    <p:extLst>
      <p:ext uri="{BB962C8B-B14F-4D97-AF65-F5344CB8AC3E}">
        <p14:creationId xmlns:p14="http://schemas.microsoft.com/office/powerpoint/2010/main" val="194690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-It can also be important to partner with trusted organizations that people in specific communities trust.</a:t>
            </a:r>
          </a:p>
          <a:p>
            <a:r>
              <a:rPr lang="en-US" dirty="0"/>
              <a:t>For instance, partnering with syringe service sites and harm reduction organizations so that you can make STI services more accessible to people who use drugs. Similarly, partnering with trusted immigrant or refugee organizations, to help make services accessible to hard-to-reach </a:t>
            </a:r>
            <a:r>
              <a:rPr lang="en-US" dirty="0" err="1"/>
              <a:t>popualtions</a:t>
            </a:r>
            <a:r>
              <a:rPr lang="en-US" dirty="0"/>
              <a:t>.</a:t>
            </a:r>
          </a:p>
          <a:p>
            <a:endParaRPr lang="en-US" dirty="0"/>
          </a:p>
          <a:p>
            <a:endParaRPr lang="en-US" dirty="0"/>
          </a:p>
          <a:p>
            <a:r>
              <a:rPr lang="en-US" dirty="0"/>
              <a:t>Also, offering harm reduction techniques for certain populations can be really helpful.</a:t>
            </a:r>
          </a:p>
          <a:p>
            <a:r>
              <a:rPr lang="en-US" dirty="0"/>
              <a:t>So, for a sex worker, it may be really unrealistic that they will be able to reduce their number of partners to reduce their risk, so offering condoms and lubricant can be really important. Lube is a part of the picture that isn’t discussed enough, particularly for people who use methamphetamine, because people who use meth may engage in longer and sometimes rougher sex, because of the way meth affects the body, so they may be more susceptible to bruising and tear, which open up the possibility for infection transmission. Thus, lubricant can help to reduce this. </a:t>
            </a:r>
          </a:p>
          <a:p>
            <a:endParaRPr lang="en-US" dirty="0"/>
          </a:p>
          <a:p>
            <a:r>
              <a:rPr lang="en-US" dirty="0"/>
              <a:t>Also, setting up community advisory boards can be a really key way of getting input from sexual, gender and racial minorities in the community. This can offer really key insights into barriers that patients face and ways to retain care. It can also be a really empowering experience for patients. </a:t>
            </a:r>
          </a:p>
        </p:txBody>
      </p:sp>
      <p:sp>
        <p:nvSpPr>
          <p:cNvPr id="4" name="Slide Number Placeholder 3"/>
          <p:cNvSpPr>
            <a:spLocks noGrp="1"/>
          </p:cNvSpPr>
          <p:nvPr>
            <p:ph type="sldNum" sz="quarter" idx="5"/>
          </p:nvPr>
        </p:nvSpPr>
        <p:spPr/>
        <p:txBody>
          <a:bodyPr/>
          <a:lstStyle/>
          <a:p>
            <a:fld id="{A962079E-53A3-E341-85F5-2D19C3CA9BAC}" type="slidenum">
              <a:rPr lang="en-US" smtClean="0"/>
              <a:t>18</a:t>
            </a:fld>
            <a:endParaRPr lang="en-US"/>
          </a:p>
        </p:txBody>
      </p:sp>
    </p:spTree>
    <p:extLst>
      <p:ext uri="{BB962C8B-B14F-4D97-AF65-F5344CB8AC3E}">
        <p14:creationId xmlns:p14="http://schemas.microsoft.com/office/powerpoint/2010/main" val="4041424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I would like to close with some recommendations for further information. So, the first is Triad Health Project, the organization in Greensboro that I previously mentioned that has such an amazing anti-stigma campaign.</a:t>
            </a:r>
          </a:p>
          <a:p>
            <a:endParaRPr lang="en-US" dirty="0"/>
          </a:p>
          <a:p>
            <a:r>
              <a:rPr lang="en-US" dirty="0"/>
              <a:t>The next one is the STI Project – this is an amazing campaign started by a women with a viral STI that offers a lot of great resources for people </a:t>
            </a:r>
            <a:r>
              <a:rPr lang="en-US" dirty="0" err="1"/>
              <a:t>expeirenceing</a:t>
            </a:r>
            <a:r>
              <a:rPr lang="en-US" dirty="0"/>
              <a:t> stigma and shame after an STI diagnosis – in particular, there’s a lot about genital herpes which can be really helpful for people with that diagnosis. Some of the content is not free, but there are lots of free blog posts.</a:t>
            </a:r>
          </a:p>
          <a:p>
            <a:endParaRPr lang="en-US" dirty="0"/>
          </a:p>
          <a:p>
            <a:r>
              <a:rPr lang="en-US" dirty="0"/>
              <a:t>I’ve also included a link to the editorial from the gynecologist, Jen Gunter, that I quoted earlier in the presentation, about stigma. </a:t>
            </a:r>
          </a:p>
          <a:p>
            <a:endParaRPr lang="en-US" dirty="0"/>
          </a:p>
          <a:p>
            <a:r>
              <a:rPr lang="en-US" dirty="0"/>
              <a:t>I’ve also included a link to a really great Planned Parenthood writer named Anna C. who writes about STIs and stigma.</a:t>
            </a:r>
          </a:p>
          <a:p>
            <a:endParaRPr lang="en-US" dirty="0"/>
          </a:p>
          <a:p>
            <a:r>
              <a:rPr lang="en-US" dirty="0"/>
              <a:t>And finally, I’ve included a link to a website called </a:t>
            </a:r>
            <a:r>
              <a:rPr lang="en-US" dirty="0" err="1"/>
              <a:t>Scarleteen</a:t>
            </a:r>
            <a:r>
              <a:rPr lang="en-US" dirty="0"/>
              <a:t> – it has a wealth of really inclusive, amazing sexual health information. It’s great for young people, but it’s also great for, really, all of us, all of us who ever felt like we had a question about sex but were too ashamed to ask.</a:t>
            </a:r>
          </a:p>
          <a:p>
            <a:endParaRPr lang="en-US" dirty="0"/>
          </a:p>
          <a:p>
            <a:endParaRPr lang="en-US" dirty="0"/>
          </a:p>
        </p:txBody>
      </p:sp>
      <p:sp>
        <p:nvSpPr>
          <p:cNvPr id="4" name="Slide Number Placeholder 3"/>
          <p:cNvSpPr>
            <a:spLocks noGrp="1"/>
          </p:cNvSpPr>
          <p:nvPr>
            <p:ph type="sldNum" sz="quarter" idx="5"/>
          </p:nvPr>
        </p:nvSpPr>
        <p:spPr/>
        <p:txBody>
          <a:bodyPr/>
          <a:lstStyle/>
          <a:p>
            <a:fld id="{A962079E-53A3-E341-85F5-2D19C3CA9BAC}" type="slidenum">
              <a:rPr lang="en-US" smtClean="0"/>
              <a:t>19</a:t>
            </a:fld>
            <a:endParaRPr lang="en-US"/>
          </a:p>
        </p:txBody>
      </p:sp>
    </p:spTree>
    <p:extLst>
      <p:ext uri="{BB962C8B-B14F-4D97-AF65-F5344CB8AC3E}">
        <p14:creationId xmlns:p14="http://schemas.microsoft.com/office/powerpoint/2010/main" val="3734635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t>Ok, so now take a look at whether you got these right.</a:t>
            </a:r>
          </a:p>
          <a:p>
            <a:endParaRPr lang="en-US" dirty="0"/>
          </a:p>
          <a:p>
            <a:r>
              <a:rPr lang="en-US" dirty="0"/>
              <a:t>So, yes, it is true that syphilis is a sexually transmitted infection that has affected human health for centuries, and we are going to talk about this more in a minute.</a:t>
            </a:r>
          </a:p>
          <a:p>
            <a:endParaRPr lang="en-US" dirty="0"/>
          </a:p>
          <a:p>
            <a:r>
              <a:rPr lang="en-US" dirty="0"/>
              <a:t>But no, it is a myth that syphilis can only be spread through oral, anal and vaginal sex. Syphilis can also be spread through close skin-to-skin contact – so when one person’s skin contacts an open sore on another person’s skin – but this typically occurs during sex. Also, syphilis can be spread from a birth parent to an unborn baby. When a baby is born with syphilis, this is called congenital syphilis. </a:t>
            </a:r>
          </a:p>
          <a:p>
            <a:endParaRPr lang="en-US" dirty="0"/>
          </a:p>
          <a:p>
            <a:r>
              <a:rPr lang="en-US" dirty="0"/>
              <a:t>And, finally, you would know if you had syphilis. This is a myth. So, in the primary stage of syphilis, people will often get one or more sores – but these are painless, they could be in places you don’t see, like the anus, and you could mistake them for other things, like an ingrown hair. After some weeks, if untreated, this will usually progress to a rash. People may have other symptoms like fevers and headaches, but all of these symptoms, again, can be confused for other conditions. Eventually, regardless of whether syphilis is treated, all symptoms go away, but the bacteria remains in a person’s body and will stay there for years.</a:t>
            </a:r>
          </a:p>
          <a:p>
            <a:endParaRPr lang="en-US" dirty="0"/>
          </a:p>
          <a:p>
            <a:endParaRPr lang="en-US" dirty="0"/>
          </a:p>
        </p:txBody>
      </p:sp>
      <p:sp>
        <p:nvSpPr>
          <p:cNvPr id="4" name="Slide Number Placeholder 3"/>
          <p:cNvSpPr>
            <a:spLocks noGrp="1"/>
          </p:cNvSpPr>
          <p:nvPr>
            <p:ph type="sldNum" sz="quarter" idx="5"/>
          </p:nvPr>
        </p:nvSpPr>
        <p:spPr/>
        <p:txBody>
          <a:bodyPr/>
          <a:lstStyle/>
          <a:p>
            <a:fld id="{A962079E-53A3-E341-85F5-2D19C3CA9BAC}" type="slidenum">
              <a:rPr lang="en-US" smtClean="0"/>
              <a:t>3</a:t>
            </a:fld>
            <a:endParaRPr lang="en-US"/>
          </a:p>
        </p:txBody>
      </p:sp>
    </p:spTree>
    <p:extLst>
      <p:ext uri="{BB962C8B-B14F-4D97-AF65-F5344CB8AC3E}">
        <p14:creationId xmlns:p14="http://schemas.microsoft.com/office/powerpoint/2010/main" val="353197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our last 2 myths and realities.</a:t>
            </a:r>
          </a:p>
          <a:p>
            <a:endParaRPr lang="en-US" dirty="0"/>
          </a:p>
          <a:p>
            <a:r>
              <a:rPr lang="en-US" dirty="0"/>
              <a:t>-The first is syphilis is curable. Think about it: is that true, or is syphilis something you have for life?</a:t>
            </a:r>
          </a:p>
          <a:p>
            <a:endParaRPr lang="en-US" dirty="0"/>
          </a:p>
          <a:p>
            <a:r>
              <a:rPr lang="en-US" dirty="0"/>
              <a:t>-And last, people don’t really get syphilis anymore. So think about that one: is it true, or did syphilis go away with the Victorian era? </a:t>
            </a:r>
          </a:p>
        </p:txBody>
      </p:sp>
      <p:sp>
        <p:nvSpPr>
          <p:cNvPr id="4" name="Slide Number Placeholder 3"/>
          <p:cNvSpPr>
            <a:spLocks noGrp="1"/>
          </p:cNvSpPr>
          <p:nvPr>
            <p:ph type="sldNum" sz="quarter" idx="5"/>
          </p:nvPr>
        </p:nvSpPr>
        <p:spPr/>
        <p:txBody>
          <a:bodyPr/>
          <a:lstStyle/>
          <a:p>
            <a:fld id="{A962079E-53A3-E341-85F5-2D19C3CA9BAC}" type="slidenum">
              <a:rPr lang="en-US" smtClean="0"/>
              <a:t>4</a:t>
            </a:fld>
            <a:endParaRPr lang="en-US"/>
          </a:p>
        </p:txBody>
      </p:sp>
    </p:spTree>
    <p:extLst>
      <p:ext uri="{BB962C8B-B14F-4D97-AF65-F5344CB8AC3E}">
        <p14:creationId xmlns:p14="http://schemas.microsoft.com/office/powerpoint/2010/main" val="592168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so check and see if you got these right.</a:t>
            </a:r>
          </a:p>
          <a:p>
            <a:endParaRPr lang="en-US" dirty="0"/>
          </a:p>
          <a:p>
            <a:r>
              <a:rPr lang="en-US" dirty="0"/>
              <a:t>First, yes! Syphilis is definitely curable. For those who have had syphilis for less than a year, it can usually be treated with just one injection of penicillin.</a:t>
            </a:r>
          </a:p>
          <a:p>
            <a:endParaRPr lang="en-US" dirty="0"/>
          </a:p>
          <a:p>
            <a:r>
              <a:rPr lang="en-US" dirty="0"/>
              <a:t>Next, people don’t really get syphilis anymore. And this is definitely wrong, as we are about to talk about more. </a:t>
            </a:r>
          </a:p>
        </p:txBody>
      </p:sp>
      <p:sp>
        <p:nvSpPr>
          <p:cNvPr id="4" name="Slide Number Placeholder 3"/>
          <p:cNvSpPr>
            <a:spLocks noGrp="1"/>
          </p:cNvSpPr>
          <p:nvPr>
            <p:ph type="sldNum" sz="quarter" idx="5"/>
          </p:nvPr>
        </p:nvSpPr>
        <p:spPr/>
        <p:txBody>
          <a:bodyPr/>
          <a:lstStyle/>
          <a:p>
            <a:fld id="{A962079E-53A3-E341-85F5-2D19C3CA9BAC}" type="slidenum">
              <a:rPr lang="en-US" smtClean="0"/>
              <a:t>5</a:t>
            </a:fld>
            <a:endParaRPr lang="en-US"/>
          </a:p>
        </p:txBody>
      </p:sp>
    </p:spTree>
    <p:extLst>
      <p:ext uri="{BB962C8B-B14F-4D97-AF65-F5344CB8AC3E}">
        <p14:creationId xmlns:p14="http://schemas.microsoft.com/office/powerpoint/2010/main" val="1917808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before we go any further, we are going to go through a brief history of syphilis.</a:t>
            </a:r>
          </a:p>
          <a:p>
            <a:endParaRPr lang="en-US" dirty="0"/>
          </a:p>
          <a:p>
            <a:r>
              <a:rPr lang="en-US" dirty="0"/>
              <a:t>Just to give you an idea of how long this infection has plagued us, the first syphilis outbreak was recorded in the 15th century, so a very long time.</a:t>
            </a:r>
          </a:p>
          <a:p>
            <a:endParaRPr lang="en-US" dirty="0"/>
          </a:p>
          <a:p>
            <a:r>
              <a:rPr lang="en-US" dirty="0"/>
              <a:t>Skipping ahead several centuries, let’s look at the 1930s. In 1932, the infamous Tuskegee Syphilis Study began. This was an effort by scientists to record the quote ”natural history of syphilis.” In doing so, researchers recruited 600 Black men to participate in the study, without telling them what they were studying. At this time, syphilis was extremely widespread in the U.S. By the mid-1940s, penicillin had become a very effective treatment for syphilis, but participants in the Tuskegee study were not told about it or offered it, and they continued to spread syphilis to their partners and suffer the long-term consequences of untreated syphilis. There’s a lot more to said about this and the legacy of distrust it left behind, but I’ll stop there.</a:t>
            </a:r>
          </a:p>
          <a:p>
            <a:endParaRPr lang="en-US" dirty="0"/>
          </a:p>
          <a:p>
            <a:r>
              <a:rPr lang="en-US" dirty="0"/>
              <a:t>So, here’s another heartbreaking part of this history. In 1999, the U.S. had almost eliminated syphilis. Over 80% of counties in the U.S. were recording 0 cases. It was a huge opportunity. But then, for reasons we will discuss, cases began climbing in the 2000s. Then, between 2014 and 2019, cases skyrocketed. </a:t>
            </a:r>
          </a:p>
        </p:txBody>
      </p:sp>
      <p:sp>
        <p:nvSpPr>
          <p:cNvPr id="4" name="Slide Number Placeholder 3"/>
          <p:cNvSpPr>
            <a:spLocks noGrp="1"/>
          </p:cNvSpPr>
          <p:nvPr>
            <p:ph type="sldNum" sz="quarter" idx="5"/>
          </p:nvPr>
        </p:nvSpPr>
        <p:spPr/>
        <p:txBody>
          <a:bodyPr/>
          <a:lstStyle/>
          <a:p>
            <a:fld id="{A962079E-53A3-E341-85F5-2D19C3CA9BAC}" type="slidenum">
              <a:rPr lang="en-US" smtClean="0"/>
              <a:t>6</a:t>
            </a:fld>
            <a:endParaRPr lang="en-US"/>
          </a:p>
        </p:txBody>
      </p:sp>
    </p:spTree>
    <p:extLst>
      <p:ext uri="{BB962C8B-B14F-4D97-AF65-F5344CB8AC3E}">
        <p14:creationId xmlns:p14="http://schemas.microsoft.com/office/powerpoint/2010/main" val="4290379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the huge increase? </a:t>
            </a:r>
          </a:p>
          <a:p>
            <a:r>
              <a:rPr lang="en-US" dirty="0"/>
              <a:t>-I’m not going to say a ton about this, but the first reason is very little funding for STIs. The CDC asked for more money in 2000 to really wipe out syphilis, and they never got it and funding has been mostly stagnant since. </a:t>
            </a:r>
          </a:p>
          <a:p>
            <a:r>
              <a:rPr lang="en-US" dirty="0"/>
              <a:t>-Also, some have posited that the growth of online dating and hookup apps have meant that people have more sexual partners, and more anonymous sexual partners,. This makes may be harder for contact tracers to notify the sexual partners of people with </a:t>
            </a:r>
            <a:r>
              <a:rPr lang="en-US" dirty="0" err="1"/>
              <a:t>syphlilis</a:t>
            </a:r>
            <a:r>
              <a:rPr lang="en-US" dirty="0"/>
              <a:t>, as people may not know the names or contact information for their partners.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seen an increase in certain types of drug use in this period,. Drug use, particularly the use of methamphetamine, has been associated with risky sexual </a:t>
            </a:r>
            <a:r>
              <a:rPr lang="en-US" dirty="0" err="1"/>
              <a:t>behaviours</a:t>
            </a:r>
            <a:r>
              <a:rPr lang="en-US" dirty="0"/>
              <a:t>, including having multiple or concurrent sex partner, inconsistent condom use and exchange of sex for drugs or money.</a:t>
            </a:r>
            <a:r>
              <a:rPr lang="en-US" b="1" baseline="30000" dirty="0">
                <a:hlinkClick r:id="rId3"/>
              </a:rPr>
              <a:t>8</a:t>
            </a:r>
            <a:r>
              <a:rPr lang="en-US" dirty="0"/>
              <a:t>  </a:t>
            </a:r>
          </a:p>
          <a:p>
            <a:r>
              <a:rPr lang="en-US" dirty="0"/>
              <a:t>-Also, HIV prevention has really transformed in recently years, particularly with the advent of really effective anti-retroviral therapies which eliminate the risk of transmitting HIV to a partner, and medications like </a:t>
            </a:r>
            <a:r>
              <a:rPr lang="en-US" dirty="0" err="1"/>
              <a:t>PrEP</a:t>
            </a:r>
            <a:r>
              <a:rPr lang="en-US" dirty="0"/>
              <a:t>, or pre-exposure prophylaxis, which make it basically impossible for a person to be infected with HIV. Because of this greatly reduced risk of transmitting HIV, there is a theory that more people may have opted not to use condoms, which increases the transmission of other STIs.</a:t>
            </a:r>
          </a:p>
        </p:txBody>
      </p:sp>
      <p:sp>
        <p:nvSpPr>
          <p:cNvPr id="4" name="Slide Number Placeholder 3"/>
          <p:cNvSpPr>
            <a:spLocks noGrp="1"/>
          </p:cNvSpPr>
          <p:nvPr>
            <p:ph type="sldNum" sz="quarter" idx="5"/>
          </p:nvPr>
        </p:nvSpPr>
        <p:spPr/>
        <p:txBody>
          <a:bodyPr/>
          <a:lstStyle/>
          <a:p>
            <a:fld id="{A962079E-53A3-E341-85F5-2D19C3CA9BAC}" type="slidenum">
              <a:rPr lang="en-US" smtClean="0"/>
              <a:t>7</a:t>
            </a:fld>
            <a:endParaRPr lang="en-US"/>
          </a:p>
        </p:txBody>
      </p:sp>
    </p:spTree>
    <p:extLst>
      <p:ext uri="{BB962C8B-B14F-4D97-AF65-F5344CB8AC3E}">
        <p14:creationId xmlns:p14="http://schemas.microsoft.com/office/powerpoint/2010/main" val="5966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note, I know that some of these terms may not be specific – for instance, the terms men and women don’t specify whether these are cisgender men and women, or women-identifying people. Also we don’t get any information about nonbinary people. I chose to use these terms because this is what the statistics reported, but I apologize for the lack of inclusion or specificity in these statistics.</a:t>
            </a:r>
          </a:p>
          <a:p>
            <a:r>
              <a:rPr lang="en-US" dirty="0"/>
              <a:t>-one of the most affected groups is men who have sex with men – this is a term often used in public health. As you can see from the graph of the right – men who have sex with men and men who have sex with both men and women make up almost half of all cases of primary and secondary syphilis in 2019.</a:t>
            </a:r>
          </a:p>
          <a:p>
            <a:r>
              <a:rPr lang="en-US" dirty="0"/>
              <a:t>-also, people who use methamphetamine, injection drugs or heroin are often affected.</a:t>
            </a:r>
          </a:p>
          <a:p>
            <a:r>
              <a:rPr lang="en-US" dirty="0"/>
              <a:t>-women. -- Syphilis is not as common among women as it is among men, but there has been a really dramatic increase in syphilis cases among women in recent years. Between 2015 and 2019, rates of primary and secondary syphilis increased 178%.</a:t>
            </a:r>
          </a:p>
          <a:p>
            <a:r>
              <a:rPr lang="en-US" dirty="0"/>
              <a:t>-In terms of racial disparities, rates of primary and secondary syphilis are more than 4 times higher among Black people than among White people. Rates are also more than 2 times higher among American Indian and Alaskan Native, Native Hawaiians and Other Pacific Islanders, and Hispanic/Latinx 	people.</a:t>
            </a:r>
          </a:p>
          <a:p>
            <a:r>
              <a:rPr lang="en-US" dirty="0"/>
              <a:t>	It’s important to note that disparities by race are not because of a difference in sexual activity; it’s often because of a complicated mix of a lack of access to screening and prevention, distrust of healthcare, and other 	factors. Also, if there are a high number of people in a community infected with an STI, more people are likely to get infected, regardless of the amount and type of sexual activity they have.</a:t>
            </a:r>
          </a:p>
          <a:p>
            <a:r>
              <a:rPr lang="en-US" dirty="0"/>
              <a:t>  </a:t>
            </a:r>
          </a:p>
        </p:txBody>
      </p:sp>
      <p:sp>
        <p:nvSpPr>
          <p:cNvPr id="4" name="Slide Number Placeholder 3"/>
          <p:cNvSpPr>
            <a:spLocks noGrp="1"/>
          </p:cNvSpPr>
          <p:nvPr>
            <p:ph type="sldNum" sz="quarter" idx="5"/>
          </p:nvPr>
        </p:nvSpPr>
        <p:spPr/>
        <p:txBody>
          <a:bodyPr/>
          <a:lstStyle/>
          <a:p>
            <a:fld id="{A962079E-53A3-E341-85F5-2D19C3CA9BAC}" type="slidenum">
              <a:rPr lang="en-US" smtClean="0"/>
              <a:t>8</a:t>
            </a:fld>
            <a:endParaRPr lang="en-US"/>
          </a:p>
        </p:txBody>
      </p:sp>
    </p:spTree>
    <p:extLst>
      <p:ext uri="{BB962C8B-B14F-4D97-AF65-F5344CB8AC3E}">
        <p14:creationId xmlns:p14="http://schemas.microsoft.com/office/powerpoint/2010/main" val="2524167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what’s the big deal about syphilis? If symptoms eventually go away, who cares.</a:t>
            </a:r>
          </a:p>
          <a:p>
            <a:endParaRPr lang="en-US" dirty="0"/>
          </a:p>
          <a:p>
            <a:r>
              <a:rPr lang="en-US" dirty="0"/>
              <a:t>-so for adults, if syphilis goes untreated for years, it can cause organ damage. This may include neurological issues, blindness and other complications.</a:t>
            </a:r>
          </a:p>
          <a:p>
            <a:r>
              <a:rPr lang="en-US" dirty="0"/>
              <a:t>-Also, syphilis and really any STI increase the risk of being infected with HIV. An HIV-positive person with syphilis has a higher risk of transmitting HIV. So this is why it’s so important that HIV and STI funding and services be integrated.</a:t>
            </a:r>
          </a:p>
          <a:p>
            <a:endParaRPr lang="en-US" dirty="0"/>
          </a:p>
          <a:p>
            <a:r>
              <a:rPr lang="en-US" dirty="0"/>
              <a:t>-Syphilis is really, really serious for babies. Babies with congenital syphilis face a 40% change of miscarriage, being stillborn or dying soon after birth. Those who survive may have bone or brain deformations, or other conditions.</a:t>
            </a:r>
          </a:p>
          <a:p>
            <a:r>
              <a:rPr lang="en-US" dirty="0"/>
              <a:t>-Just to give you perspective, many countries – including Belarus, Cuba, Sri Lanka </a:t>
            </a:r>
            <a:r>
              <a:rPr lang="en-US" dirty="0" err="1"/>
              <a:t>dn</a:t>
            </a:r>
            <a:r>
              <a:rPr lang="en-US" dirty="0"/>
              <a:t> China, have wiped out congenital syphilis. Meanwhile, the U.S. is seeing a huge increase. </a:t>
            </a:r>
          </a:p>
          <a:p>
            <a:endParaRPr lang="en-US" dirty="0"/>
          </a:p>
          <a:p>
            <a:r>
              <a:rPr lang="en-US" dirty="0"/>
              <a:t>And I just wanted to include a quote from David Harvey, the executive director of the National Coalition of STD Directors, for context: We have more congenital syphilis cases today than we ever had pediatric AIDS. </a:t>
            </a:r>
          </a:p>
        </p:txBody>
      </p:sp>
      <p:sp>
        <p:nvSpPr>
          <p:cNvPr id="4" name="Slide Number Placeholder 3"/>
          <p:cNvSpPr>
            <a:spLocks noGrp="1"/>
          </p:cNvSpPr>
          <p:nvPr>
            <p:ph type="sldNum" sz="quarter" idx="5"/>
          </p:nvPr>
        </p:nvSpPr>
        <p:spPr/>
        <p:txBody>
          <a:bodyPr/>
          <a:lstStyle/>
          <a:p>
            <a:fld id="{A962079E-53A3-E341-85F5-2D19C3CA9BAC}" type="slidenum">
              <a:rPr lang="en-US" smtClean="0"/>
              <a:t>9</a:t>
            </a:fld>
            <a:endParaRPr lang="en-US"/>
          </a:p>
        </p:txBody>
      </p:sp>
    </p:spTree>
    <p:extLst>
      <p:ext uri="{BB962C8B-B14F-4D97-AF65-F5344CB8AC3E}">
        <p14:creationId xmlns:p14="http://schemas.microsoft.com/office/powerpoint/2010/main" val="3359103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one of the biggest obstacles to preventing and treating syphilis is stigma. And this is really what motivated me to do this presentation, as I think stigma is a form of social control that keeps STIs in the closet. I wanted to include this quote. So, it goes on, and I’m not going to read all of it, but it really gets to the heart of the issue, I think.</a:t>
            </a:r>
          </a:p>
        </p:txBody>
      </p:sp>
      <p:sp>
        <p:nvSpPr>
          <p:cNvPr id="4" name="Slide Number Placeholder 3"/>
          <p:cNvSpPr>
            <a:spLocks noGrp="1"/>
          </p:cNvSpPr>
          <p:nvPr>
            <p:ph type="sldNum" sz="quarter" idx="5"/>
          </p:nvPr>
        </p:nvSpPr>
        <p:spPr/>
        <p:txBody>
          <a:bodyPr/>
          <a:lstStyle/>
          <a:p>
            <a:fld id="{A962079E-53A3-E341-85F5-2D19C3CA9BAC}" type="slidenum">
              <a:rPr lang="en-US" smtClean="0"/>
              <a:t>10</a:t>
            </a:fld>
            <a:endParaRPr lang="en-US"/>
          </a:p>
        </p:txBody>
      </p:sp>
    </p:spTree>
    <p:extLst>
      <p:ext uri="{BB962C8B-B14F-4D97-AF65-F5344CB8AC3E}">
        <p14:creationId xmlns:p14="http://schemas.microsoft.com/office/powerpoint/2010/main" val="562287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4/2/22</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506364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4/2/22</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241708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4/2/22</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82221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4/2/22</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05234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4/2/22</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571627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4/2/22</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23232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4/2/22</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481161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4/2/22</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979399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4/2/22</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092922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4/2/22</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7754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4/2/22</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488579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4/2/22</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171974398"/>
      </p:ext>
    </p:extLst>
  </p:cSld>
  <p:clrMap bg1="dk1" tx1="lt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902" r:id="rId6"/>
    <p:sldLayoutId id="2147483897" r:id="rId7"/>
    <p:sldLayoutId id="2147483898" r:id="rId8"/>
    <p:sldLayoutId id="2147483899" r:id="rId9"/>
    <p:sldLayoutId id="2147483901" r:id="rId10"/>
    <p:sldLayoutId id="21474839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advocatesaz.org/2017/11/20/std-awareness-sti-vs-std-whats-the-difference/" TargetMode="External"/><Relationship Id="rId5" Type="http://schemas.openxmlformats.org/officeDocument/2006/relationships/image" Target="../media/image18.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hyperlink" Target="https://www.scarleteen.com/" TargetMode="Externa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nytimes-com.libproxy.lib.unc.edu/2019/08/13/style/sti-stigma-sexual-transmitted-infections.html" TargetMode="External"/><Relationship Id="rId12" Type="http://schemas.openxmlformats.org/officeDocument/2006/relationships/image" Target="../media/image2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thestiproject.com/" TargetMode="External"/><Relationship Id="rId11" Type="http://schemas.openxmlformats.org/officeDocument/2006/relationships/image" Target="../media/image28.png"/><Relationship Id="rId5" Type="http://schemas.openxmlformats.org/officeDocument/2006/relationships/hyperlink" Target="https://triadhealthproject.org/" TargetMode="External"/><Relationship Id="rId10" Type="http://schemas.openxmlformats.org/officeDocument/2006/relationships/image" Target="../media/image27.png"/><Relationship Id="rId4" Type="http://schemas.openxmlformats.org/officeDocument/2006/relationships/notesSlide" Target="../notesSlides/notesSlide18.xml"/><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hyperlink" Target="http://www.cdc.gov/std/syphilis/stdfact-syphilis.htm" TargetMode="External"/><Relationship Id="rId3" Type="http://schemas.openxmlformats.org/officeDocument/2006/relationships/hyperlink" Target="https://www.plannedparenthoodaction.org/planned-parenthood-advocates-arizona/blog/std-awareness-stigma-and-sexually-transmitted-diseases" TargetMode="External"/><Relationship Id="rId7" Type="http://schemas.openxmlformats.org/officeDocument/2006/relationships/hyperlink" Target="http://www.cdc.gov/tuskegee/timeline.htm" TargetMode="External"/><Relationship Id="rId2" Type="http://schemas.openxmlformats.org/officeDocument/2006/relationships/hyperlink" Target="http://advocatesaz.org/2017/11/20/std-awareness-sti-vs-std-whats-the-difference/" TargetMode="External"/><Relationship Id="rId1" Type="http://schemas.openxmlformats.org/officeDocument/2006/relationships/slideLayout" Target="../slideLayouts/slideLayout2.xml"/><Relationship Id="rId6" Type="http://schemas.openxmlformats.org/officeDocument/2006/relationships/hyperlink" Target="http://www.cdc.gov/std/statistics/2019/overview.htm" TargetMode="External"/><Relationship Id="rId5" Type="http://schemas.openxmlformats.org/officeDocument/2006/relationships/hyperlink" Target="http://www.cdc.gov/std/statistics/2019/figures/SYPH-1.htm" TargetMode="External"/><Relationship Id="rId10" Type="http://schemas.openxmlformats.org/officeDocument/2006/relationships/hyperlink" Target="https://undark.org/2021/11/23/why-the-us-hasnt-stopped-syphilis-from-killing-babies/" TargetMode="External"/><Relationship Id="rId4" Type="http://schemas.openxmlformats.org/officeDocument/2006/relationships/hyperlink" Target="https://health.usnews.com/health-care/patient-advice/slideshows/6-strategies-for-breaking-the-stigma-of-living-with-an-std" TargetMode="External"/><Relationship Id="rId9" Type="http://schemas.openxmlformats.org/officeDocument/2006/relationships/hyperlink" Target="https://www.npr.org/sections/health-shots/2021/11/01/1050568646/syphilis-std-public-health-funding"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doi.org/chrome-extension:/efaidnbmnnnibpcajpcglclefindmkaj/viewer.html?pdfurl=https%3A%2F%2Fwww.ncsddc.org%2Fwp-content%2Fuploads%2F2017%2F08%2Fnastad_ncsd_report_addressing_stigma_may_2014.pdf.pdf&amp;clen=2081379&amp;chunk=true" TargetMode="External"/><Relationship Id="rId3" Type="http://schemas.openxmlformats.org/officeDocument/2006/relationships/hyperlink" Target="https://www.nytimes.com/2019/08/13/style/sti-stigma-sexual-transmitted-infections.html" TargetMode="External"/><Relationship Id="rId7" Type="http://schemas.openxmlformats.org/officeDocument/2006/relationships/hyperlink" Target="https://doi.org/10.1192/bja.2017.14" TargetMode="External"/><Relationship Id="rId2" Type="http://schemas.openxmlformats.org/officeDocument/2006/relationships/hyperlink" Target="https://doi.org/chrome-extension:/efaidnbmnnnibpcajpcglclefindmkaj/viewer.html?pdfurl=https%3A%2F%2Fwww.essentialaccess.org%2Fsites%2Fdefault%2Ffiles%2Ffiles%2Fca-cs%2FBO-4-Frost-Harm-Reduction-STI-Prevention-Treatment.pdf&amp;clen=24510404&amp;chunk=true" TargetMode="External"/><Relationship Id="rId1" Type="http://schemas.openxmlformats.org/officeDocument/2006/relationships/slideLayout" Target="../slideLayouts/slideLayout2.xml"/><Relationship Id="rId6" Type="http://schemas.openxmlformats.org/officeDocument/2006/relationships/hyperlink" Target="https://www.mayoclinic.org/diseases-conditions/syphilis/diagnosis-treatment/drc-20351762" TargetMode="External"/><Relationship Id="rId5" Type="http://schemas.openxmlformats.org/officeDocument/2006/relationships/hyperlink" Target="https://doi.org/10.1097/MD.0000000000021132" TargetMode="External"/><Relationship Id="rId4" Type="http://schemas.openxmlformats.org/officeDocument/2006/relationships/hyperlink" Target="https://www.news-medical.net/news/20220105/With-sexually-transmitted-infections-off-the-charts-California-pushes-at-home-tests.aspx" TargetMode="External"/><Relationship Id="rId9" Type="http://schemas.openxmlformats.org/officeDocument/2006/relationships/hyperlink" Target="https://www.plannedparenthood.org/learn/stds-hiv-safer-sex/syphili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177/1178633719883282" TargetMode="External"/><Relationship Id="rId7" Type="http://schemas.openxmlformats.org/officeDocument/2006/relationships/hyperlink" Target="https://aidsetc.org/blog/innovative-methods-reduce-stigma-and-mitigate-sti-epidemic-impacting-young-adults-hiv" TargetMode="External"/><Relationship Id="rId2" Type="http://schemas.openxmlformats.org/officeDocument/2006/relationships/hyperlink" Target="https://doi.org/chrome-extension:/efaidnbmnnnibpcajpcglclefindmkaj/viewer.html?pdfurl=http%3A%2F%2Fpublichealth.lacounty.gov%2Fdhsp%2FPresentations%2FSyphilis%2FRodriguez_HarmReduction.pdf&amp;clen=2576145&amp;chunk=true" TargetMode="External"/><Relationship Id="rId1" Type="http://schemas.openxmlformats.org/officeDocument/2006/relationships/slideLayout" Target="../slideLayouts/slideLayout2.xml"/><Relationship Id="rId6" Type="http://schemas.openxmlformats.org/officeDocument/2006/relationships/hyperlink" Target="https://doi.org/10.1891/1540-4153.9.2.82" TargetMode="External"/><Relationship Id="rId5" Type="http://schemas.openxmlformats.org/officeDocument/2006/relationships/hyperlink" Target="https://doi.org/10.1007/s10461-021-03416-4" TargetMode="External"/><Relationship Id="rId4" Type="http://schemas.openxmlformats.org/officeDocument/2006/relationships/hyperlink" Target="https://doi.org/10.1503/cmaj.191075"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verishop.com/cerascreen/marketplace/syphilis-test/p7032356274370?variant_id=40979618169026" TargetMode="External"/><Relationship Id="rId3" Type="http://schemas.openxmlformats.org/officeDocument/2006/relationships/hyperlink" Target="https://www.aidsmap.com/about-hiv/what-window-period-hiv-testing" TargetMode="External"/><Relationship Id="rId7" Type="http://schemas.openxmlformats.org/officeDocument/2006/relationships/hyperlink" Target="https://genderphotos.vice.com/#Health" TargetMode="External"/><Relationship Id="rId2" Type="http://schemas.openxmlformats.org/officeDocument/2006/relationships/hyperlink" Target="https://www.npr.org/sections/health-shots/2021/11/01/1050568646/syphilis-std-public-health-funding" TargetMode="External"/><Relationship Id="rId1" Type="http://schemas.openxmlformats.org/officeDocument/2006/relationships/slideLayout" Target="../slideLayouts/slideLayout2.xml"/><Relationship Id="rId6" Type="http://schemas.openxmlformats.org/officeDocument/2006/relationships/hyperlink" Target="https://www.sfaf.org/services/syringe-access-disposal/" TargetMode="External"/><Relationship Id="rId5" Type="http://schemas.openxmlformats.org/officeDocument/2006/relationships/hyperlink" Target="https://www.plannedparenthood.org/planned-parenthood-great-plains/pleasure-protection-kits" TargetMode="External"/><Relationship Id="rId4" Type="http://schemas.openxmlformats.org/officeDocument/2006/relationships/hyperlink" Target="https://www.poz.com/article/community-collaboration-ups-hiv-prevention-among-gay-bi-black-latino-me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8.sv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11" Type="http://schemas.openxmlformats.org/officeDocument/2006/relationships/image" Target="../media/image6.svg"/><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8.xml"/><Relationship Id="rId9" Type="http://schemas.microsoft.com/office/2007/relationships/diagramDrawing" Target="../diagrams/drawing1.xml"/><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21" name="Picture 3">
            <a:extLst>
              <a:ext uri="{FF2B5EF4-FFF2-40B4-BE49-F238E27FC236}">
                <a16:creationId xmlns:a16="http://schemas.microsoft.com/office/drawing/2014/main" id="{AAB43EC8-4921-D9AE-91AF-5CB819032470}"/>
              </a:ext>
            </a:extLst>
          </p:cNvPr>
          <p:cNvPicPr>
            <a:picLocks noChangeAspect="1"/>
          </p:cNvPicPr>
          <p:nvPr/>
        </p:nvPicPr>
        <p:blipFill rotWithShape="1">
          <a:blip r:embed="rId4"/>
          <a:srcRect t="5858"/>
          <a:stretch/>
        </p:blipFill>
        <p:spPr>
          <a:xfrm>
            <a:off x="20" y="1"/>
            <a:ext cx="12191980" cy="6857999"/>
          </a:xfrm>
          <a:custGeom>
            <a:avLst/>
            <a:gdLst/>
            <a:ahLst/>
            <a:cxnLst/>
            <a:rect l="l" t="t" r="r" b="b"/>
            <a:pathLst>
              <a:path w="12191999" h="6857999">
                <a:moveTo>
                  <a:pt x="0" y="0"/>
                </a:moveTo>
                <a:lnTo>
                  <a:pt x="12191999" y="0"/>
                </a:lnTo>
                <a:lnTo>
                  <a:pt x="12191999" y="6857999"/>
                </a:lnTo>
                <a:lnTo>
                  <a:pt x="4628129" y="6857999"/>
                </a:lnTo>
                <a:lnTo>
                  <a:pt x="4734519" y="6819371"/>
                </a:lnTo>
                <a:cubicBezTo>
                  <a:pt x="4938119" y="6741181"/>
                  <a:pt x="5132935" y="6652933"/>
                  <a:pt x="5315781" y="6551721"/>
                </a:cubicBezTo>
                <a:cubicBezTo>
                  <a:pt x="6619811" y="5830059"/>
                  <a:pt x="6364610" y="4934281"/>
                  <a:pt x="6058656" y="3948664"/>
                </a:cubicBezTo>
                <a:cubicBezTo>
                  <a:pt x="5601502" y="2476708"/>
                  <a:pt x="4958009" y="1222984"/>
                  <a:pt x="2540911" y="827627"/>
                </a:cubicBezTo>
                <a:cubicBezTo>
                  <a:pt x="1760946" y="699982"/>
                  <a:pt x="986522" y="591203"/>
                  <a:pt x="238021" y="541759"/>
                </a:cubicBezTo>
                <a:lnTo>
                  <a:pt x="0" y="529223"/>
                </a:lnTo>
                <a:close/>
              </a:path>
            </a:pathLst>
          </a:custGeom>
        </p:spPr>
      </p:pic>
      <p:sp>
        <p:nvSpPr>
          <p:cNvPr id="50" name="Freeform: Shape 49">
            <a:extLst>
              <a:ext uri="{FF2B5EF4-FFF2-40B4-BE49-F238E27FC236}">
                <a16:creationId xmlns:a16="http://schemas.microsoft.com/office/drawing/2014/main" id="{3B2B1500-BB55-471C-8A9E-67288297E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9224"/>
            <a:ext cx="6305549" cy="6328777"/>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3045E22C-A99D-41BB-AF14-EF1B1E745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525"/>
            <a:ext cx="6130391" cy="672147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Subtitle 2">
            <a:extLst>
              <a:ext uri="{FF2B5EF4-FFF2-40B4-BE49-F238E27FC236}">
                <a16:creationId xmlns:a16="http://schemas.microsoft.com/office/drawing/2014/main" id="{77B4EC3A-D496-2048-B4F2-D8A76B3E4D2A}"/>
              </a:ext>
            </a:extLst>
          </p:cNvPr>
          <p:cNvSpPr>
            <a:spLocks noGrp="1"/>
          </p:cNvSpPr>
          <p:nvPr>
            <p:ph type="subTitle" idx="1"/>
          </p:nvPr>
        </p:nvSpPr>
        <p:spPr>
          <a:xfrm>
            <a:off x="762000" y="4571999"/>
            <a:ext cx="4038600" cy="1524000"/>
          </a:xfrm>
        </p:spPr>
        <p:txBody>
          <a:bodyPr anchor="b">
            <a:normAutofit lnSpcReduction="10000"/>
          </a:bodyPr>
          <a:lstStyle/>
          <a:p>
            <a:pPr algn="l"/>
            <a:r>
              <a:rPr lang="en-US" dirty="0"/>
              <a:t>By Zoe Jennings</a:t>
            </a:r>
          </a:p>
          <a:p>
            <a:pPr algn="l"/>
            <a:r>
              <a:rPr lang="en-US" dirty="0"/>
              <a:t>UNC </a:t>
            </a:r>
            <a:r>
              <a:rPr lang="en-US" dirty="0" err="1"/>
              <a:t>Primecare</a:t>
            </a:r>
            <a:r>
              <a:rPr lang="en-US" dirty="0"/>
              <a:t>-OUD 2021-2022</a:t>
            </a:r>
          </a:p>
        </p:txBody>
      </p:sp>
      <p:sp>
        <p:nvSpPr>
          <p:cNvPr id="2" name="Title 1">
            <a:extLst>
              <a:ext uri="{FF2B5EF4-FFF2-40B4-BE49-F238E27FC236}">
                <a16:creationId xmlns:a16="http://schemas.microsoft.com/office/drawing/2014/main" id="{5D255C84-07AA-244C-BA51-BACB6D35586B}"/>
              </a:ext>
            </a:extLst>
          </p:cNvPr>
          <p:cNvSpPr>
            <a:spLocks noGrp="1"/>
          </p:cNvSpPr>
          <p:nvPr>
            <p:ph type="ctrTitle"/>
          </p:nvPr>
        </p:nvSpPr>
        <p:spPr>
          <a:xfrm>
            <a:off x="762000" y="2299787"/>
            <a:ext cx="4572000" cy="2286000"/>
          </a:xfrm>
        </p:spPr>
        <p:txBody>
          <a:bodyPr>
            <a:normAutofit/>
          </a:bodyPr>
          <a:lstStyle/>
          <a:p>
            <a:pPr algn="l"/>
            <a:r>
              <a:rPr lang="en-US" sz="4400" dirty="0"/>
              <a:t>Syphilis: The Costs of Stigma</a:t>
            </a:r>
          </a:p>
        </p:txBody>
      </p:sp>
      <p:pic>
        <p:nvPicPr>
          <p:cNvPr id="7" name="Audio 6">
            <a:hlinkClick r:id="" action="ppaction://media"/>
            <a:extLst>
              <a:ext uri="{FF2B5EF4-FFF2-40B4-BE49-F238E27FC236}">
                <a16:creationId xmlns:a16="http://schemas.microsoft.com/office/drawing/2014/main" id="{259F7A98-071F-3D40-BB35-C2E5DD770A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12717046"/>
      </p:ext>
    </p:extLst>
  </p:cSld>
  <p:clrMapOvr>
    <a:masterClrMapping/>
  </p:clrMapOvr>
  <mc:AlternateContent xmlns:mc="http://schemas.openxmlformats.org/markup-compatibility/2006">
    <mc:Choice xmlns:p14="http://schemas.microsoft.com/office/powerpoint/2010/main" Requires="p14">
      <p:transition spd="slow" p14:dur="2000" advTm="10513"/>
    </mc:Choice>
    <mc:Fallback>
      <p:transition spd="slow" advTm="10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7733DA8-1BFC-4737-831B-54DCFE42D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6"/>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A9A37989-53E3-4D7B-A423-60DD369BB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40564"/>
            <a:ext cx="4337539" cy="5817436"/>
          </a:xfrm>
          <a:custGeom>
            <a:avLst/>
            <a:gdLst>
              <a:gd name="connsiteX0" fmla="*/ 1162193 w 4337539"/>
              <a:gd name="connsiteY0" fmla="*/ 710 h 5817436"/>
              <a:gd name="connsiteX1" fmla="*/ 1585945 w 4337539"/>
              <a:gd name="connsiteY1" fmla="*/ 47742 h 5817436"/>
              <a:gd name="connsiteX2" fmla="*/ 2955874 w 4337539"/>
              <a:gd name="connsiteY2" fmla="*/ 845238 h 5817436"/>
              <a:gd name="connsiteX3" fmla="*/ 3985793 w 4337539"/>
              <a:gd name="connsiteY3" fmla="*/ 2263621 h 5817436"/>
              <a:gd name="connsiteX4" fmla="*/ 3471030 w 4337539"/>
              <a:gd name="connsiteY4" fmla="*/ 5609583 h 5817436"/>
              <a:gd name="connsiteX5" fmla="*/ 3330983 w 4337539"/>
              <a:gd name="connsiteY5" fmla="*/ 5817436 h 5817436"/>
              <a:gd name="connsiteX6" fmla="*/ 0 w 4337539"/>
              <a:gd name="connsiteY6" fmla="*/ 5817436 h 5817436"/>
              <a:gd name="connsiteX7" fmla="*/ 0 w 4337539"/>
              <a:gd name="connsiteY7" fmla="*/ 181400 h 5817436"/>
              <a:gd name="connsiteX8" fmla="*/ 365311 w 4337539"/>
              <a:gd name="connsiteY8" fmla="*/ 94304 h 5817436"/>
              <a:gd name="connsiteX9" fmla="*/ 1162193 w 4337539"/>
              <a:gd name="connsiteY9" fmla="*/ 710 h 581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7539" h="5817436">
                <a:moveTo>
                  <a:pt x="1162193" y="710"/>
                </a:moveTo>
                <a:cubicBezTo>
                  <a:pt x="1309881" y="4175"/>
                  <a:pt x="1450916" y="20264"/>
                  <a:pt x="1585945" y="47742"/>
                </a:cubicBezTo>
                <a:cubicBezTo>
                  <a:pt x="2125847" y="157580"/>
                  <a:pt x="2569194" y="449669"/>
                  <a:pt x="2955874" y="845238"/>
                </a:cubicBezTo>
                <a:cubicBezTo>
                  <a:pt x="3342552" y="1240809"/>
                  <a:pt x="3672563" y="1739861"/>
                  <a:pt x="3985793" y="2263621"/>
                </a:cubicBezTo>
                <a:cubicBezTo>
                  <a:pt x="4713945" y="3480830"/>
                  <a:pt x="4197469" y="4515211"/>
                  <a:pt x="3471030" y="5609583"/>
                </a:cubicBezTo>
                <a:lnTo>
                  <a:pt x="3330983" y="5817436"/>
                </a:lnTo>
                <a:lnTo>
                  <a:pt x="0" y="5817436"/>
                </a:lnTo>
                <a:lnTo>
                  <a:pt x="0" y="181400"/>
                </a:lnTo>
                <a:lnTo>
                  <a:pt x="365311" y="94304"/>
                </a:lnTo>
                <a:cubicBezTo>
                  <a:pt x="651420" y="24227"/>
                  <a:pt x="916047" y="-5064"/>
                  <a:pt x="1162193" y="71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3165769-7A47-4E0F-825D-AF1179DF6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17358">
            <a:off x="-800363" y="946220"/>
            <a:ext cx="5867664" cy="5317986"/>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 name="connsiteX0" fmla="*/ 0 w 1085312"/>
              <a:gd name="connsiteY0" fmla="*/ 0 h 2441440"/>
              <a:gd name="connsiteX1" fmla="*/ 53089 w 1085312"/>
              <a:gd name="connsiteY1" fmla="*/ 4542 h 2441440"/>
              <a:gd name="connsiteX2" fmla="*/ 790077 w 1085312"/>
              <a:gd name="connsiteY2" fmla="*/ 872756 h 2441440"/>
              <a:gd name="connsiteX3" fmla="*/ 1085252 w 1085312"/>
              <a:gd name="connsiteY3" fmla="*/ 1943649 h 2441440"/>
              <a:gd name="connsiteX4" fmla="*/ 1064832 w 1085312"/>
              <a:gd name="connsiteY4" fmla="*/ 2198094 h 2441440"/>
              <a:gd name="connsiteX5" fmla="*/ 1043734 w 1085312"/>
              <a:gd name="connsiteY5" fmla="*/ 2315675 h 2441440"/>
              <a:gd name="connsiteX6" fmla="*/ 59456 w 1085312"/>
              <a:gd name="connsiteY6" fmla="*/ 2441440 h 2441440"/>
              <a:gd name="connsiteX0" fmla="*/ 0 w 1085312"/>
              <a:gd name="connsiteY0" fmla="*/ 0 h 2315675"/>
              <a:gd name="connsiteX1" fmla="*/ 53089 w 1085312"/>
              <a:gd name="connsiteY1" fmla="*/ 4542 h 2315675"/>
              <a:gd name="connsiteX2" fmla="*/ 790077 w 1085312"/>
              <a:gd name="connsiteY2" fmla="*/ 872756 h 2315675"/>
              <a:gd name="connsiteX3" fmla="*/ 1085252 w 1085312"/>
              <a:gd name="connsiteY3" fmla="*/ 1943649 h 2315675"/>
              <a:gd name="connsiteX4" fmla="*/ 1064832 w 1085312"/>
              <a:gd name="connsiteY4" fmla="*/ 2198094 h 2315675"/>
              <a:gd name="connsiteX5" fmla="*/ 1043734 w 1085312"/>
              <a:gd name="connsiteY5"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312" h="2315675">
                <a:moveTo>
                  <a:pt x="0" y="0"/>
                </a:move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venir Next LT Pro Light"/>
            </a:endParaRPr>
          </a:p>
        </p:txBody>
      </p:sp>
      <p:sp>
        <p:nvSpPr>
          <p:cNvPr id="2" name="Title 1">
            <a:extLst>
              <a:ext uri="{FF2B5EF4-FFF2-40B4-BE49-F238E27FC236}">
                <a16:creationId xmlns:a16="http://schemas.microsoft.com/office/drawing/2014/main" id="{EE08F113-707D-6D48-8E92-A919C2235B32}"/>
              </a:ext>
            </a:extLst>
          </p:cNvPr>
          <p:cNvSpPr>
            <a:spLocks noGrp="1"/>
          </p:cNvSpPr>
          <p:nvPr>
            <p:ph type="title"/>
          </p:nvPr>
        </p:nvSpPr>
        <p:spPr>
          <a:xfrm>
            <a:off x="5006143" y="700522"/>
            <a:ext cx="1592316" cy="493059"/>
          </a:xfrm>
        </p:spPr>
        <p:txBody>
          <a:bodyPr anchor="t">
            <a:noAutofit/>
          </a:bodyPr>
          <a:lstStyle/>
          <a:p>
            <a:r>
              <a:rPr lang="en-US" sz="3600" dirty="0"/>
              <a:t>Stigma</a:t>
            </a:r>
          </a:p>
        </p:txBody>
      </p:sp>
      <p:sp>
        <p:nvSpPr>
          <p:cNvPr id="4" name="Rectangular Callout 3">
            <a:extLst>
              <a:ext uri="{FF2B5EF4-FFF2-40B4-BE49-F238E27FC236}">
                <a16:creationId xmlns:a16="http://schemas.microsoft.com/office/drawing/2014/main" id="{DC881E2E-FDB4-F54D-A1C9-88DCE7241A55}"/>
              </a:ext>
            </a:extLst>
          </p:cNvPr>
          <p:cNvSpPr/>
          <p:nvPr/>
        </p:nvSpPr>
        <p:spPr>
          <a:xfrm>
            <a:off x="186510" y="2879835"/>
            <a:ext cx="2278667" cy="1880296"/>
          </a:xfrm>
          <a:prstGeom prst="wedgeRectCallout">
            <a:avLst>
              <a:gd name="adj1" fmla="val 67926"/>
              <a:gd name="adj2" fmla="val 1387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diagnosis, apart from cancer, can as reliably bring a woman to tears as an S.T.I…</a:t>
            </a:r>
          </a:p>
          <a:p>
            <a:pPr algn="ctr"/>
            <a:endParaRPr lang="en-US" dirty="0"/>
          </a:p>
        </p:txBody>
      </p:sp>
      <p:sp>
        <p:nvSpPr>
          <p:cNvPr id="9" name="Rectangular Callout 8">
            <a:extLst>
              <a:ext uri="{FF2B5EF4-FFF2-40B4-BE49-F238E27FC236}">
                <a16:creationId xmlns:a16="http://schemas.microsoft.com/office/drawing/2014/main" id="{4246AD64-4BAF-DC43-842A-230FA10EE52F}"/>
              </a:ext>
            </a:extLst>
          </p:cNvPr>
          <p:cNvSpPr/>
          <p:nvPr/>
        </p:nvSpPr>
        <p:spPr>
          <a:xfrm>
            <a:off x="3133780" y="1696595"/>
            <a:ext cx="5200924" cy="3432453"/>
          </a:xfrm>
          <a:prstGeom prst="wedgeRectCallout">
            <a:avLst>
              <a:gd name="adj1" fmla="val -1204"/>
              <a:gd name="adj2" fmla="val 754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Why should it be any more shameful to catch an infection from sex than it is from shaking hands, a kiss or being coughed upon? … </a:t>
            </a:r>
            <a:r>
              <a:rPr lang="en-US" sz="2400" b="1" dirty="0"/>
              <a:t>I suspect it is because shame and stigma are effective weapons of control that have been used throughout history to marginalize women, people of color and the L.G.B.T.Q.+ community</a:t>
            </a:r>
            <a:r>
              <a:rPr lang="en-US" sz="1400" b="1" dirty="0"/>
              <a:t>.</a:t>
            </a:r>
            <a:endParaRPr lang="en-US" dirty="0"/>
          </a:p>
        </p:txBody>
      </p:sp>
      <p:sp>
        <p:nvSpPr>
          <p:cNvPr id="13" name="Rectangular Callout 12">
            <a:extLst>
              <a:ext uri="{FF2B5EF4-FFF2-40B4-BE49-F238E27FC236}">
                <a16:creationId xmlns:a16="http://schemas.microsoft.com/office/drawing/2014/main" id="{DDBCF826-6A90-BF46-9E60-C7242848D79F}"/>
              </a:ext>
            </a:extLst>
          </p:cNvPr>
          <p:cNvSpPr/>
          <p:nvPr/>
        </p:nvSpPr>
        <p:spPr>
          <a:xfrm>
            <a:off x="9129734" y="1617280"/>
            <a:ext cx="2760762" cy="2899541"/>
          </a:xfrm>
          <a:prstGeom prst="wedgeRectCallout">
            <a:avLst>
              <a:gd name="adj1" fmla="val -70036"/>
              <a:gd name="adj2" fmla="val 992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S.T.I.s are generally higher in these groups: a combination of biology… and traditionally people in these groups have less access to health care because of economic marginalization or prejudice, which leads to less access to screening and treatment.”</a:t>
            </a:r>
          </a:p>
        </p:txBody>
      </p:sp>
      <p:sp>
        <p:nvSpPr>
          <p:cNvPr id="7" name="TextBox 6">
            <a:extLst>
              <a:ext uri="{FF2B5EF4-FFF2-40B4-BE49-F238E27FC236}">
                <a16:creationId xmlns:a16="http://schemas.microsoft.com/office/drawing/2014/main" id="{33B34C9F-34B9-914F-A21F-70ADD899F48A}"/>
              </a:ext>
            </a:extLst>
          </p:cNvPr>
          <p:cNvSpPr txBox="1"/>
          <p:nvPr/>
        </p:nvSpPr>
        <p:spPr>
          <a:xfrm>
            <a:off x="4293634" y="6292730"/>
            <a:ext cx="4218354" cy="369332"/>
          </a:xfrm>
          <a:prstGeom prst="rect">
            <a:avLst/>
          </a:prstGeom>
          <a:noFill/>
        </p:spPr>
        <p:txBody>
          <a:bodyPr wrap="square" rtlCol="0">
            <a:spAutoFit/>
          </a:bodyPr>
          <a:lstStyle/>
          <a:p>
            <a:r>
              <a:rPr lang="en-US" b="1" dirty="0"/>
              <a:t>-Dr. Jen Gunter, OB/GYN, 2019</a:t>
            </a:r>
          </a:p>
        </p:txBody>
      </p:sp>
      <p:pic>
        <p:nvPicPr>
          <p:cNvPr id="11" name="Audio 10">
            <a:hlinkClick r:id="" action="ppaction://media"/>
            <a:extLst>
              <a:ext uri="{FF2B5EF4-FFF2-40B4-BE49-F238E27FC236}">
                <a16:creationId xmlns:a16="http://schemas.microsoft.com/office/drawing/2014/main" id="{F742E504-DCF2-8B4E-9776-DD1389B421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84134509"/>
      </p:ext>
    </p:extLst>
  </p:cSld>
  <p:clrMapOvr>
    <a:masterClrMapping/>
  </p:clrMapOvr>
  <mc:AlternateContent xmlns:mc="http://schemas.openxmlformats.org/markup-compatibility/2006">
    <mc:Choice xmlns:p14="http://schemas.microsoft.com/office/powerpoint/2010/main" Requires="p14">
      <p:transition spd="slow" p14:dur="2000" advTm="60142"/>
    </mc:Choice>
    <mc:Fallback>
      <p:transition spd="slow" advTm="60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75615F8-B807-416B-8DBB-536E4371A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520A9AB9-EE17-FE4D-AEBF-D993A75E549E}"/>
              </a:ext>
            </a:extLst>
          </p:cNvPr>
          <p:cNvPicPr>
            <a:picLocks noChangeAspect="1" noChangeArrowheads="1"/>
          </p:cNvPicPr>
          <p:nvPr/>
        </p:nvPicPr>
        <p:blipFill>
          <a:blip r:embed="rId5"/>
          <a:srcRect t="14721" b="14721"/>
          <a:stretch/>
        </p:blipFill>
        <p:spPr bwMode="auto">
          <a:xfrm>
            <a:off x="6219466" y="0"/>
            <a:ext cx="5820494" cy="2302951"/>
          </a:xfrm>
          <a:custGeom>
            <a:avLst/>
            <a:gdLst/>
            <a:ahLst/>
            <a:cxnLst/>
            <a:rect l="l" t="t" r="r" b="b"/>
            <a:pathLst>
              <a:path w="5820494" h="2302951">
                <a:moveTo>
                  <a:pt x="331087" y="0"/>
                </a:moveTo>
                <a:lnTo>
                  <a:pt x="5820494" y="0"/>
                </a:lnTo>
                <a:lnTo>
                  <a:pt x="5709900" y="213766"/>
                </a:lnTo>
                <a:cubicBezTo>
                  <a:pt x="5432869" y="711271"/>
                  <a:pt x="5095500" y="1152643"/>
                  <a:pt x="4932484" y="1340037"/>
                </a:cubicBezTo>
                <a:cubicBezTo>
                  <a:pt x="4535940" y="1795562"/>
                  <a:pt x="3997053" y="2167493"/>
                  <a:pt x="3361811" y="2268288"/>
                </a:cubicBezTo>
                <a:cubicBezTo>
                  <a:pt x="2395334" y="2421964"/>
                  <a:pt x="953447" y="2057186"/>
                  <a:pt x="286590" y="1322722"/>
                </a:cubicBezTo>
                <a:cubicBezTo>
                  <a:pt x="-136161" y="857205"/>
                  <a:pt x="-42091" y="443733"/>
                  <a:pt x="251826" y="87954"/>
                </a:cubicBez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What is the window period for HIV testing? | aidsmap">
            <a:extLst>
              <a:ext uri="{FF2B5EF4-FFF2-40B4-BE49-F238E27FC236}">
                <a16:creationId xmlns:a16="http://schemas.microsoft.com/office/drawing/2014/main" id="{8678BFF4-9C53-354A-9B8B-3E5C936775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276" r="11559" b="1"/>
          <a:stretch/>
        </p:blipFill>
        <p:spPr bwMode="auto">
          <a:xfrm>
            <a:off x="7961952" y="3048001"/>
            <a:ext cx="4230048" cy="3809998"/>
          </a:xfrm>
          <a:custGeom>
            <a:avLst/>
            <a:gdLst/>
            <a:ahLst/>
            <a:cxnLst/>
            <a:rect l="l" t="t" r="r" b="b"/>
            <a:pathLst>
              <a:path w="4230048" h="3809998">
                <a:moveTo>
                  <a:pt x="2183095" y="18"/>
                </a:moveTo>
                <a:cubicBezTo>
                  <a:pt x="2652021" y="-4644"/>
                  <a:pt x="3095337" y="947177"/>
                  <a:pt x="3425027" y="1440807"/>
                </a:cubicBezTo>
                <a:cubicBezTo>
                  <a:pt x="3436611" y="1458213"/>
                  <a:pt x="3455517" y="1484324"/>
                  <a:pt x="3480109" y="1517585"/>
                </a:cubicBezTo>
                <a:cubicBezTo>
                  <a:pt x="3749371" y="1882737"/>
                  <a:pt x="4144039" y="2208821"/>
                  <a:pt x="4221130" y="2801399"/>
                </a:cubicBezTo>
                <a:lnTo>
                  <a:pt x="4230048" y="2899971"/>
                </a:lnTo>
                <a:lnTo>
                  <a:pt x="4230048" y="3224557"/>
                </a:lnTo>
                <a:lnTo>
                  <a:pt x="4230047" y="3224568"/>
                </a:lnTo>
                <a:lnTo>
                  <a:pt x="4230047" y="3809998"/>
                </a:lnTo>
                <a:lnTo>
                  <a:pt x="4077743" y="3809998"/>
                </a:lnTo>
                <a:lnTo>
                  <a:pt x="892220" y="3809998"/>
                </a:lnTo>
                <a:lnTo>
                  <a:pt x="840654" y="3790763"/>
                </a:lnTo>
                <a:cubicBezTo>
                  <a:pt x="487978" y="3656636"/>
                  <a:pt x="58498" y="3454097"/>
                  <a:pt x="5750" y="2913921"/>
                </a:cubicBezTo>
                <a:cubicBezTo>
                  <a:pt x="-64577" y="2192439"/>
                  <a:pt x="527932" y="1403503"/>
                  <a:pt x="819614" y="1008105"/>
                </a:cubicBezTo>
                <a:cubicBezTo>
                  <a:pt x="1190771" y="504837"/>
                  <a:pt x="1667013" y="5308"/>
                  <a:pt x="2183095" y="18"/>
                </a:cubicBezTo>
                <a:close/>
              </a:path>
            </a:pathLst>
          </a:cu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B4E82C7F-8602-4A38-A43F-2CC20AB9D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85154" flipH="1">
            <a:off x="7260230" y="-2526873"/>
            <a:ext cx="3738966" cy="6206270"/>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1B0195E4-1896-7649-95F0-21ABE0FF55F1}"/>
              </a:ext>
            </a:extLst>
          </p:cNvPr>
          <p:cNvSpPr>
            <a:spLocks noGrp="1"/>
          </p:cNvSpPr>
          <p:nvPr>
            <p:ph idx="1"/>
          </p:nvPr>
        </p:nvSpPr>
        <p:spPr>
          <a:xfrm>
            <a:off x="490538" y="2833990"/>
            <a:ext cx="5334000" cy="3047999"/>
          </a:xfrm>
        </p:spPr>
        <p:txBody>
          <a:bodyPr>
            <a:normAutofit/>
          </a:bodyPr>
          <a:lstStyle/>
          <a:p>
            <a:pPr>
              <a:lnSpc>
                <a:spcPct val="115000"/>
              </a:lnSpc>
            </a:pPr>
            <a:r>
              <a:rPr lang="en-US" sz="2200" dirty="0"/>
              <a:t>Dividing HIV testing from other STI testing</a:t>
            </a:r>
          </a:p>
          <a:p>
            <a:pPr>
              <a:lnSpc>
                <a:spcPct val="115000"/>
              </a:lnSpc>
            </a:pPr>
            <a:r>
              <a:rPr lang="en-US" sz="2200" dirty="0"/>
              <a:t>Failing to help patients get to treatment</a:t>
            </a:r>
          </a:p>
          <a:p>
            <a:pPr>
              <a:lnSpc>
                <a:spcPct val="115000"/>
              </a:lnSpc>
            </a:pPr>
            <a:r>
              <a:rPr lang="en-US" sz="2200" dirty="0"/>
              <a:t>Assuming that patients will prioritize syphilis treatment over other needs</a:t>
            </a:r>
          </a:p>
        </p:txBody>
      </p:sp>
      <p:sp>
        <p:nvSpPr>
          <p:cNvPr id="2" name="Title 1">
            <a:extLst>
              <a:ext uri="{FF2B5EF4-FFF2-40B4-BE49-F238E27FC236}">
                <a16:creationId xmlns:a16="http://schemas.microsoft.com/office/drawing/2014/main" id="{6BFC01F9-AF58-0B4C-98D5-2F7C206C5369}"/>
              </a:ext>
            </a:extLst>
          </p:cNvPr>
          <p:cNvSpPr>
            <a:spLocks noGrp="1"/>
          </p:cNvSpPr>
          <p:nvPr>
            <p:ph type="title"/>
          </p:nvPr>
        </p:nvSpPr>
        <p:spPr>
          <a:xfrm>
            <a:off x="663930" y="1095979"/>
            <a:ext cx="5334000" cy="1524000"/>
          </a:xfrm>
        </p:spPr>
        <p:txBody>
          <a:bodyPr>
            <a:normAutofit/>
          </a:bodyPr>
          <a:lstStyle/>
          <a:p>
            <a:r>
              <a:rPr lang="en-US" sz="3200" dirty="0"/>
              <a:t>Ways that care practices fall short</a:t>
            </a:r>
          </a:p>
        </p:txBody>
      </p:sp>
      <p:sp>
        <p:nvSpPr>
          <p:cNvPr id="4" name="TextBox 3">
            <a:extLst>
              <a:ext uri="{FF2B5EF4-FFF2-40B4-BE49-F238E27FC236}">
                <a16:creationId xmlns:a16="http://schemas.microsoft.com/office/drawing/2014/main" id="{6C9BADAB-91CF-244F-9D1C-670E589EF39B}"/>
              </a:ext>
            </a:extLst>
          </p:cNvPr>
          <p:cNvSpPr txBox="1"/>
          <p:nvPr/>
        </p:nvSpPr>
        <p:spPr>
          <a:xfrm>
            <a:off x="0" y="6596390"/>
            <a:ext cx="2723745" cy="261610"/>
          </a:xfrm>
          <a:prstGeom prst="rect">
            <a:avLst/>
          </a:prstGeom>
          <a:noFill/>
        </p:spPr>
        <p:txBody>
          <a:bodyPr wrap="square" rtlCol="0">
            <a:spAutoFit/>
          </a:bodyPr>
          <a:lstStyle/>
          <a:p>
            <a:pPr>
              <a:spcAft>
                <a:spcPts val="600"/>
              </a:spcAft>
            </a:pPr>
            <a:r>
              <a:rPr lang="en-US" sz="1050" dirty="0"/>
              <a:t>Chen, 2021; NASTAD &amp; NCSD, 2014</a:t>
            </a:r>
          </a:p>
        </p:txBody>
      </p:sp>
      <p:pic>
        <p:nvPicPr>
          <p:cNvPr id="7" name="Audio 6">
            <a:hlinkClick r:id="" action="ppaction://media"/>
            <a:extLst>
              <a:ext uri="{FF2B5EF4-FFF2-40B4-BE49-F238E27FC236}">
                <a16:creationId xmlns:a16="http://schemas.microsoft.com/office/drawing/2014/main" id="{58F6EBBA-B861-A241-8FB6-3A63662F56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53214486"/>
      </p:ext>
    </p:extLst>
  </p:cSld>
  <p:clrMapOvr>
    <a:masterClrMapping/>
  </p:clrMapOvr>
  <mc:AlternateContent xmlns:mc="http://schemas.openxmlformats.org/markup-compatibility/2006">
    <mc:Choice xmlns:p14="http://schemas.microsoft.com/office/powerpoint/2010/main" Requires="p14">
      <p:transition spd="slow" p14:dur="2000" advTm="70541"/>
    </mc:Choice>
    <mc:Fallback>
      <p:transition spd="slow" advTm="70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A373A-CCA9-044D-815B-C21754EFAF74}"/>
              </a:ext>
            </a:extLst>
          </p:cNvPr>
          <p:cNvSpPr>
            <a:spLocks noGrp="1"/>
          </p:cNvSpPr>
          <p:nvPr>
            <p:ph type="title"/>
          </p:nvPr>
        </p:nvSpPr>
        <p:spPr>
          <a:xfrm>
            <a:off x="577668" y="508078"/>
            <a:ext cx="7491649" cy="1524000"/>
          </a:xfrm>
        </p:spPr>
        <p:txBody>
          <a:bodyPr/>
          <a:lstStyle/>
          <a:p>
            <a:r>
              <a:rPr lang="en-US" dirty="0"/>
              <a:t>Evidence—informed practices</a:t>
            </a:r>
          </a:p>
        </p:txBody>
      </p:sp>
      <p:sp>
        <p:nvSpPr>
          <p:cNvPr id="3" name="Content Placeholder 2">
            <a:extLst>
              <a:ext uri="{FF2B5EF4-FFF2-40B4-BE49-F238E27FC236}">
                <a16:creationId xmlns:a16="http://schemas.microsoft.com/office/drawing/2014/main" id="{8191D250-54B7-6247-B0FB-F0ABFBDE10CB}"/>
              </a:ext>
            </a:extLst>
          </p:cNvPr>
          <p:cNvSpPr>
            <a:spLocks noGrp="1"/>
          </p:cNvSpPr>
          <p:nvPr>
            <p:ph idx="1"/>
          </p:nvPr>
        </p:nvSpPr>
        <p:spPr>
          <a:xfrm>
            <a:off x="544749" y="2032078"/>
            <a:ext cx="5551251" cy="3818083"/>
          </a:xfrm>
        </p:spPr>
        <p:txBody>
          <a:bodyPr>
            <a:normAutofit lnSpcReduction="10000"/>
          </a:bodyPr>
          <a:lstStyle/>
          <a:p>
            <a:r>
              <a:rPr lang="en-US" dirty="0"/>
              <a:t>Help connect patients to convenient testing and treatment</a:t>
            </a:r>
          </a:p>
          <a:p>
            <a:r>
              <a:rPr lang="en-US" dirty="0"/>
              <a:t>Make testing for syphilis (and other STIs) routine, like screening for hypertension and diabetes</a:t>
            </a:r>
          </a:p>
          <a:p>
            <a:endParaRPr lang="en-US" dirty="0"/>
          </a:p>
        </p:txBody>
      </p:sp>
      <p:sp>
        <p:nvSpPr>
          <p:cNvPr id="4" name="TextBox 3">
            <a:extLst>
              <a:ext uri="{FF2B5EF4-FFF2-40B4-BE49-F238E27FC236}">
                <a16:creationId xmlns:a16="http://schemas.microsoft.com/office/drawing/2014/main" id="{8906B5D2-6C6B-304D-BF09-786183DD9033}"/>
              </a:ext>
            </a:extLst>
          </p:cNvPr>
          <p:cNvSpPr txBox="1"/>
          <p:nvPr/>
        </p:nvSpPr>
        <p:spPr>
          <a:xfrm>
            <a:off x="8518634" y="6383405"/>
            <a:ext cx="2911366" cy="430887"/>
          </a:xfrm>
          <a:prstGeom prst="rect">
            <a:avLst/>
          </a:prstGeom>
          <a:noFill/>
        </p:spPr>
        <p:txBody>
          <a:bodyPr wrap="square" rtlCol="0">
            <a:spAutoFit/>
          </a:bodyPr>
          <a:lstStyle/>
          <a:p>
            <a:r>
              <a:rPr lang="en-US" sz="1100" dirty="0"/>
              <a:t>Lee et al., 2020; NASTAD &amp; NCSD, 2014; Valentine et al., 2022; Henderson, 2022</a:t>
            </a:r>
          </a:p>
        </p:txBody>
      </p:sp>
      <p:pic>
        <p:nvPicPr>
          <p:cNvPr id="9" name="Picture 4">
            <a:extLst>
              <a:ext uri="{FF2B5EF4-FFF2-40B4-BE49-F238E27FC236}">
                <a16:creationId xmlns:a16="http://schemas.microsoft.com/office/drawing/2014/main" id="{AD65C6CF-9D17-1F47-BD55-A9B9926CE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4944" y="1569602"/>
            <a:ext cx="2169373" cy="325632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Picture 6" descr="Day 3 - Callen-Lorde3311">
            <a:extLst>
              <a:ext uri="{FF2B5EF4-FFF2-40B4-BE49-F238E27FC236}">
                <a16:creationId xmlns:a16="http://schemas.microsoft.com/office/drawing/2014/main" id="{ECB34C55-CFD9-2C46-B909-4292C68006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0715" y="4021299"/>
            <a:ext cx="2828254" cy="188637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F5C3753-9E5C-6E4A-80B7-929F6475D3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0955287"/>
      </p:ext>
    </p:extLst>
  </p:cSld>
  <p:clrMapOvr>
    <a:masterClrMapping/>
  </p:clrMapOvr>
  <mc:AlternateContent xmlns:mc="http://schemas.openxmlformats.org/markup-compatibility/2006">
    <mc:Choice xmlns:p14="http://schemas.microsoft.com/office/powerpoint/2010/main" Requires="p14">
      <p:transition spd="slow" p14:dur="2000" advTm="88009"/>
    </mc:Choice>
    <mc:Fallback>
      <p:transition spd="slow" advTm="88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6C2E-6B87-6245-B33A-2B0A7A3CBAD4}"/>
              </a:ext>
            </a:extLst>
          </p:cNvPr>
          <p:cNvSpPr>
            <a:spLocks noGrp="1"/>
          </p:cNvSpPr>
          <p:nvPr>
            <p:ph type="title"/>
          </p:nvPr>
        </p:nvSpPr>
        <p:spPr/>
        <p:txBody>
          <a:bodyPr/>
          <a:lstStyle/>
          <a:p>
            <a:r>
              <a:rPr lang="en-US" dirty="0"/>
              <a:t>Evidence-informed practices</a:t>
            </a:r>
          </a:p>
        </p:txBody>
      </p:sp>
      <p:sp>
        <p:nvSpPr>
          <p:cNvPr id="3" name="Content Placeholder 2">
            <a:extLst>
              <a:ext uri="{FF2B5EF4-FFF2-40B4-BE49-F238E27FC236}">
                <a16:creationId xmlns:a16="http://schemas.microsoft.com/office/drawing/2014/main" id="{FDD9949D-D78A-C14B-9E5C-C2CD52C4B303}"/>
              </a:ext>
            </a:extLst>
          </p:cNvPr>
          <p:cNvSpPr>
            <a:spLocks noGrp="1"/>
          </p:cNvSpPr>
          <p:nvPr>
            <p:ph idx="1"/>
          </p:nvPr>
        </p:nvSpPr>
        <p:spPr>
          <a:xfrm>
            <a:off x="743662" y="1958944"/>
            <a:ext cx="4985395" cy="4004111"/>
          </a:xfrm>
        </p:spPr>
        <p:txBody>
          <a:bodyPr>
            <a:normAutofit fontScale="92500"/>
          </a:bodyPr>
          <a:lstStyle/>
          <a:p>
            <a:r>
              <a:rPr lang="en-US" dirty="0"/>
              <a:t>Offer patients the opportunity to engage in frank discussions about sexuality, sexual behaviors, testing and treatment – but don’t push it</a:t>
            </a:r>
          </a:p>
          <a:p>
            <a:r>
              <a:rPr lang="en-US" dirty="0"/>
              <a:t>Integrate partner notification systems into clinical practices</a:t>
            </a:r>
          </a:p>
        </p:txBody>
      </p:sp>
      <p:pic>
        <p:nvPicPr>
          <p:cNvPr id="9" name="Picture 8" descr="Graphical user interface&#10;&#10;Description automatically generated">
            <a:extLst>
              <a:ext uri="{FF2B5EF4-FFF2-40B4-BE49-F238E27FC236}">
                <a16:creationId xmlns:a16="http://schemas.microsoft.com/office/drawing/2014/main" id="{1425AE37-F816-434A-830F-DEC5BAA78394}"/>
              </a:ext>
            </a:extLst>
          </p:cNvPr>
          <p:cNvPicPr>
            <a:picLocks noChangeAspect="1"/>
          </p:cNvPicPr>
          <p:nvPr/>
        </p:nvPicPr>
        <p:blipFill>
          <a:blip r:embed="rId5"/>
          <a:stretch>
            <a:fillRect/>
          </a:stretch>
        </p:blipFill>
        <p:spPr>
          <a:xfrm>
            <a:off x="9124544" y="3219857"/>
            <a:ext cx="2926146" cy="3357701"/>
          </a:xfrm>
          <a:prstGeom prst="rect">
            <a:avLst/>
          </a:prstGeom>
          <a:ln w="19050">
            <a:solidFill>
              <a:schemeClr val="tx1"/>
            </a:solidFill>
          </a:ln>
        </p:spPr>
      </p:pic>
      <p:pic>
        <p:nvPicPr>
          <p:cNvPr id="13" name="Picture 12" descr="A collage of people&#10;&#10;Description automatically generated with low confidence">
            <a:extLst>
              <a:ext uri="{FF2B5EF4-FFF2-40B4-BE49-F238E27FC236}">
                <a16:creationId xmlns:a16="http://schemas.microsoft.com/office/drawing/2014/main" id="{961F8CB7-8130-FA47-A7F8-A860ADBAA6D8}"/>
              </a:ext>
            </a:extLst>
          </p:cNvPr>
          <p:cNvPicPr>
            <a:picLocks noChangeAspect="1"/>
          </p:cNvPicPr>
          <p:nvPr/>
        </p:nvPicPr>
        <p:blipFill>
          <a:blip r:embed="rId6"/>
          <a:stretch>
            <a:fillRect/>
          </a:stretch>
        </p:blipFill>
        <p:spPr>
          <a:xfrm>
            <a:off x="8307421" y="532117"/>
            <a:ext cx="3396689" cy="2601367"/>
          </a:xfrm>
          <a:prstGeom prst="rect">
            <a:avLst/>
          </a:prstGeom>
          <a:ln w="19050">
            <a:solidFill>
              <a:schemeClr val="tx1"/>
            </a:solidFill>
          </a:ln>
        </p:spPr>
      </p:pic>
      <p:pic>
        <p:nvPicPr>
          <p:cNvPr id="11" name="Picture 10" descr="Graphical user interface, website&#10;&#10;Description automatically generated">
            <a:extLst>
              <a:ext uri="{FF2B5EF4-FFF2-40B4-BE49-F238E27FC236}">
                <a16:creationId xmlns:a16="http://schemas.microsoft.com/office/drawing/2014/main" id="{CBB76A3D-5632-B241-B361-EDD4ED7D3682}"/>
              </a:ext>
            </a:extLst>
          </p:cNvPr>
          <p:cNvPicPr>
            <a:picLocks noChangeAspect="1"/>
          </p:cNvPicPr>
          <p:nvPr/>
        </p:nvPicPr>
        <p:blipFill>
          <a:blip r:embed="rId7"/>
          <a:stretch>
            <a:fillRect/>
          </a:stretch>
        </p:blipFill>
        <p:spPr>
          <a:xfrm>
            <a:off x="6021505" y="2812946"/>
            <a:ext cx="3244040" cy="2110080"/>
          </a:xfrm>
          <a:prstGeom prst="rect">
            <a:avLst/>
          </a:prstGeom>
          <a:ln w="19050">
            <a:solidFill>
              <a:schemeClr val="tx1"/>
            </a:solidFill>
          </a:ln>
        </p:spPr>
      </p:pic>
      <p:sp>
        <p:nvSpPr>
          <p:cNvPr id="14" name="TextBox 13">
            <a:extLst>
              <a:ext uri="{FF2B5EF4-FFF2-40B4-BE49-F238E27FC236}">
                <a16:creationId xmlns:a16="http://schemas.microsoft.com/office/drawing/2014/main" id="{0F57B8A5-F8B9-454C-BBF7-558F62D52521}"/>
              </a:ext>
            </a:extLst>
          </p:cNvPr>
          <p:cNvSpPr txBox="1"/>
          <p:nvPr/>
        </p:nvSpPr>
        <p:spPr>
          <a:xfrm>
            <a:off x="891701" y="6274557"/>
            <a:ext cx="5496129" cy="430887"/>
          </a:xfrm>
          <a:prstGeom prst="rect">
            <a:avLst/>
          </a:prstGeom>
          <a:noFill/>
        </p:spPr>
        <p:txBody>
          <a:bodyPr wrap="square" rtlCol="0">
            <a:spAutoFit/>
          </a:bodyPr>
          <a:lstStyle/>
          <a:p>
            <a:r>
              <a:rPr lang="en-US" sz="1100" dirty="0" err="1"/>
              <a:t>Tellyourpartner.org</a:t>
            </a:r>
            <a:r>
              <a:rPr lang="en-US" sz="1100" dirty="0"/>
              <a:t>; NASTAD &amp; NCSD, 2014; Lee et al., 2020; Villar-</a:t>
            </a:r>
            <a:r>
              <a:rPr lang="en-US" sz="1100" dirty="0" err="1"/>
              <a:t>Loubet</a:t>
            </a:r>
            <a:r>
              <a:rPr lang="en-US" sz="1100" dirty="0"/>
              <a:t>, et al.; Ware-Pressley, 2021</a:t>
            </a:r>
          </a:p>
        </p:txBody>
      </p:sp>
      <p:pic>
        <p:nvPicPr>
          <p:cNvPr id="15" name="Audio 14">
            <a:hlinkClick r:id="" action="ppaction://media"/>
            <a:extLst>
              <a:ext uri="{FF2B5EF4-FFF2-40B4-BE49-F238E27FC236}">
                <a16:creationId xmlns:a16="http://schemas.microsoft.com/office/drawing/2014/main" id="{E847F771-03C3-584E-98B6-3608B33373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72370234"/>
      </p:ext>
    </p:extLst>
  </p:cSld>
  <p:clrMapOvr>
    <a:masterClrMapping/>
  </p:clrMapOvr>
  <mc:AlternateContent xmlns:mc="http://schemas.openxmlformats.org/markup-compatibility/2006">
    <mc:Choice xmlns:p14="http://schemas.microsoft.com/office/powerpoint/2010/main" Requires="p14">
      <p:transition spd="slow" p14:dur="2000" advTm="84673"/>
    </mc:Choice>
    <mc:Fallback>
      <p:transition spd="slow" advTm="84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66FC6F62-FEC6-45C4-B697-39FDA62A9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Avenir Next LT Pro" panose="020B0504020202020204" pitchFamily="34" charset="0"/>
            </a:endParaRPr>
          </a:p>
        </p:txBody>
      </p:sp>
      <p:grpSp>
        <p:nvGrpSpPr>
          <p:cNvPr id="75" name="Group 74">
            <a:extLst>
              <a:ext uri="{FF2B5EF4-FFF2-40B4-BE49-F238E27FC236}">
                <a16:creationId xmlns:a16="http://schemas.microsoft.com/office/drawing/2014/main" id="{F8D7210F-BCFD-46C1-9A2C-3717368B1A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5829359"/>
            <a:ext cx="4333875" cy="1028642"/>
            <a:chOff x="7153921" y="5829359"/>
            <a:chExt cx="5038079" cy="1028642"/>
          </a:xfrm>
        </p:grpSpPr>
        <p:sp>
          <p:nvSpPr>
            <p:cNvPr id="76" name="Freeform: Shape 75">
              <a:extLst>
                <a:ext uri="{FF2B5EF4-FFF2-40B4-BE49-F238E27FC236}">
                  <a16:creationId xmlns:a16="http://schemas.microsoft.com/office/drawing/2014/main" id="{2C96BB9F-FD85-4689-A888-9A5AA0A14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3906"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77" name="Freeform: Shape 76">
              <a:extLst>
                <a:ext uri="{FF2B5EF4-FFF2-40B4-BE49-F238E27FC236}">
                  <a16:creationId xmlns:a16="http://schemas.microsoft.com/office/drawing/2014/main" id="{78545FC7-27EF-4BF9-A88F-35F089DF6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grpSp>
      <p:sp>
        <p:nvSpPr>
          <p:cNvPr id="3" name="Content Placeholder 2">
            <a:extLst>
              <a:ext uri="{FF2B5EF4-FFF2-40B4-BE49-F238E27FC236}">
                <a16:creationId xmlns:a16="http://schemas.microsoft.com/office/drawing/2014/main" id="{E66F073E-4705-2643-92ED-776F7459F9B9}"/>
              </a:ext>
            </a:extLst>
          </p:cNvPr>
          <p:cNvSpPr>
            <a:spLocks noGrp="1"/>
          </p:cNvSpPr>
          <p:nvPr>
            <p:ph idx="1"/>
          </p:nvPr>
        </p:nvSpPr>
        <p:spPr>
          <a:xfrm>
            <a:off x="6096000" y="2286000"/>
            <a:ext cx="5334000" cy="3810001"/>
          </a:xfrm>
        </p:spPr>
        <p:txBody>
          <a:bodyPr>
            <a:normAutofit/>
          </a:bodyPr>
          <a:lstStyle/>
          <a:p>
            <a:r>
              <a:rPr lang="en-US" sz="2400" dirty="0"/>
              <a:t>When possible, integrate telehealth and at-home testing into clinical practices</a:t>
            </a:r>
          </a:p>
          <a:p>
            <a:r>
              <a:rPr lang="en-US" sz="2400" dirty="0"/>
              <a:t>Integrate STI screening or referrals into substance use services</a:t>
            </a:r>
          </a:p>
          <a:p>
            <a:r>
              <a:rPr lang="en-US" sz="2400" dirty="0"/>
              <a:t>Connect patients to other services to meet their needs </a:t>
            </a:r>
          </a:p>
          <a:p>
            <a:endParaRPr lang="en-US" sz="2400" dirty="0"/>
          </a:p>
        </p:txBody>
      </p:sp>
      <p:sp>
        <p:nvSpPr>
          <p:cNvPr id="2" name="Title 1">
            <a:extLst>
              <a:ext uri="{FF2B5EF4-FFF2-40B4-BE49-F238E27FC236}">
                <a16:creationId xmlns:a16="http://schemas.microsoft.com/office/drawing/2014/main" id="{3797C98A-B9FB-3C46-8F6F-005FD58E9E1E}"/>
              </a:ext>
            </a:extLst>
          </p:cNvPr>
          <p:cNvSpPr>
            <a:spLocks noGrp="1"/>
          </p:cNvSpPr>
          <p:nvPr>
            <p:ph type="title"/>
          </p:nvPr>
        </p:nvSpPr>
        <p:spPr>
          <a:xfrm>
            <a:off x="6096000" y="762000"/>
            <a:ext cx="5334000" cy="1524000"/>
          </a:xfrm>
        </p:spPr>
        <p:txBody>
          <a:bodyPr>
            <a:normAutofit/>
          </a:bodyPr>
          <a:lstStyle/>
          <a:p>
            <a:r>
              <a:rPr lang="en-US" sz="3200"/>
              <a:t>Evidence-informed practices</a:t>
            </a:r>
          </a:p>
        </p:txBody>
      </p:sp>
      <p:sp>
        <p:nvSpPr>
          <p:cNvPr id="4" name="TextBox 3">
            <a:extLst>
              <a:ext uri="{FF2B5EF4-FFF2-40B4-BE49-F238E27FC236}">
                <a16:creationId xmlns:a16="http://schemas.microsoft.com/office/drawing/2014/main" id="{851A861E-8E59-CC45-8C3D-6F971D8F3A21}"/>
              </a:ext>
            </a:extLst>
          </p:cNvPr>
          <p:cNvSpPr txBox="1"/>
          <p:nvPr/>
        </p:nvSpPr>
        <p:spPr>
          <a:xfrm>
            <a:off x="6341564" y="6211670"/>
            <a:ext cx="5315145" cy="430887"/>
          </a:xfrm>
          <a:prstGeom prst="rect">
            <a:avLst/>
          </a:prstGeom>
          <a:noFill/>
        </p:spPr>
        <p:txBody>
          <a:bodyPr wrap="square" rtlCol="0">
            <a:spAutoFit/>
          </a:bodyPr>
          <a:lstStyle/>
          <a:p>
            <a:r>
              <a:rPr lang="en-US" sz="1050" dirty="0"/>
              <a:t>Valentine, 2022; Murali &amp; Jayaraman, 2018; NASTAD &amp; NCSD, 2014; Chen, 2021; Abad et. al, 2015; </a:t>
            </a:r>
          </a:p>
        </p:txBody>
      </p:sp>
      <p:pic>
        <p:nvPicPr>
          <p:cNvPr id="5134" name="Picture 14" descr="Cerascreen Syphilis Test | Verishop">
            <a:extLst>
              <a:ext uri="{FF2B5EF4-FFF2-40B4-BE49-F238E27FC236}">
                <a16:creationId xmlns:a16="http://schemas.microsoft.com/office/drawing/2014/main" id="{E3457560-92C4-D94A-A35E-8F14B4BFDA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795" t="9043" r="7637" b="7087"/>
          <a:stretch/>
        </p:blipFill>
        <p:spPr bwMode="auto">
          <a:xfrm>
            <a:off x="402502" y="228290"/>
            <a:ext cx="2832100" cy="378987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5E7F57A8-BCA7-0F46-98C2-4CE743C2AB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8552" y="3069890"/>
            <a:ext cx="4077658" cy="27176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6105F7ED-599C-0B44-95AF-BFE0931740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830278"/>
      </p:ext>
    </p:extLst>
  </p:cSld>
  <p:clrMapOvr>
    <a:masterClrMapping/>
  </p:clrMapOvr>
  <mc:AlternateContent xmlns:mc="http://schemas.openxmlformats.org/markup-compatibility/2006">
    <mc:Choice xmlns:p14="http://schemas.microsoft.com/office/powerpoint/2010/main" Requires="p14">
      <p:transition spd="slow" p14:dur="2000" advTm="86363"/>
    </mc:Choice>
    <mc:Fallback>
      <p:transition spd="slow" advTm="86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A32BF6-1F4B-0745-B7E4-1F5538FE81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413" r="18045" b="2"/>
          <a:stretch/>
        </p:blipFill>
        <p:spPr bwMode="auto">
          <a:xfrm>
            <a:off x="6613174" y="10"/>
            <a:ext cx="5578824" cy="6028246"/>
          </a:xfrm>
          <a:custGeom>
            <a:avLst/>
            <a:gdLst/>
            <a:ahLst/>
            <a:cxnLst/>
            <a:rect l="l" t="t" r="r" b="b"/>
            <a:pathLst>
              <a:path w="5578824" h="6028256">
                <a:moveTo>
                  <a:pt x="1681218" y="0"/>
                </a:moveTo>
                <a:lnTo>
                  <a:pt x="5578824" y="0"/>
                </a:lnTo>
                <a:lnTo>
                  <a:pt x="5578824" y="5760161"/>
                </a:lnTo>
                <a:lnTo>
                  <a:pt x="5441231" y="5804042"/>
                </a:lnTo>
                <a:cubicBezTo>
                  <a:pt x="5079089" y="5907589"/>
                  <a:pt x="4674877" y="5944442"/>
                  <a:pt x="4253224" y="5980388"/>
                </a:cubicBezTo>
                <a:cubicBezTo>
                  <a:pt x="2813852" y="6102970"/>
                  <a:pt x="1551586" y="6071494"/>
                  <a:pt x="837278" y="4877588"/>
                </a:cubicBezTo>
                <a:cubicBezTo>
                  <a:pt x="529862" y="4363935"/>
                  <a:pt x="255162" y="3847185"/>
                  <a:pt x="109626" y="3329255"/>
                </a:cubicBezTo>
                <a:cubicBezTo>
                  <a:pt x="-35907" y="2811325"/>
                  <a:pt x="-52277" y="2292214"/>
                  <a:pt x="156962" y="1773839"/>
                </a:cubicBezTo>
                <a:cubicBezTo>
                  <a:pt x="296494" y="1428108"/>
                  <a:pt x="536161" y="1082881"/>
                  <a:pt x="904890" y="738354"/>
                </a:cubicBezTo>
                <a:cubicBezTo>
                  <a:pt x="1036690" y="615181"/>
                  <a:pt x="1169968" y="488910"/>
                  <a:pt x="1304592" y="360545"/>
                </a:cubicBezTo>
                <a:close/>
              </a:path>
            </a:pathLst>
          </a:cu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3362A0EA-3E81-4464-94B8-70BE5870E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87883"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483E8E0A-84D4-334D-ADC5-1DEF6C3E09D7}"/>
              </a:ext>
            </a:extLst>
          </p:cNvPr>
          <p:cNvSpPr>
            <a:spLocks noGrp="1"/>
          </p:cNvSpPr>
          <p:nvPr>
            <p:ph idx="1"/>
          </p:nvPr>
        </p:nvSpPr>
        <p:spPr>
          <a:xfrm>
            <a:off x="762000" y="2286000"/>
            <a:ext cx="5334000" cy="3810001"/>
          </a:xfrm>
        </p:spPr>
        <p:txBody>
          <a:bodyPr>
            <a:normAutofit/>
          </a:bodyPr>
          <a:lstStyle/>
          <a:p>
            <a:r>
              <a:rPr lang="en-US" sz="2400" dirty="0"/>
              <a:t>Change language: </a:t>
            </a:r>
            <a:r>
              <a:rPr lang="en-US" sz="2400" dirty="0">
                <a:hlinkClick r:id="rId6"/>
              </a:rPr>
              <a:t>STD v. STI</a:t>
            </a:r>
            <a:r>
              <a:rPr lang="en-US" sz="2400" dirty="0"/>
              <a:t>; ”clean” v. dirty test results</a:t>
            </a:r>
          </a:p>
          <a:p>
            <a:r>
              <a:rPr lang="en-US" sz="2400" dirty="0"/>
              <a:t>STI counseling: normalize the experience of having an STI</a:t>
            </a:r>
          </a:p>
          <a:p>
            <a:r>
              <a:rPr lang="en-US" sz="2400" dirty="0"/>
              <a:t>Syphilis or other STI diagnoses can bring back trauma – connect patients to mental health support</a:t>
            </a:r>
          </a:p>
        </p:txBody>
      </p:sp>
      <p:sp>
        <p:nvSpPr>
          <p:cNvPr id="2" name="Title 1">
            <a:extLst>
              <a:ext uri="{FF2B5EF4-FFF2-40B4-BE49-F238E27FC236}">
                <a16:creationId xmlns:a16="http://schemas.microsoft.com/office/drawing/2014/main" id="{2C25454B-E444-9440-9D38-01A50F6E36F1}"/>
              </a:ext>
            </a:extLst>
          </p:cNvPr>
          <p:cNvSpPr>
            <a:spLocks noGrp="1"/>
          </p:cNvSpPr>
          <p:nvPr>
            <p:ph type="title"/>
          </p:nvPr>
        </p:nvSpPr>
        <p:spPr>
          <a:xfrm>
            <a:off x="762000" y="762000"/>
            <a:ext cx="5334000" cy="1524000"/>
          </a:xfrm>
        </p:spPr>
        <p:txBody>
          <a:bodyPr>
            <a:normAutofit/>
          </a:bodyPr>
          <a:lstStyle/>
          <a:p>
            <a:r>
              <a:rPr lang="en-US" sz="3200"/>
              <a:t>Interventions for stigma </a:t>
            </a:r>
          </a:p>
        </p:txBody>
      </p:sp>
      <p:sp>
        <p:nvSpPr>
          <p:cNvPr id="4" name="TextBox 3">
            <a:extLst>
              <a:ext uri="{FF2B5EF4-FFF2-40B4-BE49-F238E27FC236}">
                <a16:creationId xmlns:a16="http://schemas.microsoft.com/office/drawing/2014/main" id="{C34C45BC-9AF2-5E46-93A0-AD2EDA2A997C}"/>
              </a:ext>
            </a:extLst>
          </p:cNvPr>
          <p:cNvSpPr txBox="1"/>
          <p:nvPr/>
        </p:nvSpPr>
        <p:spPr>
          <a:xfrm>
            <a:off x="8401196" y="6488349"/>
            <a:ext cx="3486004" cy="276999"/>
          </a:xfrm>
          <a:prstGeom prst="rect">
            <a:avLst/>
          </a:prstGeom>
          <a:noFill/>
        </p:spPr>
        <p:txBody>
          <a:bodyPr wrap="square" rtlCol="0">
            <a:spAutoFit/>
          </a:bodyPr>
          <a:lstStyle/>
          <a:p>
            <a:pPr>
              <a:spcAft>
                <a:spcPts val="600"/>
              </a:spcAft>
            </a:pPr>
            <a:r>
              <a:rPr lang="en-US" sz="1200" dirty="0"/>
              <a:t>Castaneda, 2018; C, 2017; </a:t>
            </a:r>
            <a:r>
              <a:rPr lang="en-US" sz="1200" dirty="0" err="1"/>
              <a:t>Duberman</a:t>
            </a:r>
            <a:r>
              <a:rPr lang="en-US" sz="1200" dirty="0"/>
              <a:t>, 2022</a:t>
            </a:r>
            <a:endParaRPr lang="en-US" sz="1200"/>
          </a:p>
        </p:txBody>
      </p:sp>
      <p:pic>
        <p:nvPicPr>
          <p:cNvPr id="6" name="Audio 5">
            <a:hlinkClick r:id="" action="ppaction://media"/>
            <a:extLst>
              <a:ext uri="{FF2B5EF4-FFF2-40B4-BE49-F238E27FC236}">
                <a16:creationId xmlns:a16="http://schemas.microsoft.com/office/drawing/2014/main" id="{F6A2A900-BACE-6748-A405-A6516888C5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86822527"/>
      </p:ext>
    </p:extLst>
  </p:cSld>
  <p:clrMapOvr>
    <a:masterClrMapping/>
  </p:clrMapOvr>
  <mc:AlternateContent xmlns:mc="http://schemas.openxmlformats.org/markup-compatibility/2006">
    <mc:Choice xmlns:p14="http://schemas.microsoft.com/office/powerpoint/2010/main" Requires="p14">
      <p:transition spd="slow" p14:dur="2000" advTm="81374"/>
    </mc:Choice>
    <mc:Fallback>
      <p:transition spd="slow" advTm="81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D8DE-DFE4-A54F-81A0-9E937EC9363D}"/>
              </a:ext>
            </a:extLst>
          </p:cNvPr>
          <p:cNvSpPr>
            <a:spLocks noGrp="1"/>
          </p:cNvSpPr>
          <p:nvPr>
            <p:ph type="title"/>
          </p:nvPr>
        </p:nvSpPr>
        <p:spPr>
          <a:xfrm>
            <a:off x="762000" y="284017"/>
            <a:ext cx="10668000" cy="1524000"/>
          </a:xfrm>
        </p:spPr>
        <p:txBody>
          <a:bodyPr/>
          <a:lstStyle/>
          <a:p>
            <a:r>
              <a:rPr lang="en-US" dirty="0"/>
              <a:t>Interventions for stigma</a:t>
            </a:r>
          </a:p>
        </p:txBody>
      </p:sp>
      <p:sp>
        <p:nvSpPr>
          <p:cNvPr id="3" name="Content Placeholder 2">
            <a:extLst>
              <a:ext uri="{FF2B5EF4-FFF2-40B4-BE49-F238E27FC236}">
                <a16:creationId xmlns:a16="http://schemas.microsoft.com/office/drawing/2014/main" id="{B3FCEA0C-D57B-CE40-9F05-FAFC08F56864}"/>
              </a:ext>
            </a:extLst>
          </p:cNvPr>
          <p:cNvSpPr>
            <a:spLocks noGrp="1"/>
          </p:cNvSpPr>
          <p:nvPr>
            <p:ph idx="1"/>
          </p:nvPr>
        </p:nvSpPr>
        <p:spPr>
          <a:xfrm>
            <a:off x="762000" y="1519958"/>
            <a:ext cx="6562928" cy="3818083"/>
          </a:xfrm>
        </p:spPr>
        <p:txBody>
          <a:bodyPr/>
          <a:lstStyle/>
          <a:p>
            <a:r>
              <a:rPr lang="en-US" dirty="0"/>
              <a:t>We can all be anti-stigma advocates</a:t>
            </a:r>
          </a:p>
          <a:p>
            <a:r>
              <a:rPr lang="en-US" dirty="0"/>
              <a:t>Public anti-stigma campaigns: Triad Health Project “Stop the </a:t>
            </a:r>
            <a:r>
              <a:rPr lang="en-US" dirty="0" err="1"/>
              <a:t>STIgma</a:t>
            </a:r>
            <a:r>
              <a:rPr lang="en-US" dirty="0"/>
              <a:t>”</a:t>
            </a:r>
          </a:p>
        </p:txBody>
      </p:sp>
      <p:pic>
        <p:nvPicPr>
          <p:cNvPr id="6" name="Picture 5" descr="Text&#10;&#10;Description automatically generated">
            <a:extLst>
              <a:ext uri="{FF2B5EF4-FFF2-40B4-BE49-F238E27FC236}">
                <a16:creationId xmlns:a16="http://schemas.microsoft.com/office/drawing/2014/main" id="{B17DAC35-5C5E-1848-A289-61DDA57F27E6}"/>
              </a:ext>
            </a:extLst>
          </p:cNvPr>
          <p:cNvPicPr>
            <a:picLocks noChangeAspect="1"/>
          </p:cNvPicPr>
          <p:nvPr/>
        </p:nvPicPr>
        <p:blipFill>
          <a:blip r:embed="rId5"/>
          <a:stretch>
            <a:fillRect/>
          </a:stretch>
        </p:blipFill>
        <p:spPr>
          <a:xfrm>
            <a:off x="185571" y="3773794"/>
            <a:ext cx="9330681" cy="2958509"/>
          </a:xfrm>
          <a:prstGeom prst="rect">
            <a:avLst/>
          </a:prstGeom>
          <a:ln w="38100">
            <a:solidFill>
              <a:schemeClr val="tx1"/>
            </a:solidFill>
          </a:ln>
        </p:spPr>
      </p:pic>
      <p:pic>
        <p:nvPicPr>
          <p:cNvPr id="8194" name="Picture 2" descr="#StoptheSTIgma All the Hotness, a Tahiti Blue Premium Unisex Tee">
            <a:extLst>
              <a:ext uri="{FF2B5EF4-FFF2-40B4-BE49-F238E27FC236}">
                <a16:creationId xmlns:a16="http://schemas.microsoft.com/office/drawing/2014/main" id="{6C35716E-85F7-944B-919F-502A6F301D9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79" r="4179" b="6858"/>
          <a:stretch/>
        </p:blipFill>
        <p:spPr bwMode="auto">
          <a:xfrm>
            <a:off x="7928714" y="447393"/>
            <a:ext cx="4212448" cy="4230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t&#10;&#10;Description automatically generated">
            <a:extLst>
              <a:ext uri="{FF2B5EF4-FFF2-40B4-BE49-F238E27FC236}">
                <a16:creationId xmlns:a16="http://schemas.microsoft.com/office/drawing/2014/main" id="{69DD9A70-5DEC-5341-80B8-ACF1CE2BD624}"/>
              </a:ext>
            </a:extLst>
          </p:cNvPr>
          <p:cNvPicPr>
            <a:picLocks noChangeAspect="1"/>
          </p:cNvPicPr>
          <p:nvPr/>
        </p:nvPicPr>
        <p:blipFill>
          <a:blip r:embed="rId7"/>
          <a:stretch>
            <a:fillRect/>
          </a:stretch>
        </p:blipFill>
        <p:spPr>
          <a:xfrm>
            <a:off x="6904541" y="4176389"/>
            <a:ext cx="4792159" cy="1974452"/>
          </a:xfrm>
          <a:prstGeom prst="rect">
            <a:avLst/>
          </a:prstGeom>
          <a:ln w="38100">
            <a:solidFill>
              <a:schemeClr val="tx1"/>
            </a:solidFill>
          </a:ln>
        </p:spPr>
      </p:pic>
      <p:sp>
        <p:nvSpPr>
          <p:cNvPr id="10" name="TextBox 9">
            <a:extLst>
              <a:ext uri="{FF2B5EF4-FFF2-40B4-BE49-F238E27FC236}">
                <a16:creationId xmlns:a16="http://schemas.microsoft.com/office/drawing/2014/main" id="{7B82AA8C-EE62-1D4F-AE33-72CD20D1D682}"/>
              </a:ext>
            </a:extLst>
          </p:cNvPr>
          <p:cNvSpPr txBox="1"/>
          <p:nvPr/>
        </p:nvSpPr>
        <p:spPr>
          <a:xfrm>
            <a:off x="10261600" y="6273901"/>
            <a:ext cx="1308100" cy="600164"/>
          </a:xfrm>
          <a:prstGeom prst="rect">
            <a:avLst/>
          </a:prstGeom>
          <a:noFill/>
        </p:spPr>
        <p:txBody>
          <a:bodyPr wrap="square" rtlCol="0">
            <a:spAutoFit/>
          </a:bodyPr>
          <a:lstStyle/>
          <a:p>
            <a:r>
              <a:rPr lang="en-US" sz="1100" dirty="0"/>
              <a:t>C, 2022; Triad Health Project, 2022</a:t>
            </a:r>
          </a:p>
        </p:txBody>
      </p:sp>
      <p:pic>
        <p:nvPicPr>
          <p:cNvPr id="14" name="Audio 13">
            <a:hlinkClick r:id="" action="ppaction://media"/>
            <a:extLst>
              <a:ext uri="{FF2B5EF4-FFF2-40B4-BE49-F238E27FC236}">
                <a16:creationId xmlns:a16="http://schemas.microsoft.com/office/drawing/2014/main" id="{7775204D-E748-6C4D-8B81-AE984A47D8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9501530"/>
      </p:ext>
    </p:extLst>
  </p:cSld>
  <p:clrMapOvr>
    <a:masterClrMapping/>
  </p:clrMapOvr>
  <mc:AlternateContent xmlns:mc="http://schemas.openxmlformats.org/markup-compatibility/2006">
    <mc:Choice xmlns:p14="http://schemas.microsoft.com/office/powerpoint/2010/main" Requires="p14">
      <p:transition spd="slow" p14:dur="2000" advTm="44778"/>
    </mc:Choice>
    <mc:Fallback>
      <p:transition spd="slow" advTm="44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075615F8-B807-416B-8DBB-536E4371A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ommunity Collaboration Ups HIV Prevention Among Gay and Bi Black and  Latino Men - POZ">
            <a:extLst>
              <a:ext uri="{FF2B5EF4-FFF2-40B4-BE49-F238E27FC236}">
                <a16:creationId xmlns:a16="http://schemas.microsoft.com/office/drawing/2014/main" id="{41C613F8-99B5-484B-862F-610DAEDE7E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0" r="-2" b="16897"/>
          <a:stretch/>
        </p:blipFill>
        <p:spPr bwMode="auto">
          <a:xfrm>
            <a:off x="6107467" y="2"/>
            <a:ext cx="5820494" cy="2302951"/>
          </a:xfrm>
          <a:custGeom>
            <a:avLst/>
            <a:gdLst/>
            <a:ahLst/>
            <a:cxnLst/>
            <a:rect l="l" t="t" r="r" b="b"/>
            <a:pathLst>
              <a:path w="5820494" h="2302951">
                <a:moveTo>
                  <a:pt x="331087" y="0"/>
                </a:moveTo>
                <a:lnTo>
                  <a:pt x="5820494" y="0"/>
                </a:lnTo>
                <a:lnTo>
                  <a:pt x="5709900" y="213766"/>
                </a:lnTo>
                <a:cubicBezTo>
                  <a:pt x="5432869" y="711271"/>
                  <a:pt x="5095500" y="1152643"/>
                  <a:pt x="4932484" y="1340037"/>
                </a:cubicBezTo>
                <a:cubicBezTo>
                  <a:pt x="4535940" y="1795562"/>
                  <a:pt x="3997053" y="2167493"/>
                  <a:pt x="3361811" y="2268288"/>
                </a:cubicBezTo>
                <a:cubicBezTo>
                  <a:pt x="2395334" y="2421964"/>
                  <a:pt x="953447" y="2057186"/>
                  <a:pt x="286590" y="1322722"/>
                </a:cubicBezTo>
                <a:cubicBezTo>
                  <a:pt x="-136161" y="857205"/>
                  <a:pt x="-42091" y="443733"/>
                  <a:pt x="251826" y="87954"/>
                </a:cubicBezTo>
                <a:close/>
              </a:path>
            </a:pathLst>
          </a:custGeom>
          <a:noFill/>
          <a:extLst>
            <a:ext uri="{909E8E84-426E-40DD-AFC4-6F175D3DCCD1}">
              <a14:hiddenFill xmlns:a14="http://schemas.microsoft.com/office/drawing/2010/main">
                <a:solidFill>
                  <a:srgbClr val="FFFFFF"/>
                </a:solidFill>
              </a14:hiddenFill>
            </a:ext>
          </a:extLst>
        </p:spPr>
      </p:pic>
      <p:pic>
        <p:nvPicPr>
          <p:cNvPr id="9220" name="Picture 4" descr="A person sitting at a computer&#10;&#10;Description automatically generated with medium confidence">
            <a:extLst>
              <a:ext uri="{FF2B5EF4-FFF2-40B4-BE49-F238E27FC236}">
                <a16:creationId xmlns:a16="http://schemas.microsoft.com/office/drawing/2014/main" id="{F360C82A-62B4-164B-9C0B-4143565A7B3D}"/>
              </a:ext>
            </a:extLst>
          </p:cNvPr>
          <p:cNvPicPr>
            <a:picLocks noChangeAspect="1" noChangeArrowheads="1"/>
          </p:cNvPicPr>
          <p:nvPr/>
        </p:nvPicPr>
        <p:blipFill rotWithShape="1">
          <a:blip r:embed="rId6"/>
          <a:srcRect r="25893" b="2"/>
          <a:stretch/>
        </p:blipFill>
        <p:spPr bwMode="auto">
          <a:xfrm>
            <a:off x="7961952" y="3048001"/>
            <a:ext cx="4230048" cy="3809998"/>
          </a:xfrm>
          <a:custGeom>
            <a:avLst/>
            <a:gdLst/>
            <a:ahLst/>
            <a:cxnLst/>
            <a:rect l="l" t="t" r="r" b="b"/>
            <a:pathLst>
              <a:path w="4230048" h="3809998">
                <a:moveTo>
                  <a:pt x="2183095" y="18"/>
                </a:moveTo>
                <a:cubicBezTo>
                  <a:pt x="2652021" y="-4644"/>
                  <a:pt x="3095337" y="947177"/>
                  <a:pt x="3425027" y="1440807"/>
                </a:cubicBezTo>
                <a:cubicBezTo>
                  <a:pt x="3436611" y="1458213"/>
                  <a:pt x="3455517" y="1484324"/>
                  <a:pt x="3480109" y="1517585"/>
                </a:cubicBezTo>
                <a:cubicBezTo>
                  <a:pt x="3749371" y="1882737"/>
                  <a:pt x="4144039" y="2208821"/>
                  <a:pt x="4221130" y="2801399"/>
                </a:cubicBezTo>
                <a:lnTo>
                  <a:pt x="4230048" y="2899971"/>
                </a:lnTo>
                <a:lnTo>
                  <a:pt x="4230048" y="3224557"/>
                </a:lnTo>
                <a:lnTo>
                  <a:pt x="4230047" y="3224568"/>
                </a:lnTo>
                <a:lnTo>
                  <a:pt x="4230047" y="3809998"/>
                </a:lnTo>
                <a:lnTo>
                  <a:pt x="4077743" y="3809998"/>
                </a:lnTo>
                <a:lnTo>
                  <a:pt x="892220" y="3809998"/>
                </a:lnTo>
                <a:lnTo>
                  <a:pt x="840654" y="3790763"/>
                </a:lnTo>
                <a:cubicBezTo>
                  <a:pt x="487978" y="3656636"/>
                  <a:pt x="58498" y="3454097"/>
                  <a:pt x="5750" y="2913921"/>
                </a:cubicBezTo>
                <a:cubicBezTo>
                  <a:pt x="-64577" y="2192439"/>
                  <a:pt x="527932" y="1403503"/>
                  <a:pt x="819614" y="1008105"/>
                </a:cubicBezTo>
                <a:cubicBezTo>
                  <a:pt x="1190771" y="504837"/>
                  <a:pt x="1667013" y="5308"/>
                  <a:pt x="2183095" y="18"/>
                </a:cubicBezTo>
                <a:close/>
              </a:path>
            </a:pathLst>
          </a:custGeom>
          <a:noFill/>
          <a:extLst>
            <a:ext uri="{909E8E84-426E-40DD-AFC4-6F175D3DCCD1}">
              <a14:hiddenFill xmlns:a14="http://schemas.microsoft.com/office/drawing/2010/main">
                <a:solidFill>
                  <a:srgbClr val="FFFFFF"/>
                </a:solidFill>
              </a14:hiddenFill>
            </a:ext>
          </a:extLst>
        </p:spPr>
      </p:pic>
      <p:sp>
        <p:nvSpPr>
          <p:cNvPr id="139" name="Freeform: Shape 138">
            <a:extLst>
              <a:ext uri="{FF2B5EF4-FFF2-40B4-BE49-F238E27FC236}">
                <a16:creationId xmlns:a16="http://schemas.microsoft.com/office/drawing/2014/main" id="{B4E82C7F-8602-4A38-A43F-2CC20AB9D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85154" flipH="1">
            <a:off x="7260230" y="-2526873"/>
            <a:ext cx="3738966" cy="6206270"/>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BCF70283-CFA8-284D-86A6-EC3E97CDFD7C}"/>
              </a:ext>
            </a:extLst>
          </p:cNvPr>
          <p:cNvSpPr>
            <a:spLocks noGrp="1"/>
          </p:cNvSpPr>
          <p:nvPr>
            <p:ph idx="1"/>
          </p:nvPr>
        </p:nvSpPr>
        <p:spPr>
          <a:xfrm>
            <a:off x="762000" y="3047999"/>
            <a:ext cx="5334000" cy="3047999"/>
          </a:xfrm>
        </p:spPr>
        <p:txBody>
          <a:bodyPr>
            <a:normAutofit/>
          </a:bodyPr>
          <a:lstStyle/>
          <a:p>
            <a:pPr>
              <a:lnSpc>
                <a:spcPct val="115000"/>
              </a:lnSpc>
            </a:pPr>
            <a:r>
              <a:rPr lang="en-US" sz="2200"/>
              <a:t>Take time to build trust and rapport-- many of the those most at risk for syphilis are those with well-justified distrust of the medical system</a:t>
            </a:r>
          </a:p>
          <a:p>
            <a:pPr>
              <a:lnSpc>
                <a:spcPct val="115000"/>
              </a:lnSpc>
            </a:pPr>
            <a:r>
              <a:rPr lang="en-US" sz="2200"/>
              <a:t>Have signs and materials that depict gender and sexual minorities of color</a:t>
            </a:r>
          </a:p>
        </p:txBody>
      </p:sp>
      <p:sp>
        <p:nvSpPr>
          <p:cNvPr id="2" name="Title 1">
            <a:extLst>
              <a:ext uri="{FF2B5EF4-FFF2-40B4-BE49-F238E27FC236}">
                <a16:creationId xmlns:a16="http://schemas.microsoft.com/office/drawing/2014/main" id="{037BC52E-F15B-7047-A3BF-869B45CB528E}"/>
              </a:ext>
            </a:extLst>
          </p:cNvPr>
          <p:cNvSpPr>
            <a:spLocks noGrp="1"/>
          </p:cNvSpPr>
          <p:nvPr>
            <p:ph type="title"/>
          </p:nvPr>
        </p:nvSpPr>
        <p:spPr>
          <a:xfrm>
            <a:off x="762000" y="1523997"/>
            <a:ext cx="5334000" cy="1524000"/>
          </a:xfrm>
        </p:spPr>
        <p:txBody>
          <a:bodyPr>
            <a:normAutofit/>
          </a:bodyPr>
          <a:lstStyle/>
          <a:p>
            <a:r>
              <a:rPr lang="en-US" sz="3200"/>
              <a:t>Culturally sensitive care</a:t>
            </a:r>
          </a:p>
        </p:txBody>
      </p:sp>
      <p:sp>
        <p:nvSpPr>
          <p:cNvPr id="4" name="TextBox 3">
            <a:extLst>
              <a:ext uri="{FF2B5EF4-FFF2-40B4-BE49-F238E27FC236}">
                <a16:creationId xmlns:a16="http://schemas.microsoft.com/office/drawing/2014/main" id="{454BA01B-D53A-6F42-9709-2F4B55D2A7E5}"/>
              </a:ext>
            </a:extLst>
          </p:cNvPr>
          <p:cNvSpPr txBox="1"/>
          <p:nvPr/>
        </p:nvSpPr>
        <p:spPr>
          <a:xfrm>
            <a:off x="551330" y="6347012"/>
            <a:ext cx="1775012" cy="400110"/>
          </a:xfrm>
          <a:prstGeom prst="rect">
            <a:avLst/>
          </a:prstGeom>
          <a:noFill/>
        </p:spPr>
        <p:txBody>
          <a:bodyPr wrap="square" rtlCol="0">
            <a:spAutoFit/>
          </a:bodyPr>
          <a:lstStyle/>
          <a:p>
            <a:r>
              <a:rPr lang="en-US" sz="1000" dirty="0"/>
              <a:t>Chen, 2021; NASTAD &amp; NCSD, 2014</a:t>
            </a:r>
          </a:p>
        </p:txBody>
      </p:sp>
      <p:pic>
        <p:nvPicPr>
          <p:cNvPr id="6" name="Audio 5">
            <a:hlinkClick r:id="" action="ppaction://media"/>
            <a:extLst>
              <a:ext uri="{FF2B5EF4-FFF2-40B4-BE49-F238E27FC236}">
                <a16:creationId xmlns:a16="http://schemas.microsoft.com/office/drawing/2014/main" id="{465A522D-969A-8C42-9557-4A450B13E5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11061221"/>
      </p:ext>
    </p:extLst>
  </p:cSld>
  <p:clrMapOvr>
    <a:masterClrMapping/>
  </p:clrMapOvr>
  <mc:AlternateContent xmlns:mc="http://schemas.openxmlformats.org/markup-compatibility/2006">
    <mc:Choice xmlns:p14="http://schemas.microsoft.com/office/powerpoint/2010/main" Requires="p14">
      <p:transition spd="slow" p14:dur="2000" advTm="54013"/>
    </mc:Choice>
    <mc:Fallback>
      <p:transition spd="slow" advTm="5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E53C-E539-6248-A7E6-24CC6C963076}"/>
              </a:ext>
            </a:extLst>
          </p:cNvPr>
          <p:cNvSpPr>
            <a:spLocks noGrp="1"/>
          </p:cNvSpPr>
          <p:nvPr>
            <p:ph type="title"/>
          </p:nvPr>
        </p:nvSpPr>
        <p:spPr/>
        <p:txBody>
          <a:bodyPr/>
          <a:lstStyle/>
          <a:p>
            <a:r>
              <a:rPr lang="en-US"/>
              <a:t>Culturally sensitive care</a:t>
            </a:r>
            <a:endParaRPr lang="en-US" dirty="0"/>
          </a:p>
        </p:txBody>
      </p:sp>
      <p:sp>
        <p:nvSpPr>
          <p:cNvPr id="3" name="Content Placeholder 2">
            <a:extLst>
              <a:ext uri="{FF2B5EF4-FFF2-40B4-BE49-F238E27FC236}">
                <a16:creationId xmlns:a16="http://schemas.microsoft.com/office/drawing/2014/main" id="{6B6BA6EC-BEE7-8342-93DE-27969A726899}"/>
              </a:ext>
            </a:extLst>
          </p:cNvPr>
          <p:cNvSpPr>
            <a:spLocks noGrp="1"/>
          </p:cNvSpPr>
          <p:nvPr>
            <p:ph idx="1"/>
          </p:nvPr>
        </p:nvSpPr>
        <p:spPr>
          <a:xfrm>
            <a:off x="762000" y="2286000"/>
            <a:ext cx="6533745" cy="3818083"/>
          </a:xfrm>
        </p:spPr>
        <p:txBody>
          <a:bodyPr/>
          <a:lstStyle/>
          <a:p>
            <a:r>
              <a:rPr lang="en-US" dirty="0"/>
              <a:t>Partner with trusted organizations (key stakeholders in community, syringe access services)</a:t>
            </a:r>
          </a:p>
          <a:p>
            <a:r>
              <a:rPr lang="en-US" dirty="0"/>
              <a:t>Harm reduction</a:t>
            </a:r>
          </a:p>
          <a:p>
            <a:endParaRPr lang="en-US" dirty="0"/>
          </a:p>
        </p:txBody>
      </p:sp>
      <p:pic>
        <p:nvPicPr>
          <p:cNvPr id="10242" name="Picture 2" descr="Pleasure &amp; Protection Kits | Planned Parenthood Great Plains">
            <a:extLst>
              <a:ext uri="{FF2B5EF4-FFF2-40B4-BE49-F238E27FC236}">
                <a16:creationId xmlns:a16="http://schemas.microsoft.com/office/drawing/2014/main" id="{0A53F2CF-5932-C041-BAB8-7CE7224E5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7000" y="1438835"/>
            <a:ext cx="4243294" cy="238685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44" name="Picture 4" descr="Resource: History of Health: Needle Exchange in San Francisco - San  Francisco AIDS Foundation">
            <a:extLst>
              <a:ext uri="{FF2B5EF4-FFF2-40B4-BE49-F238E27FC236}">
                <a16:creationId xmlns:a16="http://schemas.microsoft.com/office/drawing/2014/main" id="{1E13C9BB-E89F-1F43-9342-BEEE2D83C1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1189" y="3561230"/>
            <a:ext cx="4243295" cy="297051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806E60-105A-2741-B2B7-839E3BAA3555}"/>
              </a:ext>
            </a:extLst>
          </p:cNvPr>
          <p:cNvSpPr txBox="1"/>
          <p:nvPr/>
        </p:nvSpPr>
        <p:spPr>
          <a:xfrm>
            <a:off x="215153" y="6347077"/>
            <a:ext cx="4343400" cy="430887"/>
          </a:xfrm>
          <a:prstGeom prst="rect">
            <a:avLst/>
          </a:prstGeom>
          <a:noFill/>
        </p:spPr>
        <p:txBody>
          <a:bodyPr wrap="square" rtlCol="0">
            <a:spAutoFit/>
          </a:bodyPr>
          <a:lstStyle/>
          <a:p>
            <a:r>
              <a:rPr lang="en-US" sz="1100" dirty="0"/>
              <a:t>Rodriguez, 2017; Frost, n.d.; Murali &amp; Jayaraman, 2018; Martinez et al., 2014</a:t>
            </a:r>
          </a:p>
        </p:txBody>
      </p:sp>
      <p:pic>
        <p:nvPicPr>
          <p:cNvPr id="7" name="Audio 6">
            <a:hlinkClick r:id="" action="ppaction://media"/>
            <a:extLst>
              <a:ext uri="{FF2B5EF4-FFF2-40B4-BE49-F238E27FC236}">
                <a16:creationId xmlns:a16="http://schemas.microsoft.com/office/drawing/2014/main" id="{DFFA8133-D993-FD47-B16D-0321AD27D3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65729873"/>
      </p:ext>
    </p:extLst>
  </p:cSld>
  <p:clrMapOvr>
    <a:masterClrMapping/>
  </p:clrMapOvr>
  <mc:AlternateContent xmlns:mc="http://schemas.openxmlformats.org/markup-compatibility/2006">
    <mc:Choice xmlns:p14="http://schemas.microsoft.com/office/powerpoint/2010/main" Requires="p14">
      <p:transition spd="slow" p14:dur="2000" advTm="63288"/>
    </mc:Choice>
    <mc:Fallback>
      <p:transition spd="slow" advTm="6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CE133-1E6E-7A43-A978-4E77133327E5}"/>
              </a:ext>
            </a:extLst>
          </p:cNvPr>
          <p:cNvSpPr>
            <a:spLocks noGrp="1"/>
          </p:cNvSpPr>
          <p:nvPr>
            <p:ph type="title"/>
          </p:nvPr>
        </p:nvSpPr>
        <p:spPr/>
        <p:txBody>
          <a:bodyPr/>
          <a:lstStyle/>
          <a:p>
            <a:r>
              <a:rPr lang="en-US" dirty="0"/>
              <a:t>Recommendations</a:t>
            </a:r>
          </a:p>
        </p:txBody>
      </p:sp>
      <p:sp>
        <p:nvSpPr>
          <p:cNvPr id="3" name="Content Placeholder 2">
            <a:extLst>
              <a:ext uri="{FF2B5EF4-FFF2-40B4-BE49-F238E27FC236}">
                <a16:creationId xmlns:a16="http://schemas.microsoft.com/office/drawing/2014/main" id="{E75E9FB1-05D1-8043-8CC8-5E9CF3ABCC9B}"/>
              </a:ext>
            </a:extLst>
          </p:cNvPr>
          <p:cNvSpPr>
            <a:spLocks noGrp="1"/>
          </p:cNvSpPr>
          <p:nvPr>
            <p:ph idx="1"/>
          </p:nvPr>
        </p:nvSpPr>
        <p:spPr>
          <a:xfrm>
            <a:off x="762000" y="2286000"/>
            <a:ext cx="5726349" cy="3818083"/>
          </a:xfrm>
        </p:spPr>
        <p:txBody>
          <a:bodyPr>
            <a:normAutofit fontScale="92500" lnSpcReduction="20000"/>
          </a:bodyPr>
          <a:lstStyle/>
          <a:p>
            <a:r>
              <a:rPr lang="en-US" dirty="0">
                <a:hlinkClick r:id="rId5"/>
              </a:rPr>
              <a:t>Triad Health Project</a:t>
            </a:r>
            <a:endParaRPr lang="en-US" dirty="0"/>
          </a:p>
          <a:p>
            <a:r>
              <a:rPr lang="en-US" dirty="0">
                <a:hlinkClick r:id="rId6"/>
              </a:rPr>
              <a:t>The STI Project </a:t>
            </a:r>
            <a:r>
              <a:rPr lang="en-US" dirty="0"/>
              <a:t>– lots of great resources for people experiencing stigma and shame after an STI diagnosis</a:t>
            </a:r>
          </a:p>
          <a:p>
            <a:r>
              <a:rPr lang="en-US" dirty="0">
                <a:hlinkClick r:id="rId7"/>
              </a:rPr>
              <a:t>Dr. Jen Gunter editorial about STIs</a:t>
            </a:r>
            <a:endParaRPr lang="en-US" dirty="0"/>
          </a:p>
          <a:p>
            <a:r>
              <a:rPr lang="en-US" dirty="0">
                <a:hlinkClick r:id="rId8"/>
              </a:rPr>
              <a:t>Scarleteen</a:t>
            </a:r>
            <a:r>
              <a:rPr lang="en-US" dirty="0"/>
              <a:t> – sex education for young people (but, really, all of us)</a:t>
            </a:r>
          </a:p>
          <a:p>
            <a:pPr marL="0" indent="0">
              <a:buNone/>
            </a:pPr>
            <a:endParaRPr lang="en-US" dirty="0"/>
          </a:p>
        </p:txBody>
      </p:sp>
      <p:pic>
        <p:nvPicPr>
          <p:cNvPr id="11266" name="Picture 2">
            <a:extLst>
              <a:ext uri="{FF2B5EF4-FFF2-40B4-BE49-F238E27FC236}">
                <a16:creationId xmlns:a16="http://schemas.microsoft.com/office/drawing/2014/main" id="{F96569E9-2FAB-2D4D-B9E6-45C68FB11B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36311" y="1707776"/>
            <a:ext cx="3776343" cy="212419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1268" name="Picture 4" descr="The STI Project">
            <a:extLst>
              <a:ext uri="{FF2B5EF4-FFF2-40B4-BE49-F238E27FC236}">
                <a16:creationId xmlns:a16="http://schemas.microsoft.com/office/drawing/2014/main" id="{E3C8F6B8-667B-F140-9053-5786E555F1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2864" y="619209"/>
            <a:ext cx="5878463" cy="15645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iagram&#10;&#10;Description automatically generated with low confidence">
            <a:extLst>
              <a:ext uri="{FF2B5EF4-FFF2-40B4-BE49-F238E27FC236}">
                <a16:creationId xmlns:a16="http://schemas.microsoft.com/office/drawing/2014/main" id="{DE5D1D67-3BA0-954B-BA2B-D9D9D41A6C7E}"/>
              </a:ext>
            </a:extLst>
          </p:cNvPr>
          <p:cNvPicPr>
            <a:picLocks noChangeAspect="1"/>
          </p:cNvPicPr>
          <p:nvPr/>
        </p:nvPicPr>
        <p:blipFill>
          <a:blip r:embed="rId11"/>
          <a:stretch>
            <a:fillRect/>
          </a:stretch>
        </p:blipFill>
        <p:spPr>
          <a:xfrm>
            <a:off x="9273819" y="4398113"/>
            <a:ext cx="2310653" cy="2287313"/>
          </a:xfrm>
          <a:prstGeom prst="rect">
            <a:avLst/>
          </a:prstGeom>
          <a:ln w="28575">
            <a:solidFill>
              <a:schemeClr val="tx1"/>
            </a:solidFill>
          </a:ln>
        </p:spPr>
      </p:pic>
      <p:pic>
        <p:nvPicPr>
          <p:cNvPr id="6" name="Picture 5" descr="Text&#10;&#10;Description automatically generated">
            <a:extLst>
              <a:ext uri="{FF2B5EF4-FFF2-40B4-BE49-F238E27FC236}">
                <a16:creationId xmlns:a16="http://schemas.microsoft.com/office/drawing/2014/main" id="{4C26711E-6874-6B4F-90BE-B23BB0C9EF9D}"/>
              </a:ext>
            </a:extLst>
          </p:cNvPr>
          <p:cNvPicPr>
            <a:picLocks noChangeAspect="1"/>
          </p:cNvPicPr>
          <p:nvPr/>
        </p:nvPicPr>
        <p:blipFill>
          <a:blip r:embed="rId12"/>
          <a:stretch>
            <a:fillRect/>
          </a:stretch>
        </p:blipFill>
        <p:spPr>
          <a:xfrm>
            <a:off x="6807000" y="3646002"/>
            <a:ext cx="2858621" cy="1504222"/>
          </a:xfrm>
          <a:prstGeom prst="rect">
            <a:avLst/>
          </a:prstGeom>
          <a:ln w="28575">
            <a:solidFill>
              <a:schemeClr val="tx1"/>
            </a:solidFill>
          </a:ln>
        </p:spPr>
      </p:pic>
      <p:pic>
        <p:nvPicPr>
          <p:cNvPr id="10" name="Audio 9">
            <a:hlinkClick r:id="" action="ppaction://media"/>
            <a:extLst>
              <a:ext uri="{FF2B5EF4-FFF2-40B4-BE49-F238E27FC236}">
                <a16:creationId xmlns:a16="http://schemas.microsoft.com/office/drawing/2014/main" id="{38FAEC76-3A59-EE4D-808D-F30E3E4D61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58006884"/>
      </p:ext>
    </p:extLst>
  </p:cSld>
  <p:clrMapOvr>
    <a:masterClrMapping/>
  </p:clrMapOvr>
  <mc:AlternateContent xmlns:mc="http://schemas.openxmlformats.org/markup-compatibility/2006">
    <mc:Choice xmlns:p14="http://schemas.microsoft.com/office/powerpoint/2010/main" Requires="p14">
      <p:transition spd="slow" p14:dur="2000" advTm="49144"/>
    </mc:Choice>
    <mc:Fallback>
      <p:transition spd="slow" advTm="4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C29B-B8EB-6F47-A011-56C5E085AE99}"/>
              </a:ext>
            </a:extLst>
          </p:cNvPr>
          <p:cNvSpPr>
            <a:spLocks noGrp="1"/>
          </p:cNvSpPr>
          <p:nvPr>
            <p:ph type="title"/>
          </p:nvPr>
        </p:nvSpPr>
        <p:spPr/>
        <p:txBody>
          <a:bodyPr/>
          <a:lstStyle/>
          <a:p>
            <a:r>
              <a:rPr lang="en-US" dirty="0"/>
              <a:t>Syphilis: Myths and Realities</a:t>
            </a:r>
          </a:p>
        </p:txBody>
      </p:sp>
      <p:sp>
        <p:nvSpPr>
          <p:cNvPr id="6" name="Oval 5">
            <a:extLst>
              <a:ext uri="{FF2B5EF4-FFF2-40B4-BE49-F238E27FC236}">
                <a16:creationId xmlns:a16="http://schemas.microsoft.com/office/drawing/2014/main" id="{66AFB89D-D4E1-AA4C-9499-5C1539616DD4}"/>
              </a:ext>
            </a:extLst>
          </p:cNvPr>
          <p:cNvSpPr/>
          <p:nvPr/>
        </p:nvSpPr>
        <p:spPr>
          <a:xfrm>
            <a:off x="533475" y="2671484"/>
            <a:ext cx="2563736" cy="2285999"/>
          </a:xfrm>
          <a:custGeom>
            <a:avLst/>
            <a:gdLst>
              <a:gd name="connsiteX0" fmla="*/ 0 w 2563736"/>
              <a:gd name="connsiteY0" fmla="*/ 1143000 h 2285999"/>
              <a:gd name="connsiteX1" fmla="*/ 1281868 w 2563736"/>
              <a:gd name="connsiteY1" fmla="*/ 0 h 2285999"/>
              <a:gd name="connsiteX2" fmla="*/ 2563736 w 2563736"/>
              <a:gd name="connsiteY2" fmla="*/ 1143000 h 2285999"/>
              <a:gd name="connsiteX3" fmla="*/ 1281868 w 2563736"/>
              <a:gd name="connsiteY3" fmla="*/ 2286000 h 2285999"/>
              <a:gd name="connsiteX4" fmla="*/ 0 w 2563736"/>
              <a:gd name="connsiteY4" fmla="*/ 1143000 h 2285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736" h="2285999" fill="none" extrusionOk="0">
                <a:moveTo>
                  <a:pt x="0" y="1143000"/>
                </a:moveTo>
                <a:cubicBezTo>
                  <a:pt x="160586" y="645941"/>
                  <a:pt x="531697" y="-52939"/>
                  <a:pt x="1281868" y="0"/>
                </a:cubicBezTo>
                <a:cubicBezTo>
                  <a:pt x="1908978" y="5076"/>
                  <a:pt x="2525778" y="665130"/>
                  <a:pt x="2563736" y="1143000"/>
                </a:cubicBezTo>
                <a:cubicBezTo>
                  <a:pt x="2564055" y="1679079"/>
                  <a:pt x="1969611" y="2292917"/>
                  <a:pt x="1281868" y="2286000"/>
                </a:cubicBezTo>
                <a:cubicBezTo>
                  <a:pt x="546154" y="2250084"/>
                  <a:pt x="87785" y="1725025"/>
                  <a:pt x="0" y="1143000"/>
                </a:cubicBezTo>
                <a:close/>
              </a:path>
              <a:path w="2563736" h="2285999" stroke="0" extrusionOk="0">
                <a:moveTo>
                  <a:pt x="0" y="1143000"/>
                </a:moveTo>
                <a:cubicBezTo>
                  <a:pt x="-13962" y="485993"/>
                  <a:pt x="658385" y="-37671"/>
                  <a:pt x="1281868" y="0"/>
                </a:cubicBezTo>
                <a:cubicBezTo>
                  <a:pt x="2038638" y="103483"/>
                  <a:pt x="2480041" y="550761"/>
                  <a:pt x="2563736" y="1143000"/>
                </a:cubicBezTo>
                <a:cubicBezTo>
                  <a:pt x="2440108" y="1666980"/>
                  <a:pt x="2188319" y="2212227"/>
                  <a:pt x="1281868" y="2286000"/>
                </a:cubicBezTo>
                <a:cubicBezTo>
                  <a:pt x="443530" y="2150109"/>
                  <a:pt x="150220" y="1888090"/>
                  <a:pt x="0" y="1143000"/>
                </a:cubicBezTo>
                <a:close/>
              </a:path>
            </a:pathLst>
          </a:custGeom>
          <a:solidFill>
            <a:schemeClr val="tx1"/>
          </a:solidFill>
          <a:ln w="57150">
            <a:solidFill>
              <a:schemeClr val="bg1"/>
            </a:solidFill>
            <a:extLst>
              <a:ext uri="{C807C97D-BFC1-408E-A445-0C87EB9F89A2}">
                <ask:lineSketchStyleProps xmlns:ask="http://schemas.microsoft.com/office/drawing/2018/sketchyshapes" sd="3978248048">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0DB771-E590-CE4F-B68F-F1105BFD9EF6}"/>
              </a:ext>
            </a:extLst>
          </p:cNvPr>
          <p:cNvSpPr txBox="1"/>
          <p:nvPr/>
        </p:nvSpPr>
        <p:spPr>
          <a:xfrm>
            <a:off x="1059977" y="2781947"/>
            <a:ext cx="1918010" cy="2308324"/>
          </a:xfrm>
          <a:prstGeom prst="rect">
            <a:avLst/>
          </a:prstGeom>
          <a:noFill/>
        </p:spPr>
        <p:txBody>
          <a:bodyPr wrap="square" rtlCol="0">
            <a:spAutoFit/>
          </a:bodyPr>
          <a:lstStyle/>
          <a:p>
            <a:r>
              <a:rPr lang="en-US" dirty="0">
                <a:solidFill>
                  <a:schemeClr val="bg1">
                    <a:alpha val="70000"/>
                  </a:schemeClr>
                </a:solidFill>
              </a:rPr>
              <a:t>Syphilis is a sexually transmitted infection (STI) that has affected health for centuries.</a:t>
            </a:r>
          </a:p>
          <a:p>
            <a:endParaRPr lang="en-US" dirty="0"/>
          </a:p>
        </p:txBody>
      </p:sp>
      <p:sp>
        <p:nvSpPr>
          <p:cNvPr id="11" name="Oval 10">
            <a:extLst>
              <a:ext uri="{FF2B5EF4-FFF2-40B4-BE49-F238E27FC236}">
                <a16:creationId xmlns:a16="http://schemas.microsoft.com/office/drawing/2014/main" id="{8D4F3538-769B-C649-B43F-62ED8F607E63}"/>
              </a:ext>
            </a:extLst>
          </p:cNvPr>
          <p:cNvSpPr/>
          <p:nvPr/>
        </p:nvSpPr>
        <p:spPr>
          <a:xfrm>
            <a:off x="8091260" y="2913101"/>
            <a:ext cx="2118731" cy="1837226"/>
          </a:xfrm>
          <a:custGeom>
            <a:avLst/>
            <a:gdLst>
              <a:gd name="connsiteX0" fmla="*/ 0 w 2118731"/>
              <a:gd name="connsiteY0" fmla="*/ 918613 h 1837226"/>
              <a:gd name="connsiteX1" fmla="*/ 1059366 w 2118731"/>
              <a:gd name="connsiteY1" fmla="*/ 0 h 1837226"/>
              <a:gd name="connsiteX2" fmla="*/ 2118732 w 2118731"/>
              <a:gd name="connsiteY2" fmla="*/ 918613 h 1837226"/>
              <a:gd name="connsiteX3" fmla="*/ 1059366 w 2118731"/>
              <a:gd name="connsiteY3" fmla="*/ 1837226 h 1837226"/>
              <a:gd name="connsiteX4" fmla="*/ 0 w 2118731"/>
              <a:gd name="connsiteY4" fmla="*/ 918613 h 1837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731" h="1837226" fill="none" extrusionOk="0">
                <a:moveTo>
                  <a:pt x="0" y="918613"/>
                </a:moveTo>
                <a:cubicBezTo>
                  <a:pt x="123023" y="294349"/>
                  <a:pt x="606273" y="8709"/>
                  <a:pt x="1059366" y="0"/>
                </a:cubicBezTo>
                <a:cubicBezTo>
                  <a:pt x="1698152" y="91813"/>
                  <a:pt x="2089546" y="410650"/>
                  <a:pt x="2118732" y="918613"/>
                </a:cubicBezTo>
                <a:cubicBezTo>
                  <a:pt x="2241905" y="1443811"/>
                  <a:pt x="1614309" y="1823476"/>
                  <a:pt x="1059366" y="1837226"/>
                </a:cubicBezTo>
                <a:cubicBezTo>
                  <a:pt x="459192" y="1841733"/>
                  <a:pt x="35846" y="1377356"/>
                  <a:pt x="0" y="918613"/>
                </a:cubicBezTo>
                <a:close/>
              </a:path>
              <a:path w="2118731" h="1837226" stroke="0" extrusionOk="0">
                <a:moveTo>
                  <a:pt x="0" y="918613"/>
                </a:moveTo>
                <a:cubicBezTo>
                  <a:pt x="-76535" y="545554"/>
                  <a:pt x="372531" y="-42022"/>
                  <a:pt x="1059366" y="0"/>
                </a:cubicBezTo>
                <a:cubicBezTo>
                  <a:pt x="1756049" y="-16477"/>
                  <a:pt x="2103266" y="439446"/>
                  <a:pt x="2118732" y="918613"/>
                </a:cubicBezTo>
                <a:cubicBezTo>
                  <a:pt x="2075715" y="1440327"/>
                  <a:pt x="1633721" y="1849899"/>
                  <a:pt x="1059366" y="1837226"/>
                </a:cubicBezTo>
                <a:cubicBezTo>
                  <a:pt x="526464" y="1803465"/>
                  <a:pt x="-142166" y="1458560"/>
                  <a:pt x="0" y="918613"/>
                </a:cubicBezTo>
                <a:close/>
              </a:path>
            </a:pathLst>
          </a:custGeom>
          <a:solidFill>
            <a:schemeClr val="tx1"/>
          </a:solidFill>
          <a:ln w="38100">
            <a:solidFill>
              <a:schemeClr val="bg1"/>
            </a:solidFill>
            <a:extLst>
              <a:ext uri="{C807C97D-BFC1-408E-A445-0C87EB9F89A2}">
                <ask:lineSketchStyleProps xmlns:ask="http://schemas.microsoft.com/office/drawing/2018/sketchyshapes" sd="98176570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D16660-6F1F-8D47-8495-136A990A3C89}"/>
              </a:ext>
            </a:extLst>
          </p:cNvPr>
          <p:cNvSpPr txBox="1"/>
          <p:nvPr/>
        </p:nvSpPr>
        <p:spPr>
          <a:xfrm>
            <a:off x="8473529" y="3394953"/>
            <a:ext cx="1568200" cy="923330"/>
          </a:xfrm>
          <a:prstGeom prst="rect">
            <a:avLst/>
          </a:prstGeom>
          <a:noFill/>
        </p:spPr>
        <p:txBody>
          <a:bodyPr wrap="square">
            <a:spAutoFit/>
          </a:bodyPr>
          <a:lstStyle/>
          <a:p>
            <a:r>
              <a:rPr lang="en-US" sz="1800" dirty="0">
                <a:solidFill>
                  <a:schemeClr val="bg1">
                    <a:alpha val="70000"/>
                  </a:schemeClr>
                </a:solidFill>
              </a:rPr>
              <a:t>You would know if you had syphilis.</a:t>
            </a:r>
          </a:p>
        </p:txBody>
      </p:sp>
      <p:sp>
        <p:nvSpPr>
          <p:cNvPr id="21" name="TextBox 20">
            <a:extLst>
              <a:ext uri="{FF2B5EF4-FFF2-40B4-BE49-F238E27FC236}">
                <a16:creationId xmlns:a16="http://schemas.microsoft.com/office/drawing/2014/main" id="{ABD28ED8-8AA3-1341-A650-E3FCCD7794DD}"/>
              </a:ext>
            </a:extLst>
          </p:cNvPr>
          <p:cNvSpPr txBox="1"/>
          <p:nvPr/>
        </p:nvSpPr>
        <p:spPr>
          <a:xfrm>
            <a:off x="8639441" y="6514751"/>
            <a:ext cx="3552559" cy="430887"/>
          </a:xfrm>
          <a:prstGeom prst="rect">
            <a:avLst/>
          </a:prstGeom>
          <a:noFill/>
        </p:spPr>
        <p:txBody>
          <a:bodyPr wrap="square" rtlCol="0">
            <a:spAutoFit/>
          </a:bodyPr>
          <a:lstStyle/>
          <a:p>
            <a:r>
              <a:rPr lang="en-US" sz="1100" dirty="0"/>
              <a:t>Jackman et al., 2021; Mayo Clinic, 2021; CDC, 2022</a:t>
            </a:r>
          </a:p>
          <a:p>
            <a:r>
              <a:rPr lang="en-US" sz="1100" dirty="0"/>
              <a:t> </a:t>
            </a:r>
          </a:p>
        </p:txBody>
      </p:sp>
      <p:sp>
        <p:nvSpPr>
          <p:cNvPr id="15" name="Oval 14">
            <a:extLst>
              <a:ext uri="{FF2B5EF4-FFF2-40B4-BE49-F238E27FC236}">
                <a16:creationId xmlns:a16="http://schemas.microsoft.com/office/drawing/2014/main" id="{CD6B82DE-B7C9-9145-AF8B-14D7F31FCB17}"/>
              </a:ext>
            </a:extLst>
          </p:cNvPr>
          <p:cNvSpPr/>
          <p:nvPr/>
        </p:nvSpPr>
        <p:spPr>
          <a:xfrm>
            <a:off x="4195667" y="2721908"/>
            <a:ext cx="2505307" cy="2028419"/>
          </a:xfrm>
          <a:custGeom>
            <a:avLst/>
            <a:gdLst>
              <a:gd name="connsiteX0" fmla="*/ 0 w 2505307"/>
              <a:gd name="connsiteY0" fmla="*/ 1014210 h 2028419"/>
              <a:gd name="connsiteX1" fmla="*/ 1252654 w 2505307"/>
              <a:gd name="connsiteY1" fmla="*/ 0 h 2028419"/>
              <a:gd name="connsiteX2" fmla="*/ 2505308 w 2505307"/>
              <a:gd name="connsiteY2" fmla="*/ 1014210 h 2028419"/>
              <a:gd name="connsiteX3" fmla="*/ 1252654 w 2505307"/>
              <a:gd name="connsiteY3" fmla="*/ 2028420 h 2028419"/>
              <a:gd name="connsiteX4" fmla="*/ 0 w 2505307"/>
              <a:gd name="connsiteY4" fmla="*/ 1014210 h 2028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307" h="2028419" fill="none" extrusionOk="0">
                <a:moveTo>
                  <a:pt x="0" y="1014210"/>
                </a:moveTo>
                <a:cubicBezTo>
                  <a:pt x="59030" y="397972"/>
                  <a:pt x="604949" y="2911"/>
                  <a:pt x="1252654" y="0"/>
                </a:cubicBezTo>
                <a:cubicBezTo>
                  <a:pt x="2012660" y="116547"/>
                  <a:pt x="2474115" y="453407"/>
                  <a:pt x="2505308" y="1014210"/>
                </a:cubicBezTo>
                <a:cubicBezTo>
                  <a:pt x="2609553" y="1589460"/>
                  <a:pt x="1779433" y="1953099"/>
                  <a:pt x="1252654" y="2028420"/>
                </a:cubicBezTo>
                <a:cubicBezTo>
                  <a:pt x="537989" y="2035236"/>
                  <a:pt x="15049" y="1553942"/>
                  <a:pt x="0" y="1014210"/>
                </a:cubicBezTo>
                <a:close/>
              </a:path>
              <a:path w="2505307" h="2028419" stroke="0" extrusionOk="0">
                <a:moveTo>
                  <a:pt x="0" y="1014210"/>
                </a:moveTo>
                <a:cubicBezTo>
                  <a:pt x="-93301" y="617769"/>
                  <a:pt x="510673" y="-20713"/>
                  <a:pt x="1252654" y="0"/>
                </a:cubicBezTo>
                <a:cubicBezTo>
                  <a:pt x="1983196" y="-5716"/>
                  <a:pt x="2457059" y="541955"/>
                  <a:pt x="2505308" y="1014210"/>
                </a:cubicBezTo>
                <a:cubicBezTo>
                  <a:pt x="2326544" y="1634091"/>
                  <a:pt x="1872280" y="2113792"/>
                  <a:pt x="1252654" y="2028420"/>
                </a:cubicBezTo>
                <a:cubicBezTo>
                  <a:pt x="591830" y="2008360"/>
                  <a:pt x="-62061" y="1588579"/>
                  <a:pt x="0" y="1014210"/>
                </a:cubicBezTo>
                <a:close/>
              </a:path>
            </a:pathLst>
          </a:custGeom>
          <a:solidFill>
            <a:schemeClr val="tx1"/>
          </a:solidFill>
          <a:ln w="38100">
            <a:solidFill>
              <a:schemeClr val="bg1"/>
            </a:solidFill>
            <a:extLst>
              <a:ext uri="{C807C97D-BFC1-408E-A445-0C87EB9F89A2}">
                <ask:lineSketchStyleProps xmlns:ask="http://schemas.microsoft.com/office/drawing/2018/sketchyshapes" sd="98176570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alpha val="70000"/>
                  </a:schemeClr>
                </a:solidFill>
              </a:rPr>
              <a:t>Syphilis can only be spread through oral, anal and vaginal sex.</a:t>
            </a:r>
            <a:endParaRPr lang="en-US" dirty="0"/>
          </a:p>
        </p:txBody>
      </p:sp>
      <p:pic>
        <p:nvPicPr>
          <p:cNvPr id="3" name="Audio 2">
            <a:hlinkClick r:id="" action="ppaction://media"/>
            <a:extLst>
              <a:ext uri="{FF2B5EF4-FFF2-40B4-BE49-F238E27FC236}">
                <a16:creationId xmlns:a16="http://schemas.microsoft.com/office/drawing/2014/main" id="{B9E761EE-DF8A-7546-B7F7-FD7533E6E5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59228103"/>
      </p:ext>
    </p:extLst>
  </p:cSld>
  <p:clrMapOvr>
    <a:masterClrMapping/>
  </p:clrMapOvr>
  <mc:AlternateContent xmlns:mc="http://schemas.openxmlformats.org/markup-compatibility/2006">
    <mc:Choice xmlns:p14="http://schemas.microsoft.com/office/powerpoint/2010/main" Requires="p14">
      <p:transition spd="slow" p14:dur="2000" advTm="33287"/>
    </mc:Choice>
    <mc:Fallback>
      <p:transition spd="slow" advTm="33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B4D27-3CCE-3A47-8B9F-EE1E848A3C8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A52B557-DB6B-4244-B2FF-CC8A71923193}"/>
              </a:ext>
            </a:extLst>
          </p:cNvPr>
          <p:cNvSpPr>
            <a:spLocks noGrp="1"/>
          </p:cNvSpPr>
          <p:nvPr>
            <p:ph idx="1"/>
          </p:nvPr>
        </p:nvSpPr>
        <p:spPr/>
        <p:txBody>
          <a:bodyPr>
            <a:normAutofit fontScale="92500" lnSpcReduction="10000"/>
          </a:bodyPr>
          <a:lstStyle/>
          <a:p>
            <a:r>
              <a:rPr lang="en-US" sz="1100" dirty="0"/>
              <a:t>C, A. (2017, November 20). </a:t>
            </a:r>
            <a:r>
              <a:rPr lang="en-US" sz="1100" i="1" dirty="0"/>
              <a:t>STD awareness: STI vs. STD … what’s the difference?</a:t>
            </a:r>
            <a:r>
              <a:rPr lang="en-US" sz="1100" dirty="0"/>
              <a:t> </a:t>
            </a:r>
            <a:r>
              <a:rPr lang="en-US" sz="1100" dirty="0">
                <a:hlinkClick r:id="rId2"/>
              </a:rPr>
              <a:t>http://advocatesaz.org/2017/11/20/std-awareness-sti-vs-std-whats-the-difference/</a:t>
            </a:r>
            <a:endParaRPr lang="en-US" sz="1100" dirty="0"/>
          </a:p>
          <a:p>
            <a:r>
              <a:rPr lang="en-US" sz="1100" dirty="0"/>
              <a:t>C, A. (2020, March 25). </a:t>
            </a:r>
            <a:r>
              <a:rPr lang="en-US" sz="1100" i="1" dirty="0"/>
              <a:t>STD awareness: Stigma and sexually transmitted diseases</a:t>
            </a:r>
            <a:r>
              <a:rPr lang="en-US" sz="1100" dirty="0"/>
              <a:t>. </a:t>
            </a:r>
            <a:r>
              <a:rPr lang="en-US" sz="1100" dirty="0">
                <a:hlinkClick r:id="rId3"/>
              </a:rPr>
              <a:t>https://www.plannedparenthoodaction.org/planned-parenthood-advocates-arizona/blog/std-awareness-stigma-and-sexually-transmitted-diseases</a:t>
            </a:r>
            <a:endParaRPr lang="en-US" sz="1100" dirty="0"/>
          </a:p>
          <a:p>
            <a:r>
              <a:rPr lang="en-US" sz="1100" dirty="0"/>
              <a:t>Castaneda, R. (2018, June 18). </a:t>
            </a:r>
            <a:r>
              <a:rPr lang="en-US" sz="1100" i="1" dirty="0"/>
              <a:t>6 strategies for breaking the stigma of living with an STD</a:t>
            </a:r>
            <a:r>
              <a:rPr lang="en-US" sz="1100" dirty="0"/>
              <a:t>. US News &amp; World Report. </a:t>
            </a:r>
            <a:r>
              <a:rPr lang="en-US" sz="1100" dirty="0">
                <a:hlinkClick r:id="rId4"/>
              </a:rPr>
              <a:t>https://health.usnews.com/health-care/patient-advice/slideshows/6-strategies-for-breaking-the-stigma-of-living-with-an-std</a:t>
            </a:r>
            <a:endParaRPr lang="en-US" sz="1100" dirty="0"/>
          </a:p>
          <a:p>
            <a:r>
              <a:rPr lang="en-US" sz="1100" dirty="0"/>
              <a:t>CDC. (2021, April 7). </a:t>
            </a:r>
            <a:r>
              <a:rPr lang="en-US" sz="1100" i="1" dirty="0"/>
              <a:t>Syphilis—Rates of reported cases by stage of infection, United States, 2010–2019</a:t>
            </a:r>
            <a:r>
              <a:rPr lang="en-US" sz="1100" dirty="0"/>
              <a:t>. </a:t>
            </a:r>
            <a:r>
              <a:rPr lang="en-US" sz="1100" dirty="0">
                <a:hlinkClick r:id="rId5"/>
              </a:rPr>
              <a:t>http://www.cdc.gov/std/statistics/2019/figures/SYPH-1.htm</a:t>
            </a:r>
            <a:endParaRPr lang="en-US" sz="1100" dirty="0"/>
          </a:p>
          <a:p>
            <a:r>
              <a:rPr lang="en-US" sz="1100" dirty="0"/>
              <a:t>Centers for Disease Control. (2021a, April 19). </a:t>
            </a:r>
            <a:r>
              <a:rPr lang="en-US" sz="1100" i="1" dirty="0"/>
              <a:t>National overview—Sexually transmitted disease surveillance, 2019</a:t>
            </a:r>
            <a:r>
              <a:rPr lang="en-US" sz="1100" dirty="0"/>
              <a:t>. </a:t>
            </a:r>
            <a:r>
              <a:rPr lang="en-US" sz="1100" dirty="0">
                <a:hlinkClick r:id="rId6"/>
              </a:rPr>
              <a:t>http://www.cdc.gov/std/statistics/2019/overview.htm</a:t>
            </a:r>
            <a:endParaRPr lang="en-US" sz="1100" dirty="0"/>
          </a:p>
          <a:p>
            <a:r>
              <a:rPr lang="en-US" sz="1100" dirty="0"/>
              <a:t>Centers for Disease Control. (2021b, May 3). </a:t>
            </a:r>
            <a:r>
              <a:rPr lang="en-US" sz="1100" i="1" dirty="0"/>
              <a:t>Tuskegee study—Timeline—CDC - NCHHSTP</a:t>
            </a:r>
            <a:r>
              <a:rPr lang="en-US" sz="1100" dirty="0"/>
              <a:t>. </a:t>
            </a:r>
            <a:r>
              <a:rPr lang="en-US" sz="1100" dirty="0">
                <a:hlinkClick r:id="rId7"/>
              </a:rPr>
              <a:t>http://www.cdc.gov/tuskegee/timeline.htm</a:t>
            </a:r>
            <a:endParaRPr lang="en-US" sz="1100" dirty="0"/>
          </a:p>
          <a:p>
            <a:r>
              <a:rPr lang="en-US" sz="1100" dirty="0"/>
              <a:t>Centers for Disease Control. (2022, March 15). </a:t>
            </a:r>
            <a:r>
              <a:rPr lang="en-US" sz="1100" i="1" dirty="0"/>
              <a:t>STD facts—Syphilis</a:t>
            </a:r>
            <a:r>
              <a:rPr lang="en-US" sz="1100" dirty="0"/>
              <a:t>. </a:t>
            </a:r>
            <a:r>
              <a:rPr lang="en-US" sz="1100" dirty="0">
                <a:hlinkClick r:id="rId8"/>
              </a:rPr>
              <a:t>http://www.cdc.gov/std/syphilis/stdfact-syphilis.htm</a:t>
            </a:r>
            <a:endParaRPr lang="en-US" sz="1100" dirty="0"/>
          </a:p>
          <a:p>
            <a:r>
              <a:rPr lang="en-US" sz="1100" dirty="0"/>
              <a:t>Chen, C. (2021a, November 1). Syphilis is resurging in the U.S., a sign of public health’s funding crisis. </a:t>
            </a:r>
            <a:r>
              <a:rPr lang="en-US" sz="1100" i="1" dirty="0"/>
              <a:t>NPR</a:t>
            </a:r>
            <a:r>
              <a:rPr lang="en-US" sz="1100" dirty="0"/>
              <a:t>. </a:t>
            </a:r>
            <a:r>
              <a:rPr lang="en-US" sz="1100" dirty="0">
                <a:hlinkClick r:id="rId9"/>
              </a:rPr>
              <a:t>https://www.npr.org/sections/health-shots/2021/11/01/1050568646/syphilis-std-public-health-funding</a:t>
            </a:r>
            <a:endParaRPr lang="en-US" sz="1100" dirty="0"/>
          </a:p>
          <a:p>
            <a:r>
              <a:rPr lang="en-US" sz="1100" dirty="0"/>
              <a:t>Chen, C. (2021b, November 23). </a:t>
            </a:r>
            <a:r>
              <a:rPr lang="en-US" sz="1100" i="1" dirty="0"/>
              <a:t>Why the U.S. hasn’t stopped syphilis From killing babies</a:t>
            </a:r>
            <a:r>
              <a:rPr lang="en-US" sz="1100" dirty="0"/>
              <a:t>. </a:t>
            </a:r>
            <a:r>
              <a:rPr lang="en-US" sz="1100" dirty="0" err="1"/>
              <a:t>Undark</a:t>
            </a:r>
            <a:r>
              <a:rPr lang="en-US" sz="1100" dirty="0"/>
              <a:t> Magazine. </a:t>
            </a:r>
            <a:r>
              <a:rPr lang="en-US" sz="1100" dirty="0">
                <a:hlinkClick r:id="rId10"/>
              </a:rPr>
              <a:t>https://undark.org/2021/11/23/why-the-us-hasnt-stopped-syphilis-from-killing-babies/</a:t>
            </a:r>
            <a:endParaRPr lang="en-US" sz="1100" dirty="0"/>
          </a:p>
          <a:p>
            <a:r>
              <a:rPr lang="en-US" sz="1100" dirty="0" err="1"/>
              <a:t>Duberman</a:t>
            </a:r>
            <a:r>
              <a:rPr lang="en-US" sz="1100" dirty="0"/>
              <a:t>, E. (2022, March 25). [In person].</a:t>
            </a:r>
          </a:p>
        </p:txBody>
      </p:sp>
    </p:spTree>
    <p:extLst>
      <p:ext uri="{BB962C8B-B14F-4D97-AF65-F5344CB8AC3E}">
        <p14:creationId xmlns:p14="http://schemas.microsoft.com/office/powerpoint/2010/main" val="3749278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282B-05E5-424E-B36C-9CE8D3421E2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6C68DF3-5DE2-4A42-8A1F-921A00CA7DAF}"/>
              </a:ext>
            </a:extLst>
          </p:cNvPr>
          <p:cNvSpPr>
            <a:spLocks noGrp="1"/>
          </p:cNvSpPr>
          <p:nvPr>
            <p:ph idx="1"/>
          </p:nvPr>
        </p:nvSpPr>
        <p:spPr/>
        <p:txBody>
          <a:bodyPr>
            <a:normAutofit fontScale="92500" lnSpcReduction="10000"/>
          </a:bodyPr>
          <a:lstStyle/>
          <a:p>
            <a:r>
              <a:rPr lang="en-US" sz="1000" dirty="0"/>
              <a:t>Frost, T. (n.d.). </a:t>
            </a:r>
            <a:r>
              <a:rPr lang="en-US" sz="1000" i="1" dirty="0"/>
              <a:t>Harm reduction for engagement</a:t>
            </a:r>
            <a:r>
              <a:rPr lang="en-US" sz="1000" dirty="0"/>
              <a:t>. Harm Reduction Coalition. </a:t>
            </a:r>
            <a:r>
              <a:rPr lang="en-US" sz="1000" dirty="0">
                <a:hlinkClick r:id="rId2"/>
              </a:rPr>
              <a:t>chrome-extension://efaidnbmnnnibpcajpcglclefindmkaj/viewer.html?pdfurl=https%3A%2F%2Fwww.essentialaccess.org%2Fsites%2Fdefault%2Ffiles%2Ffiles%2Fca-cs%2FBO-4-Frost-Harm-Reduction-STI-Prevention-Treatment.pdf&amp;clen=24510404&amp;chunk=true</a:t>
            </a:r>
            <a:endParaRPr lang="en-US" sz="1000" dirty="0"/>
          </a:p>
          <a:p>
            <a:r>
              <a:rPr lang="en-US" sz="1000" dirty="0"/>
              <a:t>Gunter, J. (2019, August 13). Why sexually transmitted infections can’t shake their stigma. </a:t>
            </a:r>
            <a:r>
              <a:rPr lang="en-US" sz="1000" i="1" dirty="0"/>
              <a:t>The New York Times</a:t>
            </a:r>
            <a:r>
              <a:rPr lang="en-US" sz="1000" dirty="0"/>
              <a:t>. </a:t>
            </a:r>
            <a:r>
              <a:rPr lang="en-US" sz="1000" dirty="0">
                <a:hlinkClick r:id="rId3"/>
              </a:rPr>
              <a:t>https://www.nytimes.com/2019/08/13/style/sti-stigma-sexual-transmitted-infections.html</a:t>
            </a:r>
            <a:endParaRPr lang="en-US" sz="1000" dirty="0"/>
          </a:p>
          <a:p>
            <a:r>
              <a:rPr lang="en-US" sz="1000" dirty="0"/>
              <a:t>Henderson, E. (2022, January 5). </a:t>
            </a:r>
            <a:r>
              <a:rPr lang="en-US" sz="1000" i="1" dirty="0"/>
              <a:t>With sexually transmitted infections off the charts, California pushes at-home tests</a:t>
            </a:r>
            <a:r>
              <a:rPr lang="en-US" sz="1000" dirty="0"/>
              <a:t>. News-</a:t>
            </a:r>
            <a:r>
              <a:rPr lang="en-US" sz="1000" dirty="0" err="1"/>
              <a:t>Medical.Net</a:t>
            </a:r>
            <a:r>
              <a:rPr lang="en-US" sz="1000" dirty="0"/>
              <a:t>. </a:t>
            </a:r>
            <a:r>
              <a:rPr lang="en-US" sz="1000" dirty="0">
                <a:hlinkClick r:id="rId4"/>
              </a:rPr>
              <a:t>https://www.news-medical.net/news/20220105/With-sexually-transmitted-infections-off-the-charts-California-pushes-at-home-tests.aspx</a:t>
            </a:r>
            <a:endParaRPr lang="en-US" sz="1000" dirty="0"/>
          </a:p>
          <a:p>
            <a:r>
              <a:rPr lang="en-US" sz="1000" dirty="0"/>
              <a:t>Lee, N.-Y., Chen, Y.-C., Liu, H.-Y., Li, C.-Y., Li, C.-W., Ko, W.-C., &amp; Ko, N.-Y. (2020). Increased repeat syphilis among HIV-infected patients: A nationwide population-based cohort study in Taiwan. </a:t>
            </a:r>
            <a:r>
              <a:rPr lang="en-US" sz="1000" i="1" dirty="0"/>
              <a:t>Medicine</a:t>
            </a:r>
            <a:r>
              <a:rPr lang="en-US" sz="1000" dirty="0"/>
              <a:t>, </a:t>
            </a:r>
            <a:r>
              <a:rPr lang="en-US" sz="1000" i="1" dirty="0"/>
              <a:t>99</a:t>
            </a:r>
            <a:r>
              <a:rPr lang="en-US" sz="1000" dirty="0"/>
              <a:t>(28), e21132. </a:t>
            </a:r>
            <a:r>
              <a:rPr lang="en-US" sz="1000" dirty="0">
                <a:hlinkClick r:id="rId5"/>
              </a:rPr>
              <a:t>https://doi.org/10.1097/MD.0000000000021132</a:t>
            </a:r>
            <a:endParaRPr lang="en-US" sz="1000" dirty="0"/>
          </a:p>
          <a:p>
            <a:r>
              <a:rPr lang="en-US" sz="1000" dirty="0"/>
              <a:t>Martinez, O., Wu, E., Moya, E., Chavez-</a:t>
            </a:r>
            <a:r>
              <a:rPr lang="en-US" sz="1000" dirty="0" err="1"/>
              <a:t>Baray</a:t>
            </a:r>
            <a:r>
              <a:rPr lang="en-US" sz="1000" dirty="0"/>
              <a:t>, S., Dodge, B., Shults, A., &amp; Lopez-Rios, J. (2014). Overcoming issues and challenges in serving the sexual health needs of Latino immigrants in the United States. </a:t>
            </a:r>
            <a:r>
              <a:rPr lang="en-US" sz="1000" i="1" dirty="0"/>
              <a:t>The Eta Sigma </a:t>
            </a:r>
            <a:r>
              <a:rPr lang="en-US" sz="1000" i="1" dirty="0" err="1"/>
              <a:t>Gamman</a:t>
            </a:r>
            <a:r>
              <a:rPr lang="en-US" sz="1000" dirty="0"/>
              <a:t>, </a:t>
            </a:r>
            <a:r>
              <a:rPr lang="en-US" sz="1000" i="1" dirty="0"/>
              <a:t>31</a:t>
            </a:r>
            <a:r>
              <a:rPr lang="en-US" sz="1000" dirty="0"/>
              <a:t>, 43–51.</a:t>
            </a:r>
          </a:p>
          <a:p>
            <a:r>
              <a:rPr lang="en-US" sz="1000" dirty="0"/>
              <a:t>Mayo Clinic. (2021, September 25). </a:t>
            </a:r>
            <a:r>
              <a:rPr lang="en-US" sz="1000" i="1" dirty="0"/>
              <a:t>Syphilis—Diagnosis and treatment</a:t>
            </a:r>
            <a:r>
              <a:rPr lang="en-US" sz="1000" dirty="0"/>
              <a:t>. </a:t>
            </a:r>
            <a:r>
              <a:rPr lang="en-US" sz="1000" dirty="0">
                <a:hlinkClick r:id="rId6"/>
              </a:rPr>
              <a:t>https://www.mayoclinic.org/diseases-conditions/syphilis/diagnosis-treatment/drc-20351762</a:t>
            </a:r>
            <a:endParaRPr lang="en-US" sz="1000" dirty="0"/>
          </a:p>
          <a:p>
            <a:r>
              <a:rPr lang="en-US" sz="1000" dirty="0"/>
              <a:t>Murali, V., &amp; Jayaraman, S. (2018). Substance use disorders and sexually transmitted infections: A public health perspective. </a:t>
            </a:r>
            <a:r>
              <a:rPr lang="en-US" sz="1000" i="1" dirty="0" err="1"/>
              <a:t>BJPsych</a:t>
            </a:r>
            <a:r>
              <a:rPr lang="en-US" sz="1000" i="1" dirty="0"/>
              <a:t> Advances</a:t>
            </a:r>
            <a:r>
              <a:rPr lang="en-US" sz="1000" dirty="0"/>
              <a:t>, </a:t>
            </a:r>
            <a:r>
              <a:rPr lang="en-US" sz="1000" i="1" dirty="0"/>
              <a:t>24</a:t>
            </a:r>
            <a:r>
              <a:rPr lang="en-US" sz="1000" dirty="0"/>
              <a:t>(3), 161–166. </a:t>
            </a:r>
            <a:r>
              <a:rPr lang="en-US" sz="1000" dirty="0">
                <a:hlinkClick r:id="rId7"/>
              </a:rPr>
              <a:t>https://doi.org/10.1192/bja.2017.14</a:t>
            </a:r>
            <a:endParaRPr lang="en-US" sz="1000" dirty="0"/>
          </a:p>
          <a:p>
            <a:r>
              <a:rPr lang="en-US" sz="1000" dirty="0"/>
              <a:t>NASTAD, &amp; NCSD. (2014). </a:t>
            </a:r>
            <a:r>
              <a:rPr lang="en-US" sz="1000" i="1" dirty="0"/>
              <a:t>Addressing stigma: A blueprint for improving HIV/STD prevention and care outcomes for Black &amp; Latino gay men</a:t>
            </a:r>
            <a:r>
              <a:rPr lang="en-US" sz="1000" dirty="0"/>
              <a:t>. </a:t>
            </a:r>
            <a:r>
              <a:rPr lang="en-US" sz="1000" dirty="0">
                <a:hlinkClick r:id="rId8"/>
              </a:rPr>
              <a:t>chrome-extension://efaidnbmnnnibpcajpcglclefindmkaj/viewer.html?pdfurl=https%3A%2F%2Fwww.ncsddc.org%2Fwp-content%2Fuploads%2F2017%2F08%2Fnastad_ncsd_report_addressing_stigma_may_2014.pdf.pdf&amp;clen=2081379&amp;chunk=true</a:t>
            </a:r>
            <a:endParaRPr lang="en-US" sz="1000" dirty="0"/>
          </a:p>
          <a:p>
            <a:r>
              <a:rPr lang="en-US" sz="1000" dirty="0"/>
              <a:t>Planned Parenthood. (n.d.). </a:t>
            </a:r>
            <a:r>
              <a:rPr lang="en-US" sz="1000" i="1" dirty="0"/>
              <a:t>What is syphilis?</a:t>
            </a:r>
            <a:r>
              <a:rPr lang="en-US" sz="1000" dirty="0"/>
              <a:t> Planned Parenthood. </a:t>
            </a:r>
            <a:r>
              <a:rPr lang="en-US" sz="1000" dirty="0">
                <a:hlinkClick r:id="rId9"/>
              </a:rPr>
              <a:t>https://www.plannedparenthood.org/learn/stds-hiv-safer-sex/syphili</a:t>
            </a:r>
            <a:endParaRPr lang="en-US" sz="1000" dirty="0"/>
          </a:p>
        </p:txBody>
      </p:sp>
    </p:spTree>
    <p:extLst>
      <p:ext uri="{BB962C8B-B14F-4D97-AF65-F5344CB8AC3E}">
        <p14:creationId xmlns:p14="http://schemas.microsoft.com/office/powerpoint/2010/main" val="3012375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BE036-69E1-3944-A499-A1E0885632FB}"/>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466CD8C6-A093-D749-A43D-DA6B8363793B}"/>
              </a:ext>
            </a:extLst>
          </p:cNvPr>
          <p:cNvSpPr>
            <a:spLocks noGrp="1"/>
          </p:cNvSpPr>
          <p:nvPr>
            <p:ph idx="1"/>
          </p:nvPr>
        </p:nvSpPr>
        <p:spPr/>
        <p:txBody>
          <a:bodyPr>
            <a:normAutofit fontScale="40000" lnSpcReduction="20000"/>
          </a:bodyPr>
          <a:lstStyle/>
          <a:p>
            <a:r>
              <a:rPr lang="en-US" dirty="0"/>
              <a:t>Rodriguez, C. (2017, January 10). </a:t>
            </a:r>
            <a:r>
              <a:rPr lang="en-US" i="1" dirty="0"/>
              <a:t>Harm reduction 101: Approaching syphilis prevention for people who use drugs</a:t>
            </a:r>
            <a:r>
              <a:rPr lang="en-US" dirty="0"/>
              <a:t>. California Syphilis Prevention Summit. </a:t>
            </a:r>
            <a:r>
              <a:rPr lang="en-US" dirty="0">
                <a:hlinkClick r:id="rId2"/>
              </a:rPr>
              <a:t>chrome-extension://efaidnbmnnnibpcajpcglclefindmkaj/viewer.html?pdfurl=http%3A%2F%2Fpublichealth.lacounty.gov%2Fdhsp%2FPresentations%2FSyphilis%2FRodriguez_HarmReduction.pdf&amp;clen=2576145&amp;chunk=true</a:t>
            </a:r>
            <a:endParaRPr lang="en-US" dirty="0"/>
          </a:p>
          <a:p>
            <a:r>
              <a:rPr lang="en-US" dirty="0"/>
              <a:t>Schmidt, R., Carson, P. J., &amp; Jansen, R. J. (2019). Resurgence of syphilis in the United States: An assessment of contributing factors. </a:t>
            </a:r>
            <a:r>
              <a:rPr lang="en-US" i="1" dirty="0"/>
              <a:t>Infectious Diseases: Research and Treatment</a:t>
            </a:r>
            <a:r>
              <a:rPr lang="en-US" dirty="0"/>
              <a:t>, </a:t>
            </a:r>
            <a:r>
              <a:rPr lang="en-US" i="1" dirty="0"/>
              <a:t>12</a:t>
            </a:r>
            <a:r>
              <a:rPr lang="en-US" dirty="0"/>
              <a:t>, 1178633719883282. </a:t>
            </a:r>
            <a:r>
              <a:rPr lang="en-US" dirty="0">
                <a:hlinkClick r:id="rId3"/>
              </a:rPr>
              <a:t>https://doi.org/10.1177/1178633719883282</a:t>
            </a:r>
            <a:endParaRPr lang="en-US" dirty="0"/>
          </a:p>
          <a:p>
            <a:r>
              <a:rPr lang="en-US" dirty="0"/>
              <a:t>Singh, A. E. (2019). How to address the resurgence of syphilis in Canada. </a:t>
            </a:r>
            <a:r>
              <a:rPr lang="en-US" i="1" dirty="0"/>
              <a:t>CMAJ</a:t>
            </a:r>
            <a:r>
              <a:rPr lang="en-US" dirty="0"/>
              <a:t>, </a:t>
            </a:r>
            <a:r>
              <a:rPr lang="en-US" i="1" dirty="0"/>
              <a:t>191</a:t>
            </a:r>
            <a:r>
              <a:rPr lang="en-US" dirty="0"/>
              <a:t>(50), E1367–E1368. </a:t>
            </a:r>
            <a:r>
              <a:rPr lang="en-US" dirty="0">
                <a:hlinkClick r:id="rId4"/>
              </a:rPr>
              <a:t>https://doi.org/10.1503/cmaj.191075</a:t>
            </a:r>
            <a:endParaRPr lang="en-US" dirty="0"/>
          </a:p>
          <a:p>
            <a:r>
              <a:rPr lang="en-US" dirty="0"/>
              <a:t>Valentine, J. A., Delgado, L. F., </a:t>
            </a:r>
            <a:r>
              <a:rPr lang="en-US" dirty="0" err="1"/>
              <a:t>Haderxhanaj</a:t>
            </a:r>
            <a:r>
              <a:rPr lang="en-US" dirty="0"/>
              <a:t>, L. T., &amp; Hogben, M. (2022). Improving sexual health in U.S. rural communities: Reducing the impact of stigma. </a:t>
            </a:r>
            <a:r>
              <a:rPr lang="en-US" i="1" dirty="0"/>
              <a:t>AIDS and Behavior</a:t>
            </a:r>
            <a:r>
              <a:rPr lang="en-US" dirty="0"/>
              <a:t>, </a:t>
            </a:r>
            <a:r>
              <a:rPr lang="en-US" i="1" dirty="0"/>
              <a:t>26</a:t>
            </a:r>
            <a:r>
              <a:rPr lang="en-US" dirty="0"/>
              <a:t>(S1), 90–99. </a:t>
            </a:r>
            <a:r>
              <a:rPr lang="en-US" dirty="0">
                <a:hlinkClick r:id="rId5"/>
              </a:rPr>
              <a:t>https://doi.org/10.1007/s10461-021-03416-4</a:t>
            </a:r>
            <a:endParaRPr lang="en-US" dirty="0"/>
          </a:p>
          <a:p>
            <a:r>
              <a:rPr lang="en-US" dirty="0"/>
              <a:t>Villar-</a:t>
            </a:r>
            <a:r>
              <a:rPr lang="en-US" dirty="0" err="1"/>
              <a:t>Loubet</a:t>
            </a:r>
            <a:r>
              <a:rPr lang="en-US" dirty="0"/>
              <a:t>, O. M., </a:t>
            </a:r>
            <a:r>
              <a:rPr lang="en-US" dirty="0" err="1"/>
              <a:t>Vamos</a:t>
            </a:r>
            <a:r>
              <a:rPr lang="en-US" dirty="0"/>
              <a:t>, S., Jones, D. L., Lopez, E., &amp; Weiss, S. M. (2011). A cultural perspective on sexual health: HIV positive and negative monolingual Hispanic women in south Florida. </a:t>
            </a:r>
            <a:r>
              <a:rPr lang="en-US" i="1" dirty="0"/>
              <a:t>Hispanic Health Care International : The Official Journal of the National Association of Hispanic Nurses</a:t>
            </a:r>
            <a:r>
              <a:rPr lang="en-US" dirty="0"/>
              <a:t>, </a:t>
            </a:r>
            <a:r>
              <a:rPr lang="en-US" i="1" dirty="0"/>
              <a:t>9</a:t>
            </a:r>
            <a:r>
              <a:rPr lang="en-US" dirty="0"/>
              <a:t>(2), 82–90. </a:t>
            </a:r>
            <a:r>
              <a:rPr lang="en-US" dirty="0">
                <a:hlinkClick r:id="rId6"/>
              </a:rPr>
              <a:t>https://doi.org/10.1891/1540-4153.9.2.82</a:t>
            </a:r>
            <a:endParaRPr lang="en-US" dirty="0"/>
          </a:p>
          <a:p>
            <a:r>
              <a:rPr lang="en-US" dirty="0"/>
              <a:t>Ware-Pressley, M. (2021, October 15). </a:t>
            </a:r>
            <a:r>
              <a:rPr lang="en-US" i="1" dirty="0"/>
              <a:t>Innovative methods to reduce stigma and mitigate the STI epidemic impacting young adults with HIV</a:t>
            </a:r>
            <a:r>
              <a:rPr lang="en-US" dirty="0"/>
              <a:t>. AIDS Education and Training Centers National Coordinating Resource Center (AETC NCRC). </a:t>
            </a:r>
            <a:r>
              <a:rPr lang="en-US" dirty="0">
                <a:hlinkClick r:id="rId7"/>
              </a:rPr>
              <a:t>https://aidsetc.org/blog/innovative-methods-reduce-stigma-and-mitigate-sti-epidemic-impacting-young-adults-hiv</a:t>
            </a:r>
            <a:endParaRPr lang="en-US" dirty="0"/>
          </a:p>
        </p:txBody>
      </p:sp>
    </p:spTree>
    <p:extLst>
      <p:ext uri="{BB962C8B-B14F-4D97-AF65-F5344CB8AC3E}">
        <p14:creationId xmlns:p14="http://schemas.microsoft.com/office/powerpoint/2010/main" val="4279911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2A86-3275-4E40-AAC4-83712CD67281}"/>
              </a:ext>
            </a:extLst>
          </p:cNvPr>
          <p:cNvSpPr>
            <a:spLocks noGrp="1"/>
          </p:cNvSpPr>
          <p:nvPr>
            <p:ph type="title"/>
          </p:nvPr>
        </p:nvSpPr>
        <p:spPr/>
        <p:txBody>
          <a:bodyPr/>
          <a:lstStyle/>
          <a:p>
            <a:r>
              <a:rPr lang="en-US" dirty="0"/>
              <a:t>Picture References</a:t>
            </a:r>
          </a:p>
        </p:txBody>
      </p:sp>
      <p:sp>
        <p:nvSpPr>
          <p:cNvPr id="3" name="Content Placeholder 2">
            <a:extLst>
              <a:ext uri="{FF2B5EF4-FFF2-40B4-BE49-F238E27FC236}">
                <a16:creationId xmlns:a16="http://schemas.microsoft.com/office/drawing/2014/main" id="{2460BA6D-6C9A-6741-8890-55D23D78E8F9}"/>
              </a:ext>
            </a:extLst>
          </p:cNvPr>
          <p:cNvSpPr>
            <a:spLocks noGrp="1"/>
          </p:cNvSpPr>
          <p:nvPr>
            <p:ph idx="1"/>
          </p:nvPr>
        </p:nvSpPr>
        <p:spPr/>
        <p:txBody>
          <a:bodyPr>
            <a:normAutofit fontScale="77500" lnSpcReduction="20000"/>
          </a:bodyPr>
          <a:lstStyle/>
          <a:p>
            <a:pPr marL="0" indent="0">
              <a:buNone/>
            </a:pPr>
            <a:r>
              <a:rPr lang="en-US" dirty="0"/>
              <a:t>When not specified on slides, pictures were found from the following websites:</a:t>
            </a:r>
          </a:p>
          <a:p>
            <a:pPr marL="0" indent="0">
              <a:buNone/>
            </a:pPr>
            <a:r>
              <a:rPr lang="en-US" dirty="0">
                <a:hlinkClick r:id="rId2"/>
              </a:rPr>
              <a:t>NPR</a:t>
            </a:r>
            <a:endParaRPr lang="en-US" dirty="0"/>
          </a:p>
          <a:p>
            <a:pPr marL="0" indent="0">
              <a:buNone/>
            </a:pPr>
            <a:r>
              <a:rPr lang="en-US" dirty="0">
                <a:hlinkClick r:id="rId3"/>
              </a:rPr>
              <a:t>NAM AIDS MAP</a:t>
            </a:r>
            <a:endParaRPr lang="en-US" dirty="0"/>
          </a:p>
          <a:p>
            <a:pPr marL="0" indent="0">
              <a:buNone/>
            </a:pPr>
            <a:r>
              <a:rPr lang="en-US" dirty="0">
                <a:hlinkClick r:id="rId4"/>
              </a:rPr>
              <a:t>POZ</a:t>
            </a:r>
            <a:endParaRPr lang="en-US" dirty="0">
              <a:hlinkClick r:id="rId5"/>
            </a:endParaRPr>
          </a:p>
          <a:p>
            <a:pPr marL="0" indent="0">
              <a:buNone/>
            </a:pPr>
            <a:r>
              <a:rPr lang="en-US" dirty="0">
                <a:hlinkClick r:id="rId5"/>
              </a:rPr>
              <a:t>Planned Parenthood Great Plains</a:t>
            </a:r>
            <a:endParaRPr lang="en-US" dirty="0"/>
          </a:p>
          <a:p>
            <a:pPr marL="0" indent="0">
              <a:buNone/>
            </a:pPr>
            <a:r>
              <a:rPr lang="en-US" dirty="0">
                <a:hlinkClick r:id="rId6"/>
              </a:rPr>
              <a:t>San Francisco AIDS Foundation</a:t>
            </a:r>
            <a:endParaRPr lang="en-US" dirty="0"/>
          </a:p>
          <a:p>
            <a:pPr marL="0" indent="0">
              <a:buNone/>
            </a:pPr>
            <a:r>
              <a:rPr lang="en-US" dirty="0">
                <a:hlinkClick r:id="rId7"/>
              </a:rPr>
              <a:t>The Gender Spectrum Collection</a:t>
            </a:r>
            <a:endParaRPr lang="en-US" dirty="0"/>
          </a:p>
          <a:p>
            <a:pPr marL="0" indent="0">
              <a:buNone/>
            </a:pPr>
            <a:r>
              <a:rPr lang="en-US" dirty="0" err="1">
                <a:hlinkClick r:id="rId8"/>
              </a:rPr>
              <a:t>Verishop</a:t>
            </a:r>
            <a:endParaRPr lang="en-US" dirty="0"/>
          </a:p>
          <a:p>
            <a:pPr marL="0" indent="0">
              <a:buNone/>
            </a:pPr>
            <a:endParaRPr lang="en-US" dirty="0"/>
          </a:p>
        </p:txBody>
      </p:sp>
    </p:spTree>
    <p:extLst>
      <p:ext uri="{BB962C8B-B14F-4D97-AF65-F5344CB8AC3E}">
        <p14:creationId xmlns:p14="http://schemas.microsoft.com/office/powerpoint/2010/main" val="179642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C23B98-25A3-1140-B882-3BC4F7C7F660}"/>
              </a:ext>
            </a:extLst>
          </p:cNvPr>
          <p:cNvSpPr>
            <a:spLocks noGrp="1"/>
          </p:cNvSpPr>
          <p:nvPr>
            <p:ph idx="1"/>
          </p:nvPr>
        </p:nvSpPr>
        <p:spPr/>
        <p:txBody>
          <a:bodyPr>
            <a:normAutofit fontScale="77500" lnSpcReduction="20000"/>
          </a:bodyPr>
          <a:lstStyle/>
          <a:p>
            <a:pPr marL="0" indent="0">
              <a:buNone/>
            </a:pPr>
            <a:r>
              <a:rPr lang="en-US" dirty="0"/>
              <a:t>This project was supported by the Health Resources and Services Administration (HRSA) of the U.S. Department of Health and Human Services (HHS), Behavioral Health Workforce Education and Training (BHWET) Program under M01HP31370, </a:t>
            </a:r>
            <a:r>
              <a:rPr lang="en-US" b="1" dirty="0"/>
              <a:t>UNC-</a:t>
            </a:r>
            <a:r>
              <a:rPr lang="en-US" b="1" dirty="0" err="1"/>
              <a:t>PrimeCare</a:t>
            </a:r>
            <a:r>
              <a:rPr lang="en-US" dirty="0"/>
              <a:t>, $1,920,000.00, </a:t>
            </a:r>
            <a:r>
              <a:rPr lang="en-US" b="1" dirty="0"/>
              <a:t>or </a:t>
            </a:r>
            <a:r>
              <a:rPr lang="en-US" dirty="0"/>
              <a:t>the</a:t>
            </a:r>
            <a:r>
              <a:rPr lang="en-US" b="1" dirty="0"/>
              <a:t> </a:t>
            </a:r>
            <a:r>
              <a:rPr lang="en-US" dirty="0"/>
              <a:t>Opioid Workforce Expansion Program -- Professional, (OWEP) under T98HP33425, </a:t>
            </a:r>
            <a:r>
              <a:rPr lang="en-US" b="1" dirty="0"/>
              <a:t>UNC-</a:t>
            </a:r>
            <a:r>
              <a:rPr lang="en-US" b="1" dirty="0" err="1"/>
              <a:t>PrimeCare</a:t>
            </a:r>
            <a:r>
              <a:rPr lang="en-US" b="1" dirty="0"/>
              <a:t>-OUD</a:t>
            </a:r>
            <a:r>
              <a:rPr lang="en-US" dirty="0"/>
              <a:t>, $1,350,000. Both programs are 100% financed with governmental sources. This information or content and conclusions are those of the author/s and should not be construed as the official position or policy of, nor should any endorsements be inferred by HRSA, HHS or the U.S. Government.</a:t>
            </a:r>
          </a:p>
          <a:p>
            <a:endParaRPr lang="en-US" dirty="0"/>
          </a:p>
        </p:txBody>
      </p:sp>
      <p:pic>
        <p:nvPicPr>
          <p:cNvPr id="4" name="Picture 3">
            <a:extLst>
              <a:ext uri="{FF2B5EF4-FFF2-40B4-BE49-F238E27FC236}">
                <a16:creationId xmlns:a16="http://schemas.microsoft.com/office/drawing/2014/main" id="{E2607D0E-E741-234C-9E89-0EE2D1446B3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28644" y="5931363"/>
            <a:ext cx="2120265" cy="345440"/>
          </a:xfrm>
          <a:prstGeom prst="rect">
            <a:avLst/>
          </a:prstGeom>
        </p:spPr>
      </p:pic>
      <p:pic>
        <p:nvPicPr>
          <p:cNvPr id="5" name="Picture 4">
            <a:extLst>
              <a:ext uri="{FF2B5EF4-FFF2-40B4-BE49-F238E27FC236}">
                <a16:creationId xmlns:a16="http://schemas.microsoft.com/office/drawing/2014/main" id="{9B4E0266-A85E-1B4F-9F32-A72148B21C7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924733" y="5788170"/>
            <a:ext cx="1029335" cy="631825"/>
          </a:xfrm>
          <a:prstGeom prst="rect">
            <a:avLst/>
          </a:prstGeom>
        </p:spPr>
      </p:pic>
    </p:spTree>
    <p:extLst>
      <p:ext uri="{BB962C8B-B14F-4D97-AF65-F5344CB8AC3E}">
        <p14:creationId xmlns:p14="http://schemas.microsoft.com/office/powerpoint/2010/main" val="326392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C29B-B8EB-6F47-A011-56C5E085AE99}"/>
              </a:ext>
            </a:extLst>
          </p:cNvPr>
          <p:cNvSpPr>
            <a:spLocks noGrp="1"/>
          </p:cNvSpPr>
          <p:nvPr>
            <p:ph type="title"/>
          </p:nvPr>
        </p:nvSpPr>
        <p:spPr/>
        <p:txBody>
          <a:bodyPr/>
          <a:lstStyle/>
          <a:p>
            <a:r>
              <a:rPr lang="en-US" dirty="0"/>
              <a:t>Syphilis: Myths and Realities</a:t>
            </a:r>
          </a:p>
        </p:txBody>
      </p:sp>
      <p:sp>
        <p:nvSpPr>
          <p:cNvPr id="6" name="Oval 5">
            <a:extLst>
              <a:ext uri="{FF2B5EF4-FFF2-40B4-BE49-F238E27FC236}">
                <a16:creationId xmlns:a16="http://schemas.microsoft.com/office/drawing/2014/main" id="{66AFB89D-D4E1-AA4C-9499-5C1539616DD4}"/>
              </a:ext>
            </a:extLst>
          </p:cNvPr>
          <p:cNvSpPr/>
          <p:nvPr/>
        </p:nvSpPr>
        <p:spPr>
          <a:xfrm>
            <a:off x="238416" y="2614955"/>
            <a:ext cx="2563736" cy="2285999"/>
          </a:xfrm>
          <a:custGeom>
            <a:avLst/>
            <a:gdLst>
              <a:gd name="connsiteX0" fmla="*/ 0 w 2563736"/>
              <a:gd name="connsiteY0" fmla="*/ 1143000 h 2285999"/>
              <a:gd name="connsiteX1" fmla="*/ 1281868 w 2563736"/>
              <a:gd name="connsiteY1" fmla="*/ 0 h 2285999"/>
              <a:gd name="connsiteX2" fmla="*/ 2563736 w 2563736"/>
              <a:gd name="connsiteY2" fmla="*/ 1143000 h 2285999"/>
              <a:gd name="connsiteX3" fmla="*/ 1281868 w 2563736"/>
              <a:gd name="connsiteY3" fmla="*/ 2286000 h 2285999"/>
              <a:gd name="connsiteX4" fmla="*/ 0 w 2563736"/>
              <a:gd name="connsiteY4" fmla="*/ 1143000 h 2285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736" h="2285999" fill="none" extrusionOk="0">
                <a:moveTo>
                  <a:pt x="0" y="1143000"/>
                </a:moveTo>
                <a:cubicBezTo>
                  <a:pt x="160586" y="645941"/>
                  <a:pt x="531697" y="-52939"/>
                  <a:pt x="1281868" y="0"/>
                </a:cubicBezTo>
                <a:cubicBezTo>
                  <a:pt x="1908978" y="5076"/>
                  <a:pt x="2525778" y="665130"/>
                  <a:pt x="2563736" y="1143000"/>
                </a:cubicBezTo>
                <a:cubicBezTo>
                  <a:pt x="2564055" y="1679079"/>
                  <a:pt x="1969611" y="2292917"/>
                  <a:pt x="1281868" y="2286000"/>
                </a:cubicBezTo>
                <a:cubicBezTo>
                  <a:pt x="546154" y="2250084"/>
                  <a:pt x="87785" y="1725025"/>
                  <a:pt x="0" y="1143000"/>
                </a:cubicBezTo>
                <a:close/>
              </a:path>
              <a:path w="2563736" h="2285999" stroke="0" extrusionOk="0">
                <a:moveTo>
                  <a:pt x="0" y="1143000"/>
                </a:moveTo>
                <a:cubicBezTo>
                  <a:pt x="-13962" y="485993"/>
                  <a:pt x="658385" y="-37671"/>
                  <a:pt x="1281868" y="0"/>
                </a:cubicBezTo>
                <a:cubicBezTo>
                  <a:pt x="2038638" y="103483"/>
                  <a:pt x="2480041" y="550761"/>
                  <a:pt x="2563736" y="1143000"/>
                </a:cubicBezTo>
                <a:cubicBezTo>
                  <a:pt x="2440108" y="1666980"/>
                  <a:pt x="2188319" y="2212227"/>
                  <a:pt x="1281868" y="2286000"/>
                </a:cubicBezTo>
                <a:cubicBezTo>
                  <a:pt x="443530" y="2150109"/>
                  <a:pt x="150220" y="1888090"/>
                  <a:pt x="0" y="1143000"/>
                </a:cubicBezTo>
                <a:close/>
              </a:path>
            </a:pathLst>
          </a:custGeom>
          <a:solidFill>
            <a:schemeClr val="tx1"/>
          </a:solidFill>
          <a:ln w="57150">
            <a:solidFill>
              <a:schemeClr val="bg1"/>
            </a:solidFill>
            <a:extLst>
              <a:ext uri="{C807C97D-BFC1-408E-A445-0C87EB9F89A2}">
                <ask:lineSketchStyleProps xmlns:ask="http://schemas.microsoft.com/office/drawing/2018/sketchyshapes" sd="3978248048">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0DB771-E590-CE4F-B68F-F1105BFD9EF6}"/>
              </a:ext>
            </a:extLst>
          </p:cNvPr>
          <p:cNvSpPr txBox="1"/>
          <p:nvPr/>
        </p:nvSpPr>
        <p:spPr>
          <a:xfrm>
            <a:off x="768147" y="2781947"/>
            <a:ext cx="1918010" cy="2308324"/>
          </a:xfrm>
          <a:prstGeom prst="rect">
            <a:avLst/>
          </a:prstGeom>
          <a:noFill/>
        </p:spPr>
        <p:txBody>
          <a:bodyPr wrap="square" rtlCol="0">
            <a:spAutoFit/>
          </a:bodyPr>
          <a:lstStyle/>
          <a:p>
            <a:r>
              <a:rPr lang="en-US" dirty="0">
                <a:solidFill>
                  <a:schemeClr val="bg1">
                    <a:alpha val="70000"/>
                  </a:schemeClr>
                </a:solidFill>
              </a:rPr>
              <a:t>Syphilis is a sexually transmitted infection (STI) that has affected health for centuries.</a:t>
            </a:r>
          </a:p>
          <a:p>
            <a:endParaRPr lang="en-US" dirty="0"/>
          </a:p>
        </p:txBody>
      </p:sp>
      <p:sp>
        <p:nvSpPr>
          <p:cNvPr id="11" name="Oval 10">
            <a:extLst>
              <a:ext uri="{FF2B5EF4-FFF2-40B4-BE49-F238E27FC236}">
                <a16:creationId xmlns:a16="http://schemas.microsoft.com/office/drawing/2014/main" id="{8D4F3538-769B-C649-B43F-62ED8F607E63}"/>
              </a:ext>
            </a:extLst>
          </p:cNvPr>
          <p:cNvSpPr/>
          <p:nvPr/>
        </p:nvSpPr>
        <p:spPr>
          <a:xfrm>
            <a:off x="7264408" y="3481762"/>
            <a:ext cx="2118731" cy="1837226"/>
          </a:xfrm>
          <a:custGeom>
            <a:avLst/>
            <a:gdLst>
              <a:gd name="connsiteX0" fmla="*/ 0 w 2118731"/>
              <a:gd name="connsiteY0" fmla="*/ 918613 h 1837226"/>
              <a:gd name="connsiteX1" fmla="*/ 1059366 w 2118731"/>
              <a:gd name="connsiteY1" fmla="*/ 0 h 1837226"/>
              <a:gd name="connsiteX2" fmla="*/ 2118732 w 2118731"/>
              <a:gd name="connsiteY2" fmla="*/ 918613 h 1837226"/>
              <a:gd name="connsiteX3" fmla="*/ 1059366 w 2118731"/>
              <a:gd name="connsiteY3" fmla="*/ 1837226 h 1837226"/>
              <a:gd name="connsiteX4" fmla="*/ 0 w 2118731"/>
              <a:gd name="connsiteY4" fmla="*/ 918613 h 1837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8731" h="1837226" fill="none" extrusionOk="0">
                <a:moveTo>
                  <a:pt x="0" y="918613"/>
                </a:moveTo>
                <a:cubicBezTo>
                  <a:pt x="123023" y="294349"/>
                  <a:pt x="606273" y="8709"/>
                  <a:pt x="1059366" y="0"/>
                </a:cubicBezTo>
                <a:cubicBezTo>
                  <a:pt x="1698152" y="91813"/>
                  <a:pt x="2089546" y="410650"/>
                  <a:pt x="2118732" y="918613"/>
                </a:cubicBezTo>
                <a:cubicBezTo>
                  <a:pt x="2241905" y="1443811"/>
                  <a:pt x="1614309" y="1823476"/>
                  <a:pt x="1059366" y="1837226"/>
                </a:cubicBezTo>
                <a:cubicBezTo>
                  <a:pt x="459192" y="1841733"/>
                  <a:pt x="35846" y="1377356"/>
                  <a:pt x="0" y="918613"/>
                </a:cubicBezTo>
                <a:close/>
              </a:path>
              <a:path w="2118731" h="1837226" stroke="0" extrusionOk="0">
                <a:moveTo>
                  <a:pt x="0" y="918613"/>
                </a:moveTo>
                <a:cubicBezTo>
                  <a:pt x="-76535" y="545554"/>
                  <a:pt x="372531" y="-42022"/>
                  <a:pt x="1059366" y="0"/>
                </a:cubicBezTo>
                <a:cubicBezTo>
                  <a:pt x="1756049" y="-16477"/>
                  <a:pt x="2103266" y="439446"/>
                  <a:pt x="2118732" y="918613"/>
                </a:cubicBezTo>
                <a:cubicBezTo>
                  <a:pt x="2075715" y="1440327"/>
                  <a:pt x="1633721" y="1849899"/>
                  <a:pt x="1059366" y="1837226"/>
                </a:cubicBezTo>
                <a:cubicBezTo>
                  <a:pt x="526464" y="1803465"/>
                  <a:pt x="-142166" y="1458560"/>
                  <a:pt x="0" y="918613"/>
                </a:cubicBezTo>
                <a:close/>
              </a:path>
            </a:pathLst>
          </a:custGeom>
          <a:solidFill>
            <a:schemeClr val="tx1"/>
          </a:solidFill>
          <a:ln w="38100">
            <a:solidFill>
              <a:schemeClr val="bg1"/>
            </a:solidFill>
            <a:extLst>
              <a:ext uri="{C807C97D-BFC1-408E-A445-0C87EB9F89A2}">
                <ask:lineSketchStyleProps xmlns:ask="http://schemas.microsoft.com/office/drawing/2018/sketchyshapes" sd="98176570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D16660-6F1F-8D47-8495-136A990A3C89}"/>
              </a:ext>
            </a:extLst>
          </p:cNvPr>
          <p:cNvSpPr txBox="1"/>
          <p:nvPr/>
        </p:nvSpPr>
        <p:spPr>
          <a:xfrm>
            <a:off x="7668056" y="3899798"/>
            <a:ext cx="1568200" cy="923330"/>
          </a:xfrm>
          <a:prstGeom prst="rect">
            <a:avLst/>
          </a:prstGeom>
          <a:noFill/>
        </p:spPr>
        <p:txBody>
          <a:bodyPr wrap="square">
            <a:spAutoFit/>
          </a:bodyPr>
          <a:lstStyle/>
          <a:p>
            <a:r>
              <a:rPr lang="en-US" sz="1800" dirty="0">
                <a:solidFill>
                  <a:schemeClr val="bg1">
                    <a:alpha val="70000"/>
                  </a:schemeClr>
                </a:solidFill>
              </a:rPr>
              <a:t>You would know if you had syphilis.</a:t>
            </a:r>
          </a:p>
        </p:txBody>
      </p:sp>
      <p:sp>
        <p:nvSpPr>
          <p:cNvPr id="17" name="Rectangular Callout 16">
            <a:extLst>
              <a:ext uri="{FF2B5EF4-FFF2-40B4-BE49-F238E27FC236}">
                <a16:creationId xmlns:a16="http://schemas.microsoft.com/office/drawing/2014/main" id="{46E74555-E2BE-1E45-8FCE-D8B08F7E7E24}"/>
              </a:ext>
            </a:extLst>
          </p:cNvPr>
          <p:cNvSpPr/>
          <p:nvPr/>
        </p:nvSpPr>
        <p:spPr>
          <a:xfrm>
            <a:off x="1031487" y="5421357"/>
            <a:ext cx="977593" cy="481188"/>
          </a:xfrm>
          <a:prstGeom prst="wedgeRectCallout">
            <a:avLst>
              <a:gd name="adj1" fmla="val -18219"/>
              <a:gd name="adj2" fmla="val -143386"/>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TRUE!</a:t>
            </a:r>
          </a:p>
        </p:txBody>
      </p:sp>
      <p:sp>
        <p:nvSpPr>
          <p:cNvPr id="18" name="Rectangular Callout 17">
            <a:extLst>
              <a:ext uri="{FF2B5EF4-FFF2-40B4-BE49-F238E27FC236}">
                <a16:creationId xmlns:a16="http://schemas.microsoft.com/office/drawing/2014/main" id="{3642D8E1-A431-3045-8616-4EA2D73B17D2}"/>
              </a:ext>
            </a:extLst>
          </p:cNvPr>
          <p:cNvSpPr/>
          <p:nvPr/>
        </p:nvSpPr>
        <p:spPr>
          <a:xfrm>
            <a:off x="10118355" y="762000"/>
            <a:ext cx="1835229" cy="4138953"/>
          </a:xfrm>
          <a:prstGeom prst="wedgeRectCallout">
            <a:avLst>
              <a:gd name="adj1" fmla="val -85150"/>
              <a:gd name="adj2" fmla="val 3443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MYTH!</a:t>
            </a:r>
          </a:p>
          <a:p>
            <a:pPr algn="ctr"/>
            <a:r>
              <a:rPr lang="en-US" sz="1400" u="sng" dirty="0"/>
              <a:t>Primary syphilis: </a:t>
            </a:r>
            <a:r>
              <a:rPr lang="en-US" sz="1400" dirty="0"/>
              <a:t>Painless sore(s) (often missed or confused for other conditions)</a:t>
            </a:r>
          </a:p>
          <a:p>
            <a:pPr algn="ctr"/>
            <a:endParaRPr lang="en-US" sz="1400" u="sng" dirty="0"/>
          </a:p>
          <a:p>
            <a:pPr algn="ctr"/>
            <a:r>
              <a:rPr lang="en-US" sz="1400" u="sng" dirty="0"/>
              <a:t>Secondary syphilis: </a:t>
            </a:r>
            <a:r>
              <a:rPr lang="en-US" sz="1400" dirty="0"/>
              <a:t>Rash, headache, fever, other symptoms </a:t>
            </a:r>
          </a:p>
          <a:p>
            <a:pPr algn="ctr"/>
            <a:endParaRPr lang="en-US" sz="1400" dirty="0"/>
          </a:p>
          <a:p>
            <a:pPr algn="ctr"/>
            <a:r>
              <a:rPr lang="en-US" sz="1400" u="sng" dirty="0"/>
              <a:t>Latent syphilis: </a:t>
            </a:r>
            <a:r>
              <a:rPr lang="en-US" sz="1400" dirty="0"/>
              <a:t>Symptoms go away, but the bacteria will stay in a person’s body for years.</a:t>
            </a:r>
          </a:p>
        </p:txBody>
      </p:sp>
      <p:sp>
        <p:nvSpPr>
          <p:cNvPr id="21" name="TextBox 20">
            <a:extLst>
              <a:ext uri="{FF2B5EF4-FFF2-40B4-BE49-F238E27FC236}">
                <a16:creationId xmlns:a16="http://schemas.microsoft.com/office/drawing/2014/main" id="{ABD28ED8-8AA3-1341-A650-E3FCCD7794DD}"/>
              </a:ext>
            </a:extLst>
          </p:cNvPr>
          <p:cNvSpPr txBox="1"/>
          <p:nvPr/>
        </p:nvSpPr>
        <p:spPr>
          <a:xfrm>
            <a:off x="8639441" y="6514751"/>
            <a:ext cx="3552559" cy="430887"/>
          </a:xfrm>
          <a:prstGeom prst="rect">
            <a:avLst/>
          </a:prstGeom>
          <a:noFill/>
        </p:spPr>
        <p:txBody>
          <a:bodyPr wrap="square" rtlCol="0">
            <a:spAutoFit/>
          </a:bodyPr>
          <a:lstStyle/>
          <a:p>
            <a:r>
              <a:rPr lang="en-US" sz="1100" dirty="0"/>
              <a:t>Jackman et al., 2021; Mayo Clinic, 2021; CDC, 2022</a:t>
            </a:r>
          </a:p>
          <a:p>
            <a:r>
              <a:rPr lang="en-US" sz="1100" dirty="0"/>
              <a:t> </a:t>
            </a:r>
          </a:p>
        </p:txBody>
      </p:sp>
      <p:sp>
        <p:nvSpPr>
          <p:cNvPr id="15" name="Oval 14">
            <a:extLst>
              <a:ext uri="{FF2B5EF4-FFF2-40B4-BE49-F238E27FC236}">
                <a16:creationId xmlns:a16="http://schemas.microsoft.com/office/drawing/2014/main" id="{CD6B82DE-B7C9-9145-AF8B-14D7F31FCB17}"/>
              </a:ext>
            </a:extLst>
          </p:cNvPr>
          <p:cNvSpPr/>
          <p:nvPr/>
        </p:nvSpPr>
        <p:spPr>
          <a:xfrm>
            <a:off x="4391493" y="1973626"/>
            <a:ext cx="2505307" cy="2028419"/>
          </a:xfrm>
          <a:custGeom>
            <a:avLst/>
            <a:gdLst>
              <a:gd name="connsiteX0" fmla="*/ 0 w 2505307"/>
              <a:gd name="connsiteY0" fmla="*/ 1014210 h 2028419"/>
              <a:gd name="connsiteX1" fmla="*/ 1252654 w 2505307"/>
              <a:gd name="connsiteY1" fmla="*/ 0 h 2028419"/>
              <a:gd name="connsiteX2" fmla="*/ 2505308 w 2505307"/>
              <a:gd name="connsiteY2" fmla="*/ 1014210 h 2028419"/>
              <a:gd name="connsiteX3" fmla="*/ 1252654 w 2505307"/>
              <a:gd name="connsiteY3" fmla="*/ 2028420 h 2028419"/>
              <a:gd name="connsiteX4" fmla="*/ 0 w 2505307"/>
              <a:gd name="connsiteY4" fmla="*/ 1014210 h 2028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307" h="2028419" fill="none" extrusionOk="0">
                <a:moveTo>
                  <a:pt x="0" y="1014210"/>
                </a:moveTo>
                <a:cubicBezTo>
                  <a:pt x="59030" y="397972"/>
                  <a:pt x="604949" y="2911"/>
                  <a:pt x="1252654" y="0"/>
                </a:cubicBezTo>
                <a:cubicBezTo>
                  <a:pt x="2012660" y="116547"/>
                  <a:pt x="2474115" y="453407"/>
                  <a:pt x="2505308" y="1014210"/>
                </a:cubicBezTo>
                <a:cubicBezTo>
                  <a:pt x="2609553" y="1589460"/>
                  <a:pt x="1779433" y="1953099"/>
                  <a:pt x="1252654" y="2028420"/>
                </a:cubicBezTo>
                <a:cubicBezTo>
                  <a:pt x="537989" y="2035236"/>
                  <a:pt x="15049" y="1553942"/>
                  <a:pt x="0" y="1014210"/>
                </a:cubicBezTo>
                <a:close/>
              </a:path>
              <a:path w="2505307" h="2028419" stroke="0" extrusionOk="0">
                <a:moveTo>
                  <a:pt x="0" y="1014210"/>
                </a:moveTo>
                <a:cubicBezTo>
                  <a:pt x="-93301" y="617769"/>
                  <a:pt x="510673" y="-20713"/>
                  <a:pt x="1252654" y="0"/>
                </a:cubicBezTo>
                <a:cubicBezTo>
                  <a:pt x="1983196" y="-5716"/>
                  <a:pt x="2457059" y="541955"/>
                  <a:pt x="2505308" y="1014210"/>
                </a:cubicBezTo>
                <a:cubicBezTo>
                  <a:pt x="2326544" y="1634091"/>
                  <a:pt x="1872280" y="2113792"/>
                  <a:pt x="1252654" y="2028420"/>
                </a:cubicBezTo>
                <a:cubicBezTo>
                  <a:pt x="591830" y="2008360"/>
                  <a:pt x="-62061" y="1588579"/>
                  <a:pt x="0" y="1014210"/>
                </a:cubicBezTo>
                <a:close/>
              </a:path>
            </a:pathLst>
          </a:custGeom>
          <a:solidFill>
            <a:schemeClr val="tx1"/>
          </a:solidFill>
          <a:ln w="38100">
            <a:solidFill>
              <a:schemeClr val="bg1"/>
            </a:solidFill>
            <a:extLst>
              <a:ext uri="{C807C97D-BFC1-408E-A445-0C87EB9F89A2}">
                <ask:lineSketchStyleProps xmlns:ask="http://schemas.microsoft.com/office/drawing/2018/sketchyshapes" sd="98176570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alpha val="70000"/>
                  </a:schemeClr>
                </a:solidFill>
              </a:rPr>
              <a:t>Syphilis can only be spread through oral, anal and vaginal sex.</a:t>
            </a:r>
            <a:endParaRPr lang="en-US" dirty="0"/>
          </a:p>
        </p:txBody>
      </p:sp>
      <p:sp>
        <p:nvSpPr>
          <p:cNvPr id="22" name="Rectangular Callout 21">
            <a:extLst>
              <a:ext uri="{FF2B5EF4-FFF2-40B4-BE49-F238E27FC236}">
                <a16:creationId xmlns:a16="http://schemas.microsoft.com/office/drawing/2014/main" id="{110C4B95-07DD-3443-8E85-87C95B525823}"/>
              </a:ext>
            </a:extLst>
          </p:cNvPr>
          <p:cNvSpPr/>
          <p:nvPr/>
        </p:nvSpPr>
        <p:spPr>
          <a:xfrm>
            <a:off x="3331883" y="4572001"/>
            <a:ext cx="2219092" cy="2028419"/>
          </a:xfrm>
          <a:prstGeom prst="wedgeRectCallout">
            <a:avLst>
              <a:gd name="adj1" fmla="val 42523"/>
              <a:gd name="adj2" fmla="val -75277"/>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MYTH!</a:t>
            </a:r>
          </a:p>
          <a:p>
            <a:pPr algn="ctr"/>
            <a:r>
              <a:rPr lang="en-US" sz="1400" dirty="0"/>
              <a:t>Syphilis can spread from skin-to-skin contact. Syphilis can also spread from a birth parent to an unborn baby. When a baby is born with syphilis, this is called </a:t>
            </a:r>
            <a:r>
              <a:rPr lang="en-US" sz="1400" b="1" dirty="0"/>
              <a:t>congenital syphilis.</a:t>
            </a:r>
            <a:endParaRPr lang="en-US" sz="1400" dirty="0"/>
          </a:p>
        </p:txBody>
      </p:sp>
      <p:pic>
        <p:nvPicPr>
          <p:cNvPr id="3" name="Audio 2">
            <a:hlinkClick r:id="" action="ppaction://media"/>
            <a:extLst>
              <a:ext uri="{FF2B5EF4-FFF2-40B4-BE49-F238E27FC236}">
                <a16:creationId xmlns:a16="http://schemas.microsoft.com/office/drawing/2014/main" id="{5AB1EDC9-84AC-B34D-9694-E9D6764EC0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23500465"/>
      </p:ext>
    </p:extLst>
  </p:cSld>
  <p:clrMapOvr>
    <a:masterClrMapping/>
  </p:clrMapOvr>
  <mc:AlternateContent xmlns:mc="http://schemas.openxmlformats.org/markup-compatibility/2006">
    <mc:Choice xmlns:p14="http://schemas.microsoft.com/office/powerpoint/2010/main" Requires="p14">
      <p:transition spd="slow" p14:dur="2000" advTm="79706"/>
    </mc:Choice>
    <mc:Fallback>
      <p:transition spd="slow" advTm="79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C29B-B8EB-6F47-A011-56C5E085AE99}"/>
              </a:ext>
            </a:extLst>
          </p:cNvPr>
          <p:cNvSpPr>
            <a:spLocks noGrp="1"/>
          </p:cNvSpPr>
          <p:nvPr>
            <p:ph type="title"/>
          </p:nvPr>
        </p:nvSpPr>
        <p:spPr/>
        <p:txBody>
          <a:bodyPr/>
          <a:lstStyle/>
          <a:p>
            <a:r>
              <a:rPr lang="en-US" dirty="0"/>
              <a:t>Syphilis: Myths and Realities</a:t>
            </a:r>
          </a:p>
        </p:txBody>
      </p:sp>
      <p:sp>
        <p:nvSpPr>
          <p:cNvPr id="16" name="Oval 15">
            <a:extLst>
              <a:ext uri="{FF2B5EF4-FFF2-40B4-BE49-F238E27FC236}">
                <a16:creationId xmlns:a16="http://schemas.microsoft.com/office/drawing/2014/main" id="{98630894-44BC-EB4F-BE6C-81BC56E9682C}"/>
              </a:ext>
            </a:extLst>
          </p:cNvPr>
          <p:cNvSpPr/>
          <p:nvPr/>
        </p:nvSpPr>
        <p:spPr>
          <a:xfrm>
            <a:off x="6096000" y="2966936"/>
            <a:ext cx="3195410" cy="1985173"/>
          </a:xfrm>
          <a:custGeom>
            <a:avLst/>
            <a:gdLst>
              <a:gd name="connsiteX0" fmla="*/ 0 w 3195410"/>
              <a:gd name="connsiteY0" fmla="*/ 992587 h 1985173"/>
              <a:gd name="connsiteX1" fmla="*/ 1597705 w 3195410"/>
              <a:gd name="connsiteY1" fmla="*/ 0 h 1985173"/>
              <a:gd name="connsiteX2" fmla="*/ 3195410 w 3195410"/>
              <a:gd name="connsiteY2" fmla="*/ 992587 h 1985173"/>
              <a:gd name="connsiteX3" fmla="*/ 1597705 w 3195410"/>
              <a:gd name="connsiteY3" fmla="*/ 1985174 h 1985173"/>
              <a:gd name="connsiteX4" fmla="*/ 0 w 3195410"/>
              <a:gd name="connsiteY4" fmla="*/ 992587 h 1985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5410" h="1985173" fill="none" extrusionOk="0">
                <a:moveTo>
                  <a:pt x="0" y="992587"/>
                </a:moveTo>
                <a:cubicBezTo>
                  <a:pt x="157971" y="294251"/>
                  <a:pt x="741266" y="1712"/>
                  <a:pt x="1597705" y="0"/>
                </a:cubicBezTo>
                <a:cubicBezTo>
                  <a:pt x="2489666" y="16364"/>
                  <a:pt x="3170155" y="443853"/>
                  <a:pt x="3195410" y="992587"/>
                </a:cubicBezTo>
                <a:cubicBezTo>
                  <a:pt x="3359330" y="1564549"/>
                  <a:pt x="2421797" y="1958570"/>
                  <a:pt x="1597705" y="1985174"/>
                </a:cubicBezTo>
                <a:cubicBezTo>
                  <a:pt x="695273" y="1991155"/>
                  <a:pt x="15844" y="1519301"/>
                  <a:pt x="0" y="992587"/>
                </a:cubicBezTo>
                <a:close/>
              </a:path>
              <a:path w="3195410" h="1985173" stroke="0" extrusionOk="0">
                <a:moveTo>
                  <a:pt x="0" y="992587"/>
                </a:moveTo>
                <a:cubicBezTo>
                  <a:pt x="-51625" y="534969"/>
                  <a:pt x="673099" y="-17434"/>
                  <a:pt x="1597705" y="0"/>
                </a:cubicBezTo>
                <a:cubicBezTo>
                  <a:pt x="2632857" y="-22552"/>
                  <a:pt x="3163379" y="502736"/>
                  <a:pt x="3195410" y="992587"/>
                </a:cubicBezTo>
                <a:cubicBezTo>
                  <a:pt x="3143615" y="1558089"/>
                  <a:pt x="2461685" y="2006942"/>
                  <a:pt x="1597705" y="1985174"/>
                </a:cubicBezTo>
                <a:cubicBezTo>
                  <a:pt x="846028" y="1900585"/>
                  <a:pt x="-137600" y="1572341"/>
                  <a:pt x="0" y="992587"/>
                </a:cubicBezTo>
                <a:close/>
              </a:path>
            </a:pathLst>
          </a:custGeom>
          <a:solidFill>
            <a:schemeClr val="tx1"/>
          </a:solidFill>
          <a:ln w="38100">
            <a:solidFill>
              <a:schemeClr val="bg1"/>
            </a:solidFill>
            <a:extLst>
              <a:ext uri="{C807C97D-BFC1-408E-A445-0C87EB9F89A2}">
                <ask:lineSketchStyleProps xmlns:ask="http://schemas.microsoft.com/office/drawing/2018/sketchyshapes" sd="98176570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alpha val="70000"/>
                  </a:schemeClr>
                </a:solidFill>
              </a:rPr>
              <a:t>People don’t really get syphilis anymore.</a:t>
            </a:r>
          </a:p>
          <a:p>
            <a:pPr algn="ctr"/>
            <a:endParaRPr lang="en-US" dirty="0"/>
          </a:p>
        </p:txBody>
      </p:sp>
      <p:sp>
        <p:nvSpPr>
          <p:cNvPr id="21" name="TextBox 20">
            <a:extLst>
              <a:ext uri="{FF2B5EF4-FFF2-40B4-BE49-F238E27FC236}">
                <a16:creationId xmlns:a16="http://schemas.microsoft.com/office/drawing/2014/main" id="{ABD28ED8-8AA3-1341-A650-E3FCCD7794DD}"/>
              </a:ext>
            </a:extLst>
          </p:cNvPr>
          <p:cNvSpPr txBox="1"/>
          <p:nvPr/>
        </p:nvSpPr>
        <p:spPr>
          <a:xfrm>
            <a:off x="8639441" y="6514751"/>
            <a:ext cx="3552559" cy="430887"/>
          </a:xfrm>
          <a:prstGeom prst="rect">
            <a:avLst/>
          </a:prstGeom>
          <a:noFill/>
        </p:spPr>
        <p:txBody>
          <a:bodyPr wrap="square" rtlCol="0">
            <a:spAutoFit/>
          </a:bodyPr>
          <a:lstStyle/>
          <a:p>
            <a:r>
              <a:rPr lang="en-US" sz="1100" dirty="0"/>
              <a:t>CDC, 2021; CDC, 2022</a:t>
            </a:r>
          </a:p>
          <a:p>
            <a:r>
              <a:rPr lang="en-US" sz="1100" dirty="0"/>
              <a:t> </a:t>
            </a:r>
          </a:p>
        </p:txBody>
      </p:sp>
      <p:sp>
        <p:nvSpPr>
          <p:cNvPr id="25" name="Oval 24">
            <a:extLst>
              <a:ext uri="{FF2B5EF4-FFF2-40B4-BE49-F238E27FC236}">
                <a16:creationId xmlns:a16="http://schemas.microsoft.com/office/drawing/2014/main" id="{10E6D016-BF00-AB4F-8E76-5A3E07C161E1}"/>
              </a:ext>
            </a:extLst>
          </p:cNvPr>
          <p:cNvSpPr/>
          <p:nvPr/>
        </p:nvSpPr>
        <p:spPr>
          <a:xfrm>
            <a:off x="2033081" y="2794361"/>
            <a:ext cx="2912490" cy="1985172"/>
          </a:xfrm>
          <a:custGeom>
            <a:avLst/>
            <a:gdLst>
              <a:gd name="connsiteX0" fmla="*/ 0 w 2912490"/>
              <a:gd name="connsiteY0" fmla="*/ 992586 h 1985172"/>
              <a:gd name="connsiteX1" fmla="*/ 1456245 w 2912490"/>
              <a:gd name="connsiteY1" fmla="*/ 0 h 1985172"/>
              <a:gd name="connsiteX2" fmla="*/ 2912490 w 2912490"/>
              <a:gd name="connsiteY2" fmla="*/ 992586 h 1985172"/>
              <a:gd name="connsiteX3" fmla="*/ 1456245 w 2912490"/>
              <a:gd name="connsiteY3" fmla="*/ 1985172 h 1985172"/>
              <a:gd name="connsiteX4" fmla="*/ 0 w 2912490"/>
              <a:gd name="connsiteY4" fmla="*/ 992586 h 1985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2490" h="1985172" fill="none" extrusionOk="0">
                <a:moveTo>
                  <a:pt x="0" y="992586"/>
                </a:moveTo>
                <a:cubicBezTo>
                  <a:pt x="68504" y="501645"/>
                  <a:pt x="604003" y="-60169"/>
                  <a:pt x="1456245" y="0"/>
                </a:cubicBezTo>
                <a:cubicBezTo>
                  <a:pt x="2196882" y="3995"/>
                  <a:pt x="2890858" y="531813"/>
                  <a:pt x="2912490" y="992586"/>
                </a:cubicBezTo>
                <a:cubicBezTo>
                  <a:pt x="2912818" y="1443101"/>
                  <a:pt x="2193625" y="2008060"/>
                  <a:pt x="1456245" y="1985172"/>
                </a:cubicBezTo>
                <a:cubicBezTo>
                  <a:pt x="553798" y="1858132"/>
                  <a:pt x="31324" y="1523207"/>
                  <a:pt x="0" y="992586"/>
                </a:cubicBezTo>
                <a:close/>
              </a:path>
              <a:path w="2912490" h="1985172" stroke="0" extrusionOk="0">
                <a:moveTo>
                  <a:pt x="0" y="992586"/>
                </a:moveTo>
                <a:cubicBezTo>
                  <a:pt x="-88943" y="280384"/>
                  <a:pt x="680492" y="-12714"/>
                  <a:pt x="1456245" y="0"/>
                </a:cubicBezTo>
                <a:cubicBezTo>
                  <a:pt x="2300470" y="84720"/>
                  <a:pt x="2821668" y="486740"/>
                  <a:pt x="2912490" y="992586"/>
                </a:cubicBezTo>
                <a:cubicBezTo>
                  <a:pt x="2805237" y="1447705"/>
                  <a:pt x="2364118" y="1946664"/>
                  <a:pt x="1456245" y="1985172"/>
                </a:cubicBezTo>
                <a:cubicBezTo>
                  <a:pt x="610179" y="1941602"/>
                  <a:pt x="117116" y="1629521"/>
                  <a:pt x="0" y="992586"/>
                </a:cubicBezTo>
                <a:close/>
              </a:path>
            </a:pathLst>
          </a:custGeom>
          <a:solidFill>
            <a:schemeClr val="tx1"/>
          </a:solidFill>
          <a:ln w="57150">
            <a:solidFill>
              <a:schemeClr val="bg1"/>
            </a:solidFill>
            <a:extLst>
              <a:ext uri="{C807C97D-BFC1-408E-A445-0C87EB9F89A2}">
                <ask:lineSketchStyleProps xmlns:ask="http://schemas.microsoft.com/office/drawing/2018/sketchyshapes" sd="3978248048">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alpha val="70000"/>
                  </a:schemeClr>
                </a:solidFill>
              </a:rPr>
              <a:t>Syphilis is curable.</a:t>
            </a:r>
          </a:p>
          <a:p>
            <a:pPr algn="ctr"/>
            <a:endParaRPr lang="en-US" dirty="0"/>
          </a:p>
        </p:txBody>
      </p:sp>
      <p:pic>
        <p:nvPicPr>
          <p:cNvPr id="4" name="Audio 3">
            <a:hlinkClick r:id="" action="ppaction://media"/>
            <a:extLst>
              <a:ext uri="{FF2B5EF4-FFF2-40B4-BE49-F238E27FC236}">
                <a16:creationId xmlns:a16="http://schemas.microsoft.com/office/drawing/2014/main" id="{4CF15508-66D9-8541-BF67-8E644C5A6C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4404354"/>
      </p:ext>
    </p:extLst>
  </p:cSld>
  <p:clrMapOvr>
    <a:masterClrMapping/>
  </p:clrMapOvr>
  <mc:AlternateContent xmlns:mc="http://schemas.openxmlformats.org/markup-compatibility/2006">
    <mc:Choice xmlns:p14="http://schemas.microsoft.com/office/powerpoint/2010/main" Requires="p14">
      <p:transition spd="slow" p14:dur="2000" advTm="23352"/>
    </mc:Choice>
    <mc:Fallback>
      <p:transition spd="slow" advTm="2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C29B-B8EB-6F47-A011-56C5E085AE99}"/>
              </a:ext>
            </a:extLst>
          </p:cNvPr>
          <p:cNvSpPr>
            <a:spLocks noGrp="1"/>
          </p:cNvSpPr>
          <p:nvPr>
            <p:ph type="title"/>
          </p:nvPr>
        </p:nvSpPr>
        <p:spPr/>
        <p:txBody>
          <a:bodyPr/>
          <a:lstStyle/>
          <a:p>
            <a:r>
              <a:rPr lang="en-US" dirty="0"/>
              <a:t>Syphilis: Myths and Realities</a:t>
            </a:r>
          </a:p>
        </p:txBody>
      </p:sp>
      <p:sp>
        <p:nvSpPr>
          <p:cNvPr id="16" name="Oval 15">
            <a:extLst>
              <a:ext uri="{FF2B5EF4-FFF2-40B4-BE49-F238E27FC236}">
                <a16:creationId xmlns:a16="http://schemas.microsoft.com/office/drawing/2014/main" id="{98630894-44BC-EB4F-BE6C-81BC56E9682C}"/>
              </a:ext>
            </a:extLst>
          </p:cNvPr>
          <p:cNvSpPr/>
          <p:nvPr/>
        </p:nvSpPr>
        <p:spPr>
          <a:xfrm>
            <a:off x="7288003" y="2733473"/>
            <a:ext cx="2459112" cy="2199182"/>
          </a:xfrm>
          <a:custGeom>
            <a:avLst/>
            <a:gdLst>
              <a:gd name="connsiteX0" fmla="*/ 0 w 2459112"/>
              <a:gd name="connsiteY0" fmla="*/ 1099591 h 2199182"/>
              <a:gd name="connsiteX1" fmla="*/ 1229556 w 2459112"/>
              <a:gd name="connsiteY1" fmla="*/ 0 h 2199182"/>
              <a:gd name="connsiteX2" fmla="*/ 2459112 w 2459112"/>
              <a:gd name="connsiteY2" fmla="*/ 1099591 h 2199182"/>
              <a:gd name="connsiteX3" fmla="*/ 1229556 w 2459112"/>
              <a:gd name="connsiteY3" fmla="*/ 2199182 h 2199182"/>
              <a:gd name="connsiteX4" fmla="*/ 0 w 2459112"/>
              <a:gd name="connsiteY4" fmla="*/ 1099591 h 219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112" h="2199182" fill="none" extrusionOk="0">
                <a:moveTo>
                  <a:pt x="0" y="1099591"/>
                </a:moveTo>
                <a:cubicBezTo>
                  <a:pt x="50259" y="444535"/>
                  <a:pt x="682795" y="8730"/>
                  <a:pt x="1229556" y="0"/>
                </a:cubicBezTo>
                <a:cubicBezTo>
                  <a:pt x="1935498" y="45941"/>
                  <a:pt x="2388856" y="490794"/>
                  <a:pt x="2459112" y="1099591"/>
                </a:cubicBezTo>
                <a:cubicBezTo>
                  <a:pt x="2654987" y="1735283"/>
                  <a:pt x="1819135" y="2158343"/>
                  <a:pt x="1229556" y="2199182"/>
                </a:cubicBezTo>
                <a:cubicBezTo>
                  <a:pt x="524052" y="2207072"/>
                  <a:pt x="44808" y="1646137"/>
                  <a:pt x="0" y="1099591"/>
                </a:cubicBezTo>
                <a:close/>
              </a:path>
              <a:path w="2459112" h="2199182" stroke="0" extrusionOk="0">
                <a:moveTo>
                  <a:pt x="0" y="1099591"/>
                </a:moveTo>
                <a:cubicBezTo>
                  <a:pt x="-75956" y="625564"/>
                  <a:pt x="436453" y="-47091"/>
                  <a:pt x="1229556" y="0"/>
                </a:cubicBezTo>
                <a:cubicBezTo>
                  <a:pt x="2022067" y="-16748"/>
                  <a:pt x="2380413" y="635641"/>
                  <a:pt x="2459112" y="1099591"/>
                </a:cubicBezTo>
                <a:cubicBezTo>
                  <a:pt x="2270592" y="1769887"/>
                  <a:pt x="1897765" y="2212019"/>
                  <a:pt x="1229556" y="2199182"/>
                </a:cubicBezTo>
                <a:cubicBezTo>
                  <a:pt x="603773" y="2164700"/>
                  <a:pt x="-43588" y="1716876"/>
                  <a:pt x="0" y="1099591"/>
                </a:cubicBezTo>
                <a:close/>
              </a:path>
            </a:pathLst>
          </a:custGeom>
          <a:solidFill>
            <a:schemeClr val="tx1"/>
          </a:solidFill>
          <a:ln w="38100">
            <a:solidFill>
              <a:schemeClr val="bg1"/>
            </a:solidFill>
            <a:extLst>
              <a:ext uri="{C807C97D-BFC1-408E-A445-0C87EB9F89A2}">
                <ask:lineSketchStyleProps xmlns:ask="http://schemas.microsoft.com/office/drawing/2018/sketchyshapes" sd="981765707">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alpha val="70000"/>
                  </a:schemeClr>
                </a:solidFill>
              </a:rPr>
              <a:t>People don’t really get syphilis anymore.</a:t>
            </a:r>
          </a:p>
          <a:p>
            <a:pPr algn="ctr"/>
            <a:endParaRPr lang="en-US" dirty="0"/>
          </a:p>
        </p:txBody>
      </p:sp>
      <p:sp>
        <p:nvSpPr>
          <p:cNvPr id="20" name="Rectangular Callout 19">
            <a:extLst>
              <a:ext uri="{FF2B5EF4-FFF2-40B4-BE49-F238E27FC236}">
                <a16:creationId xmlns:a16="http://schemas.microsoft.com/office/drawing/2014/main" id="{F183ED19-73E6-184A-A934-7CC29DFA816C}"/>
              </a:ext>
            </a:extLst>
          </p:cNvPr>
          <p:cNvSpPr/>
          <p:nvPr/>
        </p:nvSpPr>
        <p:spPr>
          <a:xfrm>
            <a:off x="10421625" y="5291620"/>
            <a:ext cx="1100254" cy="481188"/>
          </a:xfrm>
          <a:prstGeom prst="wedgeRectCallout">
            <a:avLst>
              <a:gd name="adj1" fmla="val -103887"/>
              <a:gd name="adj2" fmla="val -245058"/>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MYTH!</a:t>
            </a:r>
          </a:p>
        </p:txBody>
      </p:sp>
      <p:sp>
        <p:nvSpPr>
          <p:cNvPr id="21" name="TextBox 20">
            <a:extLst>
              <a:ext uri="{FF2B5EF4-FFF2-40B4-BE49-F238E27FC236}">
                <a16:creationId xmlns:a16="http://schemas.microsoft.com/office/drawing/2014/main" id="{ABD28ED8-8AA3-1341-A650-E3FCCD7794DD}"/>
              </a:ext>
            </a:extLst>
          </p:cNvPr>
          <p:cNvSpPr txBox="1"/>
          <p:nvPr/>
        </p:nvSpPr>
        <p:spPr>
          <a:xfrm>
            <a:off x="8639441" y="6514751"/>
            <a:ext cx="3552559" cy="430887"/>
          </a:xfrm>
          <a:prstGeom prst="rect">
            <a:avLst/>
          </a:prstGeom>
          <a:noFill/>
        </p:spPr>
        <p:txBody>
          <a:bodyPr wrap="square" rtlCol="0">
            <a:spAutoFit/>
          </a:bodyPr>
          <a:lstStyle/>
          <a:p>
            <a:r>
              <a:rPr lang="en-US" sz="1100" dirty="0"/>
              <a:t>CDC, 2021; CDC, 2022</a:t>
            </a:r>
          </a:p>
          <a:p>
            <a:r>
              <a:rPr lang="en-US" sz="1100" dirty="0"/>
              <a:t> </a:t>
            </a:r>
          </a:p>
        </p:txBody>
      </p:sp>
      <p:sp>
        <p:nvSpPr>
          <p:cNvPr id="25" name="Oval 24">
            <a:extLst>
              <a:ext uri="{FF2B5EF4-FFF2-40B4-BE49-F238E27FC236}">
                <a16:creationId xmlns:a16="http://schemas.microsoft.com/office/drawing/2014/main" id="{10E6D016-BF00-AB4F-8E76-5A3E07C161E1}"/>
              </a:ext>
            </a:extLst>
          </p:cNvPr>
          <p:cNvSpPr/>
          <p:nvPr/>
        </p:nvSpPr>
        <p:spPr>
          <a:xfrm>
            <a:off x="3239312" y="2884167"/>
            <a:ext cx="2863853" cy="1837225"/>
          </a:xfrm>
          <a:custGeom>
            <a:avLst/>
            <a:gdLst>
              <a:gd name="connsiteX0" fmla="*/ 0 w 2863853"/>
              <a:gd name="connsiteY0" fmla="*/ 918613 h 1837225"/>
              <a:gd name="connsiteX1" fmla="*/ 1431927 w 2863853"/>
              <a:gd name="connsiteY1" fmla="*/ 0 h 1837225"/>
              <a:gd name="connsiteX2" fmla="*/ 2863854 w 2863853"/>
              <a:gd name="connsiteY2" fmla="*/ 918613 h 1837225"/>
              <a:gd name="connsiteX3" fmla="*/ 1431927 w 2863853"/>
              <a:gd name="connsiteY3" fmla="*/ 1837226 h 1837225"/>
              <a:gd name="connsiteX4" fmla="*/ 0 w 2863853"/>
              <a:gd name="connsiteY4" fmla="*/ 918613 h 1837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853" h="1837225" fill="none" extrusionOk="0">
                <a:moveTo>
                  <a:pt x="0" y="918613"/>
                </a:moveTo>
                <a:cubicBezTo>
                  <a:pt x="86045" y="483184"/>
                  <a:pt x="562412" y="-98673"/>
                  <a:pt x="1431927" y="0"/>
                </a:cubicBezTo>
                <a:cubicBezTo>
                  <a:pt x="2166023" y="3562"/>
                  <a:pt x="2832200" y="539193"/>
                  <a:pt x="2863854" y="918613"/>
                </a:cubicBezTo>
                <a:cubicBezTo>
                  <a:pt x="2864020" y="1376454"/>
                  <a:pt x="2040917" y="1899456"/>
                  <a:pt x="1431927" y="1837226"/>
                </a:cubicBezTo>
                <a:cubicBezTo>
                  <a:pt x="589085" y="1769929"/>
                  <a:pt x="69227" y="1387122"/>
                  <a:pt x="0" y="918613"/>
                </a:cubicBezTo>
                <a:close/>
              </a:path>
              <a:path w="2863853" h="1837225" stroke="0" extrusionOk="0">
                <a:moveTo>
                  <a:pt x="0" y="918613"/>
                </a:moveTo>
                <a:cubicBezTo>
                  <a:pt x="-74926" y="273111"/>
                  <a:pt x="685110" y="-19628"/>
                  <a:pt x="1431927" y="0"/>
                </a:cubicBezTo>
                <a:cubicBezTo>
                  <a:pt x="2270228" y="100633"/>
                  <a:pt x="2754113" y="462442"/>
                  <a:pt x="2863854" y="918613"/>
                </a:cubicBezTo>
                <a:cubicBezTo>
                  <a:pt x="2836910" y="1402568"/>
                  <a:pt x="2348306" y="1790564"/>
                  <a:pt x="1431927" y="1837226"/>
                </a:cubicBezTo>
                <a:cubicBezTo>
                  <a:pt x="547949" y="1740142"/>
                  <a:pt x="69299" y="1478460"/>
                  <a:pt x="0" y="918613"/>
                </a:cubicBezTo>
                <a:close/>
              </a:path>
            </a:pathLst>
          </a:custGeom>
          <a:solidFill>
            <a:schemeClr val="tx1"/>
          </a:solidFill>
          <a:ln w="57150">
            <a:solidFill>
              <a:schemeClr val="bg1"/>
            </a:solidFill>
            <a:extLst>
              <a:ext uri="{C807C97D-BFC1-408E-A445-0C87EB9F89A2}">
                <ask:lineSketchStyleProps xmlns:ask="http://schemas.microsoft.com/office/drawing/2018/sketchyshapes" sd="3978248048">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alpha val="70000"/>
                  </a:schemeClr>
                </a:solidFill>
              </a:rPr>
              <a:t>Syphilis is curable.</a:t>
            </a:r>
          </a:p>
          <a:p>
            <a:pPr algn="ctr"/>
            <a:endParaRPr lang="en-US" dirty="0"/>
          </a:p>
        </p:txBody>
      </p:sp>
      <p:sp>
        <p:nvSpPr>
          <p:cNvPr id="26" name="Rectangular Callout 25">
            <a:extLst>
              <a:ext uri="{FF2B5EF4-FFF2-40B4-BE49-F238E27FC236}">
                <a16:creationId xmlns:a16="http://schemas.microsoft.com/office/drawing/2014/main" id="{A0092BF1-E658-3645-8DD8-7177256A3965}"/>
              </a:ext>
            </a:extLst>
          </p:cNvPr>
          <p:cNvSpPr/>
          <p:nvPr/>
        </p:nvSpPr>
        <p:spPr>
          <a:xfrm>
            <a:off x="197797" y="3565187"/>
            <a:ext cx="1856677" cy="1837226"/>
          </a:xfrm>
          <a:prstGeom prst="wedgeRectCallout">
            <a:avLst>
              <a:gd name="adj1" fmla="val 108206"/>
              <a:gd name="adj2" fmla="val -34345"/>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TRUE!</a:t>
            </a:r>
          </a:p>
          <a:p>
            <a:pPr algn="ctr"/>
            <a:r>
              <a:rPr lang="en-US" sz="1400" dirty="0"/>
              <a:t>People who have had syphilis for less than a year can often be cured with one penicillin injection.</a:t>
            </a:r>
          </a:p>
        </p:txBody>
      </p:sp>
      <p:pic>
        <p:nvPicPr>
          <p:cNvPr id="29" name="Audio 28">
            <a:hlinkClick r:id="" action="ppaction://media"/>
            <a:extLst>
              <a:ext uri="{FF2B5EF4-FFF2-40B4-BE49-F238E27FC236}">
                <a16:creationId xmlns:a16="http://schemas.microsoft.com/office/drawing/2014/main" id="{53B4FFD1-BC44-2A4A-92D2-F254D97427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06129060"/>
      </p:ext>
    </p:extLst>
  </p:cSld>
  <p:clrMapOvr>
    <a:masterClrMapping/>
  </p:clrMapOvr>
  <mc:AlternateContent xmlns:mc="http://schemas.openxmlformats.org/markup-compatibility/2006">
    <mc:Choice xmlns:p14="http://schemas.microsoft.com/office/powerpoint/2010/main" Requires="p14">
      <p:transition spd="slow" p14:dur="2000" advTm="20904"/>
    </mc:Choice>
    <mc:Fallback>
      <p:transition spd="slow" advTm="20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4D62-E196-6048-8DBC-F557C91F36D0}"/>
              </a:ext>
            </a:extLst>
          </p:cNvPr>
          <p:cNvSpPr>
            <a:spLocks noGrp="1"/>
          </p:cNvSpPr>
          <p:nvPr>
            <p:ph type="title"/>
          </p:nvPr>
        </p:nvSpPr>
        <p:spPr>
          <a:xfrm>
            <a:off x="762000" y="651781"/>
            <a:ext cx="10668000" cy="1524000"/>
          </a:xfrm>
        </p:spPr>
        <p:txBody>
          <a:bodyPr/>
          <a:lstStyle/>
          <a:p>
            <a:r>
              <a:rPr lang="en-US" dirty="0"/>
              <a:t>Syphilis: A Heartbreaking &amp; Brief History</a:t>
            </a:r>
          </a:p>
        </p:txBody>
      </p:sp>
      <p:cxnSp>
        <p:nvCxnSpPr>
          <p:cNvPr id="7" name="Straight Connector 6">
            <a:extLst>
              <a:ext uri="{FF2B5EF4-FFF2-40B4-BE49-F238E27FC236}">
                <a16:creationId xmlns:a16="http://schemas.microsoft.com/office/drawing/2014/main" id="{F6BB12D1-E99B-5F41-9D08-EB012EDC3248}"/>
              </a:ext>
            </a:extLst>
          </p:cNvPr>
          <p:cNvCxnSpPr/>
          <p:nvPr/>
        </p:nvCxnSpPr>
        <p:spPr>
          <a:xfrm>
            <a:off x="620751" y="4209582"/>
            <a:ext cx="1061596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B6D4B8-81F4-0141-9187-4560F2713596}"/>
              </a:ext>
            </a:extLst>
          </p:cNvPr>
          <p:cNvCxnSpPr>
            <a:cxnSpLocks/>
          </p:cNvCxnSpPr>
          <p:nvPr/>
        </p:nvCxnSpPr>
        <p:spPr>
          <a:xfrm>
            <a:off x="1416204" y="4337824"/>
            <a:ext cx="0" cy="89209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4291F6AC-9731-CC4A-A1CB-A7C677A67CA0}"/>
              </a:ext>
            </a:extLst>
          </p:cNvPr>
          <p:cNvSpPr/>
          <p:nvPr/>
        </p:nvSpPr>
        <p:spPr>
          <a:xfrm>
            <a:off x="620751" y="5307979"/>
            <a:ext cx="1590907" cy="1003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r>
              <a:rPr lang="en-US" baseline="30000" dirty="0"/>
              <a:t>st</a:t>
            </a:r>
            <a:r>
              <a:rPr lang="en-US" dirty="0"/>
              <a:t> syphilis outbreak recorded</a:t>
            </a:r>
          </a:p>
        </p:txBody>
      </p:sp>
      <p:sp>
        <p:nvSpPr>
          <p:cNvPr id="14" name="TextBox 13">
            <a:extLst>
              <a:ext uri="{FF2B5EF4-FFF2-40B4-BE49-F238E27FC236}">
                <a16:creationId xmlns:a16="http://schemas.microsoft.com/office/drawing/2014/main" id="{91B31384-5F12-834A-9341-454155FA965D}"/>
              </a:ext>
            </a:extLst>
          </p:cNvPr>
          <p:cNvSpPr txBox="1"/>
          <p:nvPr/>
        </p:nvSpPr>
        <p:spPr>
          <a:xfrm>
            <a:off x="620755" y="3695287"/>
            <a:ext cx="1590903" cy="369332"/>
          </a:xfrm>
          <a:prstGeom prst="rect">
            <a:avLst/>
          </a:prstGeom>
          <a:noFill/>
        </p:spPr>
        <p:txBody>
          <a:bodyPr wrap="square" rtlCol="0">
            <a:spAutoFit/>
          </a:bodyPr>
          <a:lstStyle/>
          <a:p>
            <a:r>
              <a:rPr lang="en-US" b="1" dirty="0"/>
              <a:t>15</a:t>
            </a:r>
            <a:r>
              <a:rPr lang="en-US" b="1" baseline="30000" dirty="0"/>
              <a:t>th</a:t>
            </a:r>
            <a:r>
              <a:rPr lang="en-US" b="1" dirty="0"/>
              <a:t> century </a:t>
            </a:r>
          </a:p>
        </p:txBody>
      </p:sp>
      <p:cxnSp>
        <p:nvCxnSpPr>
          <p:cNvPr id="16" name="Straight Connector 15">
            <a:extLst>
              <a:ext uri="{FF2B5EF4-FFF2-40B4-BE49-F238E27FC236}">
                <a16:creationId xmlns:a16="http://schemas.microsoft.com/office/drawing/2014/main" id="{0CFB0349-950B-A348-836D-10B573C4666F}"/>
              </a:ext>
            </a:extLst>
          </p:cNvPr>
          <p:cNvCxnSpPr>
            <a:cxnSpLocks/>
          </p:cNvCxnSpPr>
          <p:nvPr/>
        </p:nvCxnSpPr>
        <p:spPr>
          <a:xfrm>
            <a:off x="3096325" y="3429000"/>
            <a:ext cx="0" cy="63561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7B086BE-C356-CA40-A851-DAC5DDEE5D36}"/>
              </a:ext>
            </a:extLst>
          </p:cNvPr>
          <p:cNvSpPr txBox="1"/>
          <p:nvPr/>
        </p:nvSpPr>
        <p:spPr>
          <a:xfrm>
            <a:off x="2590806" y="4321092"/>
            <a:ext cx="795446" cy="369332"/>
          </a:xfrm>
          <a:prstGeom prst="rect">
            <a:avLst/>
          </a:prstGeom>
          <a:noFill/>
        </p:spPr>
        <p:txBody>
          <a:bodyPr wrap="square" rtlCol="0">
            <a:spAutoFit/>
          </a:bodyPr>
          <a:lstStyle/>
          <a:p>
            <a:r>
              <a:rPr lang="en-US" b="1" dirty="0"/>
              <a:t>1932</a:t>
            </a:r>
          </a:p>
        </p:txBody>
      </p:sp>
      <p:sp>
        <p:nvSpPr>
          <p:cNvPr id="19" name="Rounded Rectangle 18">
            <a:extLst>
              <a:ext uri="{FF2B5EF4-FFF2-40B4-BE49-F238E27FC236}">
                <a16:creationId xmlns:a16="http://schemas.microsoft.com/office/drawing/2014/main" id="{568FC26E-0CCF-5243-9E73-B85256BDC4BE}"/>
              </a:ext>
            </a:extLst>
          </p:cNvPr>
          <p:cNvSpPr/>
          <p:nvPr/>
        </p:nvSpPr>
        <p:spPr>
          <a:xfrm>
            <a:off x="3220847" y="5065320"/>
            <a:ext cx="1707987" cy="1623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680,000 people under treatment for syphilis</a:t>
            </a:r>
          </a:p>
          <a:p>
            <a:pPr algn="ctr"/>
            <a:r>
              <a:rPr lang="en-US" sz="1200" dirty="0"/>
              <a:t> about 60,000 babies born annually with congenital syphilis</a:t>
            </a:r>
          </a:p>
        </p:txBody>
      </p:sp>
      <p:sp>
        <p:nvSpPr>
          <p:cNvPr id="20" name="Rounded Rectangle 19">
            <a:extLst>
              <a:ext uri="{FF2B5EF4-FFF2-40B4-BE49-F238E27FC236}">
                <a16:creationId xmlns:a16="http://schemas.microsoft.com/office/drawing/2014/main" id="{74F42AE6-7091-B249-84A7-BC34AC22D30A}"/>
              </a:ext>
            </a:extLst>
          </p:cNvPr>
          <p:cNvSpPr/>
          <p:nvPr/>
        </p:nvSpPr>
        <p:spPr>
          <a:xfrm>
            <a:off x="2110370" y="2313880"/>
            <a:ext cx="1971909" cy="1003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Tuskegee Syphilis Study begins</a:t>
            </a:r>
          </a:p>
        </p:txBody>
      </p:sp>
      <p:cxnSp>
        <p:nvCxnSpPr>
          <p:cNvPr id="21" name="Straight Connector 20">
            <a:extLst>
              <a:ext uri="{FF2B5EF4-FFF2-40B4-BE49-F238E27FC236}">
                <a16:creationId xmlns:a16="http://schemas.microsoft.com/office/drawing/2014/main" id="{FE7A4BDD-A331-2042-A81C-B31E09E2FF1E}"/>
              </a:ext>
            </a:extLst>
          </p:cNvPr>
          <p:cNvCxnSpPr>
            <a:cxnSpLocks/>
          </p:cNvCxnSpPr>
          <p:nvPr/>
        </p:nvCxnSpPr>
        <p:spPr>
          <a:xfrm>
            <a:off x="4073919" y="4372614"/>
            <a:ext cx="0" cy="63561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5A745ED-66F4-1E47-A839-823CAC6C32F7}"/>
              </a:ext>
            </a:extLst>
          </p:cNvPr>
          <p:cNvSpPr txBox="1"/>
          <p:nvPr/>
        </p:nvSpPr>
        <p:spPr>
          <a:xfrm>
            <a:off x="3665048" y="3768441"/>
            <a:ext cx="795446" cy="369332"/>
          </a:xfrm>
          <a:prstGeom prst="rect">
            <a:avLst/>
          </a:prstGeom>
          <a:noFill/>
        </p:spPr>
        <p:txBody>
          <a:bodyPr wrap="square" rtlCol="0">
            <a:spAutoFit/>
          </a:bodyPr>
          <a:lstStyle/>
          <a:p>
            <a:r>
              <a:rPr lang="en-US" b="1" dirty="0"/>
              <a:t>1937</a:t>
            </a:r>
          </a:p>
        </p:txBody>
      </p:sp>
      <p:sp>
        <p:nvSpPr>
          <p:cNvPr id="24" name="Rounded Rectangle 23">
            <a:extLst>
              <a:ext uri="{FF2B5EF4-FFF2-40B4-BE49-F238E27FC236}">
                <a16:creationId xmlns:a16="http://schemas.microsoft.com/office/drawing/2014/main" id="{F2F9AB35-1DA4-804C-8BAC-64C7B35B8DB2}"/>
              </a:ext>
            </a:extLst>
          </p:cNvPr>
          <p:cNvSpPr/>
          <p:nvPr/>
        </p:nvSpPr>
        <p:spPr>
          <a:xfrm>
            <a:off x="4637985" y="2356032"/>
            <a:ext cx="1971909" cy="1003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Penicillin becomes best treatment for syphilis - but not offered to participants in Tuskegee study</a:t>
            </a:r>
          </a:p>
        </p:txBody>
      </p:sp>
      <p:sp>
        <p:nvSpPr>
          <p:cNvPr id="25" name="TextBox 24">
            <a:extLst>
              <a:ext uri="{FF2B5EF4-FFF2-40B4-BE49-F238E27FC236}">
                <a16:creationId xmlns:a16="http://schemas.microsoft.com/office/drawing/2014/main" id="{2CA29C04-146F-C148-9073-F81DE0535674}"/>
              </a:ext>
            </a:extLst>
          </p:cNvPr>
          <p:cNvSpPr txBox="1"/>
          <p:nvPr/>
        </p:nvSpPr>
        <p:spPr>
          <a:xfrm>
            <a:off x="4973448" y="4321092"/>
            <a:ext cx="1550012" cy="369332"/>
          </a:xfrm>
          <a:prstGeom prst="rect">
            <a:avLst/>
          </a:prstGeom>
          <a:noFill/>
        </p:spPr>
        <p:txBody>
          <a:bodyPr wrap="square" rtlCol="0">
            <a:spAutoFit/>
          </a:bodyPr>
          <a:lstStyle/>
          <a:p>
            <a:r>
              <a:rPr lang="en-US" b="1" dirty="0"/>
              <a:t>Mid-1940s</a:t>
            </a:r>
          </a:p>
        </p:txBody>
      </p:sp>
      <p:cxnSp>
        <p:nvCxnSpPr>
          <p:cNvPr id="26" name="Straight Connector 25">
            <a:extLst>
              <a:ext uri="{FF2B5EF4-FFF2-40B4-BE49-F238E27FC236}">
                <a16:creationId xmlns:a16="http://schemas.microsoft.com/office/drawing/2014/main" id="{1DF90F35-2751-0F4F-B8AD-196DAAC13A84}"/>
              </a:ext>
            </a:extLst>
          </p:cNvPr>
          <p:cNvCxnSpPr>
            <a:cxnSpLocks/>
          </p:cNvCxnSpPr>
          <p:nvPr/>
        </p:nvCxnSpPr>
        <p:spPr>
          <a:xfrm>
            <a:off x="5943604" y="3450631"/>
            <a:ext cx="0" cy="63561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96192E1-F233-424E-89C4-99CA85DFE157}"/>
              </a:ext>
            </a:extLst>
          </p:cNvPr>
          <p:cNvCxnSpPr>
            <a:cxnSpLocks/>
          </p:cNvCxnSpPr>
          <p:nvPr/>
        </p:nvCxnSpPr>
        <p:spPr>
          <a:xfrm>
            <a:off x="7177674" y="4337824"/>
            <a:ext cx="0" cy="63561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F1A1FE6-FEA8-DE47-98D3-B82458268A2F}"/>
              </a:ext>
            </a:extLst>
          </p:cNvPr>
          <p:cNvSpPr txBox="1"/>
          <p:nvPr/>
        </p:nvSpPr>
        <p:spPr>
          <a:xfrm>
            <a:off x="6735353" y="3711340"/>
            <a:ext cx="795436" cy="369332"/>
          </a:xfrm>
          <a:prstGeom prst="rect">
            <a:avLst/>
          </a:prstGeom>
          <a:noFill/>
        </p:spPr>
        <p:txBody>
          <a:bodyPr wrap="square" rtlCol="0">
            <a:spAutoFit/>
          </a:bodyPr>
          <a:lstStyle/>
          <a:p>
            <a:r>
              <a:rPr lang="en-US" b="1" dirty="0"/>
              <a:t>1999</a:t>
            </a:r>
          </a:p>
        </p:txBody>
      </p:sp>
      <p:sp>
        <p:nvSpPr>
          <p:cNvPr id="30" name="Rounded Rectangle 29">
            <a:extLst>
              <a:ext uri="{FF2B5EF4-FFF2-40B4-BE49-F238E27FC236}">
                <a16:creationId xmlns:a16="http://schemas.microsoft.com/office/drawing/2014/main" id="{37A90C41-BE4E-7B43-8789-29530884A9B0}"/>
              </a:ext>
            </a:extLst>
          </p:cNvPr>
          <p:cNvSpPr/>
          <p:nvPr/>
        </p:nvSpPr>
        <p:spPr>
          <a:xfrm>
            <a:off x="6337619" y="5094758"/>
            <a:ext cx="1590907" cy="13729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Syphilis almost eliminated in the U.S.</a:t>
            </a:r>
          </a:p>
        </p:txBody>
      </p:sp>
      <p:cxnSp>
        <p:nvCxnSpPr>
          <p:cNvPr id="31" name="Straight Connector 30">
            <a:extLst>
              <a:ext uri="{FF2B5EF4-FFF2-40B4-BE49-F238E27FC236}">
                <a16:creationId xmlns:a16="http://schemas.microsoft.com/office/drawing/2014/main" id="{6A467301-6B71-2C4C-8D90-39F11A436D0C}"/>
              </a:ext>
            </a:extLst>
          </p:cNvPr>
          <p:cNvCxnSpPr>
            <a:cxnSpLocks/>
          </p:cNvCxnSpPr>
          <p:nvPr/>
        </p:nvCxnSpPr>
        <p:spPr>
          <a:xfrm>
            <a:off x="10401299" y="4329736"/>
            <a:ext cx="0" cy="45413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C89459C-0076-CA42-B2EB-8CF66CB11969}"/>
              </a:ext>
            </a:extLst>
          </p:cNvPr>
          <p:cNvSpPr txBox="1"/>
          <p:nvPr/>
        </p:nvSpPr>
        <p:spPr>
          <a:xfrm>
            <a:off x="9660675" y="3719706"/>
            <a:ext cx="1481248" cy="369332"/>
          </a:xfrm>
          <a:prstGeom prst="rect">
            <a:avLst/>
          </a:prstGeom>
          <a:noFill/>
        </p:spPr>
        <p:txBody>
          <a:bodyPr wrap="square" rtlCol="0">
            <a:spAutoFit/>
          </a:bodyPr>
          <a:lstStyle/>
          <a:p>
            <a:r>
              <a:rPr lang="en-US" b="1" dirty="0"/>
              <a:t>2014-2019</a:t>
            </a:r>
          </a:p>
        </p:txBody>
      </p:sp>
      <p:sp>
        <p:nvSpPr>
          <p:cNvPr id="34" name="Rounded Rectangle 33">
            <a:extLst>
              <a:ext uri="{FF2B5EF4-FFF2-40B4-BE49-F238E27FC236}">
                <a16:creationId xmlns:a16="http://schemas.microsoft.com/office/drawing/2014/main" id="{BE41BB72-D420-B342-807E-90925A8AD920}"/>
              </a:ext>
            </a:extLst>
          </p:cNvPr>
          <p:cNvSpPr/>
          <p:nvPr/>
        </p:nvSpPr>
        <p:spPr>
          <a:xfrm>
            <a:off x="9151438" y="4893632"/>
            <a:ext cx="2419811" cy="1128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Syphilis cases double; </a:t>
            </a:r>
            <a:r>
              <a:rPr lang="en-US" sz="1600" b="1" dirty="0">
                <a:solidFill>
                  <a:schemeClr val="bg1"/>
                </a:solidFill>
              </a:rPr>
              <a:t>congenital syphilis cases quadruple</a:t>
            </a:r>
          </a:p>
        </p:txBody>
      </p:sp>
      <p:sp>
        <p:nvSpPr>
          <p:cNvPr id="35" name="TextBox 34">
            <a:extLst>
              <a:ext uri="{FF2B5EF4-FFF2-40B4-BE49-F238E27FC236}">
                <a16:creationId xmlns:a16="http://schemas.microsoft.com/office/drawing/2014/main" id="{EC72BFDD-047C-8840-A71D-363A63B3A769}"/>
              </a:ext>
            </a:extLst>
          </p:cNvPr>
          <p:cNvSpPr txBox="1"/>
          <p:nvPr/>
        </p:nvSpPr>
        <p:spPr>
          <a:xfrm>
            <a:off x="9235069" y="6467706"/>
            <a:ext cx="1906854" cy="276999"/>
          </a:xfrm>
          <a:prstGeom prst="rect">
            <a:avLst/>
          </a:prstGeom>
          <a:noFill/>
        </p:spPr>
        <p:txBody>
          <a:bodyPr wrap="square" rtlCol="0">
            <a:spAutoFit/>
          </a:bodyPr>
          <a:lstStyle/>
          <a:p>
            <a:r>
              <a:rPr lang="en-US" sz="1200" dirty="0"/>
              <a:t>CDC, 2021; Chen, 2021</a:t>
            </a:r>
          </a:p>
        </p:txBody>
      </p:sp>
      <p:cxnSp>
        <p:nvCxnSpPr>
          <p:cNvPr id="37" name="Straight Connector 36">
            <a:extLst>
              <a:ext uri="{FF2B5EF4-FFF2-40B4-BE49-F238E27FC236}">
                <a16:creationId xmlns:a16="http://schemas.microsoft.com/office/drawing/2014/main" id="{85F547F5-C552-0F47-BC76-7051D63C422F}"/>
              </a:ext>
            </a:extLst>
          </p:cNvPr>
          <p:cNvCxnSpPr>
            <a:cxnSpLocks/>
          </p:cNvCxnSpPr>
          <p:nvPr/>
        </p:nvCxnSpPr>
        <p:spPr>
          <a:xfrm>
            <a:off x="8723976" y="3401896"/>
            <a:ext cx="0" cy="63561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02D9D59-AA69-CE46-9BEC-D28311021A49}"/>
              </a:ext>
            </a:extLst>
          </p:cNvPr>
          <p:cNvSpPr txBox="1"/>
          <p:nvPr/>
        </p:nvSpPr>
        <p:spPr>
          <a:xfrm>
            <a:off x="7938276" y="4337824"/>
            <a:ext cx="1645736" cy="369332"/>
          </a:xfrm>
          <a:prstGeom prst="rect">
            <a:avLst/>
          </a:prstGeom>
          <a:noFill/>
        </p:spPr>
        <p:txBody>
          <a:bodyPr wrap="square">
            <a:spAutoFit/>
          </a:bodyPr>
          <a:lstStyle/>
          <a:p>
            <a:r>
              <a:rPr lang="en-US" b="1" dirty="0"/>
              <a:t>2000 - 2013</a:t>
            </a:r>
            <a:endParaRPr lang="en-US" dirty="0"/>
          </a:p>
        </p:txBody>
      </p:sp>
      <p:sp>
        <p:nvSpPr>
          <p:cNvPr id="40" name="Rounded Rectangle 39">
            <a:extLst>
              <a:ext uri="{FF2B5EF4-FFF2-40B4-BE49-F238E27FC236}">
                <a16:creationId xmlns:a16="http://schemas.microsoft.com/office/drawing/2014/main" id="{23BD0448-CBE0-BD48-B180-2FA837FAC859}"/>
              </a:ext>
            </a:extLst>
          </p:cNvPr>
          <p:cNvSpPr/>
          <p:nvPr/>
        </p:nvSpPr>
        <p:spPr>
          <a:xfrm>
            <a:off x="7843958" y="2277742"/>
            <a:ext cx="1971909" cy="10036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Syphilis cases begin to rise</a:t>
            </a:r>
          </a:p>
        </p:txBody>
      </p:sp>
      <p:pic>
        <p:nvPicPr>
          <p:cNvPr id="44" name="Audio 43">
            <a:hlinkClick r:id="" action="ppaction://media"/>
            <a:extLst>
              <a:ext uri="{FF2B5EF4-FFF2-40B4-BE49-F238E27FC236}">
                <a16:creationId xmlns:a16="http://schemas.microsoft.com/office/drawing/2014/main" id="{8D419F50-946E-DB45-828C-40E4E2DFC6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9063126"/>
      </p:ext>
    </p:extLst>
  </p:cSld>
  <p:clrMapOvr>
    <a:masterClrMapping/>
  </p:clrMapOvr>
  <mc:AlternateContent xmlns:mc="http://schemas.openxmlformats.org/markup-compatibility/2006">
    <mc:Choice xmlns:p14="http://schemas.microsoft.com/office/powerpoint/2010/main" Requires="p14">
      <p:transition spd="slow" p14:dur="2000" advTm="90126"/>
    </mc:Choice>
    <mc:Fallback>
      <p:transition spd="slow" advTm="9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A6EF5A53-0A64-4CA5-B9C7-1CB97CB5C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36" name="Freeform: Shape 35">
            <a:extLst>
              <a:ext uri="{FF2B5EF4-FFF2-40B4-BE49-F238E27FC236}">
                <a16:creationId xmlns:a16="http://schemas.microsoft.com/office/drawing/2014/main" id="{34ABFBEA-4EB0-4D02-A2C0-1733CD3D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38" name="Freeform: Shape 37">
            <a:extLst>
              <a:ext uri="{FF2B5EF4-FFF2-40B4-BE49-F238E27FC236}">
                <a16:creationId xmlns:a16="http://schemas.microsoft.com/office/drawing/2014/main" id="{19E083F6-57F4-487B-A766-EA0462B1E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useBgFill="1">
        <p:nvSpPr>
          <p:cNvPr id="40" name="Rectangle 39">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61BB8C51-50A8-7E4E-B6D7-E386F0C9C625}"/>
              </a:ext>
            </a:extLst>
          </p:cNvPr>
          <p:cNvSpPr>
            <a:spLocks noGrp="1"/>
          </p:cNvSpPr>
          <p:nvPr>
            <p:ph type="title"/>
          </p:nvPr>
        </p:nvSpPr>
        <p:spPr>
          <a:xfrm>
            <a:off x="948842" y="31007"/>
            <a:ext cx="10668000" cy="1631010"/>
          </a:xfrm>
        </p:spPr>
        <p:txBody>
          <a:bodyPr vert="horz" lIns="91440" tIns="45720" rIns="91440" bIns="45720" rtlCol="0" anchor="b">
            <a:normAutofit/>
          </a:bodyPr>
          <a:lstStyle/>
          <a:p>
            <a:r>
              <a:rPr lang="en-US" kern="1200" dirty="0">
                <a:solidFill>
                  <a:schemeClr val="tx1"/>
                </a:solidFill>
                <a:latin typeface="+mj-lt"/>
                <a:ea typeface="+mj-ea"/>
                <a:cs typeface="+mj-cs"/>
              </a:rPr>
              <a:t>Why the rise?</a:t>
            </a:r>
          </a:p>
        </p:txBody>
      </p:sp>
      <p:sp>
        <p:nvSpPr>
          <p:cNvPr id="42" name="Freeform: Shape 41">
            <a:extLst>
              <a:ext uri="{FF2B5EF4-FFF2-40B4-BE49-F238E27FC236}">
                <a16:creationId xmlns:a16="http://schemas.microsoft.com/office/drawing/2014/main" id="{00572931-961B-4A48-8B38-E9A9DB6E8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latin typeface="Avenir Next LT Pro" panose="020B0504020202020204" pitchFamily="34" charset="0"/>
            </a:endParaRPr>
          </a:p>
        </p:txBody>
      </p:sp>
      <p:sp>
        <p:nvSpPr>
          <p:cNvPr id="44" name="Freeform: Shape 43">
            <a:extLst>
              <a:ext uri="{FF2B5EF4-FFF2-40B4-BE49-F238E27FC236}">
                <a16:creationId xmlns:a16="http://schemas.microsoft.com/office/drawing/2014/main" id="{0F29AAD2-96E3-4A6F-9A5E-B6B9E7E11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3906" y="5720962"/>
            <a:ext cx="4228094" cy="1137038"/>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46" name="Freeform: Shape 45">
            <a:extLst>
              <a:ext uri="{FF2B5EF4-FFF2-40B4-BE49-F238E27FC236}">
                <a16:creationId xmlns:a16="http://schemas.microsoft.com/office/drawing/2014/main" id="{4EC84841-2631-44D2-A01B-6AF0CF7F7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3921" y="5620196"/>
            <a:ext cx="5038078" cy="1237805"/>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a:ln>
                <a:noFill/>
              </a:ln>
              <a:solidFill>
                <a:prstClr val="white"/>
              </a:solidFill>
              <a:effectLst/>
              <a:uLnTx/>
              <a:uFillTx/>
              <a:latin typeface="Avenir Next LT Pro Light"/>
            </a:endParaRPr>
          </a:p>
        </p:txBody>
      </p:sp>
      <p:sp>
        <p:nvSpPr>
          <p:cNvPr id="32" name="TextBox 31">
            <a:extLst>
              <a:ext uri="{FF2B5EF4-FFF2-40B4-BE49-F238E27FC236}">
                <a16:creationId xmlns:a16="http://schemas.microsoft.com/office/drawing/2014/main" id="{2CB6282F-D05B-C846-A49B-6D945664B642}"/>
              </a:ext>
            </a:extLst>
          </p:cNvPr>
          <p:cNvSpPr txBox="1"/>
          <p:nvPr/>
        </p:nvSpPr>
        <p:spPr>
          <a:xfrm>
            <a:off x="8428175" y="6508541"/>
            <a:ext cx="3575757" cy="230832"/>
          </a:xfrm>
          <a:prstGeom prst="rect">
            <a:avLst/>
          </a:prstGeom>
          <a:noFill/>
        </p:spPr>
        <p:txBody>
          <a:bodyPr wrap="square" rtlCol="0">
            <a:spAutoFit/>
          </a:bodyPr>
          <a:lstStyle/>
          <a:p>
            <a:r>
              <a:rPr lang="en-US" sz="900" dirty="0"/>
              <a:t>Schmidt et al., 2019; CDC, 2021; Chen, 2021; Henderson, 2022</a:t>
            </a:r>
          </a:p>
        </p:txBody>
      </p:sp>
      <p:pic>
        <p:nvPicPr>
          <p:cNvPr id="16" name="Picture 15" descr="Chart, line chart&#10;&#10;Description automatically generated">
            <a:extLst>
              <a:ext uri="{FF2B5EF4-FFF2-40B4-BE49-F238E27FC236}">
                <a16:creationId xmlns:a16="http://schemas.microsoft.com/office/drawing/2014/main" id="{7230EB07-3021-8946-BA0F-D42AB6ACD513}"/>
              </a:ext>
            </a:extLst>
          </p:cNvPr>
          <p:cNvPicPr>
            <a:picLocks noChangeAspect="1"/>
          </p:cNvPicPr>
          <p:nvPr/>
        </p:nvPicPr>
        <p:blipFill>
          <a:blip r:embed="rId5"/>
          <a:stretch>
            <a:fillRect/>
          </a:stretch>
        </p:blipFill>
        <p:spPr>
          <a:xfrm>
            <a:off x="5505379" y="1504891"/>
            <a:ext cx="6400800" cy="3529766"/>
          </a:xfrm>
          <a:prstGeom prst="rect">
            <a:avLst/>
          </a:prstGeom>
        </p:spPr>
      </p:pic>
      <p:sp>
        <p:nvSpPr>
          <p:cNvPr id="43" name="Content Placeholder 2">
            <a:extLst>
              <a:ext uri="{FF2B5EF4-FFF2-40B4-BE49-F238E27FC236}">
                <a16:creationId xmlns:a16="http://schemas.microsoft.com/office/drawing/2014/main" id="{C5A57160-A8AA-8F49-AEB4-657F774079F9}"/>
              </a:ext>
            </a:extLst>
          </p:cNvPr>
          <p:cNvSpPr>
            <a:spLocks noGrp="1"/>
          </p:cNvSpPr>
          <p:nvPr>
            <p:ph idx="1"/>
          </p:nvPr>
        </p:nvSpPr>
        <p:spPr>
          <a:xfrm>
            <a:off x="739015" y="1686598"/>
            <a:ext cx="4341683" cy="4897458"/>
          </a:xfrm>
        </p:spPr>
        <p:txBody>
          <a:bodyPr>
            <a:normAutofit/>
          </a:bodyPr>
          <a:lstStyle/>
          <a:p>
            <a:r>
              <a:rPr lang="en-US" sz="2000" dirty="0"/>
              <a:t>Very little CDC funding for STIs (other than HIV)</a:t>
            </a:r>
          </a:p>
          <a:p>
            <a:r>
              <a:rPr lang="en-US" sz="2000" dirty="0"/>
              <a:t>Growth of online dating and hookup apps </a:t>
            </a:r>
          </a:p>
          <a:p>
            <a:r>
              <a:rPr lang="en-US" sz="2000" dirty="0"/>
              <a:t>Increase in drug use</a:t>
            </a:r>
          </a:p>
          <a:p>
            <a:r>
              <a:rPr lang="en-US" sz="2000" dirty="0"/>
              <a:t>Better HIV prevention may have led to more </a:t>
            </a:r>
            <a:r>
              <a:rPr lang="en-US" sz="2000" dirty="0" err="1"/>
              <a:t>condomless</a:t>
            </a:r>
            <a:r>
              <a:rPr lang="en-US" sz="2000" dirty="0"/>
              <a:t> sex (risk compensation)</a:t>
            </a:r>
          </a:p>
        </p:txBody>
      </p:sp>
      <p:sp>
        <p:nvSpPr>
          <p:cNvPr id="18" name="TextBox 17">
            <a:extLst>
              <a:ext uri="{FF2B5EF4-FFF2-40B4-BE49-F238E27FC236}">
                <a16:creationId xmlns:a16="http://schemas.microsoft.com/office/drawing/2014/main" id="{1C8B2FBF-E049-EF4B-A519-86A1712F6EB9}"/>
              </a:ext>
            </a:extLst>
          </p:cNvPr>
          <p:cNvSpPr txBox="1"/>
          <p:nvPr/>
        </p:nvSpPr>
        <p:spPr>
          <a:xfrm>
            <a:off x="5505378" y="5135774"/>
            <a:ext cx="6400799" cy="746358"/>
          </a:xfrm>
          <a:prstGeom prst="rect">
            <a:avLst/>
          </a:prstGeom>
          <a:noFill/>
          <a:ln w="38100">
            <a:solidFill>
              <a:schemeClr val="tx1"/>
            </a:solidFill>
          </a:ln>
        </p:spPr>
        <p:txBody>
          <a:bodyPr wrap="square" rtlCol="0">
            <a:spAutoFit/>
          </a:bodyPr>
          <a:lstStyle/>
          <a:p>
            <a:r>
              <a:rPr lang="en-US" sz="1600" dirty="0"/>
              <a:t>Syphilis – rates of reported cases by stage of infection, 2010-2019 (CDC, 2021) </a:t>
            </a:r>
          </a:p>
          <a:p>
            <a:r>
              <a:rPr lang="en-US" sz="1050" dirty="0"/>
              <a:t>*Rates per 100,000 people</a:t>
            </a:r>
          </a:p>
        </p:txBody>
      </p:sp>
      <p:pic>
        <p:nvPicPr>
          <p:cNvPr id="20" name="Audio 19">
            <a:hlinkClick r:id="" action="ppaction://media"/>
            <a:extLst>
              <a:ext uri="{FF2B5EF4-FFF2-40B4-BE49-F238E27FC236}">
                <a16:creationId xmlns:a16="http://schemas.microsoft.com/office/drawing/2014/main" id="{25065A54-9E04-1E4C-89F7-B90B71BCBB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92449574"/>
      </p:ext>
    </p:extLst>
  </p:cSld>
  <p:clrMapOvr>
    <a:masterClrMapping/>
  </p:clrMapOvr>
  <mc:AlternateContent xmlns:mc="http://schemas.openxmlformats.org/markup-compatibility/2006">
    <mc:Choice xmlns:p14="http://schemas.microsoft.com/office/powerpoint/2010/main" Requires="p14">
      <p:transition spd="slow" p14:dur="2000" advTm="88474"/>
    </mc:Choice>
    <mc:Fallback>
      <p:transition spd="slow" advTm="8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EF0E-9026-8744-BF9B-B3AB2EC2009F}"/>
              </a:ext>
            </a:extLst>
          </p:cNvPr>
          <p:cNvSpPr>
            <a:spLocks noGrp="1"/>
          </p:cNvSpPr>
          <p:nvPr>
            <p:ph type="title"/>
          </p:nvPr>
        </p:nvSpPr>
        <p:spPr/>
        <p:txBody>
          <a:bodyPr/>
          <a:lstStyle/>
          <a:p>
            <a:r>
              <a:rPr lang="en-US" dirty="0"/>
              <a:t>Who is most affected?</a:t>
            </a:r>
          </a:p>
        </p:txBody>
      </p:sp>
      <p:sp>
        <p:nvSpPr>
          <p:cNvPr id="3" name="Content Placeholder 2">
            <a:extLst>
              <a:ext uri="{FF2B5EF4-FFF2-40B4-BE49-F238E27FC236}">
                <a16:creationId xmlns:a16="http://schemas.microsoft.com/office/drawing/2014/main" id="{742B7245-3238-B340-84B8-03AD9F3D72CF}"/>
              </a:ext>
            </a:extLst>
          </p:cNvPr>
          <p:cNvSpPr>
            <a:spLocks noGrp="1"/>
          </p:cNvSpPr>
          <p:nvPr>
            <p:ph idx="1"/>
          </p:nvPr>
        </p:nvSpPr>
        <p:spPr>
          <a:xfrm>
            <a:off x="640976" y="2084294"/>
            <a:ext cx="5081665" cy="4131679"/>
          </a:xfrm>
        </p:spPr>
        <p:txBody>
          <a:bodyPr>
            <a:normAutofit fontScale="77500" lnSpcReduction="20000"/>
          </a:bodyPr>
          <a:lstStyle/>
          <a:p>
            <a:r>
              <a:rPr lang="en-US" dirty="0"/>
              <a:t>Men who have sex with men (MSM) – particularly those living with HIV</a:t>
            </a:r>
          </a:p>
          <a:p>
            <a:r>
              <a:rPr lang="en-US" dirty="0"/>
              <a:t>People who use methamphetamine, heroin or injection drugs</a:t>
            </a:r>
          </a:p>
          <a:p>
            <a:r>
              <a:rPr lang="en-US" dirty="0"/>
              <a:t>Women</a:t>
            </a:r>
          </a:p>
          <a:p>
            <a:r>
              <a:rPr lang="en-US" dirty="0"/>
              <a:t>Black, American Indian/Alaska Native, Native Hawaiian/Other Pacific Islanders, Hispanic/Latinx adults</a:t>
            </a:r>
          </a:p>
          <a:p>
            <a:endParaRPr lang="en-US" dirty="0"/>
          </a:p>
          <a:p>
            <a:endParaRPr lang="en-US" dirty="0"/>
          </a:p>
          <a:p>
            <a:endParaRPr lang="en-US" dirty="0"/>
          </a:p>
          <a:p>
            <a:endParaRPr lang="en-US" dirty="0"/>
          </a:p>
        </p:txBody>
      </p:sp>
      <p:sp>
        <p:nvSpPr>
          <p:cNvPr id="5" name="AutoShape 4" descr="Pie graph showing the distribution of primary and secondary syphilis cases by sex and sex of sex partners in the United States in 2019.">
            <a:extLst>
              <a:ext uri="{FF2B5EF4-FFF2-40B4-BE49-F238E27FC236}">
                <a16:creationId xmlns:a16="http://schemas.microsoft.com/office/drawing/2014/main" id="{B2A48200-69DF-CD49-878A-5399C59AE98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Pie graph showing the distribution of primary and secondary syphilis cases by sex and sex of sex partners in the United States in 2019.">
            <a:extLst>
              <a:ext uri="{FF2B5EF4-FFF2-40B4-BE49-F238E27FC236}">
                <a16:creationId xmlns:a16="http://schemas.microsoft.com/office/drawing/2014/main" id="{0CD907A9-71A1-D443-9809-C8F6B5F28A2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5955F96-FD94-0A4D-B788-9932FEB465BA}"/>
              </a:ext>
            </a:extLst>
          </p:cNvPr>
          <p:cNvPicPr>
            <a:picLocks noChangeAspect="1"/>
          </p:cNvPicPr>
          <p:nvPr/>
        </p:nvPicPr>
        <p:blipFill>
          <a:blip r:embed="rId5"/>
          <a:stretch>
            <a:fillRect/>
          </a:stretch>
        </p:blipFill>
        <p:spPr>
          <a:xfrm>
            <a:off x="6095999" y="2233450"/>
            <a:ext cx="5752184" cy="3081528"/>
          </a:xfrm>
          <a:prstGeom prst="rect">
            <a:avLst/>
          </a:prstGeom>
        </p:spPr>
      </p:pic>
      <p:sp>
        <p:nvSpPr>
          <p:cNvPr id="8" name="TextBox 7">
            <a:extLst>
              <a:ext uri="{FF2B5EF4-FFF2-40B4-BE49-F238E27FC236}">
                <a16:creationId xmlns:a16="http://schemas.microsoft.com/office/drawing/2014/main" id="{F454B338-905D-B546-BBAC-E7414DC7C589}"/>
              </a:ext>
            </a:extLst>
          </p:cNvPr>
          <p:cNvSpPr txBox="1"/>
          <p:nvPr/>
        </p:nvSpPr>
        <p:spPr>
          <a:xfrm>
            <a:off x="6140823" y="5440712"/>
            <a:ext cx="5707359" cy="523220"/>
          </a:xfrm>
          <a:prstGeom prst="rect">
            <a:avLst/>
          </a:prstGeom>
          <a:noFill/>
          <a:ln w="28575">
            <a:solidFill>
              <a:schemeClr val="tx1"/>
            </a:solidFill>
          </a:ln>
        </p:spPr>
        <p:txBody>
          <a:bodyPr wrap="square" rtlCol="0">
            <a:spAutoFit/>
          </a:bodyPr>
          <a:lstStyle/>
          <a:p>
            <a:r>
              <a:rPr lang="en-US" sz="1400" dirty="0"/>
              <a:t>Primary and secondary syphilis – distribution of cases by sex and sex of partners, U.S., 2019 (CDC, 2021)</a:t>
            </a:r>
          </a:p>
        </p:txBody>
      </p:sp>
      <p:sp>
        <p:nvSpPr>
          <p:cNvPr id="9" name="TextBox 8">
            <a:extLst>
              <a:ext uri="{FF2B5EF4-FFF2-40B4-BE49-F238E27FC236}">
                <a16:creationId xmlns:a16="http://schemas.microsoft.com/office/drawing/2014/main" id="{4CB46244-9D0B-5745-8AEA-F230E872DAF4}"/>
              </a:ext>
            </a:extLst>
          </p:cNvPr>
          <p:cNvSpPr txBox="1"/>
          <p:nvPr/>
        </p:nvSpPr>
        <p:spPr>
          <a:xfrm>
            <a:off x="10058399" y="6555596"/>
            <a:ext cx="1643975" cy="230832"/>
          </a:xfrm>
          <a:prstGeom prst="rect">
            <a:avLst/>
          </a:prstGeom>
          <a:noFill/>
        </p:spPr>
        <p:txBody>
          <a:bodyPr wrap="square" rtlCol="0">
            <a:spAutoFit/>
          </a:bodyPr>
          <a:lstStyle/>
          <a:p>
            <a:r>
              <a:rPr lang="en-US" sz="900" dirty="0"/>
              <a:t>CDC, 2021; Chen, 2021</a:t>
            </a:r>
          </a:p>
        </p:txBody>
      </p:sp>
      <p:sp>
        <p:nvSpPr>
          <p:cNvPr id="10" name="TextBox 9">
            <a:extLst>
              <a:ext uri="{FF2B5EF4-FFF2-40B4-BE49-F238E27FC236}">
                <a16:creationId xmlns:a16="http://schemas.microsoft.com/office/drawing/2014/main" id="{407BAF1A-89CD-FD46-B553-50BF846D17C4}"/>
              </a:ext>
            </a:extLst>
          </p:cNvPr>
          <p:cNvSpPr txBox="1"/>
          <p:nvPr/>
        </p:nvSpPr>
        <p:spPr>
          <a:xfrm>
            <a:off x="8560340" y="6420255"/>
            <a:ext cx="184731" cy="369332"/>
          </a:xfrm>
          <a:prstGeom prst="rect">
            <a:avLst/>
          </a:prstGeom>
          <a:noFill/>
        </p:spPr>
        <p:txBody>
          <a:bodyPr wrap="none" rtlCol="0">
            <a:spAutoFit/>
          </a:bodyPr>
          <a:lstStyle/>
          <a:p>
            <a:endParaRPr lang="en-US" dirty="0"/>
          </a:p>
        </p:txBody>
      </p:sp>
      <p:pic>
        <p:nvPicPr>
          <p:cNvPr id="12" name="Audio 11">
            <a:hlinkClick r:id="" action="ppaction://media"/>
            <a:extLst>
              <a:ext uri="{FF2B5EF4-FFF2-40B4-BE49-F238E27FC236}">
                <a16:creationId xmlns:a16="http://schemas.microsoft.com/office/drawing/2014/main" id="{F03878A2-0E1D-F74C-B95D-EEB3190F3A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72828919"/>
      </p:ext>
    </p:extLst>
  </p:cSld>
  <p:clrMapOvr>
    <a:masterClrMapping/>
  </p:clrMapOvr>
  <mc:AlternateContent xmlns:mc="http://schemas.openxmlformats.org/markup-compatibility/2006">
    <mc:Choice xmlns:p14="http://schemas.microsoft.com/office/powerpoint/2010/main" Requires="p14">
      <p:transition spd="slow" p14:dur="2000" advTm="114358"/>
    </mc:Choice>
    <mc:Fallback>
      <p:transition spd="slow" advTm="114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A13B60C-56B1-46B4-98A6-1482A52E7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31865" y="-31864"/>
            <a:ext cx="4785362" cy="4849091"/>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3" name="Freeform: Shape 12">
            <a:extLst>
              <a:ext uri="{FF2B5EF4-FFF2-40B4-BE49-F238E27FC236}">
                <a16:creationId xmlns:a16="http://schemas.microsoft.com/office/drawing/2014/main" id="{F024A8E9-062E-406A-BE10-CED280011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341352" y="-341351"/>
            <a:ext cx="4651297" cy="5334001"/>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rgbClr val="F1C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F161019E-7C23-C047-9C10-B5A727E50E6A}"/>
              </a:ext>
            </a:extLst>
          </p:cNvPr>
          <p:cNvSpPr>
            <a:spLocks noGrp="1"/>
          </p:cNvSpPr>
          <p:nvPr>
            <p:ph type="title"/>
          </p:nvPr>
        </p:nvSpPr>
        <p:spPr>
          <a:xfrm>
            <a:off x="761999" y="762000"/>
            <a:ext cx="3048001" cy="2286000"/>
          </a:xfrm>
        </p:spPr>
        <p:txBody>
          <a:bodyPr anchor="b">
            <a:normAutofit/>
          </a:bodyPr>
          <a:lstStyle/>
          <a:p>
            <a:r>
              <a:rPr lang="en-US" sz="3200" dirty="0">
                <a:solidFill>
                  <a:srgbClr val="FFFFFF"/>
                </a:solidFill>
              </a:rPr>
              <a:t>But what’s the big deal?</a:t>
            </a:r>
          </a:p>
        </p:txBody>
      </p:sp>
      <p:graphicFrame>
        <p:nvGraphicFramePr>
          <p:cNvPr id="5" name="Content Placeholder 2">
            <a:extLst>
              <a:ext uri="{FF2B5EF4-FFF2-40B4-BE49-F238E27FC236}">
                <a16:creationId xmlns:a16="http://schemas.microsoft.com/office/drawing/2014/main" id="{D384B9F1-ACB1-7E93-D654-73F6F5381C9E}"/>
              </a:ext>
            </a:extLst>
          </p:cNvPr>
          <p:cNvGraphicFramePr>
            <a:graphicFrameLocks noGrp="1"/>
          </p:cNvGraphicFramePr>
          <p:nvPr>
            <p:ph idx="1"/>
            <p:extLst>
              <p:ext uri="{D42A27DB-BD31-4B8C-83A1-F6EECF244321}">
                <p14:modId xmlns:p14="http://schemas.microsoft.com/office/powerpoint/2010/main" val="1087248571"/>
              </p:ext>
            </p:extLst>
          </p:nvPr>
        </p:nvGraphicFramePr>
        <p:xfrm>
          <a:off x="5334000" y="527826"/>
          <a:ext cx="6096000" cy="533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505B47A0-DAD8-CD44-B8EB-A9B02151B340}"/>
              </a:ext>
            </a:extLst>
          </p:cNvPr>
          <p:cNvSpPr txBox="1"/>
          <p:nvPr/>
        </p:nvSpPr>
        <p:spPr>
          <a:xfrm>
            <a:off x="5476879" y="1643645"/>
            <a:ext cx="60960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If syphilis goes untreated for years, it can cause organ damage. </a:t>
            </a:r>
          </a:p>
          <a:p>
            <a:pPr marL="285750" indent="-285750">
              <a:buFont typeface="Arial" panose="020B0604020202020204" pitchFamily="34" charset="0"/>
              <a:buChar char="•"/>
            </a:pPr>
            <a:r>
              <a:rPr lang="en-US" dirty="0"/>
              <a:t>Syphilis (and any STI) increases risk of being infected with and transmitting HIV. </a:t>
            </a:r>
          </a:p>
        </p:txBody>
      </p:sp>
      <p:sp>
        <p:nvSpPr>
          <p:cNvPr id="19" name="TextBox 18">
            <a:extLst>
              <a:ext uri="{FF2B5EF4-FFF2-40B4-BE49-F238E27FC236}">
                <a16:creationId xmlns:a16="http://schemas.microsoft.com/office/drawing/2014/main" id="{0BA43475-AFF9-044F-A64C-28E89DE52021}"/>
              </a:ext>
            </a:extLst>
          </p:cNvPr>
          <p:cNvSpPr txBox="1"/>
          <p:nvPr/>
        </p:nvSpPr>
        <p:spPr>
          <a:xfrm>
            <a:off x="5475248" y="4291995"/>
            <a:ext cx="609600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Babies with congenital syphilis face a 40% chance of miscarriage, being stillborn or dying soon after birth.</a:t>
            </a:r>
          </a:p>
          <a:p>
            <a:pPr marL="285750" indent="-285750">
              <a:buFont typeface="Arial" panose="020B0604020202020204" pitchFamily="34" charset="0"/>
              <a:buChar char="•"/>
            </a:pPr>
            <a:r>
              <a:rPr lang="en-US" dirty="0"/>
              <a:t>Those who survive may have bone or brain deformations, or other conditions.</a:t>
            </a:r>
          </a:p>
          <a:p>
            <a:pPr marL="285750" indent="-285750">
              <a:buFont typeface="Arial" panose="020B0604020202020204" pitchFamily="34" charset="0"/>
              <a:buChar char="•"/>
            </a:pPr>
            <a:r>
              <a:rPr lang="en-US" dirty="0"/>
              <a:t>Many countries – including Belarus, Cuba, Sri Lanka and China – have wiped out congenital syphilis.</a:t>
            </a:r>
          </a:p>
          <a:p>
            <a:pPr marL="285750" indent="-285750">
              <a:buFont typeface="Arial" panose="020B0604020202020204" pitchFamily="34" charset="0"/>
              <a:buChar char="•"/>
            </a:pPr>
            <a:endParaRPr lang="en-US" dirty="0"/>
          </a:p>
        </p:txBody>
      </p:sp>
      <p:sp>
        <p:nvSpPr>
          <p:cNvPr id="6" name="Rectangular Callout 5">
            <a:extLst>
              <a:ext uri="{FF2B5EF4-FFF2-40B4-BE49-F238E27FC236}">
                <a16:creationId xmlns:a16="http://schemas.microsoft.com/office/drawing/2014/main" id="{0B073D3A-AA54-A24B-9A9A-321672D46683}"/>
              </a:ext>
            </a:extLst>
          </p:cNvPr>
          <p:cNvSpPr/>
          <p:nvPr/>
        </p:nvSpPr>
        <p:spPr>
          <a:xfrm>
            <a:off x="343659" y="3908344"/>
            <a:ext cx="4228341" cy="2286000"/>
          </a:xfrm>
          <a:prstGeom prst="wedgeRectCallout">
            <a:avLst>
              <a:gd name="adj1" fmla="val 61625"/>
              <a:gd name="adj2" fmla="val 686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“We have more congenital syphilis cases today in America than we ever had pediatric AIDS.”</a:t>
            </a:r>
          </a:p>
          <a:p>
            <a:pPr algn="ctr"/>
            <a:r>
              <a:rPr lang="en-US" dirty="0"/>
              <a:t> -</a:t>
            </a:r>
            <a:r>
              <a:rPr lang="en-US" sz="1600" dirty="0"/>
              <a:t>David Harvey, executive director of the National Coalition of STD Directors.</a:t>
            </a:r>
          </a:p>
        </p:txBody>
      </p:sp>
      <p:sp>
        <p:nvSpPr>
          <p:cNvPr id="7" name="TextBox 6">
            <a:extLst>
              <a:ext uri="{FF2B5EF4-FFF2-40B4-BE49-F238E27FC236}">
                <a16:creationId xmlns:a16="http://schemas.microsoft.com/office/drawing/2014/main" id="{2A43FA84-F084-5944-9530-0FFABE2E4752}"/>
              </a:ext>
            </a:extLst>
          </p:cNvPr>
          <p:cNvSpPr txBox="1"/>
          <p:nvPr/>
        </p:nvSpPr>
        <p:spPr>
          <a:xfrm>
            <a:off x="10257539" y="6477338"/>
            <a:ext cx="1843669" cy="261610"/>
          </a:xfrm>
          <a:prstGeom prst="rect">
            <a:avLst/>
          </a:prstGeom>
          <a:noFill/>
        </p:spPr>
        <p:txBody>
          <a:bodyPr wrap="square" rtlCol="0">
            <a:spAutoFit/>
          </a:bodyPr>
          <a:lstStyle/>
          <a:p>
            <a:r>
              <a:rPr lang="en-US" sz="1050" dirty="0"/>
              <a:t>CDC 2021; Chen, 2021</a:t>
            </a:r>
          </a:p>
        </p:txBody>
      </p:sp>
      <p:pic>
        <p:nvPicPr>
          <p:cNvPr id="14" name="Graphic 13" descr="Man with solid fill">
            <a:extLst>
              <a:ext uri="{FF2B5EF4-FFF2-40B4-BE49-F238E27FC236}">
                <a16:creationId xmlns:a16="http://schemas.microsoft.com/office/drawing/2014/main" id="{8C67A2BC-C9A2-2543-8E35-F62ABDC17A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96327" y="685305"/>
            <a:ext cx="914400" cy="914400"/>
          </a:xfrm>
          <a:prstGeom prst="rect">
            <a:avLst/>
          </a:prstGeom>
        </p:spPr>
      </p:pic>
      <p:pic>
        <p:nvPicPr>
          <p:cNvPr id="28" name="Graphic 27" descr="Baby crawling with solid fill">
            <a:extLst>
              <a:ext uri="{FF2B5EF4-FFF2-40B4-BE49-F238E27FC236}">
                <a16:creationId xmlns:a16="http://schemas.microsoft.com/office/drawing/2014/main" id="{E98FB1C7-AFA7-9240-AA13-BDC3600670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47076" y="3328936"/>
            <a:ext cx="914400" cy="914400"/>
          </a:xfrm>
          <a:prstGeom prst="rect">
            <a:avLst/>
          </a:prstGeom>
        </p:spPr>
      </p:pic>
      <p:pic>
        <p:nvPicPr>
          <p:cNvPr id="29" name="Audio 28">
            <a:hlinkClick r:id="" action="ppaction://media"/>
            <a:extLst>
              <a:ext uri="{FF2B5EF4-FFF2-40B4-BE49-F238E27FC236}">
                <a16:creationId xmlns:a16="http://schemas.microsoft.com/office/drawing/2014/main" id="{45D0C4E2-66CF-C848-9FAA-2D5FAFEDD4F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7786664"/>
      </p:ext>
    </p:extLst>
  </p:cSld>
  <p:clrMapOvr>
    <a:masterClrMapping/>
  </p:clrMapOvr>
  <mc:AlternateContent xmlns:mc="http://schemas.openxmlformats.org/markup-compatibility/2006">
    <mc:Choice xmlns:p14="http://schemas.microsoft.com/office/powerpoint/2010/main" Requires="p14">
      <p:transition spd="slow" p14:dur="2000" advTm="57962"/>
    </mc:Choice>
    <mc:Fallback>
      <p:transition spd="slow" advTm="57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PebbleVTI">
  <a:themeElements>
    <a:clrScheme name="Blush 3">
      <a:dk1>
        <a:sysClr val="windowText" lastClr="000000"/>
      </a:dk1>
      <a:lt1>
        <a:sysClr val="window" lastClr="FFFFFF"/>
      </a:lt1>
      <a:dk2>
        <a:srgbClr val="B15E4E"/>
      </a:dk2>
      <a:lt2>
        <a:srgbClr val="FFFFFF"/>
      </a:lt2>
      <a:accent1>
        <a:srgbClr val="C5B096"/>
      </a:accent1>
      <a:accent2>
        <a:srgbClr val="ECA855"/>
      </a:accent2>
      <a:accent3>
        <a:srgbClr val="9BBFB0"/>
      </a:accent3>
      <a:accent4>
        <a:srgbClr val="A9AEA7"/>
      </a:accent4>
      <a:accent5>
        <a:srgbClr val="6A787C"/>
      </a:accent5>
      <a:accent6>
        <a:srgbClr val="3B4345"/>
      </a:accent6>
      <a:hlink>
        <a:srgbClr val="ECA855"/>
      </a:hlink>
      <a:folHlink>
        <a:srgbClr val="6A392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C73DA90-E75B-9B40-AACA-D5ED79A1326F}">
  <we:reference id="6a7bd4f3-0563-43af-8c08-79110eebdff6" version="1.1.0.1" store="EXCatalog" storeType="EXCatalog"/>
  <we:alternateReferences>
    <we:reference id="WA104381155" version="1.1.0.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134</TotalTime>
  <Words>6396</Words>
  <Application>Microsoft Macintosh PowerPoint</Application>
  <PresentationFormat>Widescreen</PresentationFormat>
  <Paragraphs>294</Paragraphs>
  <Slides>24</Slides>
  <Notes>18</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Avenir Next LT Pro</vt:lpstr>
      <vt:lpstr>Avenir Next LT Pro Light</vt:lpstr>
      <vt:lpstr>Calibri</vt:lpstr>
      <vt:lpstr>Sitka Subheading</vt:lpstr>
      <vt:lpstr>PebbleVTI</vt:lpstr>
      <vt:lpstr>Syphilis: The Costs of Stigma</vt:lpstr>
      <vt:lpstr>Syphilis: Myths and Realities</vt:lpstr>
      <vt:lpstr>Syphilis: Myths and Realities</vt:lpstr>
      <vt:lpstr>Syphilis: Myths and Realities</vt:lpstr>
      <vt:lpstr>Syphilis: Myths and Realities</vt:lpstr>
      <vt:lpstr>Syphilis: A Heartbreaking &amp; Brief History</vt:lpstr>
      <vt:lpstr>Why the rise?</vt:lpstr>
      <vt:lpstr>Who is most affected?</vt:lpstr>
      <vt:lpstr>But what’s the big deal?</vt:lpstr>
      <vt:lpstr>Stigma</vt:lpstr>
      <vt:lpstr>Ways that care practices fall short</vt:lpstr>
      <vt:lpstr>Evidence—informed practices</vt:lpstr>
      <vt:lpstr>Evidence-informed practices</vt:lpstr>
      <vt:lpstr>Evidence-informed practices</vt:lpstr>
      <vt:lpstr>Interventions for stigma </vt:lpstr>
      <vt:lpstr>Interventions for stigma</vt:lpstr>
      <vt:lpstr>Culturally sensitive care</vt:lpstr>
      <vt:lpstr>Culturally sensitive care</vt:lpstr>
      <vt:lpstr>Recommendations</vt:lpstr>
      <vt:lpstr>References</vt:lpstr>
      <vt:lpstr>References</vt:lpstr>
      <vt:lpstr>References </vt:lpstr>
      <vt:lpstr>Picture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Syphilis: The Costs of Stigma</dc:title>
  <dc:creator>Jennings, Zoe Elizabeth</dc:creator>
  <cp:lastModifiedBy>Jennings, Zoe Elizabeth</cp:lastModifiedBy>
  <cp:revision>4</cp:revision>
  <dcterms:created xsi:type="dcterms:W3CDTF">2022-04-04T16:09:40Z</dcterms:created>
  <dcterms:modified xsi:type="dcterms:W3CDTF">2022-04-04T18:30:26Z</dcterms:modified>
</cp:coreProperties>
</file>