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61" r:id="rId3"/>
    <p:sldId id="257" r:id="rId4"/>
    <p:sldId id="276" r:id="rId5"/>
    <p:sldId id="275" r:id="rId6"/>
    <p:sldId id="277" r:id="rId7"/>
    <p:sldId id="278" r:id="rId8"/>
    <p:sldId id="293" r:id="rId9"/>
    <p:sldId id="280" r:id="rId10"/>
    <p:sldId id="281" r:id="rId11"/>
    <p:sldId id="282" r:id="rId12"/>
    <p:sldId id="291" r:id="rId13"/>
    <p:sldId id="290" r:id="rId14"/>
    <p:sldId id="283" r:id="rId15"/>
    <p:sldId id="294" r:id="rId16"/>
    <p:sldId id="284" r:id="rId17"/>
    <p:sldId id="286" r:id="rId18"/>
    <p:sldId id="292" r:id="rId19"/>
    <p:sldId id="273" r:id="rId20"/>
    <p:sldId id="2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26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FC1780-940C-4377-9A1E-5C6268B91B0C}" v="157" dt="2022-04-16T21:35:11.638"/>
    <p1510:client id="{9EFB555E-A9B5-4F43-A6F4-CF6B29A74506}" v="3" dt="2022-04-17T21:11:29.748"/>
    <p1510:client id="{FD8AB70B-5F25-445D-A09E-1959A1DC89AD}" v="415" dt="2022-04-16T21:35:22.941"/>
  </p1510:revLst>
</p1510:revInfo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60" y="81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3B725B-653D-4166-A8E9-72A38A1847CF}" type="datetimeFigureOut">
              <a:rPr lang="en-US"/>
              <a:t>4/17/2022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61E8E-D392-497B-BB21-122DD7C27CF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8353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3F64CD-0576-4A9A-BD06-7889D6E60BDC}" type="datetimeFigureOut">
              <a:rPr lang="en-US"/>
              <a:t>4/17/2022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55D449-B875-4B8D-8E66-224D27E54C9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9979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flip="none" rotWithShape="1">
          <a:gsLst>
            <a:gs pos="0">
              <a:srgbClr val="D9D9D9"/>
            </a:gs>
            <a:gs pos="100000">
              <a:schemeClr val="bg1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6225" y="1828800"/>
            <a:ext cx="4098175" cy="317738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6225" y="5181600"/>
            <a:ext cx="4098175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7" name="Picture 6" descr="EKG lin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8688" y="-1"/>
            <a:ext cx="700013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4/17/2022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Rectangle"/>
          <p:cNvSpPr/>
          <p:nvPr/>
        </p:nvSpPr>
        <p:spPr>
          <a:xfrm>
            <a:off x="9982200" y="0"/>
            <a:ext cx="22098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58399" y="457201"/>
            <a:ext cx="2057401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9067800" cy="5943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4/17/2022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4/17/2022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Rectangle"/>
          <p:cNvSpPr/>
          <p:nvPr/>
        </p:nvSpPr>
        <p:spPr>
          <a:xfrm>
            <a:off x="265112" y="228600"/>
            <a:ext cx="11658600" cy="6400800"/>
          </a:xfrm>
          <a:prstGeom prst="rect">
            <a:avLst/>
          </a:prstGeom>
          <a:noFill/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828800"/>
            <a:ext cx="7772400" cy="317738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5181600"/>
            <a:ext cx="7772400" cy="685800"/>
          </a:xfrm>
        </p:spPr>
        <p:txBody>
          <a:bodyPr>
            <a:normAutofit/>
          </a:bodyPr>
          <a:lstStyle>
            <a:lvl1pPr marL="0" indent="0"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825624"/>
            <a:ext cx="4800600" cy="45751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825624"/>
            <a:ext cx="4800600" cy="45751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4/17/2022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828799"/>
            <a:ext cx="4800600" cy="762000"/>
          </a:xfrm>
        </p:spPr>
        <p:txBody>
          <a:bodyPr anchor="ctr">
            <a:noAutofit/>
          </a:bodyPr>
          <a:lstStyle>
            <a:lvl1pPr marL="0" indent="0">
              <a:buNone/>
              <a:defRPr sz="2400" b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2590799"/>
            <a:ext cx="4800600" cy="381003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4600" y="1828799"/>
            <a:ext cx="4800600" cy="762000"/>
          </a:xfrm>
        </p:spPr>
        <p:txBody>
          <a:bodyPr anchor="ctr">
            <a:noAutofit/>
          </a:bodyPr>
          <a:lstStyle>
            <a:lvl1pPr marL="0" indent="0">
              <a:buNone/>
              <a:defRPr sz="2400" b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4600" y="2590799"/>
            <a:ext cx="4800600" cy="381003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4/17/2022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4/17/2022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4/17/2022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descr="Rectangle"/>
          <p:cNvSpPr/>
          <p:nvPr/>
        </p:nvSpPr>
        <p:spPr>
          <a:xfrm>
            <a:off x="7008812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 descr="Rectangle"/>
          <p:cNvSpPr/>
          <p:nvPr/>
        </p:nvSpPr>
        <p:spPr>
          <a:xfrm>
            <a:off x="7255668" y="228600"/>
            <a:ext cx="4686300" cy="6400800"/>
          </a:xfrm>
          <a:prstGeom prst="rect">
            <a:avLst/>
          </a:prstGeom>
          <a:noFill/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2700" y="3200400"/>
            <a:ext cx="3932237" cy="17526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57201"/>
            <a:ext cx="5943600" cy="5943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32699" y="5029200"/>
            <a:ext cx="3932237" cy="13716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descr="Rectangle"/>
          <p:cNvSpPr/>
          <p:nvPr/>
        </p:nvSpPr>
        <p:spPr>
          <a:xfrm>
            <a:off x="7008812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 descr="Rectangle"/>
          <p:cNvSpPr/>
          <p:nvPr/>
        </p:nvSpPr>
        <p:spPr>
          <a:xfrm>
            <a:off x="7255668" y="228600"/>
            <a:ext cx="4686300" cy="6400800"/>
          </a:xfrm>
          <a:prstGeom prst="rect">
            <a:avLst/>
          </a:prstGeom>
          <a:noFill/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5240" y="3200400"/>
            <a:ext cx="3932237" cy="17526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" y="0"/>
            <a:ext cx="7008810" cy="6857999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35240" y="5029200"/>
            <a:ext cx="3932237" cy="137464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9D9D9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d bar" descr="Red bar"/>
          <p:cNvSpPr/>
          <p:nvPr/>
        </p:nvSpPr>
        <p:spPr>
          <a:xfrm>
            <a:off x="1" y="1"/>
            <a:ext cx="12188824" cy="1524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99220"/>
            <a:ext cx="10058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9144000" cy="4572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481760"/>
            <a:ext cx="7848600" cy="239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67800" y="6465885"/>
            <a:ext cx="1066800" cy="239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7CC0096-1860-4642-9CD2-0079EA5E7CD1}" type="datetimeFigureOut">
              <a:rPr lang="en-US" smtClean="0"/>
              <a:pPr/>
              <a:t>4/17/2022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481760"/>
            <a:ext cx="838200" cy="239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868680" indent="-182563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05156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234440" indent="-18288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417320" indent="-18288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600200" indent="-18288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83080" indent="-18288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hyperlink" Target="https://www.pngall.com/wp-content/uploads/2016/06/Health-Free-Download-PNG.pn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hyperlink" Target="https://www.pngall.com/wp-content/uploads/2016/06/Health-PNG-Image.pn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hyperlink" Target="https://www.pngall.com/wp-content/uploads/2016/06/Health-PNG-Image.pn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hyperlink" Target="https://www.pngall.com/wp-content/uploads/2016/06/Health-PNG-Image.pn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hyperlink" Target="https://www.pngall.com/wp-content/uploads/2016/06/Health-PNG-Image.pn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hyperlink" Target="https://www.pngall.com/wp-content/uploads/2016/06/Health-PNG-Picture.png" TargetMode="Externa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hyperlink" Target="https://www.pngall.com/wp-content/uploads/2016/06/Health.png" TargetMode="Externa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hyperlink" Target="https://doi.org/10.1080/13548506.2015.1120329" TargetMode="External"/><Relationship Id="rId4" Type="http://schemas.openxmlformats.org/officeDocument/2006/relationships/hyperlink" Target="https://doi.org/10.1186/s12913-015-1243-z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hyperlink" Target="https://www.pngall.com/wp-content/uploads/2016/06/Health-PNG.png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hyperlink" Target="https://www.pngall.com/wp-content/uploads/2016/06/Health-Transparent.pn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hyperlink" Target="https://www.pngall.com/wp-content/uploads/2016/06/Health-PNG-Clipart.png" TargetMode="Externa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hyperlink" Target="https://www.pngall.com/wp-content/uploads/2016/06/Health-PNG-Clipart.png" TargetMode="Externa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4098175" cy="3710780"/>
          </a:xfrm>
        </p:spPr>
        <p:txBody>
          <a:bodyPr>
            <a:normAutofit fontScale="90000"/>
          </a:bodyPr>
          <a:lstStyle/>
          <a:p>
            <a:r>
              <a:rPr lang="en-US"/>
              <a:t>No-Show Rates in Cross-Cultural Integrated Health Care Settings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5257800"/>
            <a:ext cx="4572000" cy="685800"/>
          </a:xfrm>
        </p:spPr>
        <p:txBody>
          <a:bodyPr/>
          <a:lstStyle/>
          <a:p>
            <a:r>
              <a:rPr lang="en-US"/>
              <a:t>by Amy Rupert &amp; Ariana schneider</a:t>
            </a:r>
          </a:p>
        </p:txBody>
      </p:sp>
      <p:pic>
        <p:nvPicPr>
          <p:cNvPr id="5" name="Title Sli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09909" y="5943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14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9220"/>
            <a:ext cx="10591800" cy="1325563"/>
          </a:xfrm>
        </p:spPr>
        <p:txBody>
          <a:bodyPr/>
          <a:lstStyle/>
          <a:p>
            <a:r>
              <a:rPr lang="en-US"/>
              <a:t>Current evidence-based recommendations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2145AB4-308E-4E7D-8B88-3D6ADA628F29}"/>
              </a:ext>
            </a:extLst>
          </p:cNvPr>
          <p:cNvSpPr txBox="1">
            <a:spLocks/>
          </p:cNvSpPr>
          <p:nvPr/>
        </p:nvSpPr>
        <p:spPr>
          <a:xfrm>
            <a:off x="914400" y="2362201"/>
            <a:ext cx="4800600" cy="38826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68680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5156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Appointment reminder text messages and calls</a:t>
            </a:r>
            <a:endParaRPr lang="en-US" baseline="30000"/>
          </a:p>
          <a:p>
            <a:r>
              <a:rPr lang="en-US"/>
              <a:t>Punitive consequences for no-show (i.e., being charged)</a:t>
            </a:r>
          </a:p>
          <a:p>
            <a:r>
              <a:rPr lang="en-US"/>
              <a:t>Patient education</a:t>
            </a:r>
            <a:r>
              <a:rPr lang="en-US" baseline="30000"/>
              <a:t>1</a:t>
            </a:r>
          </a:p>
          <a:p>
            <a:r>
              <a:rPr lang="en-US"/>
              <a:t>Open access to scheduling</a:t>
            </a:r>
            <a:r>
              <a:rPr lang="en-US" baseline="30000"/>
              <a:t>1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F9F245-B942-43EB-B0E4-2A4565DA675C}"/>
              </a:ext>
            </a:extLst>
          </p:cNvPr>
          <p:cNvSpPr txBox="1"/>
          <p:nvPr/>
        </p:nvSpPr>
        <p:spPr>
          <a:xfrm>
            <a:off x="7710182" y="6244846"/>
            <a:ext cx="3409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/>
              <a:t>Photo Credit: </a:t>
            </a:r>
            <a:r>
              <a:rPr lang="en-US" sz="1200" i="1">
                <a:hlinkClick r:id="rId4"/>
              </a:rPr>
              <a:t>pngall.com</a:t>
            </a:r>
            <a:endParaRPr lang="en-US" sz="1200" i="1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E5DB9E1-F43F-4707-8D72-6334EFE98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607" y="2133600"/>
            <a:ext cx="3657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0453" y="57574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21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4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2237"/>
            <a:ext cx="10058400" cy="1325563"/>
          </a:xfrm>
        </p:spPr>
        <p:txBody>
          <a:bodyPr/>
          <a:lstStyle/>
          <a:p>
            <a:r>
              <a:rPr lang="en-US"/>
              <a:t>Gap between evidence and actual practice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BEF728F-0C5F-4427-A253-CF11538240F5}"/>
              </a:ext>
            </a:extLst>
          </p:cNvPr>
          <p:cNvSpPr txBox="1">
            <a:spLocks/>
          </p:cNvSpPr>
          <p:nvPr/>
        </p:nvSpPr>
        <p:spPr>
          <a:xfrm>
            <a:off x="609600" y="2362201"/>
            <a:ext cx="4800600" cy="4267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68680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5156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Traditional evidence-based recommendations utilized at clinic</a:t>
            </a:r>
          </a:p>
          <a:p>
            <a:pPr lvl="1"/>
            <a:r>
              <a:rPr lang="en-US"/>
              <a:t>Incidence of no-show rates is still 11.81% at the clinic</a:t>
            </a:r>
          </a:p>
          <a:p>
            <a:r>
              <a:rPr lang="en-US"/>
              <a:t>The clinic serves a mix of culturally diverse patients</a:t>
            </a:r>
          </a:p>
          <a:p>
            <a:pPr lvl="1"/>
            <a:r>
              <a:rPr lang="en-US"/>
              <a:t>Uninsured living in Wake County</a:t>
            </a:r>
          </a:p>
          <a:p>
            <a:pPr lvl="1"/>
            <a:r>
              <a:rPr lang="en-US"/>
              <a:t>Majority Hispanic </a:t>
            </a:r>
          </a:p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0893CD-BBC6-4C8E-91B3-848F7E05CA66}"/>
              </a:ext>
            </a:extLst>
          </p:cNvPr>
          <p:cNvSpPr txBox="1"/>
          <p:nvPr/>
        </p:nvSpPr>
        <p:spPr>
          <a:xfrm>
            <a:off x="8110653" y="6268827"/>
            <a:ext cx="3409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/>
              <a:t>Photo Credit: </a:t>
            </a:r>
            <a:r>
              <a:rPr lang="en-US" sz="1200" i="1">
                <a:hlinkClick r:id="rId4"/>
              </a:rPr>
              <a:t>pngall.com</a:t>
            </a:r>
            <a:endParaRPr lang="en-US" sz="1200" i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AC5CF2-1639-460D-BB3A-D7B4D53C42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1752600"/>
            <a:ext cx="4204478" cy="4456747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BA52DA4-5755-4829-A478-85CC88F8F90A}"/>
              </a:ext>
            </a:extLst>
          </p:cNvPr>
          <p:cNvSpPr txBox="1">
            <a:spLocks/>
          </p:cNvSpPr>
          <p:nvPr/>
        </p:nvSpPr>
        <p:spPr>
          <a:xfrm>
            <a:off x="533400" y="1752600"/>
            <a:ext cx="51816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68680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5156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Case Study: Alliance Medical Ministry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53293" y="57219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7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2237"/>
            <a:ext cx="10058400" cy="1325563"/>
          </a:xfrm>
        </p:spPr>
        <p:txBody>
          <a:bodyPr/>
          <a:lstStyle/>
          <a:p>
            <a:r>
              <a:rPr lang="en-US"/>
              <a:t>Alliance Medical Ministry assessment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BEF728F-0C5F-4427-A253-CF11538240F5}"/>
              </a:ext>
            </a:extLst>
          </p:cNvPr>
          <p:cNvSpPr txBox="1">
            <a:spLocks/>
          </p:cNvSpPr>
          <p:nvPr/>
        </p:nvSpPr>
        <p:spPr>
          <a:xfrm>
            <a:off x="533400" y="2001627"/>
            <a:ext cx="4800600" cy="4267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68680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5156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Quantitative survey </a:t>
            </a:r>
          </a:p>
          <a:p>
            <a:pPr lvl="1"/>
            <a:r>
              <a:rPr lang="en-US"/>
              <a:t>Items for selection gathered via literature review</a:t>
            </a:r>
          </a:p>
          <a:p>
            <a:pPr lvl="1"/>
            <a:r>
              <a:rPr lang="en-US"/>
              <a:t>Convenience sampling by providers within clinic</a:t>
            </a:r>
          </a:p>
          <a:p>
            <a:pPr lvl="1"/>
            <a:r>
              <a:rPr lang="en-US"/>
              <a:t>Survey distributed in Spanish and English </a:t>
            </a:r>
          </a:p>
          <a:p>
            <a:r>
              <a:rPr lang="en-US"/>
              <a:t>Analysis done for total sample and by primary language</a:t>
            </a:r>
          </a:p>
          <a:p>
            <a:pPr lvl="1"/>
            <a:r>
              <a:rPr lang="en-US"/>
              <a:t>English: 9.4%</a:t>
            </a:r>
          </a:p>
          <a:p>
            <a:pPr lvl="1"/>
            <a:r>
              <a:rPr lang="en-US"/>
              <a:t>Spanish: 12.6%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0893CD-BBC6-4C8E-91B3-848F7E05CA66}"/>
              </a:ext>
            </a:extLst>
          </p:cNvPr>
          <p:cNvSpPr txBox="1"/>
          <p:nvPr/>
        </p:nvSpPr>
        <p:spPr>
          <a:xfrm>
            <a:off x="8110653" y="6268827"/>
            <a:ext cx="3409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/>
              <a:t>Photo Credit: </a:t>
            </a:r>
            <a:r>
              <a:rPr lang="en-US" sz="1200" i="1">
                <a:hlinkClick r:id="rId4"/>
              </a:rPr>
              <a:t>pngall.com</a:t>
            </a:r>
            <a:endParaRPr lang="en-US" sz="1200" i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AC5CF2-1639-460D-BB3A-D7B4D53C42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1752600"/>
            <a:ext cx="4204478" cy="445674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53357" y="55977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50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8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2237"/>
            <a:ext cx="10058400" cy="1325563"/>
          </a:xfrm>
        </p:spPr>
        <p:txBody>
          <a:bodyPr/>
          <a:lstStyle/>
          <a:p>
            <a:r>
              <a:rPr lang="en-US"/>
              <a:t>Potential areas of improvement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0893CD-BBC6-4C8E-91B3-848F7E05CA66}"/>
              </a:ext>
            </a:extLst>
          </p:cNvPr>
          <p:cNvSpPr txBox="1"/>
          <p:nvPr/>
        </p:nvSpPr>
        <p:spPr>
          <a:xfrm>
            <a:off x="8110653" y="6268827"/>
            <a:ext cx="3409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/>
              <a:t>Photo Credit: </a:t>
            </a:r>
            <a:r>
              <a:rPr lang="en-US" sz="1200" i="1">
                <a:hlinkClick r:id="rId4"/>
              </a:rPr>
              <a:t>pngall.com</a:t>
            </a:r>
            <a:endParaRPr lang="en-US" sz="1200" i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AC5CF2-1639-460D-BB3A-D7B4D53C42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1752600"/>
            <a:ext cx="4204478" cy="445674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99A9169-3CB3-4A26-BDEC-6956CA30E52B}"/>
              </a:ext>
            </a:extLst>
          </p:cNvPr>
          <p:cNvSpPr txBox="1">
            <a:spLocks/>
          </p:cNvSpPr>
          <p:nvPr/>
        </p:nvSpPr>
        <p:spPr>
          <a:xfrm>
            <a:off x="533400" y="2001627"/>
            <a:ext cx="6214310" cy="4267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68680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5156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Difficulties with implementation of survey</a:t>
            </a:r>
          </a:p>
          <a:p>
            <a:pPr lvl="1"/>
            <a:r>
              <a:rPr lang="en-US">
                <a:ea typeface="+mn-lt"/>
                <a:cs typeface="+mn-lt"/>
              </a:rPr>
              <a:t>Provider compliance </a:t>
            </a:r>
          </a:p>
          <a:p>
            <a:pPr lvl="1"/>
            <a:r>
              <a:rPr lang="en-US">
                <a:ea typeface="+mn-lt"/>
                <a:cs typeface="+mn-lt"/>
              </a:rPr>
              <a:t>Programmer/ internal stakeholder error</a:t>
            </a:r>
            <a:endParaRPr lang="en-US"/>
          </a:p>
          <a:p>
            <a:r>
              <a:rPr lang="en-US"/>
              <a:t>Convenience Sampling</a:t>
            </a:r>
          </a:p>
          <a:p>
            <a:pPr lvl="1"/>
            <a:r>
              <a:rPr lang="en-US">
                <a:ea typeface="+mn-lt"/>
                <a:cs typeface="+mn-lt"/>
              </a:rPr>
              <a:t>Smaller number than actual patient population</a:t>
            </a:r>
          </a:p>
          <a:p>
            <a:pPr lvl="1"/>
            <a:r>
              <a:rPr lang="en-US">
                <a:ea typeface="+mn-lt"/>
                <a:cs typeface="+mn-lt"/>
              </a:rPr>
              <a:t>People coming in-person</a:t>
            </a:r>
            <a:endParaRPr lang="en-US"/>
          </a:p>
          <a:p>
            <a:r>
              <a:rPr lang="en-US"/>
              <a:t>Patient accounts </a:t>
            </a:r>
          </a:p>
          <a:p>
            <a:pPr lvl="1"/>
            <a:r>
              <a:rPr lang="en-US"/>
              <a:t>Response truth</a:t>
            </a:r>
          </a:p>
          <a:p>
            <a:pPr lvl="1"/>
            <a:r>
              <a:rPr lang="en-US"/>
              <a:t>Post miss collection </a:t>
            </a:r>
          </a:p>
          <a:p>
            <a:pPr lvl="1"/>
            <a:endParaRPr lang="en-US"/>
          </a:p>
          <a:p>
            <a:pPr marL="228600" lvl="1" indent="0">
              <a:buNone/>
            </a:pPr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43591" y="56324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1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7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Improving Access, Screening, and Culturally Sensitive Care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4352" y="58643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8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61D3A-5CF0-799A-3696-1BA59D3EB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Recommendations for improving no-show rates at cross-cultural integrated health care facilities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DC937-A88A-48DB-A003-A362E90912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32151"/>
            <a:ext cx="4800600" cy="45751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Employing EBP interventions shown to reduce no-show rates</a:t>
            </a:r>
          </a:p>
          <a:p>
            <a:pPr lvl="1"/>
            <a:r>
              <a:rPr lang="en-US">
                <a:ea typeface="+mn-lt"/>
                <a:cs typeface="+mn-lt"/>
              </a:rPr>
              <a:t>Reminder texts </a:t>
            </a:r>
          </a:p>
          <a:p>
            <a:pPr lvl="1"/>
            <a:r>
              <a:rPr lang="en-US">
                <a:ea typeface="+mn-lt"/>
                <a:cs typeface="+mn-lt"/>
              </a:rPr>
              <a:t>Open-access scheduling </a:t>
            </a:r>
          </a:p>
          <a:p>
            <a:pPr lvl="1"/>
            <a:r>
              <a:rPr lang="en-US">
                <a:ea typeface="+mn-lt"/>
                <a:cs typeface="+mn-lt"/>
              </a:rPr>
              <a:t>Patient education</a:t>
            </a:r>
          </a:p>
          <a:p>
            <a:pPr lvl="1"/>
            <a:r>
              <a:rPr lang="en-US">
                <a:ea typeface="+mn-lt"/>
                <a:cs typeface="+mn-lt"/>
              </a:rPr>
              <a:t>Consequence policy</a:t>
            </a:r>
            <a:endParaRPr lang="en-US"/>
          </a:p>
          <a:p>
            <a:r>
              <a:rPr lang="en-US"/>
              <a:t>Engage in further research at this type of clinical setting</a:t>
            </a:r>
          </a:p>
          <a:p>
            <a:r>
              <a:rPr lang="en-US"/>
              <a:t>Be aware of population characteristics which might impact rates</a:t>
            </a:r>
          </a:p>
          <a:p>
            <a:pPr lvl="1"/>
            <a:endParaRPr lang="en-US"/>
          </a:p>
          <a:p>
            <a:pPr marL="228600" lvl="1" indent="0">
              <a:buNone/>
            </a:pPr>
            <a:endParaRPr lang="en-US"/>
          </a:p>
          <a:p>
            <a:pPr lvl="1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4C362E-48BF-4572-A21B-D36575A3FEAF}"/>
              </a:ext>
            </a:extLst>
          </p:cNvPr>
          <p:cNvSpPr txBox="1"/>
          <p:nvPr/>
        </p:nvSpPr>
        <p:spPr>
          <a:xfrm>
            <a:off x="8110653" y="6268827"/>
            <a:ext cx="3409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/>
              <a:t>Photo Credit: </a:t>
            </a:r>
            <a:r>
              <a:rPr lang="en-US" sz="1200" i="1">
                <a:hlinkClick r:id="rId4"/>
              </a:rPr>
              <a:t>pngall.com</a:t>
            </a:r>
            <a:endParaRPr lang="en-US" sz="1200" i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7C3001-89F2-47F3-98E9-953162509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1752600"/>
            <a:ext cx="4204478" cy="4456747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37837" y="57517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6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137BBDB-8DF3-4982-8AF0-F386AB66D28A}"/>
              </a:ext>
            </a:extLst>
          </p:cNvPr>
          <p:cNvSpPr txBox="1">
            <a:spLocks/>
          </p:cNvSpPr>
          <p:nvPr/>
        </p:nvSpPr>
        <p:spPr>
          <a:xfrm>
            <a:off x="533400" y="2001627"/>
            <a:ext cx="48006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68680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5156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highlight>
                <a:srgbClr val="FFFF00"/>
              </a:highlight>
            </a:endParaRPr>
          </a:p>
          <a:p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8C82EBD-5298-4DBC-A881-BBCB568E57DD}"/>
              </a:ext>
            </a:extLst>
          </p:cNvPr>
          <p:cNvSpPr txBox="1">
            <a:spLocks/>
          </p:cNvSpPr>
          <p:nvPr/>
        </p:nvSpPr>
        <p:spPr>
          <a:xfrm>
            <a:off x="381000" y="2057400"/>
            <a:ext cx="7010400" cy="441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68680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5156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More research on no-show rates and minority populations</a:t>
            </a:r>
          </a:p>
          <a:p>
            <a:r>
              <a:rPr lang="en-US"/>
              <a:t>Further research informed by a PIE perspective</a:t>
            </a:r>
          </a:p>
          <a:p>
            <a:r>
              <a:rPr lang="en-US"/>
              <a:t>Ongoing training for medical staff on cultural humility</a:t>
            </a:r>
          </a:p>
          <a:p>
            <a:r>
              <a:rPr lang="en-US"/>
              <a:t>Hire professionals to engage with patients in their own language and to draft materials in an accessible way 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1DC671-EBB6-4AB6-B487-478DDA5DE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0" y="2057400"/>
            <a:ext cx="4210050" cy="35623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235B0F-E6CD-4F29-8CE7-ECE6DA7145C9}"/>
              </a:ext>
            </a:extLst>
          </p:cNvPr>
          <p:cNvSpPr txBox="1"/>
          <p:nvPr/>
        </p:nvSpPr>
        <p:spPr>
          <a:xfrm>
            <a:off x="8110653" y="6268827"/>
            <a:ext cx="3409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/>
              <a:t>Photo Credit: </a:t>
            </a:r>
            <a:r>
              <a:rPr lang="en-US" sz="1200" i="1">
                <a:hlinkClick r:id="rId5"/>
              </a:rPr>
              <a:t>pngall.com</a:t>
            </a:r>
            <a:endParaRPr lang="en-US" sz="1200" i="1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BD5282C-0F63-4D8E-9D7B-57F3EBA87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10058400" cy="1325563"/>
          </a:xfrm>
        </p:spPr>
        <p:txBody>
          <a:bodyPr>
            <a:normAutofit fontScale="90000"/>
          </a:bodyPr>
          <a:lstStyle/>
          <a:p>
            <a:r>
              <a:rPr lang="en-US"/>
              <a:t>Recommendations for improving no-show rates at cross-cultural integrated health care facilities (cont.)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02052" y="56197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6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Closing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08741" y="56076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67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819"/>
            <a:ext cx="10058400" cy="1325563"/>
          </a:xfrm>
        </p:spPr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137BBDB-8DF3-4982-8AF0-F386AB66D28A}"/>
              </a:ext>
            </a:extLst>
          </p:cNvPr>
          <p:cNvSpPr txBox="1">
            <a:spLocks/>
          </p:cNvSpPr>
          <p:nvPr/>
        </p:nvSpPr>
        <p:spPr>
          <a:xfrm>
            <a:off x="533400" y="2001627"/>
            <a:ext cx="48006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68680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5156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highlight>
                <a:srgbClr val="FFFF00"/>
              </a:highlight>
            </a:endParaRPr>
          </a:p>
          <a:p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8C82EBD-5298-4DBC-A881-BBCB568E57DD}"/>
              </a:ext>
            </a:extLst>
          </p:cNvPr>
          <p:cNvSpPr txBox="1">
            <a:spLocks/>
          </p:cNvSpPr>
          <p:nvPr/>
        </p:nvSpPr>
        <p:spPr>
          <a:xfrm>
            <a:off x="381000" y="2209800"/>
            <a:ext cx="7086599" cy="4267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68680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5156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No-show behavior has significant costs for patients, clinics, and the entire health care system </a:t>
            </a:r>
          </a:p>
          <a:p>
            <a:r>
              <a:rPr lang="en-US"/>
              <a:t>Preventative evidence-based practice steps can be taken to reduce no-show rates</a:t>
            </a:r>
          </a:p>
          <a:p>
            <a:r>
              <a:rPr lang="en-US"/>
              <a:t>Existing evidence-based interventions should be improved to reduce rates further</a:t>
            </a:r>
          </a:p>
          <a:p>
            <a:pPr lvl="1"/>
            <a:r>
              <a:rPr lang="en-US"/>
              <a:t>Larger studies with minority populations</a:t>
            </a:r>
          </a:p>
          <a:p>
            <a:pPr lvl="1"/>
            <a:r>
              <a:rPr lang="en-US"/>
              <a:t>Studies conducted in a variety of health care settings</a:t>
            </a:r>
          </a:p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735D59-6BC3-4B51-B656-C119657C4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00" y="2286000"/>
            <a:ext cx="3286125" cy="29051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3A44A4-D1E8-472F-9DA7-EF1503B115B1}"/>
              </a:ext>
            </a:extLst>
          </p:cNvPr>
          <p:cNvSpPr txBox="1"/>
          <p:nvPr/>
        </p:nvSpPr>
        <p:spPr>
          <a:xfrm>
            <a:off x="8077200" y="6100743"/>
            <a:ext cx="3409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/>
              <a:t>Photo Credit: </a:t>
            </a:r>
            <a:r>
              <a:rPr lang="en-US" sz="1200" i="1">
                <a:hlinkClick r:id="rId5"/>
              </a:rPr>
              <a:t>pngall.com</a:t>
            </a:r>
            <a:endParaRPr lang="en-US" sz="1200" i="1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1893" y="56133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9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25D71-8D38-4327-AA82-BC39A5A2D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25791-76AF-4D71-8B6C-226DA7FB8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676400"/>
            <a:ext cx="11049000" cy="5029200"/>
          </a:xfrm>
        </p:spPr>
        <p:txBody>
          <a:bodyPr vert="horz" lIns="91440" tIns="45720" rIns="91440" bIns="45720" rtlCol="0" anchor="t">
            <a:normAutofit fontScale="47500" lnSpcReduction="20000"/>
          </a:bodyPr>
          <a:lstStyle/>
          <a:p>
            <a:pPr marL="457200" indent="-457200">
              <a:lnSpc>
                <a:spcPct val="170000"/>
              </a:lnSpc>
              <a:spcBef>
                <a:spcPts val="0"/>
              </a:spcBef>
              <a:buFont typeface="Arial" pitchFamily="34" charset="0"/>
              <a:buAutoNum type="arabicPeriod"/>
            </a:pPr>
            <a:r>
              <a:rPr lang="en-US">
                <a:ea typeface="+mn-lt"/>
                <a:cs typeface="+mn-lt"/>
              </a:rPr>
              <a:t>Ho, C. T. (2018).</a:t>
            </a:r>
            <a:r>
              <a:rPr lang="en-US"/>
              <a:t> Reducing no-show rates at an urban community health center. University of Hawaii.  </a:t>
            </a:r>
            <a:r>
              <a:rPr lang="en-US">
                <a:ea typeface="+mn-lt"/>
                <a:cs typeface="+mn-lt"/>
              </a:rPr>
              <a:t> https://scholarspace.manoa.hawaii.edu/bitstream/10125/62625/1/2018-05-dnp-ho.pdf</a:t>
            </a:r>
            <a:endParaRPr lang="en-US"/>
          </a:p>
          <a:p>
            <a:pPr marL="457200" indent="-457200">
              <a:lnSpc>
                <a:spcPct val="170000"/>
              </a:lnSpc>
              <a:spcBef>
                <a:spcPts val="0"/>
              </a:spcBef>
              <a:buFont typeface="Arial" pitchFamily="34" charset="0"/>
              <a:buAutoNum type="arabicPeriod"/>
            </a:pPr>
            <a:r>
              <a:rPr lang="en-US">
                <a:ea typeface="+mn-lt"/>
                <a:cs typeface="+mn-lt"/>
              </a:rPr>
              <a:t>Kaplan-Lewis, E., &amp; </a:t>
            </a:r>
            <a:r>
              <a:rPr lang="en-US" err="1">
                <a:ea typeface="+mn-lt"/>
                <a:cs typeface="+mn-lt"/>
              </a:rPr>
              <a:t>Percac</a:t>
            </a:r>
            <a:r>
              <a:rPr lang="en-US">
                <a:ea typeface="+mn-lt"/>
                <a:cs typeface="+mn-lt"/>
              </a:rPr>
              <a:t>-Lima, S. (2013). No-show to primary care appointments: Why patients do not come. </a:t>
            </a:r>
            <a:r>
              <a:rPr lang="en-US" i="1">
                <a:ea typeface="+mn-lt"/>
                <a:cs typeface="+mn-lt"/>
              </a:rPr>
              <a:t>Journal of primary care &amp; community health</a:t>
            </a:r>
            <a:r>
              <a:rPr lang="en-US">
                <a:ea typeface="+mn-lt"/>
                <a:cs typeface="+mn-lt"/>
              </a:rPr>
              <a:t>, </a:t>
            </a:r>
            <a:r>
              <a:rPr lang="en-US" i="1">
                <a:ea typeface="+mn-lt"/>
                <a:cs typeface="+mn-lt"/>
              </a:rPr>
              <a:t>4</a:t>
            </a:r>
            <a:r>
              <a:rPr lang="en-US">
                <a:ea typeface="+mn-lt"/>
                <a:cs typeface="+mn-lt"/>
              </a:rPr>
              <a:t>(4), 251–255. https://doi.org/10.1177/2150131913498513</a:t>
            </a:r>
            <a:endParaRPr lang="en-US"/>
          </a:p>
          <a:p>
            <a:pPr marL="457200" indent="-457200">
              <a:lnSpc>
                <a:spcPct val="170000"/>
              </a:lnSpc>
              <a:spcBef>
                <a:spcPts val="0"/>
              </a:spcBef>
              <a:buAutoNum type="arabicPeriod"/>
            </a:pPr>
            <a:r>
              <a:rPr lang="en-US" err="1">
                <a:ea typeface="+mn-lt"/>
                <a:cs typeface="+mn-lt"/>
              </a:rPr>
              <a:t>Kheirkhah</a:t>
            </a:r>
            <a:r>
              <a:rPr lang="en-US">
                <a:ea typeface="+mn-lt"/>
                <a:cs typeface="+mn-lt"/>
              </a:rPr>
              <a:t>, P., Feng, Q., Travis, L. M., </a:t>
            </a:r>
            <a:r>
              <a:rPr lang="en-US" err="1">
                <a:ea typeface="+mn-lt"/>
                <a:cs typeface="+mn-lt"/>
              </a:rPr>
              <a:t>Tavakoli-Tabasi</a:t>
            </a:r>
            <a:r>
              <a:rPr lang="en-US">
                <a:ea typeface="+mn-lt"/>
                <a:cs typeface="+mn-lt"/>
              </a:rPr>
              <a:t>, S., &amp; </a:t>
            </a:r>
            <a:r>
              <a:rPr lang="en-US" err="1">
                <a:ea typeface="+mn-lt"/>
                <a:cs typeface="+mn-lt"/>
              </a:rPr>
              <a:t>Sharafkhaneh</a:t>
            </a:r>
            <a:r>
              <a:rPr lang="en-US">
                <a:ea typeface="+mn-lt"/>
                <a:cs typeface="+mn-lt"/>
              </a:rPr>
              <a:t>, A. (2016). Prevalence, predictors and economic consequences of no-shows. </a:t>
            </a:r>
            <a:r>
              <a:rPr lang="en-US" i="1">
                <a:ea typeface="+mn-lt"/>
                <a:cs typeface="+mn-lt"/>
              </a:rPr>
              <a:t>BMC health services research</a:t>
            </a:r>
            <a:r>
              <a:rPr lang="en-US">
                <a:ea typeface="+mn-lt"/>
                <a:cs typeface="+mn-lt"/>
              </a:rPr>
              <a:t>, </a:t>
            </a:r>
            <a:r>
              <a:rPr lang="en-US" i="1">
                <a:ea typeface="+mn-lt"/>
                <a:cs typeface="+mn-lt"/>
              </a:rPr>
              <a:t>16</a:t>
            </a:r>
            <a:r>
              <a:rPr lang="en-US">
                <a:ea typeface="+mn-lt"/>
                <a:cs typeface="+mn-lt"/>
              </a:rPr>
              <a:t>, 13. </a:t>
            </a:r>
            <a:r>
              <a:rPr lang="en-US">
                <a:ea typeface="+mn-lt"/>
                <a:cs typeface="+mn-lt"/>
                <a:hlinkClick r:id="rId4"/>
              </a:rPr>
              <a:t>https://doi.org/10.1186/s12913-015-1243-z</a:t>
            </a:r>
            <a:endParaRPr lang="en-US"/>
          </a:p>
          <a:p>
            <a:pPr marL="457200" indent="-457200">
              <a:lnSpc>
                <a:spcPct val="170000"/>
              </a:lnSpc>
              <a:spcBef>
                <a:spcPts val="0"/>
              </a:spcBef>
              <a:buFont typeface="Arial" pitchFamily="34" charset="0"/>
              <a:buAutoNum type="arabicPeriod"/>
            </a:pPr>
            <a:r>
              <a:rPr lang="en-US">
                <a:ea typeface="+mn-lt"/>
                <a:cs typeface="+mn-lt"/>
              </a:rPr>
              <a:t>Lacy, N. L., </a:t>
            </a:r>
            <a:r>
              <a:rPr lang="en-US" err="1">
                <a:ea typeface="+mn-lt"/>
                <a:cs typeface="+mn-lt"/>
              </a:rPr>
              <a:t>Paulman</a:t>
            </a:r>
            <a:r>
              <a:rPr lang="en-US">
                <a:ea typeface="+mn-lt"/>
                <a:cs typeface="+mn-lt"/>
              </a:rPr>
              <a:t>, A., Reuter, M. D., &amp; Lovejoy, B. (2004). Why we don't come: patient perceptions on no-shows. </a:t>
            </a:r>
            <a:r>
              <a:rPr lang="en-US" i="1">
                <a:ea typeface="+mn-lt"/>
                <a:cs typeface="+mn-lt"/>
              </a:rPr>
              <a:t>Annals of family medicine</a:t>
            </a:r>
            <a:r>
              <a:rPr lang="en-US">
                <a:ea typeface="+mn-lt"/>
                <a:cs typeface="+mn-lt"/>
              </a:rPr>
              <a:t>, </a:t>
            </a:r>
            <a:r>
              <a:rPr lang="en-US" i="1">
                <a:ea typeface="+mn-lt"/>
                <a:cs typeface="+mn-lt"/>
              </a:rPr>
              <a:t>2</a:t>
            </a:r>
            <a:r>
              <a:rPr lang="en-US">
                <a:ea typeface="+mn-lt"/>
                <a:cs typeface="+mn-lt"/>
              </a:rPr>
              <a:t>(6), 541–545. https://doi.org/10.1370/afm.123</a:t>
            </a:r>
          </a:p>
          <a:p>
            <a:pPr marL="457200" indent="-457200">
              <a:lnSpc>
                <a:spcPct val="170000"/>
              </a:lnSpc>
              <a:spcBef>
                <a:spcPts val="0"/>
              </a:spcBef>
              <a:buFont typeface="Arial" pitchFamily="34" charset="0"/>
              <a:buAutoNum type="arabicPeriod"/>
            </a:pPr>
            <a:r>
              <a:rPr lang="en-US">
                <a:ea typeface="+mn-lt"/>
                <a:cs typeface="+mn-lt"/>
              </a:rPr>
              <a:t>Mehra, A., </a:t>
            </a:r>
            <a:r>
              <a:rPr lang="en-US" err="1">
                <a:ea typeface="+mn-lt"/>
                <a:cs typeface="+mn-lt"/>
              </a:rPr>
              <a:t>Hoogendoorn</a:t>
            </a:r>
            <a:r>
              <a:rPr lang="en-US">
                <a:ea typeface="+mn-lt"/>
                <a:cs typeface="+mn-lt"/>
              </a:rPr>
              <a:t>, C. J., Haggerty, G., </a:t>
            </a:r>
            <a:r>
              <a:rPr lang="en-US" err="1">
                <a:ea typeface="+mn-lt"/>
                <a:cs typeface="+mn-lt"/>
              </a:rPr>
              <a:t>Engelthaler</a:t>
            </a:r>
            <a:r>
              <a:rPr lang="en-US">
                <a:ea typeface="+mn-lt"/>
                <a:cs typeface="+mn-lt"/>
              </a:rPr>
              <a:t>, J., Gooden, S., Joseph, M., Carroll, S., &amp; Guiney, P. A. (2018). Reducing patient no-shows: An initiative at an integrated care teaching health center. </a:t>
            </a:r>
            <a:r>
              <a:rPr lang="en-US" i="1">
                <a:ea typeface="+mn-lt"/>
                <a:cs typeface="+mn-lt"/>
              </a:rPr>
              <a:t>The journal of the </a:t>
            </a:r>
            <a:r>
              <a:rPr lang="en-US" i="1" err="1">
                <a:ea typeface="+mn-lt"/>
                <a:cs typeface="+mn-lt"/>
              </a:rPr>
              <a:t>american</a:t>
            </a:r>
            <a:r>
              <a:rPr lang="en-US" i="1">
                <a:ea typeface="+mn-lt"/>
                <a:cs typeface="+mn-lt"/>
              </a:rPr>
              <a:t> osteopathic association</a:t>
            </a:r>
            <a:r>
              <a:rPr lang="en-US">
                <a:ea typeface="+mn-lt"/>
                <a:cs typeface="+mn-lt"/>
              </a:rPr>
              <a:t>, </a:t>
            </a:r>
            <a:r>
              <a:rPr lang="en-US" i="1">
                <a:ea typeface="+mn-lt"/>
                <a:cs typeface="+mn-lt"/>
              </a:rPr>
              <a:t>118</a:t>
            </a:r>
            <a:r>
              <a:rPr lang="en-US">
                <a:ea typeface="+mn-lt"/>
                <a:cs typeface="+mn-lt"/>
              </a:rPr>
              <a:t>(2), 77–84. https://doi.org/10.7556/jaoa.2018.022</a:t>
            </a:r>
          </a:p>
          <a:p>
            <a:pPr marL="457200" indent="-457200">
              <a:lnSpc>
                <a:spcPct val="170000"/>
              </a:lnSpc>
              <a:spcBef>
                <a:spcPts val="0"/>
              </a:spcBef>
              <a:buAutoNum type="arabicPeriod"/>
            </a:pPr>
            <a:r>
              <a:rPr lang="en-US">
                <a:ea typeface="+mn-lt"/>
                <a:cs typeface="+mn-lt"/>
              </a:rPr>
              <a:t>Miller-</a:t>
            </a:r>
            <a:r>
              <a:rPr lang="en-US" err="1">
                <a:ea typeface="+mn-lt"/>
                <a:cs typeface="+mn-lt"/>
              </a:rPr>
              <a:t>Matero</a:t>
            </a:r>
            <a:r>
              <a:rPr lang="en-US">
                <a:ea typeface="+mn-lt"/>
                <a:cs typeface="+mn-lt"/>
              </a:rPr>
              <a:t>, L.M, Clark, K.B., </a:t>
            </a:r>
            <a:r>
              <a:rPr lang="en-US" err="1">
                <a:ea typeface="+mn-lt"/>
                <a:cs typeface="+mn-lt"/>
              </a:rPr>
              <a:t>Brescacin</a:t>
            </a:r>
            <a:r>
              <a:rPr lang="en-US">
                <a:ea typeface="+mn-lt"/>
                <a:cs typeface="+mn-lt"/>
              </a:rPr>
              <a:t>, C.,  </a:t>
            </a:r>
            <a:r>
              <a:rPr lang="en-US" err="1">
                <a:ea typeface="+mn-lt"/>
                <a:cs typeface="+mn-lt"/>
              </a:rPr>
              <a:t>Dubaybo</a:t>
            </a:r>
            <a:r>
              <a:rPr lang="en-US">
                <a:ea typeface="+mn-lt"/>
                <a:cs typeface="+mn-lt"/>
              </a:rPr>
              <a:t>, H., &amp;  Willens, D.E. (2016). Depression and literacy are important factors for missed appointments, </a:t>
            </a:r>
            <a:r>
              <a:rPr lang="en-US" i="1">
                <a:ea typeface="+mn-lt"/>
                <a:cs typeface="+mn-lt"/>
              </a:rPr>
              <a:t>Psychology, Health &amp; Medicine</a:t>
            </a:r>
            <a:r>
              <a:rPr lang="en-US">
                <a:ea typeface="+mn-lt"/>
                <a:cs typeface="+mn-lt"/>
              </a:rPr>
              <a:t>, 21:6, 686-695, DOI: </a:t>
            </a:r>
            <a:r>
              <a:rPr lang="en-US" u="sng">
                <a:ea typeface="+mn-lt"/>
                <a:cs typeface="+mn-lt"/>
                <a:hlinkClick r:id="rId5"/>
              </a:rPr>
              <a:t>10.1080/13548506.2015.1120329</a:t>
            </a:r>
            <a:endParaRPr lang="en-US">
              <a:ea typeface="+mn-lt"/>
              <a:cs typeface="+mn-lt"/>
            </a:endParaRPr>
          </a:p>
          <a:p>
            <a:pPr marL="457200" indent="-457200">
              <a:lnSpc>
                <a:spcPct val="170000"/>
              </a:lnSpc>
              <a:spcBef>
                <a:spcPts val="0"/>
              </a:spcBef>
              <a:buFont typeface="Arial" pitchFamily="34" charset="0"/>
              <a:buAutoNum type="arabicPeriod"/>
            </a:pPr>
            <a:r>
              <a:rPr lang="en-US"/>
              <a:t>Norris</a:t>
            </a:r>
            <a:r>
              <a:rPr lang="en-US">
                <a:ea typeface="+mn-lt"/>
                <a:cs typeface="+mn-lt"/>
              </a:rPr>
              <a:t>, D. (2018). Psychiatric medication appointment no-show: Reduction through text message reminders in an outpatient mental health clinic. 1-39. </a:t>
            </a:r>
          </a:p>
          <a:p>
            <a:pPr marL="457200" indent="-457200">
              <a:lnSpc>
                <a:spcPct val="170000"/>
              </a:lnSpc>
              <a:spcBef>
                <a:spcPts val="0"/>
              </a:spcBef>
              <a:buAutoNum type="arabicPeriod"/>
            </a:pPr>
            <a:r>
              <a:rPr lang="fr-FR">
                <a:ea typeface="+mn-lt"/>
                <a:cs typeface="+mn-lt"/>
              </a:rPr>
              <a:t>Parsons, J., Bryce, C., &amp; </a:t>
            </a:r>
            <a:r>
              <a:rPr lang="fr-FR" err="1">
                <a:ea typeface="+mn-lt"/>
                <a:cs typeface="+mn-lt"/>
              </a:rPr>
              <a:t>Atherton</a:t>
            </a:r>
            <a:r>
              <a:rPr lang="fr-FR">
                <a:ea typeface="+mn-lt"/>
                <a:cs typeface="+mn-lt"/>
              </a:rPr>
              <a:t>, H. (2021). </a:t>
            </a:r>
            <a:r>
              <a:rPr lang="fr-FR" err="1">
                <a:ea typeface="+mn-lt"/>
                <a:cs typeface="+mn-lt"/>
              </a:rPr>
              <a:t>Which</a:t>
            </a:r>
            <a:r>
              <a:rPr lang="fr-FR">
                <a:ea typeface="+mn-lt"/>
                <a:cs typeface="+mn-lt"/>
              </a:rPr>
              <a:t> patients miss </a:t>
            </a:r>
            <a:r>
              <a:rPr lang="fr-FR" err="1">
                <a:ea typeface="+mn-lt"/>
                <a:cs typeface="+mn-lt"/>
              </a:rPr>
              <a:t>appointments</a:t>
            </a:r>
            <a:r>
              <a:rPr lang="fr-FR">
                <a:ea typeface="+mn-lt"/>
                <a:cs typeface="+mn-lt"/>
              </a:rPr>
              <a:t> </a:t>
            </a:r>
            <a:r>
              <a:rPr lang="fr-FR" err="1">
                <a:ea typeface="+mn-lt"/>
                <a:cs typeface="+mn-lt"/>
              </a:rPr>
              <a:t>with</a:t>
            </a:r>
            <a:r>
              <a:rPr lang="fr-FR">
                <a:ea typeface="+mn-lt"/>
                <a:cs typeface="+mn-lt"/>
              </a:rPr>
              <a:t> </a:t>
            </a:r>
            <a:r>
              <a:rPr lang="fr-FR" err="1">
                <a:ea typeface="+mn-lt"/>
                <a:cs typeface="+mn-lt"/>
              </a:rPr>
              <a:t>general</a:t>
            </a:r>
            <a:r>
              <a:rPr lang="fr-FR">
                <a:ea typeface="+mn-lt"/>
                <a:cs typeface="+mn-lt"/>
              </a:rPr>
              <a:t> practice and the </a:t>
            </a:r>
            <a:r>
              <a:rPr lang="fr-FR" err="1">
                <a:ea typeface="+mn-lt"/>
                <a:cs typeface="+mn-lt"/>
              </a:rPr>
              <a:t>reasons</a:t>
            </a:r>
            <a:r>
              <a:rPr lang="fr-FR">
                <a:ea typeface="+mn-lt"/>
                <a:cs typeface="+mn-lt"/>
              </a:rPr>
              <a:t> </a:t>
            </a:r>
            <a:r>
              <a:rPr lang="fr-FR" err="1">
                <a:ea typeface="+mn-lt"/>
                <a:cs typeface="+mn-lt"/>
              </a:rPr>
              <a:t>why</a:t>
            </a:r>
            <a:r>
              <a:rPr lang="fr-FR">
                <a:ea typeface="+mn-lt"/>
                <a:cs typeface="+mn-lt"/>
              </a:rPr>
              <a:t>: a </a:t>
            </a:r>
            <a:r>
              <a:rPr lang="fr-FR" err="1">
                <a:ea typeface="+mn-lt"/>
                <a:cs typeface="+mn-lt"/>
              </a:rPr>
              <a:t>systematic</a:t>
            </a:r>
            <a:r>
              <a:rPr lang="fr-FR">
                <a:ea typeface="+mn-lt"/>
                <a:cs typeface="+mn-lt"/>
              </a:rPr>
              <a:t> </a:t>
            </a:r>
            <a:r>
              <a:rPr lang="fr-FR" err="1">
                <a:ea typeface="+mn-lt"/>
                <a:cs typeface="+mn-lt"/>
              </a:rPr>
              <a:t>review</a:t>
            </a:r>
            <a:r>
              <a:rPr lang="fr-FR">
                <a:ea typeface="+mn-lt"/>
                <a:cs typeface="+mn-lt"/>
              </a:rPr>
              <a:t>. </a:t>
            </a:r>
            <a:r>
              <a:rPr lang="fr-FR" i="1">
                <a:ea typeface="+mn-lt"/>
                <a:cs typeface="+mn-lt"/>
              </a:rPr>
              <a:t>The British journal of </a:t>
            </a:r>
            <a:r>
              <a:rPr lang="fr-FR" i="1" err="1">
                <a:ea typeface="+mn-lt"/>
                <a:cs typeface="+mn-lt"/>
              </a:rPr>
              <a:t>general</a:t>
            </a:r>
            <a:r>
              <a:rPr lang="fr-FR" i="1">
                <a:ea typeface="+mn-lt"/>
                <a:cs typeface="+mn-lt"/>
              </a:rPr>
              <a:t> practice: The journal of the Royal </a:t>
            </a:r>
            <a:r>
              <a:rPr lang="fr-FR" i="1" err="1">
                <a:ea typeface="+mn-lt"/>
                <a:cs typeface="+mn-lt"/>
              </a:rPr>
              <a:t>College</a:t>
            </a:r>
            <a:r>
              <a:rPr lang="fr-FR" i="1">
                <a:ea typeface="+mn-lt"/>
                <a:cs typeface="+mn-lt"/>
              </a:rPr>
              <a:t> of General </a:t>
            </a:r>
            <a:r>
              <a:rPr lang="fr-FR" i="1" err="1">
                <a:ea typeface="+mn-lt"/>
                <a:cs typeface="+mn-lt"/>
              </a:rPr>
              <a:t>Practitioners</a:t>
            </a:r>
            <a:r>
              <a:rPr lang="fr-FR">
                <a:ea typeface="+mn-lt"/>
                <a:cs typeface="+mn-lt"/>
              </a:rPr>
              <a:t>, </a:t>
            </a:r>
            <a:r>
              <a:rPr lang="fr-FR" i="1">
                <a:ea typeface="+mn-lt"/>
                <a:cs typeface="+mn-lt"/>
              </a:rPr>
              <a:t>71</a:t>
            </a:r>
            <a:r>
              <a:rPr lang="fr-FR">
                <a:ea typeface="+mn-lt"/>
                <a:cs typeface="+mn-lt"/>
              </a:rPr>
              <a:t>(707), e406–e412. https://doi.org/10.3399/BJGP.2020.1017</a:t>
            </a:r>
            <a:endParaRPr lang="fr-FR"/>
          </a:p>
          <a:p>
            <a:pPr marL="457200" indent="-457200">
              <a:lnSpc>
                <a:spcPct val="170000"/>
              </a:lnSpc>
              <a:spcBef>
                <a:spcPts val="0"/>
              </a:spcBef>
              <a:buAutoNum type="arabicPeriod"/>
            </a:pPr>
            <a:r>
              <a:rPr lang="fr-FR" err="1"/>
              <a:t>Shimotsu</a:t>
            </a:r>
            <a:r>
              <a:rPr lang="fr-FR">
                <a:ea typeface="+mn-lt"/>
                <a:cs typeface="+mn-lt"/>
              </a:rPr>
              <a:t>, S., </a:t>
            </a:r>
            <a:r>
              <a:rPr lang="fr-FR" err="1">
                <a:ea typeface="+mn-lt"/>
                <a:cs typeface="+mn-lt"/>
              </a:rPr>
              <a:t>Roehrl</a:t>
            </a:r>
            <a:r>
              <a:rPr lang="fr-FR">
                <a:ea typeface="+mn-lt"/>
                <a:cs typeface="+mn-lt"/>
              </a:rPr>
              <a:t>, A., </a:t>
            </a:r>
            <a:r>
              <a:rPr lang="fr-FR" err="1">
                <a:ea typeface="+mn-lt"/>
                <a:cs typeface="+mn-lt"/>
              </a:rPr>
              <a:t>McCarty</a:t>
            </a:r>
            <a:r>
              <a:rPr lang="fr-FR">
                <a:ea typeface="+mn-lt"/>
                <a:cs typeface="+mn-lt"/>
              </a:rPr>
              <a:t>, M., </a:t>
            </a:r>
            <a:r>
              <a:rPr lang="fr-FR" err="1">
                <a:ea typeface="+mn-lt"/>
                <a:cs typeface="+mn-lt"/>
              </a:rPr>
              <a:t>Vickery</a:t>
            </a:r>
            <a:r>
              <a:rPr lang="fr-FR">
                <a:ea typeface="+mn-lt"/>
                <a:cs typeface="+mn-lt"/>
              </a:rPr>
              <a:t>, K., Guzman-</a:t>
            </a:r>
            <a:r>
              <a:rPr lang="fr-FR" err="1">
                <a:ea typeface="+mn-lt"/>
                <a:cs typeface="+mn-lt"/>
              </a:rPr>
              <a:t>Corrales</a:t>
            </a:r>
            <a:r>
              <a:rPr lang="fr-FR">
                <a:ea typeface="+mn-lt"/>
                <a:cs typeface="+mn-lt"/>
              </a:rPr>
              <a:t>, L., </a:t>
            </a:r>
            <a:r>
              <a:rPr lang="fr-FR" err="1">
                <a:ea typeface="+mn-lt"/>
                <a:cs typeface="+mn-lt"/>
              </a:rPr>
              <a:t>Linzer</a:t>
            </a:r>
            <a:r>
              <a:rPr lang="fr-FR">
                <a:ea typeface="+mn-lt"/>
                <a:cs typeface="+mn-lt"/>
              </a:rPr>
              <a:t>, M., &amp; Garrett, N. (2016). </a:t>
            </a:r>
            <a:r>
              <a:rPr lang="fr-FR" err="1">
                <a:ea typeface="+mn-lt"/>
                <a:cs typeface="+mn-lt"/>
              </a:rPr>
              <a:t>Increased</a:t>
            </a:r>
            <a:r>
              <a:rPr lang="fr-FR">
                <a:ea typeface="+mn-lt"/>
                <a:cs typeface="+mn-lt"/>
              </a:rPr>
              <a:t> </a:t>
            </a:r>
            <a:r>
              <a:rPr lang="fr-FR" err="1">
                <a:ea typeface="+mn-lt"/>
                <a:cs typeface="+mn-lt"/>
              </a:rPr>
              <a:t>likelihood</a:t>
            </a:r>
            <a:r>
              <a:rPr lang="fr-FR">
                <a:ea typeface="+mn-lt"/>
                <a:cs typeface="+mn-lt"/>
              </a:rPr>
              <a:t> of </a:t>
            </a:r>
            <a:r>
              <a:rPr lang="fr-FR" err="1">
                <a:ea typeface="+mn-lt"/>
                <a:cs typeface="+mn-lt"/>
              </a:rPr>
              <a:t>missed</a:t>
            </a:r>
            <a:r>
              <a:rPr lang="fr-FR">
                <a:ea typeface="+mn-lt"/>
                <a:cs typeface="+mn-lt"/>
              </a:rPr>
              <a:t> </a:t>
            </a:r>
            <a:r>
              <a:rPr lang="fr-FR" err="1">
                <a:ea typeface="+mn-lt"/>
                <a:cs typeface="+mn-lt"/>
              </a:rPr>
              <a:t>appointments</a:t>
            </a:r>
            <a:r>
              <a:rPr lang="fr-FR">
                <a:ea typeface="+mn-lt"/>
                <a:cs typeface="+mn-lt"/>
              </a:rPr>
              <a:t> ("no shows") for racial/</a:t>
            </a:r>
            <a:r>
              <a:rPr lang="fr-FR" err="1">
                <a:ea typeface="+mn-lt"/>
                <a:cs typeface="+mn-lt"/>
              </a:rPr>
              <a:t>ethnic</a:t>
            </a:r>
            <a:r>
              <a:rPr lang="fr-FR">
                <a:ea typeface="+mn-lt"/>
                <a:cs typeface="+mn-lt"/>
              </a:rPr>
              <a:t> </a:t>
            </a:r>
            <a:r>
              <a:rPr lang="fr-FR" err="1">
                <a:ea typeface="+mn-lt"/>
                <a:cs typeface="+mn-lt"/>
              </a:rPr>
              <a:t>minorities</a:t>
            </a:r>
            <a:r>
              <a:rPr lang="fr-FR">
                <a:ea typeface="+mn-lt"/>
                <a:cs typeface="+mn-lt"/>
              </a:rPr>
              <a:t> in a </a:t>
            </a:r>
            <a:r>
              <a:rPr lang="fr-FR" err="1">
                <a:ea typeface="+mn-lt"/>
                <a:cs typeface="+mn-lt"/>
              </a:rPr>
              <a:t>safety</a:t>
            </a:r>
            <a:r>
              <a:rPr lang="fr-FR">
                <a:ea typeface="+mn-lt"/>
                <a:cs typeface="+mn-lt"/>
              </a:rPr>
              <a:t> net </a:t>
            </a:r>
            <a:r>
              <a:rPr lang="fr-FR" err="1">
                <a:ea typeface="+mn-lt"/>
                <a:cs typeface="+mn-lt"/>
              </a:rPr>
              <a:t>health</a:t>
            </a:r>
            <a:r>
              <a:rPr lang="fr-FR">
                <a:ea typeface="+mn-lt"/>
                <a:cs typeface="+mn-lt"/>
              </a:rPr>
              <a:t> system. </a:t>
            </a:r>
            <a:r>
              <a:rPr lang="fr-FR" i="1">
                <a:ea typeface="+mn-lt"/>
                <a:cs typeface="+mn-lt"/>
              </a:rPr>
              <a:t>Journal of </a:t>
            </a:r>
            <a:r>
              <a:rPr lang="fr-FR" i="1" err="1">
                <a:ea typeface="+mn-lt"/>
                <a:cs typeface="+mn-lt"/>
              </a:rPr>
              <a:t>primary</a:t>
            </a:r>
            <a:r>
              <a:rPr lang="fr-FR" i="1">
                <a:ea typeface="+mn-lt"/>
                <a:cs typeface="+mn-lt"/>
              </a:rPr>
              <a:t> care &amp; </a:t>
            </a:r>
            <a:r>
              <a:rPr lang="fr-FR" i="1" err="1">
                <a:ea typeface="+mn-lt"/>
                <a:cs typeface="+mn-lt"/>
              </a:rPr>
              <a:t>community</a:t>
            </a:r>
            <a:r>
              <a:rPr lang="fr-FR" i="1">
                <a:ea typeface="+mn-lt"/>
                <a:cs typeface="+mn-lt"/>
              </a:rPr>
              <a:t> </a:t>
            </a:r>
            <a:r>
              <a:rPr lang="fr-FR" i="1" err="1">
                <a:ea typeface="+mn-lt"/>
                <a:cs typeface="+mn-lt"/>
              </a:rPr>
              <a:t>health</a:t>
            </a:r>
            <a:r>
              <a:rPr lang="fr-FR">
                <a:ea typeface="+mn-lt"/>
                <a:cs typeface="+mn-lt"/>
              </a:rPr>
              <a:t>, </a:t>
            </a:r>
            <a:r>
              <a:rPr lang="fr-FR" i="1">
                <a:ea typeface="+mn-lt"/>
                <a:cs typeface="+mn-lt"/>
              </a:rPr>
              <a:t>7</a:t>
            </a:r>
            <a:r>
              <a:rPr lang="fr-FR">
                <a:ea typeface="+mn-lt"/>
                <a:cs typeface="+mn-lt"/>
              </a:rPr>
              <a:t>(1), 38–40. https://doi.org/10.1177/2150131915599980</a:t>
            </a:r>
            <a:endParaRPr lang="fr-FR"/>
          </a:p>
          <a:p>
            <a:pPr marL="457200" indent="-457200">
              <a:lnSpc>
                <a:spcPct val="170000"/>
              </a:lnSpc>
              <a:spcBef>
                <a:spcPts val="0"/>
              </a:spcBef>
              <a:buAutoNum type="arabicPeriod"/>
            </a:pPr>
            <a:r>
              <a:rPr lang="en-US"/>
              <a:t> </a:t>
            </a:r>
            <a:r>
              <a:rPr lang="en-US" err="1">
                <a:ea typeface="+mn-lt"/>
                <a:cs typeface="+mn-lt"/>
              </a:rPr>
              <a:t>Wilsey</a:t>
            </a:r>
            <a:r>
              <a:rPr lang="en-US">
                <a:ea typeface="+mn-lt"/>
                <a:cs typeface="+mn-lt"/>
              </a:rPr>
              <a:t>, K.L. (2020). Why patients miss appointments at integrated primary care clinic. </a:t>
            </a:r>
            <a:r>
              <a:rPr lang="en-US" i="1">
                <a:ea typeface="+mn-lt"/>
                <a:cs typeface="+mn-lt"/>
              </a:rPr>
              <a:t>Antioch University,</a:t>
            </a:r>
            <a:r>
              <a:rPr lang="en-US">
                <a:ea typeface="+mn-lt"/>
                <a:cs typeface="+mn-lt"/>
              </a:rPr>
              <a:t> 1-68. 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38718" y="61510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7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</a:t>
            </a:r>
          </a:p>
        </p:txBody>
      </p:sp>
      <p:pic>
        <p:nvPicPr>
          <p:cNvPr id="4" name="Introduc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54461" y="58728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1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8AC7F-5AF3-410A-B5ED-EEA00165B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EF15C-ED3D-40B4-AB6D-4376EDD4C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828799"/>
            <a:ext cx="10744200" cy="3962401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3300" i="1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This project was supported by the Health Resources and Services Administration (HRSA) of the U.S. Department of Health and Human Services (HHS), </a:t>
            </a:r>
            <a:r>
              <a:rPr lang="en-US" sz="3300">
                <a:solidFill>
                  <a:srgbClr val="32313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Behavioral Health Workforce Education and Training (BHWET) Program </a:t>
            </a:r>
            <a:r>
              <a:rPr lang="en-US" sz="3300" i="1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under M01HP31370, </a:t>
            </a:r>
            <a:r>
              <a:rPr lang="en-US" sz="3300" b="1" i="1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UNC-</a:t>
            </a:r>
            <a:r>
              <a:rPr lang="en-US" sz="3300" b="1" i="1" err="1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PrimeCare</a:t>
            </a:r>
            <a:r>
              <a:rPr lang="en-US" sz="3300" i="1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 $1,920,000.00, </a:t>
            </a:r>
            <a:r>
              <a:rPr lang="en-US" sz="3300" b="1" i="1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or </a:t>
            </a:r>
            <a:r>
              <a:rPr lang="en-US" sz="3300" i="1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lang="en-US" sz="3300" b="1" i="1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3300">
                <a:solidFill>
                  <a:srgbClr val="32313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Opioid Workforce Expansion Program -- Professional, </a:t>
            </a:r>
            <a:r>
              <a:rPr lang="en-US" sz="3300" i="1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under </a:t>
            </a:r>
            <a:r>
              <a:rPr lang="en-US" sz="3300">
                <a:solidFill>
                  <a:srgbClr val="32313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T98HP33425, </a:t>
            </a:r>
            <a:r>
              <a:rPr lang="en-US" sz="3300" b="1" i="1">
                <a:solidFill>
                  <a:srgbClr val="32313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UNC-</a:t>
            </a:r>
            <a:r>
              <a:rPr lang="en-US" sz="3300" b="1" i="1" err="1">
                <a:solidFill>
                  <a:srgbClr val="32313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PrimeCare</a:t>
            </a:r>
            <a:r>
              <a:rPr lang="en-US" sz="3300" b="1" i="1">
                <a:solidFill>
                  <a:srgbClr val="32313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-OUD</a:t>
            </a:r>
            <a:r>
              <a:rPr lang="en-US" sz="3300">
                <a:solidFill>
                  <a:srgbClr val="32313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 </a:t>
            </a:r>
            <a:r>
              <a:rPr lang="en-US" sz="3300" i="1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$1,350,000. Both programs are 100% financed with governmental sources. This information or content and conclusions are those of the author/s and should not be construed as the official position or policy of, nor should any endorsements be inferred by HRSA, HHS or the U.S. Government.</a:t>
            </a:r>
            <a:endParaRPr lang="en-US" sz="3300">
              <a:effectLst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2792B9-7BE3-4BE6-AD96-4491852E76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086966"/>
            <a:ext cx="2861683" cy="4662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C672C2-066B-4A3B-BD57-045037859E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6086966"/>
            <a:ext cx="2639707" cy="4662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86D0CA-7BE0-49C7-9FC4-6216D70DF0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5700438"/>
            <a:ext cx="1389274" cy="852762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18837" y="59515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11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are no-show rates?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85800" y="2227780"/>
            <a:ext cx="4800600" cy="4575175"/>
          </a:xfrm>
        </p:spPr>
        <p:txBody>
          <a:bodyPr>
            <a:normAutofit/>
          </a:bodyPr>
          <a:lstStyle/>
          <a:p>
            <a:r>
              <a:rPr lang="en-US"/>
              <a:t>No-show = a patient not presenting to their scheduled appointment</a:t>
            </a:r>
            <a:r>
              <a:rPr lang="en-US" baseline="30000"/>
              <a:t>3</a:t>
            </a:r>
          </a:p>
          <a:p>
            <a:r>
              <a:rPr lang="en-US"/>
              <a:t>No-show rates vary across health care settings</a:t>
            </a:r>
            <a:r>
              <a:rPr lang="en-US" baseline="30000"/>
              <a:t>3</a:t>
            </a:r>
          </a:p>
          <a:p>
            <a:pPr lvl="1"/>
            <a:r>
              <a:rPr lang="en-US"/>
              <a:t>U.S. primary care settings range from 5 – 55%</a:t>
            </a:r>
            <a:r>
              <a:rPr lang="en-US" baseline="30000"/>
              <a:t>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59E9B8-0B10-41C4-A8F0-A5EE3C1C71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1715274"/>
            <a:ext cx="5905500" cy="44291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08B685-0424-4940-ADB2-35E6380BF56C}"/>
              </a:ext>
            </a:extLst>
          </p:cNvPr>
          <p:cNvSpPr txBox="1"/>
          <p:nvPr/>
        </p:nvSpPr>
        <p:spPr>
          <a:xfrm>
            <a:off x="7924800" y="6005899"/>
            <a:ext cx="365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/>
              <a:t>Photo Credit: </a:t>
            </a:r>
            <a:r>
              <a:rPr lang="en-US" sz="1200" i="1">
                <a:hlinkClick r:id="rId5"/>
              </a:rPr>
              <a:t>pngall.com</a:t>
            </a:r>
            <a:endParaRPr lang="en-US" sz="1200" i="1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51406" y="55185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96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 factors contributing to no-show behavior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762000" y="1808171"/>
            <a:ext cx="4800600" cy="4575175"/>
          </a:xfrm>
        </p:spPr>
        <p:txBody>
          <a:bodyPr>
            <a:normAutofit/>
          </a:bodyPr>
          <a:lstStyle/>
          <a:p>
            <a:r>
              <a:rPr lang="en-US"/>
              <a:t>History of no-show behavior</a:t>
            </a:r>
            <a:r>
              <a:rPr lang="en-US" baseline="30000"/>
              <a:t>4</a:t>
            </a:r>
          </a:p>
          <a:p>
            <a:r>
              <a:rPr lang="en-US"/>
              <a:t>Young</a:t>
            </a:r>
            <a:r>
              <a:rPr lang="en-US" baseline="30000"/>
              <a:t>4</a:t>
            </a:r>
          </a:p>
          <a:p>
            <a:r>
              <a:rPr lang="en-US"/>
              <a:t>Lower socioeconomic status (SES)</a:t>
            </a:r>
            <a:r>
              <a:rPr lang="en-US" baseline="30000"/>
              <a:t>4</a:t>
            </a:r>
          </a:p>
          <a:p>
            <a:r>
              <a:rPr lang="en-US"/>
              <a:t>Mental illness</a:t>
            </a:r>
            <a:r>
              <a:rPr lang="en-US" baseline="30000"/>
              <a:t>8,9</a:t>
            </a:r>
          </a:p>
          <a:p>
            <a:r>
              <a:rPr lang="en-US"/>
              <a:t>Illness complexity</a:t>
            </a:r>
            <a:r>
              <a:rPr lang="en-US" baseline="30000"/>
              <a:t>8,9</a:t>
            </a:r>
          </a:p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90A6B0-F677-4229-B46C-5BA93925BBDA}"/>
              </a:ext>
            </a:extLst>
          </p:cNvPr>
          <p:cNvSpPr txBox="1"/>
          <p:nvPr/>
        </p:nvSpPr>
        <p:spPr>
          <a:xfrm>
            <a:off x="8001000" y="5867400"/>
            <a:ext cx="365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/>
              <a:t>Photo Credit: </a:t>
            </a:r>
            <a:r>
              <a:rPr lang="en-US" sz="1200" i="1">
                <a:hlinkClick r:id="rId4"/>
              </a:rPr>
              <a:t>pngall.com</a:t>
            </a:r>
            <a:endParaRPr lang="en-US" sz="1200" i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15F283-55B6-4B22-9EC7-3B463F7A5C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1500" y="2286000"/>
            <a:ext cx="3467100" cy="34772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950894-F37B-4F11-BF51-99FF2D216410}"/>
              </a:ext>
            </a:extLst>
          </p:cNvPr>
          <p:cNvSpPr txBox="1"/>
          <p:nvPr/>
        </p:nvSpPr>
        <p:spPr>
          <a:xfrm>
            <a:off x="685800" y="5119274"/>
            <a:ext cx="7239000" cy="1288045"/>
          </a:xfrm>
          <a:prstGeom prst="rect">
            <a:avLst/>
          </a:prstGeom>
          <a:solidFill>
            <a:srgbClr val="992627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>
                <a:solidFill>
                  <a:schemeClr val="bg1"/>
                </a:solidFill>
              </a:rPr>
              <a:t>Patients belonging to minority ethnic and racial groups, including Hispanic/Latino, American Indian, and Black heritage have a higher risk of “no-show” behavior.</a:t>
            </a:r>
            <a:r>
              <a:rPr lang="en-US" baseline="30000">
                <a:solidFill>
                  <a:schemeClr val="bg1"/>
                </a:solidFill>
              </a:rPr>
              <a:t>8,9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18837" y="52759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51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0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the impact of no-show rates?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36E3D0-E7F3-4AE5-B45D-BEF58FD94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519" y="2468269"/>
            <a:ext cx="3000481" cy="762000"/>
          </a:xfrm>
        </p:spPr>
        <p:txBody>
          <a:bodyPr/>
          <a:lstStyle/>
          <a:p>
            <a:r>
              <a:rPr lang="en-US"/>
              <a:t>Patients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44786" y="3124167"/>
            <a:ext cx="2984214" cy="3810033"/>
          </a:xfrm>
        </p:spPr>
        <p:txBody>
          <a:bodyPr>
            <a:normAutofit/>
          </a:bodyPr>
          <a:lstStyle/>
          <a:p>
            <a:r>
              <a:rPr lang="en-US"/>
              <a:t>Negative treatment outcomes</a:t>
            </a:r>
            <a:r>
              <a:rPr lang="en-US" baseline="30000"/>
              <a:t>9</a:t>
            </a:r>
          </a:p>
          <a:p>
            <a:r>
              <a:rPr lang="en-US"/>
              <a:t>Decrease in satisfaction with care</a:t>
            </a:r>
            <a:r>
              <a:rPr lang="en-US" baseline="30000"/>
              <a:t>10</a:t>
            </a:r>
          </a:p>
          <a:p>
            <a:r>
              <a:rPr lang="en-US"/>
              <a:t>Late diagnosis and intervention</a:t>
            </a:r>
            <a:r>
              <a:rPr lang="en-US" baseline="30000"/>
              <a:t>2</a:t>
            </a:r>
          </a:p>
          <a:p>
            <a:endParaRPr lang="en-US" baseline="30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C71ACA-A9AF-4CB5-8DE2-6482DC68597F}"/>
              </a:ext>
            </a:extLst>
          </p:cNvPr>
          <p:cNvSpPr txBox="1"/>
          <p:nvPr/>
        </p:nvSpPr>
        <p:spPr>
          <a:xfrm>
            <a:off x="419100" y="1752156"/>
            <a:ext cx="11353800" cy="497572"/>
          </a:xfrm>
          <a:prstGeom prst="rect">
            <a:avLst/>
          </a:prstGeom>
          <a:solidFill>
            <a:srgbClr val="992627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bg1"/>
                </a:solidFill>
              </a:rPr>
              <a:t>“No-show” behavior causes issues for patients, medical providers, clinics, and the health care system.</a:t>
            </a:r>
            <a:r>
              <a:rPr lang="en-US" sz="2000" baseline="3000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B1B2300-EE12-4CB0-9455-EFEE14D2A2EC}"/>
              </a:ext>
            </a:extLst>
          </p:cNvPr>
          <p:cNvSpPr txBox="1">
            <a:spLocks/>
          </p:cNvSpPr>
          <p:nvPr/>
        </p:nvSpPr>
        <p:spPr>
          <a:xfrm>
            <a:off x="4343400" y="2428342"/>
            <a:ext cx="3200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None/>
              <a:defRPr sz="2400" b="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Providers &amp; Clinics</a:t>
            </a:r>
            <a:r>
              <a:rPr lang="en-US" baseline="30000"/>
              <a:t>10,5,7</a:t>
            </a:r>
            <a:r>
              <a:rPr lang="en-US"/>
              <a:t>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E9A8C25-099E-4D67-9242-09C08F202CC9}"/>
              </a:ext>
            </a:extLst>
          </p:cNvPr>
          <p:cNvSpPr txBox="1">
            <a:spLocks/>
          </p:cNvSpPr>
          <p:nvPr/>
        </p:nvSpPr>
        <p:spPr>
          <a:xfrm>
            <a:off x="4343400" y="3047967"/>
            <a:ext cx="2984214" cy="3810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68680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5156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Net profit loss</a:t>
            </a:r>
            <a:endParaRPr lang="en-US" baseline="30000"/>
          </a:p>
          <a:p>
            <a:r>
              <a:rPr lang="en-US"/>
              <a:t>Decrease in ability to provide quality care</a:t>
            </a:r>
            <a:endParaRPr lang="en-US" baseline="30000"/>
          </a:p>
          <a:p>
            <a:r>
              <a:rPr lang="en-US"/>
              <a:t>Decrease in efficiency and time management</a:t>
            </a:r>
            <a:endParaRPr lang="en-US" baseline="30000"/>
          </a:p>
          <a:p>
            <a:endParaRPr lang="en-US" baseline="3000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AF0031A-C1F9-46D0-8D42-B432B9E7FDC9}"/>
              </a:ext>
            </a:extLst>
          </p:cNvPr>
          <p:cNvSpPr txBox="1">
            <a:spLocks/>
          </p:cNvSpPr>
          <p:nvPr/>
        </p:nvSpPr>
        <p:spPr>
          <a:xfrm>
            <a:off x="8661972" y="2431454"/>
            <a:ext cx="298421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None/>
              <a:defRPr sz="2400" b="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Health Care System</a:t>
            </a:r>
            <a:r>
              <a:rPr lang="en-US" baseline="30000"/>
              <a:t>9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46F90A4-C094-4CA3-A618-846FA400F68E}"/>
              </a:ext>
            </a:extLst>
          </p:cNvPr>
          <p:cNvSpPr txBox="1">
            <a:spLocks/>
          </p:cNvSpPr>
          <p:nvPr/>
        </p:nvSpPr>
        <p:spPr>
          <a:xfrm>
            <a:off x="8674386" y="3047967"/>
            <a:ext cx="2984214" cy="3810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68680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5156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Increase use of acute care resources (i.e., emergency room visits)</a:t>
            </a:r>
            <a:endParaRPr lang="en-US" baseline="30000"/>
          </a:p>
          <a:p>
            <a:r>
              <a:rPr lang="en-US"/>
              <a:t>Utilization of more costly interventions and treatments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85537" y="61014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65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Guidelines &amp; Evidence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81309" y="58545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2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Inter-professional teamwork and collaboration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F70B655-40E7-43BD-A82F-BD0B2B0E654C}"/>
              </a:ext>
            </a:extLst>
          </p:cNvPr>
          <p:cNvSpPr txBox="1">
            <a:spLocks/>
          </p:cNvSpPr>
          <p:nvPr/>
        </p:nvSpPr>
        <p:spPr>
          <a:xfrm>
            <a:off x="533400" y="2057400"/>
            <a:ext cx="6553200" cy="42116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68680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5156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/>
              <a:t>Making sure individual cultures are respected </a:t>
            </a:r>
            <a:endParaRPr lang="en-US" baseline="30000"/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>
                <a:ea typeface="+mn-lt"/>
                <a:cs typeface="+mn-lt"/>
              </a:rPr>
              <a:t>Patient perception of systems’ respect for their beliefs is directly correlated with satisfaction</a:t>
            </a:r>
            <a:r>
              <a:rPr lang="en-US" baseline="30000">
                <a:ea typeface="+mn-lt"/>
                <a:cs typeface="+mn-lt"/>
              </a:rPr>
              <a:t>4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>
                <a:ea typeface="+mn-lt"/>
                <a:cs typeface="+mn-lt"/>
              </a:rPr>
              <a:t>Monitoring</a:t>
            </a:r>
            <a:r>
              <a:rPr lang="en-US"/>
              <a:t> time spent with patients 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>
                <a:ea typeface="+mn-lt"/>
                <a:cs typeface="+mn-lt"/>
              </a:rPr>
              <a:t>Balancing between profit and patient care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/>
              <a:t>Ensuring compassionate care and minimizing discomfort</a:t>
            </a:r>
          </a:p>
          <a:p>
            <a:endParaRPr lang="en-US"/>
          </a:p>
          <a:p>
            <a:pPr lvl="1"/>
            <a:endParaRPr lang="en-US"/>
          </a:p>
          <a:p>
            <a:pPr marL="228600" lvl="1" indent="0">
              <a:buNone/>
            </a:pP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22F5D0-A6EC-408C-8EFF-A295E7168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0" y="1905000"/>
            <a:ext cx="3905242" cy="39052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8B470B-A0F5-4640-9A32-D282963F7DFA}"/>
              </a:ext>
            </a:extLst>
          </p:cNvPr>
          <p:cNvSpPr txBox="1"/>
          <p:nvPr/>
        </p:nvSpPr>
        <p:spPr>
          <a:xfrm>
            <a:off x="7924800" y="6004042"/>
            <a:ext cx="365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/>
              <a:t>Photo Credit: </a:t>
            </a:r>
            <a:r>
              <a:rPr lang="en-US" sz="1200" i="1">
                <a:hlinkClick r:id="rId5"/>
              </a:rPr>
              <a:t>pngall.com</a:t>
            </a:r>
            <a:endParaRPr lang="en-US" sz="1200" i="1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52960" y="54197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19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9220"/>
            <a:ext cx="10820400" cy="1325563"/>
          </a:xfrm>
        </p:spPr>
        <p:txBody>
          <a:bodyPr/>
          <a:lstStyle/>
          <a:p>
            <a:r>
              <a:rPr lang="en-US"/>
              <a:t>Inter-professional teamwork and collaboration (cont.)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F70B655-40E7-43BD-A82F-BD0B2B0E654C}"/>
              </a:ext>
            </a:extLst>
          </p:cNvPr>
          <p:cNvSpPr txBox="1">
            <a:spLocks/>
          </p:cNvSpPr>
          <p:nvPr/>
        </p:nvSpPr>
        <p:spPr>
          <a:xfrm>
            <a:off x="533400" y="2417771"/>
            <a:ext cx="6553200" cy="38306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68680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5156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/>
              <a:t>Culturally and linguistically competent care</a:t>
            </a:r>
            <a:r>
              <a:rPr lang="en-US" baseline="30000"/>
              <a:t>4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>
                <a:ea typeface="+mn-lt"/>
                <a:cs typeface="+mn-lt"/>
              </a:rPr>
              <a:t>Seeing patients holistically 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>
                <a:ea typeface="+mn-lt"/>
                <a:cs typeface="+mn-lt"/>
              </a:rPr>
              <a:t>Ensuring patients understand purpose and logistics of appointment and scheduling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>
                <a:ea typeface="+mn-lt"/>
                <a:cs typeface="+mn-lt"/>
              </a:rPr>
              <a:t>Regular</a:t>
            </a:r>
            <a:r>
              <a:rPr lang="en-US"/>
              <a:t> communication between providers about care</a:t>
            </a:r>
          </a:p>
          <a:p>
            <a:endParaRPr lang="en-US"/>
          </a:p>
          <a:p>
            <a:pPr lvl="1"/>
            <a:endParaRPr lang="en-US"/>
          </a:p>
          <a:p>
            <a:pPr marL="228600" lvl="1" indent="0">
              <a:buNone/>
            </a:pP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22F5D0-A6EC-408C-8EFF-A295E7168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0" y="1905000"/>
            <a:ext cx="3905242" cy="39052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8B470B-A0F5-4640-9A32-D282963F7DFA}"/>
              </a:ext>
            </a:extLst>
          </p:cNvPr>
          <p:cNvSpPr txBox="1"/>
          <p:nvPr/>
        </p:nvSpPr>
        <p:spPr>
          <a:xfrm>
            <a:off x="7924800" y="6004042"/>
            <a:ext cx="365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/>
              <a:t>Photo Credit: </a:t>
            </a:r>
            <a:r>
              <a:rPr lang="en-US" sz="1200" i="1">
                <a:hlinkClick r:id="rId5"/>
              </a:rPr>
              <a:t>pngall.com</a:t>
            </a:r>
            <a:endParaRPr lang="en-US" sz="1200" i="1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95037" y="53667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78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Addressing No-Show Rates in Cross-Cultural Integrated Health Care Settings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3917" y="60008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7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edical Design 16x9">
  <a:themeElements>
    <a:clrScheme name="MedicalHealth">
      <a:dk1>
        <a:sysClr val="windowText" lastClr="000000"/>
      </a:dk1>
      <a:lt1>
        <a:sysClr val="window" lastClr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001141.potx" id="{D7485564-6666-4DDB-B0D3-55F6E694D6E5}" vid="{6E950D30-6FC6-4411-BCFF-468AD9ECA787}"/>
    </a:ext>
  </a:extLst>
</a:theme>
</file>

<file path=ppt/theme/theme2.xml><?xml version="1.0" encoding="utf-8"?>
<a:theme xmlns:a="http://schemas.openxmlformats.org/drawingml/2006/main" name="Office Theme">
  <a:themeElements>
    <a:clrScheme name="MedicalHealth">
      <a:dk1>
        <a:sysClr val="windowText" lastClr="000000"/>
      </a:dk1>
      <a:lt1>
        <a:sysClr val="window" lastClr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MedicalHealth">
      <a:dk1>
        <a:sysClr val="windowText" lastClr="000000"/>
      </a:dk1>
      <a:lt1>
        <a:sysClr val="window" lastClr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Medical design presentation (widescreen)</Template>
  <TotalTime>151</TotalTime>
  <Words>1277</Words>
  <Application>Microsoft Office PowerPoint</Application>
  <PresentationFormat>Widescreen</PresentationFormat>
  <Paragraphs>130</Paragraphs>
  <Slides>20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Franklin Gothic Medium</vt:lpstr>
      <vt:lpstr>Medical Design 16x9</vt:lpstr>
      <vt:lpstr>No-Show Rates in Cross-Cultural Integrated Health Care Settings</vt:lpstr>
      <vt:lpstr>Introduction</vt:lpstr>
      <vt:lpstr>What are no-show rates?</vt:lpstr>
      <vt:lpstr>Patient factors contributing to no-show behavior</vt:lpstr>
      <vt:lpstr>What is the impact of no-show rates?</vt:lpstr>
      <vt:lpstr>Current Guidelines &amp; Evidence</vt:lpstr>
      <vt:lpstr>Inter-professional teamwork and collaboration</vt:lpstr>
      <vt:lpstr>Inter-professional teamwork and collaboration (cont.)</vt:lpstr>
      <vt:lpstr>Addressing No-Show Rates in Cross-Cultural Integrated Health Care Settings</vt:lpstr>
      <vt:lpstr>Current evidence-based recommendations</vt:lpstr>
      <vt:lpstr>Gap between evidence and actual practice</vt:lpstr>
      <vt:lpstr>Alliance Medical Ministry assessment</vt:lpstr>
      <vt:lpstr>Potential areas of improvement</vt:lpstr>
      <vt:lpstr>Improving Access, Screening, and Culturally Sensitive Care</vt:lpstr>
      <vt:lpstr>Recommendations for improving no-show rates at cross-cultural integrated health care facilities</vt:lpstr>
      <vt:lpstr>Recommendations for improving no-show rates at cross-cultural integrated health care facilities (cont.)</vt:lpstr>
      <vt:lpstr>Closing</vt:lpstr>
      <vt:lpstr>Summary</vt:lpstr>
      <vt:lpstr>References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No-Show Rates in Integrated Health Care Settings</dc:title>
  <dc:creator>Rupert, Amy Ehrenfeld</dc:creator>
  <cp:lastModifiedBy>Rupert, Amy Ehrenfeld</cp:lastModifiedBy>
  <cp:revision>16</cp:revision>
  <dcterms:created xsi:type="dcterms:W3CDTF">2022-04-12T16:21:41Z</dcterms:created>
  <dcterms:modified xsi:type="dcterms:W3CDTF">2022-04-18T00:00:58Z</dcterms:modified>
</cp:coreProperties>
</file>