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handoutMasterIdLst>
    <p:handoutMasterId r:id="rId27"/>
  </p:handoutMasterIdLst>
  <p:sldIdLst>
    <p:sldId id="268" r:id="rId2"/>
    <p:sldId id="269" r:id="rId3"/>
    <p:sldId id="271" r:id="rId4"/>
    <p:sldId id="272" r:id="rId5"/>
    <p:sldId id="274" r:id="rId6"/>
    <p:sldId id="275" r:id="rId7"/>
    <p:sldId id="273" r:id="rId8"/>
    <p:sldId id="283" r:id="rId9"/>
    <p:sldId id="285" r:id="rId10"/>
    <p:sldId id="286" r:id="rId11"/>
    <p:sldId id="287" r:id="rId12"/>
    <p:sldId id="288" r:id="rId13"/>
    <p:sldId id="290" r:id="rId14"/>
    <p:sldId id="291" r:id="rId15"/>
    <p:sldId id="292" r:id="rId16"/>
    <p:sldId id="295" r:id="rId17"/>
    <p:sldId id="293" r:id="rId18"/>
    <p:sldId id="296" r:id="rId19"/>
    <p:sldId id="297" r:id="rId20"/>
    <p:sldId id="301" r:id="rId21"/>
    <p:sldId id="300" r:id="rId22"/>
    <p:sldId id="298" r:id="rId23"/>
    <p:sldId id="281" r:id="rId24"/>
    <p:sldId id="28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09B1E-2848-521B-0409-C8C3B753002B}" name="Daniel" initials="D" userId="Daniel"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a:srgbClr val="133E57"/>
    <a:srgbClr val="184259"/>
    <a:srgbClr val="9C4E4E"/>
    <a:srgbClr val="700000"/>
    <a:srgbClr val="5E200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9239" autoAdjust="0"/>
  </p:normalViewPr>
  <p:slideViewPr>
    <p:cSldViewPr snapToGrid="0">
      <p:cViewPr varScale="1">
        <p:scale>
          <a:sx n="99" d="100"/>
          <a:sy n="99" d="100"/>
        </p:scale>
        <p:origin x="1387" y="86"/>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Estimated Number of People Living with HIV/AIDS (PLWHA) in North Carolina </a:t>
            </a:r>
            <a:r>
              <a:rPr lang="en-US" sz="1400" dirty="0"/>
              <a:t>(as of</a:t>
            </a:r>
            <a:r>
              <a:rPr lang="en-US" sz="1400" baseline="0" dirty="0"/>
              <a:t> 12/31/2020)</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PLWHA who were diagnosed who reside in NC</c:v>
                </c:pt>
                <c:pt idx="1">
                  <c:v>Estimated PLWHA residing in NC who were not diagnosed </c:v>
                </c:pt>
              </c:strCache>
            </c:strRef>
          </c:cat>
          <c:val>
            <c:numRef>
              <c:f>Sheet1!$B$2:$B$3</c:f>
              <c:numCache>
                <c:formatCode>General</c:formatCode>
                <c:ptCount val="2"/>
                <c:pt idx="0">
                  <c:v>34963</c:v>
                </c:pt>
                <c:pt idx="1">
                  <c:v>4400</c:v>
                </c:pt>
              </c:numCache>
            </c:numRef>
          </c:val>
          <c:extLst>
            <c:ext xmlns:c16="http://schemas.microsoft.com/office/drawing/2014/chart" uri="{C3380CC4-5D6E-409C-BE32-E72D297353CC}">
              <c16:uniqueId val="{00000000-9853-41CB-A6C4-D16CE1D14180}"/>
            </c:ext>
          </c:extLst>
        </c:ser>
        <c:ser>
          <c:idx val="1"/>
          <c:order val="1"/>
          <c:tx>
            <c:strRef>
              <c:f>Sheet1!$C$1</c:f>
              <c:strCache>
                <c:ptCount val="1"/>
                <c:pt idx="0">
                  <c:v>Column2</c:v>
                </c:pt>
              </c:strCache>
            </c:strRef>
          </c:tx>
          <c:spPr>
            <a:solidFill>
              <a:schemeClr val="accent2"/>
            </a:solidFill>
            <a:ln>
              <a:noFill/>
            </a:ln>
            <a:effectLst/>
            <a:sp3d/>
          </c:spPr>
          <c:invertIfNegative val="0"/>
          <c:cat>
            <c:strRef>
              <c:f>Sheet1!$A$2:$A$3</c:f>
              <c:strCache>
                <c:ptCount val="2"/>
                <c:pt idx="0">
                  <c:v>PLWHA who were diagnosed who reside in NC</c:v>
                </c:pt>
                <c:pt idx="1">
                  <c:v>Estimated PLWHA residing in NC who were not diagnosed </c:v>
                </c:pt>
              </c:strCache>
            </c:strRef>
          </c:cat>
          <c:val>
            <c:numRef>
              <c:f>Sheet1!$C$2:$C$3</c:f>
              <c:numCache>
                <c:formatCode>General</c:formatCode>
                <c:ptCount val="2"/>
              </c:numCache>
            </c:numRef>
          </c:val>
          <c:extLst>
            <c:ext xmlns:c16="http://schemas.microsoft.com/office/drawing/2014/chart" uri="{C3380CC4-5D6E-409C-BE32-E72D297353CC}">
              <c16:uniqueId val="{00000001-9853-41CB-A6C4-D16CE1D14180}"/>
            </c:ext>
          </c:extLst>
        </c:ser>
        <c:ser>
          <c:idx val="2"/>
          <c:order val="2"/>
          <c:tx>
            <c:strRef>
              <c:f>Sheet1!$D$1</c:f>
              <c:strCache>
                <c:ptCount val="1"/>
                <c:pt idx="0">
                  <c:v>Column1</c:v>
                </c:pt>
              </c:strCache>
            </c:strRef>
          </c:tx>
          <c:spPr>
            <a:solidFill>
              <a:schemeClr val="accent3"/>
            </a:solidFill>
            <a:ln>
              <a:noFill/>
            </a:ln>
            <a:effectLst/>
            <a:sp3d/>
          </c:spPr>
          <c:invertIfNegative val="0"/>
          <c:cat>
            <c:strRef>
              <c:f>Sheet1!$A$2:$A$3</c:f>
              <c:strCache>
                <c:ptCount val="2"/>
                <c:pt idx="0">
                  <c:v>PLWHA who were diagnosed who reside in NC</c:v>
                </c:pt>
                <c:pt idx="1">
                  <c:v>Estimated PLWHA residing in NC who were not diagnosed </c:v>
                </c:pt>
              </c:strCache>
            </c:strRef>
          </c:cat>
          <c:val>
            <c:numRef>
              <c:f>Sheet1!$D$2:$D$3</c:f>
              <c:numCache>
                <c:formatCode>General</c:formatCode>
                <c:ptCount val="2"/>
              </c:numCache>
            </c:numRef>
          </c:val>
          <c:extLst>
            <c:ext xmlns:c16="http://schemas.microsoft.com/office/drawing/2014/chart" uri="{C3380CC4-5D6E-409C-BE32-E72D297353CC}">
              <c16:uniqueId val="{00000002-9853-41CB-A6C4-D16CE1D14180}"/>
            </c:ext>
          </c:extLst>
        </c:ser>
        <c:dLbls>
          <c:showLegendKey val="0"/>
          <c:showVal val="0"/>
          <c:showCatName val="0"/>
          <c:showSerName val="0"/>
          <c:showPercent val="0"/>
          <c:showBubbleSize val="0"/>
        </c:dLbls>
        <c:gapWidth val="150"/>
        <c:shape val="box"/>
        <c:axId val="369176351"/>
        <c:axId val="369186751"/>
        <c:axId val="0"/>
      </c:bar3DChart>
      <c:catAx>
        <c:axId val="36917635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9186751"/>
        <c:crosses val="autoZero"/>
        <c:auto val="1"/>
        <c:lblAlgn val="ctr"/>
        <c:lblOffset val="100"/>
        <c:noMultiLvlLbl val="0"/>
      </c:catAx>
      <c:valAx>
        <c:axId val="369186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9176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hyperlink" Target="https://hivinfo.nih.gov/understanding-hiv/fact-sheets/hiv-and-substance-use" TargetMode="External"/><Relationship Id="rId7" Type="http://schemas.openxmlformats.org/officeDocument/2006/relationships/hyperlink" Target="https://epi.dph.ncdhhs.gov/cd/hiv/docs/NC2017-2021_IntegratedPreventionandCarePlan_9-30-16.pdf" TargetMode="External"/><Relationship Id="rId2" Type="http://schemas.openxmlformats.org/officeDocument/2006/relationships/hyperlink" Target="https://nida.nih.gov/drug-topics/hiv" TargetMode="External"/><Relationship Id="rId1" Type="http://schemas.openxmlformats.org/officeDocument/2006/relationships/hyperlink" Target="https://www.thenationalcouncil.org/program/center-of-excellence/" TargetMode="External"/><Relationship Id="rId6" Type="http://schemas.openxmlformats.org/officeDocument/2006/relationships/hyperlink" Target="https://adap.directory/north-carolina" TargetMode="External"/><Relationship Id="rId5" Type="http://schemas.openxmlformats.org/officeDocument/2006/relationships/hyperlink" Target="https://epi.dph.ncdhhs.gov/cd/hiv/program.html" TargetMode="External"/><Relationship Id="rId4" Type="http://schemas.openxmlformats.org/officeDocument/2006/relationships/hyperlink" Target="https://www.dukehealth.org/locations/duke-prep-clinic-hiv-prevention"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https://hivinfo.nih.gov/understanding-hiv/fact-sheets/hiv-and-substance-use" TargetMode="External"/><Relationship Id="rId7" Type="http://schemas.openxmlformats.org/officeDocument/2006/relationships/hyperlink" Target="https://epi.dph.ncdhhs.gov/cd/hiv/docs/NC2017-2021_IntegratedPreventionandCarePlan_9-30-16.pdf" TargetMode="External"/><Relationship Id="rId2" Type="http://schemas.openxmlformats.org/officeDocument/2006/relationships/hyperlink" Target="https://nida.nih.gov/drug-topics/hiv" TargetMode="External"/><Relationship Id="rId1" Type="http://schemas.openxmlformats.org/officeDocument/2006/relationships/hyperlink" Target="https://www.thenationalcouncil.org/program/center-of-excellence/" TargetMode="External"/><Relationship Id="rId6" Type="http://schemas.openxmlformats.org/officeDocument/2006/relationships/hyperlink" Target="https://adap.directory/north-carolina" TargetMode="External"/><Relationship Id="rId5" Type="http://schemas.openxmlformats.org/officeDocument/2006/relationships/hyperlink" Target="https://epi.dph.ncdhhs.gov/cd/hiv/program.html" TargetMode="External"/><Relationship Id="rId4" Type="http://schemas.openxmlformats.org/officeDocument/2006/relationships/hyperlink" Target="https://www.dukehealth.org/locations/duke-prep-clinic-hiv-preventi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E2BB9-E186-456E-82C4-01FD1F822BDB}"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AAF12106-260F-43B7-99B4-530D871F4E24}">
      <dgm:prSet custT="1"/>
      <dgm:spPr/>
      <dgm:t>
        <a:bodyPr/>
        <a:lstStyle/>
        <a:p>
          <a:r>
            <a:rPr lang="en-US" sz="1200"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10-28% of people living with HIV </a:t>
          </a:r>
          <a:r>
            <a:rPr lang="en-US" sz="1200" dirty="0">
              <a:latin typeface="Arial" panose="020B0604020202020204" pitchFamily="34" charset="0"/>
              <a:cs typeface="Arial" panose="020B0604020202020204" pitchFamily="34" charset="0"/>
            </a:rPr>
            <a:t>have </a:t>
          </a:r>
          <a:r>
            <a:rPr lang="en-US" sz="1200" b="1" dirty="0">
              <a:latin typeface="Arial" panose="020B0604020202020204" pitchFamily="34" charset="0"/>
              <a:cs typeface="Arial" panose="020B0604020202020204" pitchFamily="34" charset="0"/>
            </a:rPr>
            <a:t>co-occurring SUDs and mental illnesses</a:t>
          </a:r>
          <a:r>
            <a:rPr lang="en-US" sz="1200" dirty="0">
              <a:latin typeface="Arial" panose="020B0604020202020204" pitchFamily="34" charset="0"/>
              <a:cs typeface="Arial" panose="020B0604020202020204" pitchFamily="34" charset="0"/>
            </a:rPr>
            <a:t>.</a:t>
          </a:r>
        </a:p>
      </dgm:t>
    </dgm:pt>
    <dgm:pt modelId="{AFC68DBB-CB6B-4041-9E1B-A5717CC8CC33}" type="parTrans" cxnId="{E0E7BF63-9761-45DC-A0B9-CA6631A6447C}">
      <dgm:prSet/>
      <dgm:spPr/>
      <dgm:t>
        <a:bodyPr/>
        <a:lstStyle/>
        <a:p>
          <a:endParaRPr lang="en-US"/>
        </a:p>
      </dgm:t>
    </dgm:pt>
    <dgm:pt modelId="{2059B84D-038B-4318-9E51-609FE13A4C82}" type="sibTrans" cxnId="{E0E7BF63-9761-45DC-A0B9-CA6631A6447C}">
      <dgm:prSet/>
      <dgm:spPr/>
      <dgm:t>
        <a:bodyPr/>
        <a:lstStyle/>
        <a:p>
          <a:endParaRPr lang="en-US"/>
        </a:p>
      </dgm:t>
    </dgm:pt>
    <dgm:pt modelId="{6334E32E-C7D4-46B5-8405-76B500DB85A1}">
      <dgm:prSet custT="1"/>
      <dgm:spPr/>
      <dgm:t>
        <a:bodyPr/>
        <a:lstStyle/>
        <a:p>
          <a:r>
            <a:rPr lang="en-US" sz="1200" dirty="0">
              <a:latin typeface="Arial" panose="020B0604020202020204" pitchFamily="34" charset="0"/>
              <a:cs typeface="Arial" panose="020B0604020202020204" pitchFamily="34" charset="0"/>
            </a:rPr>
            <a:t>People living with HIV are as much </a:t>
          </a:r>
          <a:r>
            <a:rPr lang="en-US" sz="1200" b="1" dirty="0">
              <a:latin typeface="Arial" panose="020B0604020202020204" pitchFamily="34" charset="0"/>
              <a:cs typeface="Arial" panose="020B0604020202020204" pitchFamily="34" charset="0"/>
            </a:rPr>
            <a:t>20x more likely </a:t>
          </a:r>
          <a:r>
            <a:rPr lang="en-US" sz="1200" dirty="0">
              <a:latin typeface="Arial" panose="020B0604020202020204" pitchFamily="34" charset="0"/>
              <a:cs typeface="Arial" panose="020B0604020202020204" pitchFamily="34" charset="0"/>
            </a:rPr>
            <a:t>to have </a:t>
          </a:r>
          <a:r>
            <a:rPr lang="en-US" sz="1200" b="1" dirty="0">
              <a:latin typeface="Arial" panose="020B0604020202020204" pitchFamily="34" charset="0"/>
              <a:cs typeface="Arial" panose="020B0604020202020204" pitchFamily="34" charset="0"/>
            </a:rPr>
            <a:t>experienced trauma </a:t>
          </a:r>
          <a:r>
            <a:rPr lang="en-US" sz="1200" dirty="0">
              <a:latin typeface="Arial" panose="020B0604020202020204" pitchFamily="34" charset="0"/>
              <a:cs typeface="Arial" panose="020B0604020202020204" pitchFamily="34" charset="0"/>
            </a:rPr>
            <a:t>than the general population</a:t>
          </a:r>
        </a:p>
      </dgm:t>
    </dgm:pt>
    <dgm:pt modelId="{14527F12-ACA5-43CA-899A-45EB15DEA60D}" type="parTrans" cxnId="{E30E04AB-648F-4B03-B71C-F4D91FE948A0}">
      <dgm:prSet/>
      <dgm:spPr/>
      <dgm:t>
        <a:bodyPr/>
        <a:lstStyle/>
        <a:p>
          <a:endParaRPr lang="en-US"/>
        </a:p>
      </dgm:t>
    </dgm:pt>
    <dgm:pt modelId="{4CF2528D-F806-4C16-A2A9-5E6216DBFF09}" type="sibTrans" cxnId="{E30E04AB-648F-4B03-B71C-F4D91FE948A0}">
      <dgm:prSet/>
      <dgm:spPr/>
      <dgm:t>
        <a:bodyPr/>
        <a:lstStyle/>
        <a:p>
          <a:endParaRPr lang="en-US"/>
        </a:p>
      </dgm:t>
    </dgm:pt>
    <dgm:pt modelId="{ECE1195A-4125-4A61-95FC-467A2EAB3D34}">
      <dgm:prSet custT="1"/>
      <dgm:spPr/>
      <dgm:t>
        <a:bodyPr/>
        <a:lstStyle/>
        <a:p>
          <a:r>
            <a:rPr lang="en-US" sz="1200" dirty="0">
              <a:latin typeface="Arial" panose="020B0604020202020204" pitchFamily="34" charset="0"/>
              <a:cs typeface="Arial" panose="020B0604020202020204" pitchFamily="34" charset="0"/>
            </a:rPr>
            <a:t>People living with both HIV and SUDs may </a:t>
          </a:r>
          <a:r>
            <a:rPr lang="en-US" sz="1200" b="1" dirty="0">
              <a:latin typeface="Arial" panose="020B0604020202020204" pitchFamily="34" charset="0"/>
              <a:cs typeface="Arial" panose="020B0604020202020204" pitchFamily="34" charset="0"/>
            </a:rPr>
            <a:t>delay HIV treatment initiation </a:t>
          </a:r>
          <a:r>
            <a:rPr lang="en-US" sz="1200" dirty="0">
              <a:latin typeface="Arial" panose="020B0604020202020204" pitchFamily="34" charset="0"/>
              <a:cs typeface="Arial" panose="020B0604020202020204" pitchFamily="34" charset="0"/>
            </a:rPr>
            <a:t>and </a:t>
          </a:r>
          <a:r>
            <a:rPr lang="en-US" sz="1200" b="1" dirty="0">
              <a:latin typeface="Arial" panose="020B0604020202020204" pitchFamily="34" charset="0"/>
              <a:cs typeface="Arial" panose="020B0604020202020204" pitchFamily="34" charset="0"/>
            </a:rPr>
            <a:t>underutilize SUD treatment</a:t>
          </a:r>
          <a:r>
            <a:rPr lang="en-US" sz="1200" dirty="0">
              <a:latin typeface="Arial" panose="020B0604020202020204" pitchFamily="34" charset="0"/>
              <a:cs typeface="Arial" panose="020B0604020202020204" pitchFamily="34" charset="0"/>
            </a:rPr>
            <a:t>. </a:t>
          </a:r>
        </a:p>
      </dgm:t>
    </dgm:pt>
    <dgm:pt modelId="{6DBC90C7-438A-44C0-918B-C08D46FA605B}" type="parTrans" cxnId="{74B26800-AA4B-4703-8958-3973195D73A6}">
      <dgm:prSet/>
      <dgm:spPr/>
      <dgm:t>
        <a:bodyPr/>
        <a:lstStyle/>
        <a:p>
          <a:endParaRPr lang="en-US"/>
        </a:p>
      </dgm:t>
    </dgm:pt>
    <dgm:pt modelId="{1A30DEC8-3E43-47FC-B93D-46533768F381}" type="sibTrans" cxnId="{74B26800-AA4B-4703-8958-3973195D73A6}">
      <dgm:prSet/>
      <dgm:spPr/>
      <dgm:t>
        <a:bodyPr/>
        <a:lstStyle/>
        <a:p>
          <a:endParaRPr lang="en-US"/>
        </a:p>
      </dgm:t>
    </dgm:pt>
    <dgm:pt modelId="{4C993CA9-C673-4021-90B7-35FB8318B317}">
      <dgm:prSet custT="1"/>
      <dgm:spPr/>
      <dgm:t>
        <a:bodyPr/>
        <a:lstStyle/>
        <a:p>
          <a:r>
            <a:rPr lang="en-US" sz="1200" dirty="0">
              <a:latin typeface="Arial" panose="020B0604020202020204" pitchFamily="34" charset="0"/>
              <a:cs typeface="Arial" panose="020B0604020202020204" pitchFamily="34" charset="0"/>
            </a:rPr>
            <a:t>People living with HIV and a co-occurring SUD are </a:t>
          </a:r>
          <a:r>
            <a:rPr lang="en-US" sz="1200" b="1" i="0" u="none" dirty="0">
              <a:latin typeface="Arial" panose="020B0604020202020204" pitchFamily="34" charset="0"/>
              <a:cs typeface="Arial" panose="020B0604020202020204" pitchFamily="34" charset="0"/>
            </a:rPr>
            <a:t>less likely to receive Antiretroviral Therapy (ART) </a:t>
          </a:r>
          <a:r>
            <a:rPr lang="en-US" sz="1200" dirty="0">
              <a:latin typeface="Arial" panose="020B0604020202020204" pitchFamily="34" charset="0"/>
              <a:cs typeface="Arial" panose="020B0604020202020204" pitchFamily="34" charset="0"/>
            </a:rPr>
            <a:t>and </a:t>
          </a:r>
          <a:r>
            <a:rPr lang="en-US" sz="1200" b="1" u="none" dirty="0">
              <a:latin typeface="Arial" panose="020B0604020202020204" pitchFamily="34" charset="0"/>
              <a:cs typeface="Arial" panose="020B0604020202020204" pitchFamily="34" charset="0"/>
            </a:rPr>
            <a:t>other clinical assessments</a:t>
          </a:r>
          <a:r>
            <a:rPr lang="en-US" sz="1200" dirty="0">
              <a:latin typeface="Arial" panose="020B0604020202020204" pitchFamily="34" charset="0"/>
              <a:cs typeface="Arial" panose="020B0604020202020204" pitchFamily="34" charset="0"/>
            </a:rPr>
            <a:t> </a:t>
          </a:r>
          <a:r>
            <a:rPr lang="en-US" sz="1200" dirty="0">
              <a:solidFill>
                <a:schemeClr val="bg1">
                  <a:lumMod val="50000"/>
                  <a:lumOff val="50000"/>
                </a:schemeClr>
              </a:solidFill>
              <a:latin typeface="Arial" panose="020B0604020202020204" pitchFamily="34" charset="0"/>
              <a:cs typeface="Arial" panose="020B0604020202020204" pitchFamily="34" charset="0"/>
            </a:rPr>
            <a:t>(e.g., viral load testing)</a:t>
          </a:r>
        </a:p>
      </dgm:t>
    </dgm:pt>
    <dgm:pt modelId="{ACA3FBBE-0317-41D3-8A03-9EC0CF8CD79D}" type="parTrans" cxnId="{681585AF-F00E-4A2C-A387-D408C6AB30A9}">
      <dgm:prSet/>
      <dgm:spPr/>
      <dgm:t>
        <a:bodyPr/>
        <a:lstStyle/>
        <a:p>
          <a:endParaRPr lang="en-US"/>
        </a:p>
      </dgm:t>
    </dgm:pt>
    <dgm:pt modelId="{B9C7F977-DC46-49AD-AC44-8FDFFCDE3C75}" type="sibTrans" cxnId="{681585AF-F00E-4A2C-A387-D408C6AB30A9}">
      <dgm:prSet/>
      <dgm:spPr/>
      <dgm:t>
        <a:bodyPr/>
        <a:lstStyle/>
        <a:p>
          <a:endParaRPr lang="en-US"/>
        </a:p>
      </dgm:t>
    </dgm:pt>
    <dgm:pt modelId="{2CEAD8DD-36AD-49E1-A26A-DAC8A57998B7}">
      <dgm:prSet custT="1"/>
      <dgm:spPr/>
      <dgm:t>
        <a:bodyPr/>
        <a:lstStyle/>
        <a:p>
          <a:r>
            <a:rPr lang="en-US" sz="1800" dirty="0">
              <a:latin typeface="Arial" panose="020B0604020202020204" pitchFamily="34" charset="0"/>
              <a:cs typeface="Arial" panose="020B0604020202020204" pitchFamily="34" charset="0"/>
            </a:rPr>
            <a:t>HIV with co-occurring MI </a:t>
          </a:r>
          <a:r>
            <a:rPr lang="en-US" sz="1800" dirty="0">
              <a:solidFill>
                <a:schemeClr val="tx1">
                  <a:lumMod val="85000"/>
                </a:schemeClr>
              </a:solidFill>
              <a:latin typeface="Arial" panose="020B0604020202020204" pitchFamily="34" charset="0"/>
              <a:cs typeface="Arial" panose="020B0604020202020204" pitchFamily="34" charset="0"/>
            </a:rPr>
            <a:t>(Mental Illness) </a:t>
          </a:r>
          <a:r>
            <a:rPr lang="en-US" sz="1800" dirty="0">
              <a:latin typeface="Arial" panose="020B0604020202020204" pitchFamily="34" charset="0"/>
              <a:cs typeface="Arial" panose="020B0604020202020204" pitchFamily="34" charset="0"/>
            </a:rPr>
            <a:t>and/or SUD </a:t>
          </a:r>
          <a:r>
            <a:rPr lang="en-US" sz="1800" dirty="0">
              <a:solidFill>
                <a:schemeClr val="tx1">
                  <a:lumMod val="85000"/>
                </a:schemeClr>
              </a:solidFill>
              <a:latin typeface="Arial" panose="020B0604020202020204" pitchFamily="34" charset="0"/>
              <a:cs typeface="Arial" panose="020B0604020202020204" pitchFamily="34" charset="0"/>
            </a:rPr>
            <a:t>(Substance Use Disorders)</a:t>
          </a:r>
        </a:p>
      </dgm:t>
    </dgm:pt>
    <dgm:pt modelId="{EA69DC44-9E81-4884-A633-0B8AB4430B7A}" type="parTrans" cxnId="{6ADFDE3E-42B3-43DF-ABE5-FB8BC3985F8D}">
      <dgm:prSet/>
      <dgm:spPr/>
      <dgm:t>
        <a:bodyPr/>
        <a:lstStyle/>
        <a:p>
          <a:endParaRPr lang="en-US"/>
        </a:p>
      </dgm:t>
    </dgm:pt>
    <dgm:pt modelId="{67970ABA-8990-4BAC-BF0A-D0DF18675916}" type="sibTrans" cxnId="{6ADFDE3E-42B3-43DF-ABE5-FB8BC3985F8D}">
      <dgm:prSet/>
      <dgm:spPr/>
      <dgm:t>
        <a:bodyPr/>
        <a:lstStyle/>
        <a:p>
          <a:endParaRPr lang="en-US"/>
        </a:p>
      </dgm:t>
    </dgm:pt>
    <dgm:pt modelId="{3E24131D-7DEF-4239-B033-811D8A637883}">
      <dgm:prSet custT="1"/>
      <dgm:spPr/>
      <dgm:t>
        <a:bodyPr/>
        <a:lstStyle/>
        <a:p>
          <a:r>
            <a:rPr lang="en-US" sz="1200" b="1" dirty="0">
              <a:latin typeface="Arial" panose="020B0604020202020204" pitchFamily="34" charset="0"/>
              <a:cs typeface="Arial" panose="020B0604020202020204" pitchFamily="34" charset="0"/>
            </a:rPr>
            <a:t>&gt;1M people </a:t>
          </a:r>
          <a:r>
            <a:rPr lang="en-US" sz="1200" dirty="0">
              <a:latin typeface="Arial" panose="020B0604020202020204" pitchFamily="34" charset="0"/>
              <a:cs typeface="Arial" panose="020B0604020202020204" pitchFamily="34" charset="0"/>
            </a:rPr>
            <a:t>in the US live with HIV </a:t>
          </a:r>
          <a:r>
            <a:rPr lang="en-US" sz="1200" dirty="0">
              <a:solidFill>
                <a:schemeClr val="bg1">
                  <a:lumMod val="50000"/>
                  <a:lumOff val="50000"/>
                </a:schemeClr>
              </a:solidFill>
              <a:latin typeface="Arial" panose="020B0604020202020204" pitchFamily="34" charset="0"/>
              <a:cs typeface="Arial" panose="020B0604020202020204" pitchFamily="34" charset="0"/>
            </a:rPr>
            <a:t>(Human Immunodeficiency Virus)</a:t>
          </a:r>
        </a:p>
      </dgm:t>
    </dgm:pt>
    <dgm:pt modelId="{05DCF944-990E-4CE8-9358-8389654C81E0}" type="parTrans" cxnId="{DB82E445-9A40-4BB8-9488-F171F990E11B}">
      <dgm:prSet/>
      <dgm:spPr/>
      <dgm:t>
        <a:bodyPr/>
        <a:lstStyle/>
        <a:p>
          <a:endParaRPr lang="en-US"/>
        </a:p>
      </dgm:t>
    </dgm:pt>
    <dgm:pt modelId="{BF76FC08-F62D-4CC6-B55B-0C4EC6597844}" type="sibTrans" cxnId="{DB82E445-9A40-4BB8-9488-F171F990E11B}">
      <dgm:prSet/>
      <dgm:spPr/>
      <dgm:t>
        <a:bodyPr/>
        <a:lstStyle/>
        <a:p>
          <a:endParaRPr lang="en-US"/>
        </a:p>
      </dgm:t>
    </dgm:pt>
    <dgm:pt modelId="{09E44B3A-31C8-49CB-B6A6-EDD80DD04045}" type="pres">
      <dgm:prSet presAssocID="{81FE2BB9-E186-456E-82C4-01FD1F822BDB}" presName="Name0" presStyleCnt="0">
        <dgm:presLayoutVars>
          <dgm:dir/>
          <dgm:animLvl val="lvl"/>
          <dgm:resizeHandles val="exact"/>
        </dgm:presLayoutVars>
      </dgm:prSet>
      <dgm:spPr/>
    </dgm:pt>
    <dgm:pt modelId="{DE4942AB-EF0C-47FD-BDBC-45D67F718BA9}" type="pres">
      <dgm:prSet presAssocID="{2CEAD8DD-36AD-49E1-A26A-DAC8A57998B7}" presName="boxAndChildren" presStyleCnt="0"/>
      <dgm:spPr/>
    </dgm:pt>
    <dgm:pt modelId="{59A938DD-ABDA-4CC1-95EA-FE9A2D909558}" type="pres">
      <dgm:prSet presAssocID="{2CEAD8DD-36AD-49E1-A26A-DAC8A57998B7}" presName="parentTextBox" presStyleLbl="node1" presStyleIdx="0" presStyleCnt="1"/>
      <dgm:spPr/>
    </dgm:pt>
    <dgm:pt modelId="{22EB932C-1A6D-4E2C-8A4D-BE283B6B15EC}" type="pres">
      <dgm:prSet presAssocID="{2CEAD8DD-36AD-49E1-A26A-DAC8A57998B7}" presName="entireBox" presStyleLbl="node1" presStyleIdx="0" presStyleCnt="1" custLinFactNeighborY="-55230"/>
      <dgm:spPr/>
    </dgm:pt>
    <dgm:pt modelId="{B103E03C-E8E2-44AE-9966-2139892DEA22}" type="pres">
      <dgm:prSet presAssocID="{2CEAD8DD-36AD-49E1-A26A-DAC8A57998B7}" presName="descendantBox" presStyleCnt="0"/>
      <dgm:spPr/>
    </dgm:pt>
    <dgm:pt modelId="{AF346A78-4803-4639-8810-C2BA93111BA3}" type="pres">
      <dgm:prSet presAssocID="{3E24131D-7DEF-4239-B033-811D8A637883}" presName="childTextBox" presStyleLbl="fgAccFollowNode1" presStyleIdx="0" presStyleCnt="5">
        <dgm:presLayoutVars>
          <dgm:bulletEnabled val="1"/>
        </dgm:presLayoutVars>
      </dgm:prSet>
      <dgm:spPr/>
    </dgm:pt>
    <dgm:pt modelId="{556DC72C-AE77-4F2B-B38C-7D92D610B7A0}" type="pres">
      <dgm:prSet presAssocID="{AAF12106-260F-43B7-99B4-530D871F4E24}" presName="childTextBox" presStyleLbl="fgAccFollowNode1" presStyleIdx="1" presStyleCnt="5" custScaleX="108720">
        <dgm:presLayoutVars>
          <dgm:bulletEnabled val="1"/>
        </dgm:presLayoutVars>
      </dgm:prSet>
      <dgm:spPr/>
    </dgm:pt>
    <dgm:pt modelId="{6BB23A0D-2994-4C32-81F1-0FBB18B16D11}" type="pres">
      <dgm:prSet presAssocID="{6334E32E-C7D4-46B5-8405-76B500DB85A1}" presName="childTextBox" presStyleLbl="fgAccFollowNode1" presStyleIdx="2" presStyleCnt="5">
        <dgm:presLayoutVars>
          <dgm:bulletEnabled val="1"/>
        </dgm:presLayoutVars>
      </dgm:prSet>
      <dgm:spPr/>
    </dgm:pt>
    <dgm:pt modelId="{32C4702F-04D0-4B32-A083-7CB28AB76325}" type="pres">
      <dgm:prSet presAssocID="{ECE1195A-4125-4A61-95FC-467A2EAB3D34}" presName="childTextBox" presStyleLbl="fgAccFollowNode1" presStyleIdx="3" presStyleCnt="5" custScaleX="118555">
        <dgm:presLayoutVars>
          <dgm:bulletEnabled val="1"/>
        </dgm:presLayoutVars>
      </dgm:prSet>
      <dgm:spPr/>
    </dgm:pt>
    <dgm:pt modelId="{D8E0E500-825B-4991-8FB7-FF4AFB13B45E}" type="pres">
      <dgm:prSet presAssocID="{4C993CA9-C673-4021-90B7-35FB8318B317}" presName="childTextBox" presStyleLbl="fgAccFollowNode1" presStyleIdx="4" presStyleCnt="5" custScaleX="149307">
        <dgm:presLayoutVars>
          <dgm:bulletEnabled val="1"/>
        </dgm:presLayoutVars>
      </dgm:prSet>
      <dgm:spPr/>
    </dgm:pt>
  </dgm:ptLst>
  <dgm:cxnLst>
    <dgm:cxn modelId="{74B26800-AA4B-4703-8958-3973195D73A6}" srcId="{2CEAD8DD-36AD-49E1-A26A-DAC8A57998B7}" destId="{ECE1195A-4125-4A61-95FC-467A2EAB3D34}" srcOrd="3" destOrd="0" parTransId="{6DBC90C7-438A-44C0-918B-C08D46FA605B}" sibTransId="{1A30DEC8-3E43-47FC-B93D-46533768F381}"/>
    <dgm:cxn modelId="{956F7326-6E05-4E66-A046-A6B75CDE11C5}" type="presOf" srcId="{3E24131D-7DEF-4239-B033-811D8A637883}" destId="{AF346A78-4803-4639-8810-C2BA93111BA3}" srcOrd="0" destOrd="0" presId="urn:microsoft.com/office/officeart/2005/8/layout/process4"/>
    <dgm:cxn modelId="{E4159737-7C52-40DF-AA4B-6B1CC75536EF}" type="presOf" srcId="{6334E32E-C7D4-46B5-8405-76B500DB85A1}" destId="{6BB23A0D-2994-4C32-81F1-0FBB18B16D11}" srcOrd="0" destOrd="0" presId="urn:microsoft.com/office/officeart/2005/8/layout/process4"/>
    <dgm:cxn modelId="{6ADFDE3E-42B3-43DF-ABE5-FB8BC3985F8D}" srcId="{81FE2BB9-E186-456E-82C4-01FD1F822BDB}" destId="{2CEAD8DD-36AD-49E1-A26A-DAC8A57998B7}" srcOrd="0" destOrd="0" parTransId="{EA69DC44-9E81-4884-A633-0B8AB4430B7A}" sibTransId="{67970ABA-8990-4BAC-BF0A-D0DF18675916}"/>
    <dgm:cxn modelId="{E0E7BF63-9761-45DC-A0B9-CA6631A6447C}" srcId="{2CEAD8DD-36AD-49E1-A26A-DAC8A57998B7}" destId="{AAF12106-260F-43B7-99B4-530D871F4E24}" srcOrd="1" destOrd="0" parTransId="{AFC68DBB-CB6B-4041-9E1B-A5717CC8CC33}" sibTransId="{2059B84D-038B-4318-9E51-609FE13A4C82}"/>
    <dgm:cxn modelId="{DB82E445-9A40-4BB8-9488-F171F990E11B}" srcId="{2CEAD8DD-36AD-49E1-A26A-DAC8A57998B7}" destId="{3E24131D-7DEF-4239-B033-811D8A637883}" srcOrd="0" destOrd="0" parTransId="{05DCF944-990E-4CE8-9358-8389654C81E0}" sibTransId="{BF76FC08-F62D-4CC6-B55B-0C4EC6597844}"/>
    <dgm:cxn modelId="{D680AD49-8FE3-453C-9163-65D7E1A2A88B}" type="presOf" srcId="{4C993CA9-C673-4021-90B7-35FB8318B317}" destId="{D8E0E500-825B-4991-8FB7-FF4AFB13B45E}" srcOrd="0" destOrd="0" presId="urn:microsoft.com/office/officeart/2005/8/layout/process4"/>
    <dgm:cxn modelId="{0901A17C-7678-4092-B5B2-C17A087EA2EF}" type="presOf" srcId="{ECE1195A-4125-4A61-95FC-467A2EAB3D34}" destId="{32C4702F-04D0-4B32-A083-7CB28AB76325}" srcOrd="0" destOrd="0" presId="urn:microsoft.com/office/officeart/2005/8/layout/process4"/>
    <dgm:cxn modelId="{EE81987E-B608-4359-8036-74E4606D8DE4}" type="presOf" srcId="{81FE2BB9-E186-456E-82C4-01FD1F822BDB}" destId="{09E44B3A-31C8-49CB-B6A6-EDD80DD04045}" srcOrd="0" destOrd="0" presId="urn:microsoft.com/office/officeart/2005/8/layout/process4"/>
    <dgm:cxn modelId="{27D95AA1-C3DF-4CCB-ACA0-76BB20C14B63}" type="presOf" srcId="{AAF12106-260F-43B7-99B4-530D871F4E24}" destId="{556DC72C-AE77-4F2B-B38C-7D92D610B7A0}" srcOrd="0" destOrd="0" presId="urn:microsoft.com/office/officeart/2005/8/layout/process4"/>
    <dgm:cxn modelId="{8B0ACCA7-AA70-4856-9B3D-0A4A472F8C7C}" type="presOf" srcId="{2CEAD8DD-36AD-49E1-A26A-DAC8A57998B7}" destId="{59A938DD-ABDA-4CC1-95EA-FE9A2D909558}" srcOrd="0" destOrd="0" presId="urn:microsoft.com/office/officeart/2005/8/layout/process4"/>
    <dgm:cxn modelId="{E30E04AB-648F-4B03-B71C-F4D91FE948A0}" srcId="{2CEAD8DD-36AD-49E1-A26A-DAC8A57998B7}" destId="{6334E32E-C7D4-46B5-8405-76B500DB85A1}" srcOrd="2" destOrd="0" parTransId="{14527F12-ACA5-43CA-899A-45EB15DEA60D}" sibTransId="{4CF2528D-F806-4C16-A2A9-5E6216DBFF09}"/>
    <dgm:cxn modelId="{681585AF-F00E-4A2C-A387-D408C6AB30A9}" srcId="{2CEAD8DD-36AD-49E1-A26A-DAC8A57998B7}" destId="{4C993CA9-C673-4021-90B7-35FB8318B317}" srcOrd="4" destOrd="0" parTransId="{ACA3FBBE-0317-41D3-8A03-9EC0CF8CD79D}" sibTransId="{B9C7F977-DC46-49AD-AC44-8FDFFCDE3C75}"/>
    <dgm:cxn modelId="{928AADFF-5D63-4A49-A316-EF4015242795}" type="presOf" srcId="{2CEAD8DD-36AD-49E1-A26A-DAC8A57998B7}" destId="{22EB932C-1A6D-4E2C-8A4D-BE283B6B15EC}" srcOrd="1" destOrd="0" presId="urn:microsoft.com/office/officeart/2005/8/layout/process4"/>
    <dgm:cxn modelId="{51D5752B-13A1-4056-8967-25A2B69C5595}" type="presParOf" srcId="{09E44B3A-31C8-49CB-B6A6-EDD80DD04045}" destId="{DE4942AB-EF0C-47FD-BDBC-45D67F718BA9}" srcOrd="0" destOrd="0" presId="urn:microsoft.com/office/officeart/2005/8/layout/process4"/>
    <dgm:cxn modelId="{82270956-17DA-46B7-8D5D-F4F102197DAE}" type="presParOf" srcId="{DE4942AB-EF0C-47FD-BDBC-45D67F718BA9}" destId="{59A938DD-ABDA-4CC1-95EA-FE9A2D909558}" srcOrd="0" destOrd="0" presId="urn:microsoft.com/office/officeart/2005/8/layout/process4"/>
    <dgm:cxn modelId="{6748C1A4-1EE2-40A1-82A3-94C95FB5C5E3}" type="presParOf" srcId="{DE4942AB-EF0C-47FD-BDBC-45D67F718BA9}" destId="{22EB932C-1A6D-4E2C-8A4D-BE283B6B15EC}" srcOrd="1" destOrd="0" presId="urn:microsoft.com/office/officeart/2005/8/layout/process4"/>
    <dgm:cxn modelId="{4F874A70-8057-464F-AEB7-3D65E3DD75F9}" type="presParOf" srcId="{DE4942AB-EF0C-47FD-BDBC-45D67F718BA9}" destId="{B103E03C-E8E2-44AE-9966-2139892DEA22}" srcOrd="2" destOrd="0" presId="urn:microsoft.com/office/officeart/2005/8/layout/process4"/>
    <dgm:cxn modelId="{F93709EC-F073-4701-88DC-0B8751666BD3}" type="presParOf" srcId="{B103E03C-E8E2-44AE-9966-2139892DEA22}" destId="{AF346A78-4803-4639-8810-C2BA93111BA3}" srcOrd="0" destOrd="0" presId="urn:microsoft.com/office/officeart/2005/8/layout/process4"/>
    <dgm:cxn modelId="{723EC081-46F4-4A8D-AD00-4FBC854E4C85}" type="presParOf" srcId="{B103E03C-E8E2-44AE-9966-2139892DEA22}" destId="{556DC72C-AE77-4F2B-B38C-7D92D610B7A0}" srcOrd="1" destOrd="0" presId="urn:microsoft.com/office/officeart/2005/8/layout/process4"/>
    <dgm:cxn modelId="{5BB339DA-4289-4B11-99F4-93B2A05B0D37}" type="presParOf" srcId="{B103E03C-E8E2-44AE-9966-2139892DEA22}" destId="{6BB23A0D-2994-4C32-81F1-0FBB18B16D11}" srcOrd="2" destOrd="0" presId="urn:microsoft.com/office/officeart/2005/8/layout/process4"/>
    <dgm:cxn modelId="{FC582532-F7E4-45D6-BB83-5979F91F1569}" type="presParOf" srcId="{B103E03C-E8E2-44AE-9966-2139892DEA22}" destId="{32C4702F-04D0-4B32-A083-7CB28AB76325}" srcOrd="3" destOrd="0" presId="urn:microsoft.com/office/officeart/2005/8/layout/process4"/>
    <dgm:cxn modelId="{90797B7B-5C44-431C-AAAC-27F7D339C09E}" type="presParOf" srcId="{B103E03C-E8E2-44AE-9966-2139892DEA22}" destId="{D8E0E500-825B-4991-8FB7-FF4AFB13B45E}" srcOrd="4"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3576A5-C47F-46EB-A811-E3606FFCDAF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ABCEF6C-6B4E-470E-BB7B-1CB5E8ADE29A}">
      <dgm:prSet/>
      <dgm:spPr/>
      <dgm:t>
        <a:bodyPr/>
        <a:lstStyle/>
        <a:p>
          <a:pPr algn="ctr"/>
          <a:r>
            <a:rPr lang="en-US" dirty="0">
              <a:latin typeface="Arial" panose="020B0604020202020204" pitchFamily="34" charset="0"/>
              <a:cs typeface="Arial" panose="020B0604020202020204" pitchFamily="34" charset="0"/>
            </a:rPr>
            <a:t>5 essential elements contribute to cultural competence</a:t>
          </a:r>
        </a:p>
      </dgm:t>
    </dgm:pt>
    <dgm:pt modelId="{2A9D56FC-797B-41DF-98CD-87FB0E2BFA7B}" type="parTrans" cxnId="{96F3B713-5E38-41DD-AFD2-C0D73D659762}">
      <dgm:prSet/>
      <dgm:spPr/>
      <dgm:t>
        <a:bodyPr/>
        <a:lstStyle/>
        <a:p>
          <a:pPr algn="ctr"/>
          <a:endParaRPr lang="en-US"/>
        </a:p>
      </dgm:t>
    </dgm:pt>
    <dgm:pt modelId="{431024D1-0E60-4025-958B-8529B0DCC924}" type="sibTrans" cxnId="{96F3B713-5E38-41DD-AFD2-C0D73D659762}">
      <dgm:prSet/>
      <dgm:spPr/>
      <dgm:t>
        <a:bodyPr/>
        <a:lstStyle/>
        <a:p>
          <a:pPr algn="ctr"/>
          <a:endParaRPr lang="en-US"/>
        </a:p>
      </dgm:t>
    </dgm:pt>
    <dgm:pt modelId="{09361471-8C20-4C2F-9D29-41ADFB09C89D}">
      <dgm:prSet custT="1"/>
      <dgm:spPr/>
      <dgm:t>
        <a:bodyPr/>
        <a:lstStyle/>
        <a:p>
          <a:pPr algn="ctr"/>
          <a:r>
            <a:rPr lang="en-US" sz="1050" dirty="0">
              <a:latin typeface="Arial" panose="020B0604020202020204" pitchFamily="34" charset="0"/>
              <a:cs typeface="Arial" panose="020B0604020202020204" pitchFamily="34" charset="0"/>
            </a:rPr>
            <a:t>Valuing diversity</a:t>
          </a:r>
        </a:p>
      </dgm:t>
    </dgm:pt>
    <dgm:pt modelId="{961B9D27-C584-487D-97CB-5EA8E93349C6}" type="parTrans" cxnId="{5A7C0D5F-55CD-4CC8-9FA3-68F89A3F37B4}">
      <dgm:prSet/>
      <dgm:spPr/>
      <dgm:t>
        <a:bodyPr/>
        <a:lstStyle/>
        <a:p>
          <a:pPr algn="ctr"/>
          <a:endParaRPr lang="en-US"/>
        </a:p>
      </dgm:t>
    </dgm:pt>
    <dgm:pt modelId="{2C9001A3-AEED-42AE-BA2E-2E771C80E221}" type="sibTrans" cxnId="{5A7C0D5F-55CD-4CC8-9FA3-68F89A3F37B4}">
      <dgm:prSet/>
      <dgm:spPr/>
      <dgm:t>
        <a:bodyPr/>
        <a:lstStyle/>
        <a:p>
          <a:pPr algn="ctr"/>
          <a:endParaRPr lang="en-US"/>
        </a:p>
      </dgm:t>
    </dgm:pt>
    <dgm:pt modelId="{87A876B3-A96E-4AD7-9537-A50201D4AF92}">
      <dgm:prSet custT="1"/>
      <dgm:spPr/>
      <dgm:t>
        <a:bodyPr/>
        <a:lstStyle/>
        <a:p>
          <a:pPr algn="ctr"/>
          <a:r>
            <a:rPr lang="en-US" sz="1050" dirty="0">
              <a:latin typeface="Arial" panose="020B0604020202020204" pitchFamily="34" charset="0"/>
              <a:cs typeface="Arial" panose="020B0604020202020204" pitchFamily="34" charset="0"/>
            </a:rPr>
            <a:t>Cultural self-assessment</a:t>
          </a:r>
        </a:p>
      </dgm:t>
    </dgm:pt>
    <dgm:pt modelId="{ADE3F0A3-3777-4779-8BAE-029630D1FD42}" type="parTrans" cxnId="{6685486F-B482-4583-9C0C-261290E6B2C1}">
      <dgm:prSet/>
      <dgm:spPr/>
      <dgm:t>
        <a:bodyPr/>
        <a:lstStyle/>
        <a:p>
          <a:pPr algn="ctr"/>
          <a:endParaRPr lang="en-US"/>
        </a:p>
      </dgm:t>
    </dgm:pt>
    <dgm:pt modelId="{B250D138-893F-41E0-BADE-1B7685AFA93B}" type="sibTrans" cxnId="{6685486F-B482-4583-9C0C-261290E6B2C1}">
      <dgm:prSet/>
      <dgm:spPr/>
      <dgm:t>
        <a:bodyPr/>
        <a:lstStyle/>
        <a:p>
          <a:pPr algn="ctr"/>
          <a:endParaRPr lang="en-US"/>
        </a:p>
      </dgm:t>
    </dgm:pt>
    <dgm:pt modelId="{3EF4575D-758C-4ABB-93FF-F3E3EB638DD1}">
      <dgm:prSet custT="1"/>
      <dgm:spPr/>
      <dgm:t>
        <a:bodyPr/>
        <a:lstStyle/>
        <a:p>
          <a:pPr algn="ctr"/>
          <a:r>
            <a:rPr lang="en-US" sz="1050" dirty="0">
              <a:latin typeface="Arial" panose="020B0604020202020204" pitchFamily="34" charset="0"/>
              <a:cs typeface="Arial" panose="020B0604020202020204" pitchFamily="34" charset="0"/>
            </a:rPr>
            <a:t>Dynamics of difference</a:t>
          </a:r>
        </a:p>
      </dgm:t>
    </dgm:pt>
    <dgm:pt modelId="{B7D09714-D350-4FD9-A10D-1B34501BBC44}" type="parTrans" cxnId="{F76F1A99-9752-4C84-B429-5888D22E8DBA}">
      <dgm:prSet/>
      <dgm:spPr/>
      <dgm:t>
        <a:bodyPr/>
        <a:lstStyle/>
        <a:p>
          <a:pPr algn="ctr"/>
          <a:endParaRPr lang="en-US"/>
        </a:p>
      </dgm:t>
    </dgm:pt>
    <dgm:pt modelId="{E69140FE-D013-48AA-9DAA-31DCF2713D83}" type="sibTrans" cxnId="{F76F1A99-9752-4C84-B429-5888D22E8DBA}">
      <dgm:prSet/>
      <dgm:spPr/>
      <dgm:t>
        <a:bodyPr/>
        <a:lstStyle/>
        <a:p>
          <a:pPr algn="ctr"/>
          <a:endParaRPr lang="en-US"/>
        </a:p>
      </dgm:t>
    </dgm:pt>
    <dgm:pt modelId="{B3FFC868-FC44-4152-8AE2-5C26BF989904}">
      <dgm:prSet custT="1"/>
      <dgm:spPr/>
      <dgm:t>
        <a:bodyPr/>
        <a:lstStyle/>
        <a:p>
          <a:pPr algn="ctr"/>
          <a:r>
            <a:rPr lang="en-US" sz="1050" dirty="0">
              <a:latin typeface="Arial" panose="020B0604020202020204" pitchFamily="34" charset="0"/>
              <a:cs typeface="Arial" panose="020B0604020202020204" pitchFamily="34" charset="0"/>
            </a:rPr>
            <a:t>Institutionalization of cultural knowledge</a:t>
          </a:r>
        </a:p>
      </dgm:t>
    </dgm:pt>
    <dgm:pt modelId="{123C2394-A295-450D-911D-87208E4CE1F7}" type="parTrans" cxnId="{2138044F-81DD-4580-9294-20EB5A06777D}">
      <dgm:prSet/>
      <dgm:spPr/>
      <dgm:t>
        <a:bodyPr/>
        <a:lstStyle/>
        <a:p>
          <a:pPr algn="ctr"/>
          <a:endParaRPr lang="en-US"/>
        </a:p>
      </dgm:t>
    </dgm:pt>
    <dgm:pt modelId="{501F7780-87CE-4372-B529-7003CB344644}" type="sibTrans" cxnId="{2138044F-81DD-4580-9294-20EB5A06777D}">
      <dgm:prSet/>
      <dgm:spPr/>
      <dgm:t>
        <a:bodyPr/>
        <a:lstStyle/>
        <a:p>
          <a:pPr algn="ctr"/>
          <a:endParaRPr lang="en-US"/>
        </a:p>
      </dgm:t>
    </dgm:pt>
    <dgm:pt modelId="{60341B16-7B1D-4691-A074-40DA03E128CD}">
      <dgm:prSet custT="1"/>
      <dgm:spPr/>
      <dgm:t>
        <a:bodyPr/>
        <a:lstStyle/>
        <a:p>
          <a:pPr algn="ctr"/>
          <a:r>
            <a:rPr lang="en-US" sz="1050" dirty="0">
              <a:latin typeface="Arial" panose="020B0604020202020204" pitchFamily="34" charset="0"/>
              <a:cs typeface="Arial" panose="020B0604020202020204" pitchFamily="34" charset="0"/>
            </a:rPr>
            <a:t>Adaptations to diversity</a:t>
          </a:r>
        </a:p>
      </dgm:t>
    </dgm:pt>
    <dgm:pt modelId="{99D18150-78E5-4635-BA9B-1BCB08B8F9C8}" type="parTrans" cxnId="{762D8457-2E1B-4AF8-955C-C42F364B8CCC}">
      <dgm:prSet/>
      <dgm:spPr/>
      <dgm:t>
        <a:bodyPr/>
        <a:lstStyle/>
        <a:p>
          <a:pPr algn="ctr"/>
          <a:endParaRPr lang="en-US"/>
        </a:p>
      </dgm:t>
    </dgm:pt>
    <dgm:pt modelId="{B2E11225-69E3-439D-A9B5-C1DEE67C1F2E}" type="sibTrans" cxnId="{762D8457-2E1B-4AF8-955C-C42F364B8CCC}">
      <dgm:prSet/>
      <dgm:spPr/>
      <dgm:t>
        <a:bodyPr/>
        <a:lstStyle/>
        <a:p>
          <a:pPr algn="ctr"/>
          <a:endParaRPr lang="en-US"/>
        </a:p>
      </dgm:t>
    </dgm:pt>
    <dgm:pt modelId="{B7D6D738-74FB-44A0-A5BB-F3AAF4C00530}">
      <dgm:prSet/>
      <dgm:spPr/>
      <dgm:t>
        <a:bodyPr/>
        <a:lstStyle/>
        <a:p>
          <a:pPr algn="ctr"/>
          <a:r>
            <a:rPr lang="en-US" dirty="0">
              <a:latin typeface="Arial" panose="020B0604020202020204" pitchFamily="34" charset="0"/>
              <a:cs typeface="Arial" panose="020B0604020202020204" pitchFamily="34" charset="0"/>
            </a:rPr>
            <a:t>Weiss (2007) recommends these six steps to improve cross-cultural communication with clients</a:t>
          </a:r>
        </a:p>
      </dgm:t>
    </dgm:pt>
    <dgm:pt modelId="{B3943396-B701-4802-91AC-CC268060AEBC}" type="parTrans" cxnId="{292136CD-ECFE-49BA-BE4B-EA51769A6A88}">
      <dgm:prSet/>
      <dgm:spPr/>
      <dgm:t>
        <a:bodyPr/>
        <a:lstStyle/>
        <a:p>
          <a:endParaRPr lang="en-US"/>
        </a:p>
      </dgm:t>
    </dgm:pt>
    <dgm:pt modelId="{6F5837D7-E3DC-405B-8CC2-12FB6834F78D}" type="sibTrans" cxnId="{292136CD-ECFE-49BA-BE4B-EA51769A6A88}">
      <dgm:prSet/>
      <dgm:spPr/>
      <dgm:t>
        <a:bodyPr/>
        <a:lstStyle/>
        <a:p>
          <a:endParaRPr lang="en-US"/>
        </a:p>
      </dgm:t>
    </dgm:pt>
    <dgm:pt modelId="{617A6E49-C422-44C7-8E4D-A57C3E1DC350}">
      <dgm:prSet custT="1"/>
      <dgm:spPr/>
      <dgm:t>
        <a:bodyPr/>
        <a:lstStyle/>
        <a:p>
          <a:pPr algn="ctr"/>
          <a:r>
            <a:rPr lang="en-US" sz="1050" dirty="0">
              <a:latin typeface="Arial" panose="020B0604020202020204" pitchFamily="34" charset="0"/>
              <a:cs typeface="Arial" panose="020B0604020202020204" pitchFamily="34" charset="0"/>
            </a:rPr>
            <a:t>Slow down</a:t>
          </a:r>
          <a:endParaRPr lang="en-US" sz="800" dirty="0">
            <a:latin typeface="Arial" panose="020B0604020202020204" pitchFamily="34" charset="0"/>
            <a:cs typeface="Arial" panose="020B0604020202020204" pitchFamily="34" charset="0"/>
          </a:endParaRPr>
        </a:p>
      </dgm:t>
    </dgm:pt>
    <dgm:pt modelId="{C9409A43-D1EE-4417-89F6-C1BD30BAEE52}" type="parTrans" cxnId="{E6DF2669-FAE7-4DA6-8216-46BF9B318D61}">
      <dgm:prSet/>
      <dgm:spPr/>
      <dgm:t>
        <a:bodyPr/>
        <a:lstStyle/>
        <a:p>
          <a:endParaRPr lang="en-US"/>
        </a:p>
      </dgm:t>
    </dgm:pt>
    <dgm:pt modelId="{C80E615F-3523-4C03-86A8-D663F3D2C62D}" type="sibTrans" cxnId="{E6DF2669-FAE7-4DA6-8216-46BF9B318D61}">
      <dgm:prSet/>
      <dgm:spPr/>
      <dgm:t>
        <a:bodyPr/>
        <a:lstStyle/>
        <a:p>
          <a:endParaRPr lang="en-US"/>
        </a:p>
      </dgm:t>
    </dgm:pt>
    <dgm:pt modelId="{71458F36-B79F-46C6-9300-4566DA75F87E}">
      <dgm:prSet custT="1"/>
      <dgm:spPr/>
      <dgm:t>
        <a:bodyPr/>
        <a:lstStyle/>
        <a:p>
          <a:pPr algn="ctr"/>
          <a:r>
            <a:rPr lang="en-US" sz="1050" dirty="0">
              <a:latin typeface="Arial" panose="020B0604020202020204" pitchFamily="34" charset="0"/>
              <a:cs typeface="Arial" panose="020B0604020202020204" pitchFamily="34" charset="0"/>
            </a:rPr>
            <a:t>Use plain, nonpsychiatric language</a:t>
          </a:r>
        </a:p>
      </dgm:t>
    </dgm:pt>
    <dgm:pt modelId="{B13EF2C1-97C2-4D21-A2C7-DBBDC4F77361}" type="parTrans" cxnId="{F050966B-A927-4CE3-8AB5-36C52213A848}">
      <dgm:prSet/>
      <dgm:spPr/>
      <dgm:t>
        <a:bodyPr/>
        <a:lstStyle/>
        <a:p>
          <a:endParaRPr lang="en-US"/>
        </a:p>
      </dgm:t>
    </dgm:pt>
    <dgm:pt modelId="{92108C9C-3B7F-4428-B3B2-E12B944550B3}" type="sibTrans" cxnId="{F050966B-A927-4CE3-8AB5-36C52213A848}">
      <dgm:prSet/>
      <dgm:spPr/>
      <dgm:t>
        <a:bodyPr/>
        <a:lstStyle/>
        <a:p>
          <a:endParaRPr lang="en-US"/>
        </a:p>
      </dgm:t>
    </dgm:pt>
    <dgm:pt modelId="{683FE10F-0EE2-486E-8322-E45848E805C9}">
      <dgm:prSet custT="1"/>
      <dgm:spPr/>
      <dgm:t>
        <a:bodyPr/>
        <a:lstStyle/>
        <a:p>
          <a:pPr algn="ctr"/>
          <a:r>
            <a:rPr lang="en-US" sz="1050" dirty="0">
              <a:latin typeface="Arial" panose="020B0604020202020204" pitchFamily="34" charset="0"/>
              <a:cs typeface="Arial" panose="020B0604020202020204" pitchFamily="34" charset="0"/>
            </a:rPr>
            <a:t>Show or draw pictures</a:t>
          </a:r>
        </a:p>
      </dgm:t>
    </dgm:pt>
    <dgm:pt modelId="{5E9865D4-6A98-47AC-A754-614362B22A62}" type="parTrans" cxnId="{D09BD70E-FEEF-4AA2-86A3-E3FDCD883482}">
      <dgm:prSet/>
      <dgm:spPr/>
      <dgm:t>
        <a:bodyPr/>
        <a:lstStyle/>
        <a:p>
          <a:endParaRPr lang="en-US"/>
        </a:p>
      </dgm:t>
    </dgm:pt>
    <dgm:pt modelId="{3C848F5A-37D4-4423-8365-3428955C3240}" type="sibTrans" cxnId="{D09BD70E-FEEF-4AA2-86A3-E3FDCD883482}">
      <dgm:prSet/>
      <dgm:spPr/>
      <dgm:t>
        <a:bodyPr/>
        <a:lstStyle/>
        <a:p>
          <a:endParaRPr lang="en-US"/>
        </a:p>
      </dgm:t>
    </dgm:pt>
    <dgm:pt modelId="{7365A197-ED4A-44EA-9CE7-6442B833C759}">
      <dgm:prSet custT="1"/>
      <dgm:spPr/>
      <dgm:t>
        <a:bodyPr/>
        <a:lstStyle/>
        <a:p>
          <a:pPr algn="ctr"/>
          <a:r>
            <a:rPr lang="en-US" sz="1050" dirty="0">
              <a:latin typeface="Arial" panose="020B0604020202020204" pitchFamily="34" charset="0"/>
              <a:cs typeface="Arial" panose="020B0604020202020204" pitchFamily="34" charset="0"/>
            </a:rPr>
            <a:t>Limit the amount of information provided at one time.</a:t>
          </a:r>
        </a:p>
      </dgm:t>
    </dgm:pt>
    <dgm:pt modelId="{0B6C2C45-5515-42A0-92B2-39EF56E8815A}" type="parTrans" cxnId="{FBF248A2-E51A-4549-8494-8CF59A67049B}">
      <dgm:prSet/>
      <dgm:spPr/>
      <dgm:t>
        <a:bodyPr/>
        <a:lstStyle/>
        <a:p>
          <a:endParaRPr lang="en-US"/>
        </a:p>
      </dgm:t>
    </dgm:pt>
    <dgm:pt modelId="{790821A7-4FEA-4419-BCE6-6D9BAFAD5CB3}" type="sibTrans" cxnId="{FBF248A2-E51A-4549-8494-8CF59A67049B}">
      <dgm:prSet/>
      <dgm:spPr/>
      <dgm:t>
        <a:bodyPr/>
        <a:lstStyle/>
        <a:p>
          <a:endParaRPr lang="en-US"/>
        </a:p>
      </dgm:t>
    </dgm:pt>
    <dgm:pt modelId="{27CDAA24-F3AD-40AC-8F99-63C794D783A2}">
      <dgm:prSet custT="1"/>
      <dgm:spPr/>
      <dgm:t>
        <a:bodyPr/>
        <a:lstStyle/>
        <a:p>
          <a:pPr algn="ctr"/>
          <a:r>
            <a:rPr lang="en-US" sz="1050" dirty="0">
              <a:latin typeface="Arial" panose="020B0604020202020204" pitchFamily="34" charset="0"/>
              <a:cs typeface="Arial" panose="020B0604020202020204" pitchFamily="34" charset="0"/>
            </a:rPr>
            <a:t>Use the “teach-back” method. Ask the client, in a nonthreatening way, to explain or show what he or she has been told</a:t>
          </a:r>
        </a:p>
      </dgm:t>
    </dgm:pt>
    <dgm:pt modelId="{E7850D8F-C3FC-4799-BA4F-9F4122A430FB}" type="parTrans" cxnId="{0422EE5F-C726-486B-841F-28ADFAF13E68}">
      <dgm:prSet/>
      <dgm:spPr/>
      <dgm:t>
        <a:bodyPr/>
        <a:lstStyle/>
        <a:p>
          <a:endParaRPr lang="en-US"/>
        </a:p>
      </dgm:t>
    </dgm:pt>
    <dgm:pt modelId="{A4488CAF-3075-4BAB-A376-6B3E68BCB4D0}" type="sibTrans" cxnId="{0422EE5F-C726-486B-841F-28ADFAF13E68}">
      <dgm:prSet/>
      <dgm:spPr/>
      <dgm:t>
        <a:bodyPr/>
        <a:lstStyle/>
        <a:p>
          <a:endParaRPr lang="en-US"/>
        </a:p>
      </dgm:t>
    </dgm:pt>
    <dgm:pt modelId="{6647319A-04B3-4C70-90D9-56F9535A2CC5}">
      <dgm:prSet custT="1"/>
      <dgm:spPr/>
      <dgm:t>
        <a:bodyPr/>
        <a:lstStyle/>
        <a:p>
          <a:pPr algn="ctr"/>
          <a:r>
            <a:rPr lang="en-US" sz="1050" dirty="0">
              <a:latin typeface="Arial" panose="020B0604020202020204" pitchFamily="34" charset="0"/>
              <a:cs typeface="Arial" panose="020B0604020202020204" pitchFamily="34" charset="0"/>
            </a:rPr>
            <a:t>Create a shame-free environment that encourages questions and participation</a:t>
          </a:r>
        </a:p>
      </dgm:t>
    </dgm:pt>
    <dgm:pt modelId="{2693CFD0-F0BD-4101-94ED-7C81B8084439}" type="parTrans" cxnId="{10CEAFD8-DDBB-43FF-8163-8622432C1399}">
      <dgm:prSet/>
      <dgm:spPr/>
      <dgm:t>
        <a:bodyPr/>
        <a:lstStyle/>
        <a:p>
          <a:endParaRPr lang="en-US"/>
        </a:p>
      </dgm:t>
    </dgm:pt>
    <dgm:pt modelId="{6802FC7A-07AD-4D22-BEC7-8330439B639F}" type="sibTrans" cxnId="{10CEAFD8-DDBB-43FF-8163-8622432C1399}">
      <dgm:prSet/>
      <dgm:spPr/>
      <dgm:t>
        <a:bodyPr/>
        <a:lstStyle/>
        <a:p>
          <a:endParaRPr lang="en-US"/>
        </a:p>
      </dgm:t>
    </dgm:pt>
    <dgm:pt modelId="{E653C34B-41A8-416C-B2EF-100CED1F3BC7}" type="pres">
      <dgm:prSet presAssocID="{6B3576A5-C47F-46EB-A811-E3606FFCDAF4}" presName="diagram" presStyleCnt="0">
        <dgm:presLayoutVars>
          <dgm:chPref val="1"/>
          <dgm:dir/>
          <dgm:animOne val="branch"/>
          <dgm:animLvl val="lvl"/>
          <dgm:resizeHandles/>
        </dgm:presLayoutVars>
      </dgm:prSet>
      <dgm:spPr/>
    </dgm:pt>
    <dgm:pt modelId="{84597E15-0097-46C9-A231-F43415124C28}" type="pres">
      <dgm:prSet presAssocID="{EABCEF6C-6B4E-470E-BB7B-1CB5E8ADE29A}" presName="root" presStyleCnt="0"/>
      <dgm:spPr/>
    </dgm:pt>
    <dgm:pt modelId="{D064C0C7-FBDE-4C1E-B83F-B88810AA64A9}" type="pres">
      <dgm:prSet presAssocID="{EABCEF6C-6B4E-470E-BB7B-1CB5E8ADE29A}" presName="rootComposite" presStyleCnt="0"/>
      <dgm:spPr/>
    </dgm:pt>
    <dgm:pt modelId="{BF6FC877-3965-419F-9F7B-D919B8A28366}" type="pres">
      <dgm:prSet presAssocID="{EABCEF6C-6B4E-470E-BB7B-1CB5E8ADE29A}" presName="rootText" presStyleLbl="node1" presStyleIdx="0" presStyleCnt="2" custScaleX="133629" custScaleY="132754" custLinFactNeighborX="3576" custLinFactNeighborY="52031"/>
      <dgm:spPr/>
    </dgm:pt>
    <dgm:pt modelId="{9F2DC385-6A40-429C-850C-6480ACFD9B10}" type="pres">
      <dgm:prSet presAssocID="{EABCEF6C-6B4E-470E-BB7B-1CB5E8ADE29A}" presName="rootConnector" presStyleLbl="node1" presStyleIdx="0" presStyleCnt="2"/>
      <dgm:spPr/>
    </dgm:pt>
    <dgm:pt modelId="{7919A742-681B-48D9-AEB8-5383A7061E6C}" type="pres">
      <dgm:prSet presAssocID="{EABCEF6C-6B4E-470E-BB7B-1CB5E8ADE29A}" presName="childShape" presStyleCnt="0"/>
      <dgm:spPr/>
    </dgm:pt>
    <dgm:pt modelId="{0A33C99D-18ED-414D-B742-4E9DA4E2998A}" type="pres">
      <dgm:prSet presAssocID="{961B9D27-C584-487D-97CB-5EA8E93349C6}" presName="Name13" presStyleLbl="parChTrans1D2" presStyleIdx="0" presStyleCnt="11"/>
      <dgm:spPr/>
    </dgm:pt>
    <dgm:pt modelId="{988D1FC9-EC3E-4956-9711-FC89E22F09D1}" type="pres">
      <dgm:prSet presAssocID="{09361471-8C20-4C2F-9D29-41ADFB09C89D}" presName="childText" presStyleLbl="bgAcc1" presStyleIdx="0" presStyleCnt="11" custLinFactNeighborX="1232" custLinFactNeighborY="70196">
        <dgm:presLayoutVars>
          <dgm:bulletEnabled val="1"/>
        </dgm:presLayoutVars>
      </dgm:prSet>
      <dgm:spPr/>
    </dgm:pt>
    <dgm:pt modelId="{6B39C99E-0663-4900-A478-E12B31F7CCCC}" type="pres">
      <dgm:prSet presAssocID="{ADE3F0A3-3777-4779-8BAE-029630D1FD42}" presName="Name13" presStyleLbl="parChTrans1D2" presStyleIdx="1" presStyleCnt="11"/>
      <dgm:spPr/>
    </dgm:pt>
    <dgm:pt modelId="{6BA6460B-D00B-4E54-8F94-7284D4C3D5BE}" type="pres">
      <dgm:prSet presAssocID="{87A876B3-A96E-4AD7-9537-A50201D4AF92}" presName="childText" presStyleLbl="bgAcc1" presStyleIdx="1" presStyleCnt="11" custScaleX="141384" custLinFactNeighborX="1232" custLinFactNeighborY="70196">
        <dgm:presLayoutVars>
          <dgm:bulletEnabled val="1"/>
        </dgm:presLayoutVars>
      </dgm:prSet>
      <dgm:spPr/>
    </dgm:pt>
    <dgm:pt modelId="{7D16022C-200D-4FC1-90CB-87853D791014}" type="pres">
      <dgm:prSet presAssocID="{B7D09714-D350-4FD9-A10D-1B34501BBC44}" presName="Name13" presStyleLbl="parChTrans1D2" presStyleIdx="2" presStyleCnt="11"/>
      <dgm:spPr/>
    </dgm:pt>
    <dgm:pt modelId="{82BFDE9D-E32A-4723-B9B3-4B4E9362B678}" type="pres">
      <dgm:prSet presAssocID="{3EF4575D-758C-4ABB-93FF-F3E3EB638DD1}" presName="childText" presStyleLbl="bgAcc1" presStyleIdx="2" presStyleCnt="11" custScaleX="147752" custLinFactNeighborX="1232" custLinFactNeighborY="70196">
        <dgm:presLayoutVars>
          <dgm:bulletEnabled val="1"/>
        </dgm:presLayoutVars>
      </dgm:prSet>
      <dgm:spPr/>
    </dgm:pt>
    <dgm:pt modelId="{F2C16120-A42C-4686-B611-F0DD8546420E}" type="pres">
      <dgm:prSet presAssocID="{123C2394-A295-450D-911D-87208E4CE1F7}" presName="Name13" presStyleLbl="parChTrans1D2" presStyleIdx="3" presStyleCnt="11"/>
      <dgm:spPr/>
    </dgm:pt>
    <dgm:pt modelId="{8518C178-A668-4FEB-8DAB-4AA53E7593C9}" type="pres">
      <dgm:prSet presAssocID="{B3FFC868-FC44-4152-8AE2-5C26BF989904}" presName="childText" presStyleLbl="bgAcc1" presStyleIdx="3" presStyleCnt="11" custScaleX="239401" custLinFactNeighborX="1232" custLinFactNeighborY="70196">
        <dgm:presLayoutVars>
          <dgm:bulletEnabled val="1"/>
        </dgm:presLayoutVars>
      </dgm:prSet>
      <dgm:spPr/>
    </dgm:pt>
    <dgm:pt modelId="{1654F777-B298-40E6-B61A-0C745CCF7208}" type="pres">
      <dgm:prSet presAssocID="{99D18150-78E5-4635-BA9B-1BCB08B8F9C8}" presName="Name13" presStyleLbl="parChTrans1D2" presStyleIdx="4" presStyleCnt="11"/>
      <dgm:spPr/>
    </dgm:pt>
    <dgm:pt modelId="{2DC5522A-36E9-46DF-8667-250CE0C13A1B}" type="pres">
      <dgm:prSet presAssocID="{60341B16-7B1D-4691-A074-40DA03E128CD}" presName="childText" presStyleLbl="bgAcc1" presStyleIdx="4" presStyleCnt="11" custScaleX="150953" custLinFactNeighborX="1232" custLinFactNeighborY="70196">
        <dgm:presLayoutVars>
          <dgm:bulletEnabled val="1"/>
        </dgm:presLayoutVars>
      </dgm:prSet>
      <dgm:spPr/>
    </dgm:pt>
    <dgm:pt modelId="{94F40AD3-6701-4748-B2AD-6693CAEFE760}" type="pres">
      <dgm:prSet presAssocID="{B7D6D738-74FB-44A0-A5BB-F3AAF4C00530}" presName="root" presStyleCnt="0"/>
      <dgm:spPr/>
    </dgm:pt>
    <dgm:pt modelId="{75AFB57B-03F3-4DAD-8AEF-279E11EDA650}" type="pres">
      <dgm:prSet presAssocID="{B7D6D738-74FB-44A0-A5BB-F3AAF4C00530}" presName="rootComposite" presStyleCnt="0"/>
      <dgm:spPr/>
    </dgm:pt>
    <dgm:pt modelId="{29D818D6-7032-4148-98C6-0D6C9B5B0883}" type="pres">
      <dgm:prSet presAssocID="{B7D6D738-74FB-44A0-A5BB-F3AAF4C00530}" presName="rootText" presStyleLbl="node1" presStyleIdx="1" presStyleCnt="2" custScaleX="136556" custScaleY="186777"/>
      <dgm:spPr/>
    </dgm:pt>
    <dgm:pt modelId="{27DEBBF6-B7F8-444D-9A11-9BC29DF1FE56}" type="pres">
      <dgm:prSet presAssocID="{B7D6D738-74FB-44A0-A5BB-F3AAF4C00530}" presName="rootConnector" presStyleLbl="node1" presStyleIdx="1" presStyleCnt="2"/>
      <dgm:spPr/>
    </dgm:pt>
    <dgm:pt modelId="{6E79FD6D-37C5-4D92-A277-49182C8396C9}" type="pres">
      <dgm:prSet presAssocID="{B7D6D738-74FB-44A0-A5BB-F3AAF4C00530}" presName="childShape" presStyleCnt="0"/>
      <dgm:spPr/>
    </dgm:pt>
    <dgm:pt modelId="{2E3CA6AA-DEF9-4FF3-9208-96851077643C}" type="pres">
      <dgm:prSet presAssocID="{C9409A43-D1EE-4417-89F6-C1BD30BAEE52}" presName="Name13" presStyleLbl="parChTrans1D2" presStyleIdx="5" presStyleCnt="11"/>
      <dgm:spPr/>
    </dgm:pt>
    <dgm:pt modelId="{A2C3885C-F6DF-4827-A4D9-3D9E0DC768A2}" type="pres">
      <dgm:prSet presAssocID="{617A6E49-C422-44C7-8E4D-A57C3E1DC350}" presName="childText" presStyleLbl="bgAcc1" presStyleIdx="5" presStyleCnt="11">
        <dgm:presLayoutVars>
          <dgm:bulletEnabled val="1"/>
        </dgm:presLayoutVars>
      </dgm:prSet>
      <dgm:spPr/>
    </dgm:pt>
    <dgm:pt modelId="{B5871690-0514-44CC-9159-37F9BABECB7B}" type="pres">
      <dgm:prSet presAssocID="{B13EF2C1-97C2-4D21-A2C7-DBBDC4F77361}" presName="Name13" presStyleLbl="parChTrans1D2" presStyleIdx="6" presStyleCnt="11"/>
      <dgm:spPr/>
    </dgm:pt>
    <dgm:pt modelId="{9A9A4236-0C3A-40E8-A8EC-E59BD526E687}" type="pres">
      <dgm:prSet presAssocID="{71458F36-B79F-46C6-9300-4566DA75F87E}" presName="childText" presStyleLbl="bgAcc1" presStyleIdx="6" presStyleCnt="11" custScaleX="151608">
        <dgm:presLayoutVars>
          <dgm:bulletEnabled val="1"/>
        </dgm:presLayoutVars>
      </dgm:prSet>
      <dgm:spPr/>
    </dgm:pt>
    <dgm:pt modelId="{681EBA9C-0AA6-4C83-9F27-6B71D488BF5E}" type="pres">
      <dgm:prSet presAssocID="{5E9865D4-6A98-47AC-A754-614362B22A62}" presName="Name13" presStyleLbl="parChTrans1D2" presStyleIdx="7" presStyleCnt="11"/>
      <dgm:spPr/>
    </dgm:pt>
    <dgm:pt modelId="{5ECC2BC5-FAFA-44FD-AEB7-841FFA1911D5}" type="pres">
      <dgm:prSet presAssocID="{683FE10F-0EE2-486E-8322-E45848E805C9}" presName="childText" presStyleLbl="bgAcc1" presStyleIdx="7" presStyleCnt="11" custScaleX="120339">
        <dgm:presLayoutVars>
          <dgm:bulletEnabled val="1"/>
        </dgm:presLayoutVars>
      </dgm:prSet>
      <dgm:spPr/>
    </dgm:pt>
    <dgm:pt modelId="{5AE2C4D5-96C7-4525-9596-95B51EF042BA}" type="pres">
      <dgm:prSet presAssocID="{0B6C2C45-5515-42A0-92B2-39EF56E8815A}" presName="Name13" presStyleLbl="parChTrans1D2" presStyleIdx="8" presStyleCnt="11"/>
      <dgm:spPr/>
    </dgm:pt>
    <dgm:pt modelId="{B4CE0706-DF95-47FF-9BA8-B751DE48BBE7}" type="pres">
      <dgm:prSet presAssocID="{7365A197-ED4A-44EA-9CE7-6442B833C759}" presName="childText" presStyleLbl="bgAcc1" presStyleIdx="8" presStyleCnt="11" custScaleX="138519">
        <dgm:presLayoutVars>
          <dgm:bulletEnabled val="1"/>
        </dgm:presLayoutVars>
      </dgm:prSet>
      <dgm:spPr/>
    </dgm:pt>
    <dgm:pt modelId="{397F3F70-2B7A-42B7-9F86-1B303E8047FF}" type="pres">
      <dgm:prSet presAssocID="{E7850D8F-C3FC-4799-BA4F-9F4122A430FB}" presName="Name13" presStyleLbl="parChTrans1D2" presStyleIdx="9" presStyleCnt="11"/>
      <dgm:spPr/>
    </dgm:pt>
    <dgm:pt modelId="{2DF16EEA-C2F2-4112-877D-528C81A346CE}" type="pres">
      <dgm:prSet presAssocID="{27CDAA24-F3AD-40AC-8F99-63C794D783A2}" presName="childText" presStyleLbl="bgAcc1" presStyleIdx="9" presStyleCnt="11" custScaleX="180072" custScaleY="110507" custLinFactNeighborX="-1948" custLinFactNeighborY="-1039">
        <dgm:presLayoutVars>
          <dgm:bulletEnabled val="1"/>
        </dgm:presLayoutVars>
      </dgm:prSet>
      <dgm:spPr/>
    </dgm:pt>
    <dgm:pt modelId="{EDE395ED-E781-4E19-96E7-364EE0A85AA8}" type="pres">
      <dgm:prSet presAssocID="{2693CFD0-F0BD-4101-94ED-7C81B8084439}" presName="Name13" presStyleLbl="parChTrans1D2" presStyleIdx="10" presStyleCnt="11"/>
      <dgm:spPr/>
    </dgm:pt>
    <dgm:pt modelId="{19050E2F-EDF7-4E55-A88B-C2CFAC3E4010}" type="pres">
      <dgm:prSet presAssocID="{6647319A-04B3-4C70-90D9-56F9535A2CC5}" presName="childText" presStyleLbl="bgAcc1" presStyleIdx="10" presStyleCnt="11" custScaleX="156696">
        <dgm:presLayoutVars>
          <dgm:bulletEnabled val="1"/>
        </dgm:presLayoutVars>
      </dgm:prSet>
      <dgm:spPr/>
    </dgm:pt>
  </dgm:ptLst>
  <dgm:cxnLst>
    <dgm:cxn modelId="{41274C06-CFF5-4288-9347-2D32494BFCBB}" type="presOf" srcId="{6647319A-04B3-4C70-90D9-56F9535A2CC5}" destId="{19050E2F-EDF7-4E55-A88B-C2CFAC3E4010}" srcOrd="0" destOrd="0" presId="urn:microsoft.com/office/officeart/2005/8/layout/hierarchy3"/>
    <dgm:cxn modelId="{2B7C7D0A-8DFB-4C74-BAE8-5213C7CDD0A6}" type="presOf" srcId="{B7D09714-D350-4FD9-A10D-1B34501BBC44}" destId="{7D16022C-200D-4FC1-90CB-87853D791014}" srcOrd="0" destOrd="0" presId="urn:microsoft.com/office/officeart/2005/8/layout/hierarchy3"/>
    <dgm:cxn modelId="{417AEC0D-4755-48E5-8792-27C4EBA19295}" type="presOf" srcId="{87A876B3-A96E-4AD7-9537-A50201D4AF92}" destId="{6BA6460B-D00B-4E54-8F94-7284D4C3D5BE}" srcOrd="0" destOrd="0" presId="urn:microsoft.com/office/officeart/2005/8/layout/hierarchy3"/>
    <dgm:cxn modelId="{D09BD70E-FEEF-4AA2-86A3-E3FDCD883482}" srcId="{B7D6D738-74FB-44A0-A5BB-F3AAF4C00530}" destId="{683FE10F-0EE2-486E-8322-E45848E805C9}" srcOrd="2" destOrd="0" parTransId="{5E9865D4-6A98-47AC-A754-614362B22A62}" sibTransId="{3C848F5A-37D4-4423-8365-3428955C3240}"/>
    <dgm:cxn modelId="{96F3B713-5E38-41DD-AFD2-C0D73D659762}" srcId="{6B3576A5-C47F-46EB-A811-E3606FFCDAF4}" destId="{EABCEF6C-6B4E-470E-BB7B-1CB5E8ADE29A}" srcOrd="0" destOrd="0" parTransId="{2A9D56FC-797B-41DF-98CD-87FB0E2BFA7B}" sibTransId="{431024D1-0E60-4025-958B-8529B0DCC924}"/>
    <dgm:cxn modelId="{A16AFC1B-36E7-4A18-8AF9-B69F2404C03A}" type="presOf" srcId="{09361471-8C20-4C2F-9D29-41ADFB09C89D}" destId="{988D1FC9-EC3E-4956-9711-FC89E22F09D1}" srcOrd="0" destOrd="0" presId="urn:microsoft.com/office/officeart/2005/8/layout/hierarchy3"/>
    <dgm:cxn modelId="{BDFE3D21-DC7C-4A72-A238-843BADB1D594}" type="presOf" srcId="{961B9D27-C584-487D-97CB-5EA8E93349C6}" destId="{0A33C99D-18ED-414D-B742-4E9DA4E2998A}" srcOrd="0" destOrd="0" presId="urn:microsoft.com/office/officeart/2005/8/layout/hierarchy3"/>
    <dgm:cxn modelId="{6E033F3F-A070-42DF-8ABB-1E10732C4236}" type="presOf" srcId="{99D18150-78E5-4635-BA9B-1BCB08B8F9C8}" destId="{1654F777-B298-40E6-B61A-0C745CCF7208}" srcOrd="0" destOrd="0" presId="urn:microsoft.com/office/officeart/2005/8/layout/hierarchy3"/>
    <dgm:cxn modelId="{5A7C0D5F-55CD-4CC8-9FA3-68F89A3F37B4}" srcId="{EABCEF6C-6B4E-470E-BB7B-1CB5E8ADE29A}" destId="{09361471-8C20-4C2F-9D29-41ADFB09C89D}" srcOrd="0" destOrd="0" parTransId="{961B9D27-C584-487D-97CB-5EA8E93349C6}" sibTransId="{2C9001A3-AEED-42AE-BA2E-2E771C80E221}"/>
    <dgm:cxn modelId="{0422EE5F-C726-486B-841F-28ADFAF13E68}" srcId="{B7D6D738-74FB-44A0-A5BB-F3AAF4C00530}" destId="{27CDAA24-F3AD-40AC-8F99-63C794D783A2}" srcOrd="4" destOrd="0" parTransId="{E7850D8F-C3FC-4799-BA4F-9F4122A430FB}" sibTransId="{A4488CAF-3075-4BAB-A376-6B3E68BCB4D0}"/>
    <dgm:cxn modelId="{8C44C661-B0EF-48A2-A9D0-2B120F89E08E}" type="presOf" srcId="{ADE3F0A3-3777-4779-8BAE-029630D1FD42}" destId="{6B39C99E-0663-4900-A478-E12B31F7CCCC}" srcOrd="0" destOrd="0" presId="urn:microsoft.com/office/officeart/2005/8/layout/hierarchy3"/>
    <dgm:cxn modelId="{E6DF2669-FAE7-4DA6-8216-46BF9B318D61}" srcId="{B7D6D738-74FB-44A0-A5BB-F3AAF4C00530}" destId="{617A6E49-C422-44C7-8E4D-A57C3E1DC350}" srcOrd="0" destOrd="0" parTransId="{C9409A43-D1EE-4417-89F6-C1BD30BAEE52}" sibTransId="{C80E615F-3523-4C03-86A8-D663F3D2C62D}"/>
    <dgm:cxn modelId="{F050966B-A927-4CE3-8AB5-36C52213A848}" srcId="{B7D6D738-74FB-44A0-A5BB-F3AAF4C00530}" destId="{71458F36-B79F-46C6-9300-4566DA75F87E}" srcOrd="1" destOrd="0" parTransId="{B13EF2C1-97C2-4D21-A2C7-DBBDC4F77361}" sibTransId="{92108C9C-3B7F-4428-B3B2-E12B944550B3}"/>
    <dgm:cxn modelId="{0B3D1C6C-20A3-4549-80F0-7BE9D65091B4}" type="presOf" srcId="{683FE10F-0EE2-486E-8322-E45848E805C9}" destId="{5ECC2BC5-FAFA-44FD-AEB7-841FFA1911D5}" srcOrd="0" destOrd="0" presId="urn:microsoft.com/office/officeart/2005/8/layout/hierarchy3"/>
    <dgm:cxn modelId="{2138044F-81DD-4580-9294-20EB5A06777D}" srcId="{EABCEF6C-6B4E-470E-BB7B-1CB5E8ADE29A}" destId="{B3FFC868-FC44-4152-8AE2-5C26BF989904}" srcOrd="3" destOrd="0" parTransId="{123C2394-A295-450D-911D-87208E4CE1F7}" sibTransId="{501F7780-87CE-4372-B529-7003CB344644}"/>
    <dgm:cxn modelId="{6685486F-B482-4583-9C0C-261290E6B2C1}" srcId="{EABCEF6C-6B4E-470E-BB7B-1CB5E8ADE29A}" destId="{87A876B3-A96E-4AD7-9537-A50201D4AF92}" srcOrd="1" destOrd="0" parTransId="{ADE3F0A3-3777-4779-8BAE-029630D1FD42}" sibTransId="{B250D138-893F-41E0-BADE-1B7685AFA93B}"/>
    <dgm:cxn modelId="{62F81050-0C07-44CD-A6D3-B51DC8020973}" type="presOf" srcId="{7365A197-ED4A-44EA-9CE7-6442B833C759}" destId="{B4CE0706-DF95-47FF-9BA8-B751DE48BBE7}" srcOrd="0" destOrd="0" presId="urn:microsoft.com/office/officeart/2005/8/layout/hierarchy3"/>
    <dgm:cxn modelId="{CAA5A556-E334-4440-B2FE-C9D76734937F}" type="presOf" srcId="{3EF4575D-758C-4ABB-93FF-F3E3EB638DD1}" destId="{82BFDE9D-E32A-4723-B9B3-4B4E9362B678}" srcOrd="0" destOrd="0" presId="urn:microsoft.com/office/officeart/2005/8/layout/hierarchy3"/>
    <dgm:cxn modelId="{3077FA56-5435-43EC-AAFB-0BD70E5F7482}" type="presOf" srcId="{5E9865D4-6A98-47AC-A754-614362B22A62}" destId="{681EBA9C-0AA6-4C83-9F27-6B71D488BF5E}" srcOrd="0" destOrd="0" presId="urn:microsoft.com/office/officeart/2005/8/layout/hierarchy3"/>
    <dgm:cxn modelId="{762D8457-2E1B-4AF8-955C-C42F364B8CCC}" srcId="{EABCEF6C-6B4E-470E-BB7B-1CB5E8ADE29A}" destId="{60341B16-7B1D-4691-A074-40DA03E128CD}" srcOrd="4" destOrd="0" parTransId="{99D18150-78E5-4635-BA9B-1BCB08B8F9C8}" sibTransId="{B2E11225-69E3-439D-A9B5-C1DEE67C1F2E}"/>
    <dgm:cxn modelId="{25E8AD81-5AD9-425E-A94F-27ACE0A32829}" type="presOf" srcId="{0B6C2C45-5515-42A0-92B2-39EF56E8815A}" destId="{5AE2C4D5-96C7-4525-9596-95B51EF042BA}" srcOrd="0" destOrd="0" presId="urn:microsoft.com/office/officeart/2005/8/layout/hierarchy3"/>
    <dgm:cxn modelId="{57FDAA8B-D8EE-4724-88BC-69E129BF4E2F}" type="presOf" srcId="{2693CFD0-F0BD-4101-94ED-7C81B8084439}" destId="{EDE395ED-E781-4E19-96E7-364EE0A85AA8}" srcOrd="0" destOrd="0" presId="urn:microsoft.com/office/officeart/2005/8/layout/hierarchy3"/>
    <dgm:cxn modelId="{9020D992-98B1-48F9-9F7C-4BDB990ADCFC}" type="presOf" srcId="{B7D6D738-74FB-44A0-A5BB-F3AAF4C00530}" destId="{27DEBBF6-B7F8-444D-9A11-9BC29DF1FE56}" srcOrd="1" destOrd="0" presId="urn:microsoft.com/office/officeart/2005/8/layout/hierarchy3"/>
    <dgm:cxn modelId="{81ACE496-A11F-48D2-8BB5-104395FFC8A5}" type="presOf" srcId="{B7D6D738-74FB-44A0-A5BB-F3AAF4C00530}" destId="{29D818D6-7032-4148-98C6-0D6C9B5B0883}" srcOrd="0" destOrd="0" presId="urn:microsoft.com/office/officeart/2005/8/layout/hierarchy3"/>
    <dgm:cxn modelId="{A1AFBF98-A76D-48A7-A2A7-34A15B81A2DF}" type="presOf" srcId="{123C2394-A295-450D-911D-87208E4CE1F7}" destId="{F2C16120-A42C-4686-B611-F0DD8546420E}" srcOrd="0" destOrd="0" presId="urn:microsoft.com/office/officeart/2005/8/layout/hierarchy3"/>
    <dgm:cxn modelId="{F76F1A99-9752-4C84-B429-5888D22E8DBA}" srcId="{EABCEF6C-6B4E-470E-BB7B-1CB5E8ADE29A}" destId="{3EF4575D-758C-4ABB-93FF-F3E3EB638DD1}" srcOrd="2" destOrd="0" parTransId="{B7D09714-D350-4FD9-A10D-1B34501BBC44}" sibTransId="{E69140FE-D013-48AA-9DAA-31DCF2713D83}"/>
    <dgm:cxn modelId="{83F07D9E-22B7-44A0-AC6A-B637E0A3C9C3}" type="presOf" srcId="{60341B16-7B1D-4691-A074-40DA03E128CD}" destId="{2DC5522A-36E9-46DF-8667-250CE0C13A1B}" srcOrd="0" destOrd="0" presId="urn:microsoft.com/office/officeart/2005/8/layout/hierarchy3"/>
    <dgm:cxn modelId="{F76E33A1-46B6-4951-BCE2-03848C257B64}" type="presOf" srcId="{B13EF2C1-97C2-4D21-A2C7-DBBDC4F77361}" destId="{B5871690-0514-44CC-9159-37F9BABECB7B}" srcOrd="0" destOrd="0" presId="urn:microsoft.com/office/officeart/2005/8/layout/hierarchy3"/>
    <dgm:cxn modelId="{F752F8A1-C05C-4B8F-90F7-A4103628F25D}" type="presOf" srcId="{71458F36-B79F-46C6-9300-4566DA75F87E}" destId="{9A9A4236-0C3A-40E8-A8EC-E59BD526E687}" srcOrd="0" destOrd="0" presId="urn:microsoft.com/office/officeart/2005/8/layout/hierarchy3"/>
    <dgm:cxn modelId="{FBF248A2-E51A-4549-8494-8CF59A67049B}" srcId="{B7D6D738-74FB-44A0-A5BB-F3AAF4C00530}" destId="{7365A197-ED4A-44EA-9CE7-6442B833C759}" srcOrd="3" destOrd="0" parTransId="{0B6C2C45-5515-42A0-92B2-39EF56E8815A}" sibTransId="{790821A7-4FEA-4419-BCE6-6D9BAFAD5CB3}"/>
    <dgm:cxn modelId="{1B56ECA2-1043-4F46-91CE-78DBBBF197C5}" type="presOf" srcId="{C9409A43-D1EE-4417-89F6-C1BD30BAEE52}" destId="{2E3CA6AA-DEF9-4FF3-9208-96851077643C}" srcOrd="0" destOrd="0" presId="urn:microsoft.com/office/officeart/2005/8/layout/hierarchy3"/>
    <dgm:cxn modelId="{C6C38CAA-9F15-4869-98F5-C58CE531F174}" type="presOf" srcId="{EABCEF6C-6B4E-470E-BB7B-1CB5E8ADE29A}" destId="{9F2DC385-6A40-429C-850C-6480ACFD9B10}" srcOrd="1" destOrd="0" presId="urn:microsoft.com/office/officeart/2005/8/layout/hierarchy3"/>
    <dgm:cxn modelId="{976EE5B6-441F-4685-A76E-470CB9C95DCF}" type="presOf" srcId="{B3FFC868-FC44-4152-8AE2-5C26BF989904}" destId="{8518C178-A668-4FEB-8DAB-4AA53E7593C9}" srcOrd="0" destOrd="0" presId="urn:microsoft.com/office/officeart/2005/8/layout/hierarchy3"/>
    <dgm:cxn modelId="{47566CBD-5EBB-4740-8D3B-D7817890C55F}" type="presOf" srcId="{EABCEF6C-6B4E-470E-BB7B-1CB5E8ADE29A}" destId="{BF6FC877-3965-419F-9F7B-D919B8A28366}" srcOrd="0" destOrd="0" presId="urn:microsoft.com/office/officeart/2005/8/layout/hierarchy3"/>
    <dgm:cxn modelId="{FBA5E7BE-CC2B-41B2-B512-860CF0CCC540}" type="presOf" srcId="{27CDAA24-F3AD-40AC-8F99-63C794D783A2}" destId="{2DF16EEA-C2F2-4112-877D-528C81A346CE}" srcOrd="0" destOrd="0" presId="urn:microsoft.com/office/officeart/2005/8/layout/hierarchy3"/>
    <dgm:cxn modelId="{292136CD-ECFE-49BA-BE4B-EA51769A6A88}" srcId="{6B3576A5-C47F-46EB-A811-E3606FFCDAF4}" destId="{B7D6D738-74FB-44A0-A5BB-F3AAF4C00530}" srcOrd="1" destOrd="0" parTransId="{B3943396-B701-4802-91AC-CC268060AEBC}" sibTransId="{6F5837D7-E3DC-405B-8CC2-12FB6834F78D}"/>
    <dgm:cxn modelId="{10CEAFD8-DDBB-43FF-8163-8622432C1399}" srcId="{B7D6D738-74FB-44A0-A5BB-F3AAF4C00530}" destId="{6647319A-04B3-4C70-90D9-56F9535A2CC5}" srcOrd="5" destOrd="0" parTransId="{2693CFD0-F0BD-4101-94ED-7C81B8084439}" sibTransId="{6802FC7A-07AD-4D22-BEC7-8330439B639F}"/>
    <dgm:cxn modelId="{BCBABDDE-767C-4B45-B0D1-03F10D21DEEB}" type="presOf" srcId="{E7850D8F-C3FC-4799-BA4F-9F4122A430FB}" destId="{397F3F70-2B7A-42B7-9F86-1B303E8047FF}" srcOrd="0" destOrd="0" presId="urn:microsoft.com/office/officeart/2005/8/layout/hierarchy3"/>
    <dgm:cxn modelId="{334AF5E2-6C35-41E9-BBAD-7CA7B327A8FB}" type="presOf" srcId="{6B3576A5-C47F-46EB-A811-E3606FFCDAF4}" destId="{E653C34B-41A8-416C-B2EF-100CED1F3BC7}" srcOrd="0" destOrd="0" presId="urn:microsoft.com/office/officeart/2005/8/layout/hierarchy3"/>
    <dgm:cxn modelId="{1BB1B1F9-7FAE-475E-BADB-5D528618E386}" type="presOf" srcId="{617A6E49-C422-44C7-8E4D-A57C3E1DC350}" destId="{A2C3885C-F6DF-4827-A4D9-3D9E0DC768A2}" srcOrd="0" destOrd="0" presId="urn:microsoft.com/office/officeart/2005/8/layout/hierarchy3"/>
    <dgm:cxn modelId="{EE1CA841-20EB-4A50-BF37-22FB3D7076DC}" type="presParOf" srcId="{E653C34B-41A8-416C-B2EF-100CED1F3BC7}" destId="{84597E15-0097-46C9-A231-F43415124C28}" srcOrd="0" destOrd="0" presId="urn:microsoft.com/office/officeart/2005/8/layout/hierarchy3"/>
    <dgm:cxn modelId="{EF07774B-A648-4D55-901C-8BDC96D1459C}" type="presParOf" srcId="{84597E15-0097-46C9-A231-F43415124C28}" destId="{D064C0C7-FBDE-4C1E-B83F-B88810AA64A9}" srcOrd="0" destOrd="0" presId="urn:microsoft.com/office/officeart/2005/8/layout/hierarchy3"/>
    <dgm:cxn modelId="{EEAB8695-3037-4DB1-880D-64454DEC40C8}" type="presParOf" srcId="{D064C0C7-FBDE-4C1E-B83F-B88810AA64A9}" destId="{BF6FC877-3965-419F-9F7B-D919B8A28366}" srcOrd="0" destOrd="0" presId="urn:microsoft.com/office/officeart/2005/8/layout/hierarchy3"/>
    <dgm:cxn modelId="{48138192-A544-4683-BF9A-074130F28CE2}" type="presParOf" srcId="{D064C0C7-FBDE-4C1E-B83F-B88810AA64A9}" destId="{9F2DC385-6A40-429C-850C-6480ACFD9B10}" srcOrd="1" destOrd="0" presId="urn:microsoft.com/office/officeart/2005/8/layout/hierarchy3"/>
    <dgm:cxn modelId="{39959755-C990-4E39-8183-BB86DC8CC5E9}" type="presParOf" srcId="{84597E15-0097-46C9-A231-F43415124C28}" destId="{7919A742-681B-48D9-AEB8-5383A7061E6C}" srcOrd="1" destOrd="0" presId="urn:microsoft.com/office/officeart/2005/8/layout/hierarchy3"/>
    <dgm:cxn modelId="{8362306D-999D-4D28-92B0-B238C12A7EE1}" type="presParOf" srcId="{7919A742-681B-48D9-AEB8-5383A7061E6C}" destId="{0A33C99D-18ED-414D-B742-4E9DA4E2998A}" srcOrd="0" destOrd="0" presId="urn:microsoft.com/office/officeart/2005/8/layout/hierarchy3"/>
    <dgm:cxn modelId="{977BB2D9-768D-4C30-B523-B82667522384}" type="presParOf" srcId="{7919A742-681B-48D9-AEB8-5383A7061E6C}" destId="{988D1FC9-EC3E-4956-9711-FC89E22F09D1}" srcOrd="1" destOrd="0" presId="urn:microsoft.com/office/officeart/2005/8/layout/hierarchy3"/>
    <dgm:cxn modelId="{351A8B6E-8C04-4F5B-9E4B-69E3D226958F}" type="presParOf" srcId="{7919A742-681B-48D9-AEB8-5383A7061E6C}" destId="{6B39C99E-0663-4900-A478-E12B31F7CCCC}" srcOrd="2" destOrd="0" presId="urn:microsoft.com/office/officeart/2005/8/layout/hierarchy3"/>
    <dgm:cxn modelId="{556A5E6F-F926-44A7-B0E8-289D39BAC7E7}" type="presParOf" srcId="{7919A742-681B-48D9-AEB8-5383A7061E6C}" destId="{6BA6460B-D00B-4E54-8F94-7284D4C3D5BE}" srcOrd="3" destOrd="0" presId="urn:microsoft.com/office/officeart/2005/8/layout/hierarchy3"/>
    <dgm:cxn modelId="{EA986C34-9044-460A-BD8F-2A7F6B4FD410}" type="presParOf" srcId="{7919A742-681B-48D9-AEB8-5383A7061E6C}" destId="{7D16022C-200D-4FC1-90CB-87853D791014}" srcOrd="4" destOrd="0" presId="urn:microsoft.com/office/officeart/2005/8/layout/hierarchy3"/>
    <dgm:cxn modelId="{9462D296-E89E-4129-BCA5-76A6F02FA82B}" type="presParOf" srcId="{7919A742-681B-48D9-AEB8-5383A7061E6C}" destId="{82BFDE9D-E32A-4723-B9B3-4B4E9362B678}" srcOrd="5" destOrd="0" presId="urn:microsoft.com/office/officeart/2005/8/layout/hierarchy3"/>
    <dgm:cxn modelId="{7B96EE16-B264-495B-AEC2-082F94A3AEC2}" type="presParOf" srcId="{7919A742-681B-48D9-AEB8-5383A7061E6C}" destId="{F2C16120-A42C-4686-B611-F0DD8546420E}" srcOrd="6" destOrd="0" presId="urn:microsoft.com/office/officeart/2005/8/layout/hierarchy3"/>
    <dgm:cxn modelId="{ACE054D9-8F56-496F-9CF1-970E7885DEA8}" type="presParOf" srcId="{7919A742-681B-48D9-AEB8-5383A7061E6C}" destId="{8518C178-A668-4FEB-8DAB-4AA53E7593C9}" srcOrd="7" destOrd="0" presId="urn:microsoft.com/office/officeart/2005/8/layout/hierarchy3"/>
    <dgm:cxn modelId="{B64CBB3A-73F9-4D92-91B5-9D6D733C65E9}" type="presParOf" srcId="{7919A742-681B-48D9-AEB8-5383A7061E6C}" destId="{1654F777-B298-40E6-B61A-0C745CCF7208}" srcOrd="8" destOrd="0" presId="urn:microsoft.com/office/officeart/2005/8/layout/hierarchy3"/>
    <dgm:cxn modelId="{6CF64F71-EAA2-4524-951E-BE99FA306450}" type="presParOf" srcId="{7919A742-681B-48D9-AEB8-5383A7061E6C}" destId="{2DC5522A-36E9-46DF-8667-250CE0C13A1B}" srcOrd="9" destOrd="0" presId="urn:microsoft.com/office/officeart/2005/8/layout/hierarchy3"/>
    <dgm:cxn modelId="{10C2A33D-F73C-4102-9D92-0F6B1FE3E774}" type="presParOf" srcId="{E653C34B-41A8-416C-B2EF-100CED1F3BC7}" destId="{94F40AD3-6701-4748-B2AD-6693CAEFE760}" srcOrd="1" destOrd="0" presId="urn:microsoft.com/office/officeart/2005/8/layout/hierarchy3"/>
    <dgm:cxn modelId="{A14AC1EC-17B6-4085-B986-FEA1147C3012}" type="presParOf" srcId="{94F40AD3-6701-4748-B2AD-6693CAEFE760}" destId="{75AFB57B-03F3-4DAD-8AEF-279E11EDA650}" srcOrd="0" destOrd="0" presId="urn:microsoft.com/office/officeart/2005/8/layout/hierarchy3"/>
    <dgm:cxn modelId="{AB0DAD52-F89F-49AE-86F3-5875A8C7985A}" type="presParOf" srcId="{75AFB57B-03F3-4DAD-8AEF-279E11EDA650}" destId="{29D818D6-7032-4148-98C6-0D6C9B5B0883}" srcOrd="0" destOrd="0" presId="urn:microsoft.com/office/officeart/2005/8/layout/hierarchy3"/>
    <dgm:cxn modelId="{3AB01EA6-B70A-4EB3-B47D-ACD33C833360}" type="presParOf" srcId="{75AFB57B-03F3-4DAD-8AEF-279E11EDA650}" destId="{27DEBBF6-B7F8-444D-9A11-9BC29DF1FE56}" srcOrd="1" destOrd="0" presId="urn:microsoft.com/office/officeart/2005/8/layout/hierarchy3"/>
    <dgm:cxn modelId="{6AE936A0-13AA-4034-A804-FDE7DBB6F138}" type="presParOf" srcId="{94F40AD3-6701-4748-B2AD-6693CAEFE760}" destId="{6E79FD6D-37C5-4D92-A277-49182C8396C9}" srcOrd="1" destOrd="0" presId="urn:microsoft.com/office/officeart/2005/8/layout/hierarchy3"/>
    <dgm:cxn modelId="{C84E4409-88BD-45E7-A8D2-830574D81B3B}" type="presParOf" srcId="{6E79FD6D-37C5-4D92-A277-49182C8396C9}" destId="{2E3CA6AA-DEF9-4FF3-9208-96851077643C}" srcOrd="0" destOrd="0" presId="urn:microsoft.com/office/officeart/2005/8/layout/hierarchy3"/>
    <dgm:cxn modelId="{E8DBE9AC-005A-431E-A629-B59487C4A56D}" type="presParOf" srcId="{6E79FD6D-37C5-4D92-A277-49182C8396C9}" destId="{A2C3885C-F6DF-4827-A4D9-3D9E0DC768A2}" srcOrd="1" destOrd="0" presId="urn:microsoft.com/office/officeart/2005/8/layout/hierarchy3"/>
    <dgm:cxn modelId="{B8FB44BD-9346-44C3-8B49-376859480B5A}" type="presParOf" srcId="{6E79FD6D-37C5-4D92-A277-49182C8396C9}" destId="{B5871690-0514-44CC-9159-37F9BABECB7B}" srcOrd="2" destOrd="0" presId="urn:microsoft.com/office/officeart/2005/8/layout/hierarchy3"/>
    <dgm:cxn modelId="{593B40DD-2BC4-42FC-ABD0-0A0304FB3099}" type="presParOf" srcId="{6E79FD6D-37C5-4D92-A277-49182C8396C9}" destId="{9A9A4236-0C3A-40E8-A8EC-E59BD526E687}" srcOrd="3" destOrd="0" presId="urn:microsoft.com/office/officeart/2005/8/layout/hierarchy3"/>
    <dgm:cxn modelId="{001DCB2F-EB51-41BC-8A05-6E3132A6B227}" type="presParOf" srcId="{6E79FD6D-37C5-4D92-A277-49182C8396C9}" destId="{681EBA9C-0AA6-4C83-9F27-6B71D488BF5E}" srcOrd="4" destOrd="0" presId="urn:microsoft.com/office/officeart/2005/8/layout/hierarchy3"/>
    <dgm:cxn modelId="{2C9707EC-832A-4043-AF25-0D93E46F84D9}" type="presParOf" srcId="{6E79FD6D-37C5-4D92-A277-49182C8396C9}" destId="{5ECC2BC5-FAFA-44FD-AEB7-841FFA1911D5}" srcOrd="5" destOrd="0" presId="urn:microsoft.com/office/officeart/2005/8/layout/hierarchy3"/>
    <dgm:cxn modelId="{A1A9CF6E-C967-4D6D-AB4B-0843AF3E2EA6}" type="presParOf" srcId="{6E79FD6D-37C5-4D92-A277-49182C8396C9}" destId="{5AE2C4D5-96C7-4525-9596-95B51EF042BA}" srcOrd="6" destOrd="0" presId="urn:microsoft.com/office/officeart/2005/8/layout/hierarchy3"/>
    <dgm:cxn modelId="{20B1E252-F7EB-48E7-BA33-D23A8AE9D39E}" type="presParOf" srcId="{6E79FD6D-37C5-4D92-A277-49182C8396C9}" destId="{B4CE0706-DF95-47FF-9BA8-B751DE48BBE7}" srcOrd="7" destOrd="0" presId="urn:microsoft.com/office/officeart/2005/8/layout/hierarchy3"/>
    <dgm:cxn modelId="{99317CBF-18E1-45B3-9841-5D6456BE9582}" type="presParOf" srcId="{6E79FD6D-37C5-4D92-A277-49182C8396C9}" destId="{397F3F70-2B7A-42B7-9F86-1B303E8047FF}" srcOrd="8" destOrd="0" presId="urn:microsoft.com/office/officeart/2005/8/layout/hierarchy3"/>
    <dgm:cxn modelId="{E7860A15-7EC1-4C49-883E-ADA69D4C6FD9}" type="presParOf" srcId="{6E79FD6D-37C5-4D92-A277-49182C8396C9}" destId="{2DF16EEA-C2F2-4112-877D-528C81A346CE}" srcOrd="9" destOrd="0" presId="urn:microsoft.com/office/officeart/2005/8/layout/hierarchy3"/>
    <dgm:cxn modelId="{442C1721-0710-492A-9A9E-EF604E50ABDB}" type="presParOf" srcId="{6E79FD6D-37C5-4D92-A277-49182C8396C9}" destId="{EDE395ED-E781-4E19-96E7-364EE0A85AA8}" srcOrd="10" destOrd="0" presId="urn:microsoft.com/office/officeart/2005/8/layout/hierarchy3"/>
    <dgm:cxn modelId="{3360DFCF-06B1-4DB4-863D-6E7794B09042}" type="presParOf" srcId="{6E79FD6D-37C5-4D92-A277-49182C8396C9}" destId="{19050E2F-EDF7-4E55-A88B-C2CFAC3E4010}" srcOrd="1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DC50FD-8B63-43C5-A7E6-0D29C6EF7DF8}" type="doc">
      <dgm:prSet loTypeId="urn:microsoft.com/office/officeart/2009/3/layout/StepUpProcess" loCatId="process" qsTypeId="urn:microsoft.com/office/officeart/2005/8/quickstyle/simple1" qsCatId="simple" csTypeId="urn:microsoft.com/office/officeart/2005/8/colors/accent1_2" csCatId="accent1" phldr="1"/>
      <dgm:spPr/>
    </dgm:pt>
    <dgm:pt modelId="{71F3B1AE-653E-4286-84E5-25B18C95FED9}">
      <dgm:prSet custT="1"/>
      <dgm:spPr/>
      <dgm:t>
        <a:bodyPr/>
        <a:lstStyle/>
        <a:p>
          <a:r>
            <a:rPr lang="en-US" sz="1200" b="1" i="0" u="none" dirty="0"/>
            <a:t>Step 1: </a:t>
          </a:r>
        </a:p>
        <a:p>
          <a:r>
            <a:rPr lang="en-US" sz="1200" b="0" i="0" u="none" dirty="0"/>
            <a:t>Engage clients</a:t>
          </a:r>
          <a:endParaRPr lang="en-US" sz="1200" dirty="0">
            <a:latin typeface="Arial" panose="020B0604020202020204" pitchFamily="34" charset="0"/>
            <a:cs typeface="Arial" panose="020B0604020202020204" pitchFamily="34" charset="0"/>
          </a:endParaRPr>
        </a:p>
      </dgm:t>
    </dgm:pt>
    <dgm:pt modelId="{0D8A65A4-D492-4EA9-A82E-A3B716D8077A}" type="parTrans" cxnId="{FBAB5845-007A-4F67-88D2-8E0C98CE4443}">
      <dgm:prSet/>
      <dgm:spPr/>
      <dgm:t>
        <a:bodyPr/>
        <a:lstStyle/>
        <a:p>
          <a:endParaRPr lang="en-US" sz="3200"/>
        </a:p>
      </dgm:t>
    </dgm:pt>
    <dgm:pt modelId="{B8FF5F22-811F-4E4D-BCC3-A07381AF9765}" type="sibTrans" cxnId="{FBAB5845-007A-4F67-88D2-8E0C98CE4443}">
      <dgm:prSet/>
      <dgm:spPr/>
      <dgm:t>
        <a:bodyPr/>
        <a:lstStyle/>
        <a:p>
          <a:endParaRPr lang="en-US" sz="3200"/>
        </a:p>
      </dgm:t>
    </dgm:pt>
    <dgm:pt modelId="{7F5A27B8-4C9B-421E-B3DC-22FB92CDA80A}">
      <dgm:prSet custT="1"/>
      <dgm:spPr/>
      <dgm:t>
        <a:bodyPr/>
        <a:lstStyle/>
        <a:p>
          <a:pPr>
            <a:buFont typeface="Arial" panose="020B0604020202020204" pitchFamily="34" charset="0"/>
            <a:buChar char="•"/>
          </a:pPr>
          <a:r>
            <a:rPr lang="en-US" sz="1200" b="1" i="0" u="none" dirty="0"/>
            <a:t>Step 2:</a:t>
          </a:r>
        </a:p>
        <a:p>
          <a:pPr>
            <a:buFont typeface="Arial" panose="020B0604020202020204" pitchFamily="34" charset="0"/>
            <a:buChar char="•"/>
          </a:pPr>
          <a:r>
            <a:rPr lang="en-US" sz="1200" b="0" i="0" u="none" dirty="0"/>
            <a:t>Familiarize clients and their families with treatment and evaluation processes</a:t>
          </a:r>
        </a:p>
      </dgm:t>
    </dgm:pt>
    <dgm:pt modelId="{DD58FA3B-2C86-4AFE-B98D-62BF6DEA07F9}" type="parTrans" cxnId="{3014BAEF-2453-4BD5-812A-20B7F87647B2}">
      <dgm:prSet/>
      <dgm:spPr/>
      <dgm:t>
        <a:bodyPr/>
        <a:lstStyle/>
        <a:p>
          <a:endParaRPr lang="en-US" sz="3200"/>
        </a:p>
      </dgm:t>
    </dgm:pt>
    <dgm:pt modelId="{03526B63-17DE-42B7-9AA2-3D69D25EFBF0}" type="sibTrans" cxnId="{3014BAEF-2453-4BD5-812A-20B7F87647B2}">
      <dgm:prSet/>
      <dgm:spPr/>
      <dgm:t>
        <a:bodyPr/>
        <a:lstStyle/>
        <a:p>
          <a:endParaRPr lang="en-US" sz="3200"/>
        </a:p>
      </dgm:t>
    </dgm:pt>
    <dgm:pt modelId="{49B43899-10F6-4064-AE14-C16BA67CCBAA}">
      <dgm:prSet custT="1"/>
      <dgm:spPr/>
      <dgm:t>
        <a:bodyPr/>
        <a:lstStyle/>
        <a:p>
          <a:pPr>
            <a:buFont typeface="Arial" panose="020B0604020202020204" pitchFamily="34" charset="0"/>
            <a:buChar char="•"/>
          </a:pPr>
          <a:r>
            <a:rPr lang="en-US" sz="1200" b="1" i="0" u="none" dirty="0"/>
            <a:t>Step 3: </a:t>
          </a:r>
        </a:p>
        <a:p>
          <a:pPr>
            <a:buFont typeface="Arial" panose="020B0604020202020204" pitchFamily="34" charset="0"/>
            <a:buChar char="•"/>
          </a:pPr>
          <a:r>
            <a:rPr lang="en-US" sz="1200" b="0" i="0" u="none" dirty="0"/>
            <a:t>Endorse collaboration in interviews, assessments, and treatment planning</a:t>
          </a:r>
        </a:p>
      </dgm:t>
    </dgm:pt>
    <dgm:pt modelId="{E47881F2-2BB9-4448-A374-EBCDDA583E7C}" type="parTrans" cxnId="{C7D7F6C7-FC09-4833-B99C-15B0D0B47EB5}">
      <dgm:prSet/>
      <dgm:spPr/>
      <dgm:t>
        <a:bodyPr/>
        <a:lstStyle/>
        <a:p>
          <a:endParaRPr lang="en-US" sz="3200"/>
        </a:p>
      </dgm:t>
    </dgm:pt>
    <dgm:pt modelId="{36844099-EAF4-4A26-951C-A1E966A328F1}" type="sibTrans" cxnId="{C7D7F6C7-FC09-4833-B99C-15B0D0B47EB5}">
      <dgm:prSet/>
      <dgm:spPr/>
      <dgm:t>
        <a:bodyPr/>
        <a:lstStyle/>
        <a:p>
          <a:endParaRPr lang="en-US" sz="3200"/>
        </a:p>
      </dgm:t>
    </dgm:pt>
    <dgm:pt modelId="{89DA3565-9ED8-49E4-AA54-751516F39B0C}">
      <dgm:prSet custT="1"/>
      <dgm:spPr/>
      <dgm:t>
        <a:bodyPr/>
        <a:lstStyle/>
        <a:p>
          <a:pPr>
            <a:buFont typeface="Arial" panose="020B0604020202020204" pitchFamily="34" charset="0"/>
            <a:buChar char="•"/>
          </a:pPr>
          <a:r>
            <a:rPr lang="en-US" sz="1200" b="1" i="0" u="none" dirty="0"/>
            <a:t>Step 4: </a:t>
          </a:r>
        </a:p>
        <a:p>
          <a:pPr>
            <a:buFont typeface="Arial" panose="020B0604020202020204" pitchFamily="34" charset="0"/>
            <a:buChar char="•"/>
          </a:pPr>
          <a:r>
            <a:rPr lang="en-US" sz="1200" b="0" i="0" u="none" dirty="0"/>
            <a:t>Integrate culturally relevant information and themes</a:t>
          </a:r>
        </a:p>
      </dgm:t>
    </dgm:pt>
    <dgm:pt modelId="{DD6B73F2-0C84-4465-9967-12C8799ADF46}" type="parTrans" cxnId="{16BBC9CC-8D26-4653-A549-621A0E834A45}">
      <dgm:prSet/>
      <dgm:spPr/>
      <dgm:t>
        <a:bodyPr/>
        <a:lstStyle/>
        <a:p>
          <a:endParaRPr lang="en-US" sz="3200"/>
        </a:p>
      </dgm:t>
    </dgm:pt>
    <dgm:pt modelId="{887D63BC-B6EC-4CBA-B5C3-3D01E04F93BF}" type="sibTrans" cxnId="{16BBC9CC-8D26-4653-A549-621A0E834A45}">
      <dgm:prSet/>
      <dgm:spPr/>
      <dgm:t>
        <a:bodyPr/>
        <a:lstStyle/>
        <a:p>
          <a:endParaRPr lang="en-US" sz="3200"/>
        </a:p>
      </dgm:t>
    </dgm:pt>
    <dgm:pt modelId="{0FFC42C4-7DD5-4954-8E19-DA276BB7AFBC}">
      <dgm:prSet custT="1"/>
      <dgm:spPr/>
      <dgm:t>
        <a:bodyPr/>
        <a:lstStyle/>
        <a:p>
          <a:pPr>
            <a:buFont typeface="Arial" panose="020B0604020202020204" pitchFamily="34" charset="0"/>
            <a:buChar char="•"/>
          </a:pPr>
          <a:r>
            <a:rPr lang="en-US" sz="1200" b="1" i="0" u="none" dirty="0"/>
            <a:t>Step 5:</a:t>
          </a:r>
        </a:p>
        <a:p>
          <a:pPr>
            <a:buFont typeface="Arial" panose="020B0604020202020204" pitchFamily="34" charset="0"/>
            <a:buChar char="•"/>
          </a:pPr>
          <a:r>
            <a:rPr lang="en-US" sz="1200" b="0" i="0" u="none" dirty="0"/>
            <a:t>Gather culturally relevant collateral information</a:t>
          </a:r>
        </a:p>
      </dgm:t>
    </dgm:pt>
    <dgm:pt modelId="{DC0E96EB-5D2C-4205-AC3C-D4BE8DB8FD26}" type="parTrans" cxnId="{B0585C5E-4DC2-413C-801E-E95BC9C2C11F}">
      <dgm:prSet/>
      <dgm:spPr/>
      <dgm:t>
        <a:bodyPr/>
        <a:lstStyle/>
        <a:p>
          <a:endParaRPr lang="en-US" sz="3200"/>
        </a:p>
      </dgm:t>
    </dgm:pt>
    <dgm:pt modelId="{FA290209-E363-4EBE-9668-8A8F8EE40536}" type="sibTrans" cxnId="{B0585C5E-4DC2-413C-801E-E95BC9C2C11F}">
      <dgm:prSet/>
      <dgm:spPr/>
      <dgm:t>
        <a:bodyPr/>
        <a:lstStyle/>
        <a:p>
          <a:endParaRPr lang="en-US" sz="3200"/>
        </a:p>
      </dgm:t>
    </dgm:pt>
    <dgm:pt modelId="{87F95051-4C08-4357-B59E-4E4206447849}">
      <dgm:prSet custT="1"/>
      <dgm:spPr/>
      <dgm:t>
        <a:bodyPr/>
        <a:lstStyle/>
        <a:p>
          <a:pPr>
            <a:buFont typeface="Arial" panose="020B0604020202020204" pitchFamily="34" charset="0"/>
            <a:buChar char="•"/>
          </a:pPr>
          <a:r>
            <a:rPr lang="en-US" sz="1200" b="1" i="0" u="none" dirty="0"/>
            <a:t>Step 6: </a:t>
          </a:r>
        </a:p>
        <a:p>
          <a:pPr>
            <a:buFont typeface="Arial" panose="020B0604020202020204" pitchFamily="34" charset="0"/>
            <a:buChar char="•"/>
          </a:pPr>
          <a:r>
            <a:rPr lang="en-US" sz="1200" b="0" i="0" u="none" dirty="0"/>
            <a:t>Select culturally appropriate screening and assessment tools </a:t>
          </a:r>
        </a:p>
      </dgm:t>
    </dgm:pt>
    <dgm:pt modelId="{50987E6C-3815-4558-AF0E-2C0AB72685F9}" type="parTrans" cxnId="{9DA69938-986E-43AD-A52C-CEA36C4DD282}">
      <dgm:prSet/>
      <dgm:spPr/>
      <dgm:t>
        <a:bodyPr/>
        <a:lstStyle/>
        <a:p>
          <a:endParaRPr lang="en-US" sz="3200"/>
        </a:p>
      </dgm:t>
    </dgm:pt>
    <dgm:pt modelId="{00C28B17-4D59-4EC9-831C-88BCECD4F87E}" type="sibTrans" cxnId="{9DA69938-986E-43AD-A52C-CEA36C4DD282}">
      <dgm:prSet/>
      <dgm:spPr/>
      <dgm:t>
        <a:bodyPr/>
        <a:lstStyle/>
        <a:p>
          <a:endParaRPr lang="en-US" sz="3200"/>
        </a:p>
      </dgm:t>
    </dgm:pt>
    <dgm:pt modelId="{5420E388-B38E-4E09-AC81-974B4BD2234D}">
      <dgm:prSet custT="1"/>
      <dgm:spPr/>
      <dgm:t>
        <a:bodyPr/>
        <a:lstStyle/>
        <a:p>
          <a:pPr>
            <a:buFont typeface="Arial" panose="020B0604020202020204" pitchFamily="34" charset="0"/>
            <a:buChar char="•"/>
          </a:pPr>
          <a:r>
            <a:rPr lang="en-US" sz="1200" b="1" i="0" u="none" dirty="0"/>
            <a:t>Step 7:</a:t>
          </a:r>
        </a:p>
        <a:p>
          <a:pPr>
            <a:buFont typeface="Arial" panose="020B0604020202020204" pitchFamily="34" charset="0"/>
            <a:buChar char="•"/>
          </a:pPr>
          <a:r>
            <a:rPr lang="en-US" sz="1200" b="0" i="0" u="none" dirty="0"/>
            <a:t>Determine readiness and motivation for change</a:t>
          </a:r>
        </a:p>
      </dgm:t>
    </dgm:pt>
    <dgm:pt modelId="{43821D97-9BDD-471B-86FA-B610FE4BCD64}" type="parTrans" cxnId="{FBB168F5-7D8C-45D6-B363-B8C7BA4AC0D3}">
      <dgm:prSet/>
      <dgm:spPr/>
      <dgm:t>
        <a:bodyPr/>
        <a:lstStyle/>
        <a:p>
          <a:endParaRPr lang="en-US" sz="3200"/>
        </a:p>
      </dgm:t>
    </dgm:pt>
    <dgm:pt modelId="{D6D53276-AE40-4F0A-82D9-044DDAF7C0BC}" type="sibTrans" cxnId="{FBB168F5-7D8C-45D6-B363-B8C7BA4AC0D3}">
      <dgm:prSet/>
      <dgm:spPr/>
      <dgm:t>
        <a:bodyPr/>
        <a:lstStyle/>
        <a:p>
          <a:endParaRPr lang="en-US" sz="3200"/>
        </a:p>
      </dgm:t>
    </dgm:pt>
    <dgm:pt modelId="{6D1DCF44-9FA7-42E7-AB66-F9651EF46F77}">
      <dgm:prSet custT="1"/>
      <dgm:spPr/>
      <dgm:t>
        <a:bodyPr/>
        <a:lstStyle/>
        <a:p>
          <a:pPr>
            <a:buFont typeface="Arial" panose="020B0604020202020204" pitchFamily="34" charset="0"/>
            <a:buChar char="•"/>
          </a:pPr>
          <a:r>
            <a:rPr lang="en-US" sz="1200" b="1" i="0" u="none" dirty="0"/>
            <a:t>Step 8:</a:t>
          </a:r>
        </a:p>
        <a:p>
          <a:pPr>
            <a:buFont typeface="Arial" panose="020B0604020202020204" pitchFamily="34" charset="0"/>
            <a:buChar char="•"/>
          </a:pPr>
          <a:r>
            <a:rPr lang="en-US" sz="1200" b="0" i="0" u="none" dirty="0"/>
            <a:t>Provide culturally responsive case management</a:t>
          </a:r>
        </a:p>
      </dgm:t>
    </dgm:pt>
    <dgm:pt modelId="{07E93A9B-D295-4A26-B1C5-3C413450C812}" type="parTrans" cxnId="{E03D59BF-CD97-477D-9F99-3CDA2C2772E8}">
      <dgm:prSet/>
      <dgm:spPr/>
      <dgm:t>
        <a:bodyPr/>
        <a:lstStyle/>
        <a:p>
          <a:endParaRPr lang="en-US" sz="3200"/>
        </a:p>
      </dgm:t>
    </dgm:pt>
    <dgm:pt modelId="{B3E1F7D4-D2A0-4C75-BAF3-89722BC6DF5E}" type="sibTrans" cxnId="{E03D59BF-CD97-477D-9F99-3CDA2C2772E8}">
      <dgm:prSet/>
      <dgm:spPr/>
      <dgm:t>
        <a:bodyPr/>
        <a:lstStyle/>
        <a:p>
          <a:endParaRPr lang="en-US" sz="3200"/>
        </a:p>
      </dgm:t>
    </dgm:pt>
    <dgm:pt modelId="{689D39E7-00F6-40A7-9D7F-743618FF6BCE}">
      <dgm:prSet custT="1"/>
      <dgm:spPr/>
      <dgm:t>
        <a:bodyPr/>
        <a:lstStyle/>
        <a:p>
          <a:r>
            <a:rPr lang="en-US" sz="1200" b="1" i="0" u="none" dirty="0"/>
            <a:t>Step 9:</a:t>
          </a:r>
        </a:p>
        <a:p>
          <a:r>
            <a:rPr lang="en-US" sz="1200" b="0" i="0" u="none" dirty="0"/>
            <a:t>Incorporate Cultural Factors Into Treatment Planning</a:t>
          </a:r>
        </a:p>
      </dgm:t>
    </dgm:pt>
    <dgm:pt modelId="{D211F49A-ED49-4234-B1FC-F49E968F6035}" type="parTrans" cxnId="{E632EFA0-7994-47ED-8819-22085E920135}">
      <dgm:prSet/>
      <dgm:spPr/>
      <dgm:t>
        <a:bodyPr/>
        <a:lstStyle/>
        <a:p>
          <a:endParaRPr lang="en-US"/>
        </a:p>
      </dgm:t>
    </dgm:pt>
    <dgm:pt modelId="{5D66CC26-ABC4-4EE7-9F19-135D0AE5A2BF}" type="sibTrans" cxnId="{E632EFA0-7994-47ED-8819-22085E920135}">
      <dgm:prSet/>
      <dgm:spPr/>
      <dgm:t>
        <a:bodyPr/>
        <a:lstStyle/>
        <a:p>
          <a:endParaRPr lang="en-US"/>
        </a:p>
      </dgm:t>
    </dgm:pt>
    <dgm:pt modelId="{E7DCE6A0-EA8A-479F-9E6F-12972B2697C9}" type="pres">
      <dgm:prSet presAssocID="{6BDC50FD-8B63-43C5-A7E6-0D29C6EF7DF8}" presName="rootnode" presStyleCnt="0">
        <dgm:presLayoutVars>
          <dgm:chMax/>
          <dgm:chPref/>
          <dgm:dir/>
          <dgm:animLvl val="lvl"/>
        </dgm:presLayoutVars>
      </dgm:prSet>
      <dgm:spPr/>
    </dgm:pt>
    <dgm:pt modelId="{51CD1AB3-26D8-49AA-9053-374A9A86ABA4}" type="pres">
      <dgm:prSet presAssocID="{71F3B1AE-653E-4286-84E5-25B18C95FED9}" presName="composite" presStyleCnt="0"/>
      <dgm:spPr/>
    </dgm:pt>
    <dgm:pt modelId="{5D34FF82-3770-46E8-BCC9-6B8C7C63FCF2}" type="pres">
      <dgm:prSet presAssocID="{71F3B1AE-653E-4286-84E5-25B18C95FED9}" presName="LShape" presStyleLbl="alignNode1" presStyleIdx="0" presStyleCnt="17"/>
      <dgm:spPr/>
    </dgm:pt>
    <dgm:pt modelId="{131DBEEB-2044-4392-9636-CF12DFD3864F}" type="pres">
      <dgm:prSet presAssocID="{71F3B1AE-653E-4286-84E5-25B18C95FED9}" presName="ParentText" presStyleLbl="revTx" presStyleIdx="0" presStyleCnt="9">
        <dgm:presLayoutVars>
          <dgm:chMax val="0"/>
          <dgm:chPref val="0"/>
          <dgm:bulletEnabled val="1"/>
        </dgm:presLayoutVars>
      </dgm:prSet>
      <dgm:spPr/>
    </dgm:pt>
    <dgm:pt modelId="{F1696801-1937-4F45-9A00-0169A5B88CF2}" type="pres">
      <dgm:prSet presAssocID="{71F3B1AE-653E-4286-84E5-25B18C95FED9}" presName="Triangle" presStyleLbl="alignNode1" presStyleIdx="1" presStyleCnt="17"/>
      <dgm:spPr/>
    </dgm:pt>
    <dgm:pt modelId="{9FBEA0FB-1B43-493B-BF63-1EC766C5FCC2}" type="pres">
      <dgm:prSet presAssocID="{B8FF5F22-811F-4E4D-BCC3-A07381AF9765}" presName="sibTrans" presStyleCnt="0"/>
      <dgm:spPr/>
    </dgm:pt>
    <dgm:pt modelId="{D69253DD-EC94-463B-9299-790D8094362B}" type="pres">
      <dgm:prSet presAssocID="{B8FF5F22-811F-4E4D-BCC3-A07381AF9765}" presName="space" presStyleCnt="0"/>
      <dgm:spPr/>
    </dgm:pt>
    <dgm:pt modelId="{ED202F86-E7A2-4B84-BC25-6374E7FA54C8}" type="pres">
      <dgm:prSet presAssocID="{7F5A27B8-4C9B-421E-B3DC-22FB92CDA80A}" presName="composite" presStyleCnt="0"/>
      <dgm:spPr/>
    </dgm:pt>
    <dgm:pt modelId="{7459A187-1D8D-42D6-B0D9-8F3F44C6140B}" type="pres">
      <dgm:prSet presAssocID="{7F5A27B8-4C9B-421E-B3DC-22FB92CDA80A}" presName="LShape" presStyleLbl="alignNode1" presStyleIdx="2" presStyleCnt="17"/>
      <dgm:spPr/>
    </dgm:pt>
    <dgm:pt modelId="{297B0ABD-5DBB-48E3-B301-5E7677B7C823}" type="pres">
      <dgm:prSet presAssocID="{7F5A27B8-4C9B-421E-B3DC-22FB92CDA80A}" presName="ParentText" presStyleLbl="revTx" presStyleIdx="1" presStyleCnt="9">
        <dgm:presLayoutVars>
          <dgm:chMax val="0"/>
          <dgm:chPref val="0"/>
          <dgm:bulletEnabled val="1"/>
        </dgm:presLayoutVars>
      </dgm:prSet>
      <dgm:spPr/>
    </dgm:pt>
    <dgm:pt modelId="{C6F167F9-EA1C-4A09-9C97-2AC268577B9A}" type="pres">
      <dgm:prSet presAssocID="{7F5A27B8-4C9B-421E-B3DC-22FB92CDA80A}" presName="Triangle" presStyleLbl="alignNode1" presStyleIdx="3" presStyleCnt="17"/>
      <dgm:spPr/>
    </dgm:pt>
    <dgm:pt modelId="{55940823-658D-4C3D-BB32-4F9DE24F7BB4}" type="pres">
      <dgm:prSet presAssocID="{03526B63-17DE-42B7-9AA2-3D69D25EFBF0}" presName="sibTrans" presStyleCnt="0"/>
      <dgm:spPr/>
    </dgm:pt>
    <dgm:pt modelId="{DCE03FAC-CB6F-484F-90A4-1855ED45615D}" type="pres">
      <dgm:prSet presAssocID="{03526B63-17DE-42B7-9AA2-3D69D25EFBF0}" presName="space" presStyleCnt="0"/>
      <dgm:spPr/>
    </dgm:pt>
    <dgm:pt modelId="{0E7A6C8C-150A-499A-9731-F5A24045A1F4}" type="pres">
      <dgm:prSet presAssocID="{49B43899-10F6-4064-AE14-C16BA67CCBAA}" presName="composite" presStyleCnt="0"/>
      <dgm:spPr/>
    </dgm:pt>
    <dgm:pt modelId="{1CA509E2-A3DA-4964-A537-5783F88D596A}" type="pres">
      <dgm:prSet presAssocID="{49B43899-10F6-4064-AE14-C16BA67CCBAA}" presName="LShape" presStyleLbl="alignNode1" presStyleIdx="4" presStyleCnt="17"/>
      <dgm:spPr/>
    </dgm:pt>
    <dgm:pt modelId="{A4D1E039-6284-4868-B73B-E9BFBA969313}" type="pres">
      <dgm:prSet presAssocID="{49B43899-10F6-4064-AE14-C16BA67CCBAA}" presName="ParentText" presStyleLbl="revTx" presStyleIdx="2" presStyleCnt="9">
        <dgm:presLayoutVars>
          <dgm:chMax val="0"/>
          <dgm:chPref val="0"/>
          <dgm:bulletEnabled val="1"/>
        </dgm:presLayoutVars>
      </dgm:prSet>
      <dgm:spPr/>
    </dgm:pt>
    <dgm:pt modelId="{E25195BA-5C00-4490-A195-88C4DE445D68}" type="pres">
      <dgm:prSet presAssocID="{49B43899-10F6-4064-AE14-C16BA67CCBAA}" presName="Triangle" presStyleLbl="alignNode1" presStyleIdx="5" presStyleCnt="17"/>
      <dgm:spPr/>
    </dgm:pt>
    <dgm:pt modelId="{FC173855-E2EB-4C45-826A-054FD321BD94}" type="pres">
      <dgm:prSet presAssocID="{36844099-EAF4-4A26-951C-A1E966A328F1}" presName="sibTrans" presStyleCnt="0"/>
      <dgm:spPr/>
    </dgm:pt>
    <dgm:pt modelId="{6F058963-F893-4C76-A6FB-3C403DCC71DA}" type="pres">
      <dgm:prSet presAssocID="{36844099-EAF4-4A26-951C-A1E966A328F1}" presName="space" presStyleCnt="0"/>
      <dgm:spPr/>
    </dgm:pt>
    <dgm:pt modelId="{C0E53DB7-ACA7-4D44-9FFC-4139D8C43CF6}" type="pres">
      <dgm:prSet presAssocID="{89DA3565-9ED8-49E4-AA54-751516F39B0C}" presName="composite" presStyleCnt="0"/>
      <dgm:spPr/>
    </dgm:pt>
    <dgm:pt modelId="{F58CFDB3-C0FA-4F46-BEA4-CAEBCF1801D4}" type="pres">
      <dgm:prSet presAssocID="{89DA3565-9ED8-49E4-AA54-751516F39B0C}" presName="LShape" presStyleLbl="alignNode1" presStyleIdx="6" presStyleCnt="17"/>
      <dgm:spPr/>
    </dgm:pt>
    <dgm:pt modelId="{4FF7CB38-1DAF-4A2D-B65B-7E2833C205EE}" type="pres">
      <dgm:prSet presAssocID="{89DA3565-9ED8-49E4-AA54-751516F39B0C}" presName="ParentText" presStyleLbl="revTx" presStyleIdx="3" presStyleCnt="9">
        <dgm:presLayoutVars>
          <dgm:chMax val="0"/>
          <dgm:chPref val="0"/>
          <dgm:bulletEnabled val="1"/>
        </dgm:presLayoutVars>
      </dgm:prSet>
      <dgm:spPr/>
    </dgm:pt>
    <dgm:pt modelId="{73FDA381-D5CC-40B9-91AF-AA45A2CDA87F}" type="pres">
      <dgm:prSet presAssocID="{89DA3565-9ED8-49E4-AA54-751516F39B0C}" presName="Triangle" presStyleLbl="alignNode1" presStyleIdx="7" presStyleCnt="17"/>
      <dgm:spPr/>
    </dgm:pt>
    <dgm:pt modelId="{504D1449-1F08-4156-B27E-D6BE73569B61}" type="pres">
      <dgm:prSet presAssocID="{887D63BC-B6EC-4CBA-B5C3-3D01E04F93BF}" presName="sibTrans" presStyleCnt="0"/>
      <dgm:spPr/>
    </dgm:pt>
    <dgm:pt modelId="{6A25EA5F-536E-42D7-927E-CB9B18D27193}" type="pres">
      <dgm:prSet presAssocID="{887D63BC-B6EC-4CBA-B5C3-3D01E04F93BF}" presName="space" presStyleCnt="0"/>
      <dgm:spPr/>
    </dgm:pt>
    <dgm:pt modelId="{F8B4CF85-B52A-44D9-88D9-10728446F6BA}" type="pres">
      <dgm:prSet presAssocID="{0FFC42C4-7DD5-4954-8E19-DA276BB7AFBC}" presName="composite" presStyleCnt="0"/>
      <dgm:spPr/>
    </dgm:pt>
    <dgm:pt modelId="{8301A4A7-961B-41B4-A658-1B205DC0C911}" type="pres">
      <dgm:prSet presAssocID="{0FFC42C4-7DD5-4954-8E19-DA276BB7AFBC}" presName="LShape" presStyleLbl="alignNode1" presStyleIdx="8" presStyleCnt="17"/>
      <dgm:spPr/>
    </dgm:pt>
    <dgm:pt modelId="{DF4BFC52-8900-4CBB-BD16-AF0CCA23316D}" type="pres">
      <dgm:prSet presAssocID="{0FFC42C4-7DD5-4954-8E19-DA276BB7AFBC}" presName="ParentText" presStyleLbl="revTx" presStyleIdx="4" presStyleCnt="9">
        <dgm:presLayoutVars>
          <dgm:chMax val="0"/>
          <dgm:chPref val="0"/>
          <dgm:bulletEnabled val="1"/>
        </dgm:presLayoutVars>
      </dgm:prSet>
      <dgm:spPr/>
    </dgm:pt>
    <dgm:pt modelId="{D8AA1126-E7AE-42B0-89D5-32C2B9E6AD76}" type="pres">
      <dgm:prSet presAssocID="{0FFC42C4-7DD5-4954-8E19-DA276BB7AFBC}" presName="Triangle" presStyleLbl="alignNode1" presStyleIdx="9" presStyleCnt="17"/>
      <dgm:spPr/>
    </dgm:pt>
    <dgm:pt modelId="{557D41E2-8FB8-4DDC-8ECE-652DFAFFD7AE}" type="pres">
      <dgm:prSet presAssocID="{FA290209-E363-4EBE-9668-8A8F8EE40536}" presName="sibTrans" presStyleCnt="0"/>
      <dgm:spPr/>
    </dgm:pt>
    <dgm:pt modelId="{80BFEF23-FDDD-47FC-BC56-751435538A83}" type="pres">
      <dgm:prSet presAssocID="{FA290209-E363-4EBE-9668-8A8F8EE40536}" presName="space" presStyleCnt="0"/>
      <dgm:spPr/>
    </dgm:pt>
    <dgm:pt modelId="{5B7B8871-9BBA-4CD4-BF3C-D46C758598CB}" type="pres">
      <dgm:prSet presAssocID="{87F95051-4C08-4357-B59E-4E4206447849}" presName="composite" presStyleCnt="0"/>
      <dgm:spPr/>
    </dgm:pt>
    <dgm:pt modelId="{86E51C14-7DE8-4DE2-81FE-1841DDC0DB00}" type="pres">
      <dgm:prSet presAssocID="{87F95051-4C08-4357-B59E-4E4206447849}" presName="LShape" presStyleLbl="alignNode1" presStyleIdx="10" presStyleCnt="17"/>
      <dgm:spPr/>
    </dgm:pt>
    <dgm:pt modelId="{0D199A18-7CFA-4317-BD24-4BF45DE04C5C}" type="pres">
      <dgm:prSet presAssocID="{87F95051-4C08-4357-B59E-4E4206447849}" presName="ParentText" presStyleLbl="revTx" presStyleIdx="5" presStyleCnt="9">
        <dgm:presLayoutVars>
          <dgm:chMax val="0"/>
          <dgm:chPref val="0"/>
          <dgm:bulletEnabled val="1"/>
        </dgm:presLayoutVars>
      </dgm:prSet>
      <dgm:spPr/>
    </dgm:pt>
    <dgm:pt modelId="{EA5B9D1F-9008-480A-913D-62C27407A9DE}" type="pres">
      <dgm:prSet presAssocID="{87F95051-4C08-4357-B59E-4E4206447849}" presName="Triangle" presStyleLbl="alignNode1" presStyleIdx="11" presStyleCnt="17"/>
      <dgm:spPr/>
    </dgm:pt>
    <dgm:pt modelId="{0899712C-78CD-436D-85A9-8DE779ABF920}" type="pres">
      <dgm:prSet presAssocID="{00C28B17-4D59-4EC9-831C-88BCECD4F87E}" presName="sibTrans" presStyleCnt="0"/>
      <dgm:spPr/>
    </dgm:pt>
    <dgm:pt modelId="{C2CD12E0-0B54-4553-AB24-796B57954D2B}" type="pres">
      <dgm:prSet presAssocID="{00C28B17-4D59-4EC9-831C-88BCECD4F87E}" presName="space" presStyleCnt="0"/>
      <dgm:spPr/>
    </dgm:pt>
    <dgm:pt modelId="{4C174496-928B-4E2E-AACF-3EFDDED44EEE}" type="pres">
      <dgm:prSet presAssocID="{5420E388-B38E-4E09-AC81-974B4BD2234D}" presName="composite" presStyleCnt="0"/>
      <dgm:spPr/>
    </dgm:pt>
    <dgm:pt modelId="{E97C05AA-8881-4D50-B104-AEDEFBEBEAFF}" type="pres">
      <dgm:prSet presAssocID="{5420E388-B38E-4E09-AC81-974B4BD2234D}" presName="LShape" presStyleLbl="alignNode1" presStyleIdx="12" presStyleCnt="17"/>
      <dgm:spPr/>
    </dgm:pt>
    <dgm:pt modelId="{FE3DCF59-39DA-4321-8434-599C387CBAE6}" type="pres">
      <dgm:prSet presAssocID="{5420E388-B38E-4E09-AC81-974B4BD2234D}" presName="ParentText" presStyleLbl="revTx" presStyleIdx="6" presStyleCnt="9">
        <dgm:presLayoutVars>
          <dgm:chMax val="0"/>
          <dgm:chPref val="0"/>
          <dgm:bulletEnabled val="1"/>
        </dgm:presLayoutVars>
      </dgm:prSet>
      <dgm:spPr/>
    </dgm:pt>
    <dgm:pt modelId="{C8D68E07-C18D-42E6-B29E-3F3513D56BDB}" type="pres">
      <dgm:prSet presAssocID="{5420E388-B38E-4E09-AC81-974B4BD2234D}" presName="Triangle" presStyleLbl="alignNode1" presStyleIdx="13" presStyleCnt="17"/>
      <dgm:spPr/>
    </dgm:pt>
    <dgm:pt modelId="{CAC26347-E25F-47C1-90BA-015B75A8C6C5}" type="pres">
      <dgm:prSet presAssocID="{D6D53276-AE40-4F0A-82D9-044DDAF7C0BC}" presName="sibTrans" presStyleCnt="0"/>
      <dgm:spPr/>
    </dgm:pt>
    <dgm:pt modelId="{8FCFF283-9B22-4F79-898A-4E2BE27A2923}" type="pres">
      <dgm:prSet presAssocID="{D6D53276-AE40-4F0A-82D9-044DDAF7C0BC}" presName="space" presStyleCnt="0"/>
      <dgm:spPr/>
    </dgm:pt>
    <dgm:pt modelId="{077BF785-83BB-41E4-A05A-6F9A73CFC01E}" type="pres">
      <dgm:prSet presAssocID="{6D1DCF44-9FA7-42E7-AB66-F9651EF46F77}" presName="composite" presStyleCnt="0"/>
      <dgm:spPr/>
    </dgm:pt>
    <dgm:pt modelId="{00A2ECDA-25E8-48B3-AE3D-3C69BE669E21}" type="pres">
      <dgm:prSet presAssocID="{6D1DCF44-9FA7-42E7-AB66-F9651EF46F77}" presName="LShape" presStyleLbl="alignNode1" presStyleIdx="14" presStyleCnt="17"/>
      <dgm:spPr/>
    </dgm:pt>
    <dgm:pt modelId="{2324A10C-DC49-4023-A0C4-11CFE2F3B14D}" type="pres">
      <dgm:prSet presAssocID="{6D1DCF44-9FA7-42E7-AB66-F9651EF46F77}" presName="ParentText" presStyleLbl="revTx" presStyleIdx="7" presStyleCnt="9">
        <dgm:presLayoutVars>
          <dgm:chMax val="0"/>
          <dgm:chPref val="0"/>
          <dgm:bulletEnabled val="1"/>
        </dgm:presLayoutVars>
      </dgm:prSet>
      <dgm:spPr/>
    </dgm:pt>
    <dgm:pt modelId="{21FBD92F-169B-45C4-9C58-57771C894E3A}" type="pres">
      <dgm:prSet presAssocID="{6D1DCF44-9FA7-42E7-AB66-F9651EF46F77}" presName="Triangle" presStyleLbl="alignNode1" presStyleIdx="15" presStyleCnt="17"/>
      <dgm:spPr/>
    </dgm:pt>
    <dgm:pt modelId="{365E8ABD-752F-481C-AC2B-F94858A897F5}" type="pres">
      <dgm:prSet presAssocID="{B3E1F7D4-D2A0-4C75-BAF3-89722BC6DF5E}" presName="sibTrans" presStyleCnt="0"/>
      <dgm:spPr/>
    </dgm:pt>
    <dgm:pt modelId="{2D71EFE1-B049-42F7-82E2-F2E46F014F3E}" type="pres">
      <dgm:prSet presAssocID="{B3E1F7D4-D2A0-4C75-BAF3-89722BC6DF5E}" presName="space" presStyleCnt="0"/>
      <dgm:spPr/>
    </dgm:pt>
    <dgm:pt modelId="{E0520AB4-7D5B-41E6-990D-7ED5C87175A5}" type="pres">
      <dgm:prSet presAssocID="{689D39E7-00F6-40A7-9D7F-743618FF6BCE}" presName="composite" presStyleCnt="0"/>
      <dgm:spPr/>
    </dgm:pt>
    <dgm:pt modelId="{81B41A80-3DE7-48E7-A2B1-024BEEE83A3D}" type="pres">
      <dgm:prSet presAssocID="{689D39E7-00F6-40A7-9D7F-743618FF6BCE}" presName="LShape" presStyleLbl="alignNode1" presStyleIdx="16" presStyleCnt="17"/>
      <dgm:spPr/>
    </dgm:pt>
    <dgm:pt modelId="{0802270C-F72E-4A30-A3A3-700ADC81EA23}" type="pres">
      <dgm:prSet presAssocID="{689D39E7-00F6-40A7-9D7F-743618FF6BCE}" presName="ParentText" presStyleLbl="revTx" presStyleIdx="8" presStyleCnt="9">
        <dgm:presLayoutVars>
          <dgm:chMax val="0"/>
          <dgm:chPref val="0"/>
          <dgm:bulletEnabled val="1"/>
        </dgm:presLayoutVars>
      </dgm:prSet>
      <dgm:spPr/>
    </dgm:pt>
  </dgm:ptLst>
  <dgm:cxnLst>
    <dgm:cxn modelId="{51B7112F-9B31-4830-899F-7BC3B1AD67D8}" type="presOf" srcId="{6BDC50FD-8B63-43C5-A7E6-0D29C6EF7DF8}" destId="{E7DCE6A0-EA8A-479F-9E6F-12972B2697C9}" srcOrd="0" destOrd="0" presId="urn:microsoft.com/office/officeart/2009/3/layout/StepUpProcess"/>
    <dgm:cxn modelId="{9DA69938-986E-43AD-A52C-CEA36C4DD282}" srcId="{6BDC50FD-8B63-43C5-A7E6-0D29C6EF7DF8}" destId="{87F95051-4C08-4357-B59E-4E4206447849}" srcOrd="5" destOrd="0" parTransId="{50987E6C-3815-4558-AF0E-2C0AB72685F9}" sibTransId="{00C28B17-4D59-4EC9-831C-88BCECD4F87E}"/>
    <dgm:cxn modelId="{B0585C5E-4DC2-413C-801E-E95BC9C2C11F}" srcId="{6BDC50FD-8B63-43C5-A7E6-0D29C6EF7DF8}" destId="{0FFC42C4-7DD5-4954-8E19-DA276BB7AFBC}" srcOrd="4" destOrd="0" parTransId="{DC0E96EB-5D2C-4205-AC3C-D4BE8DB8FD26}" sibTransId="{FA290209-E363-4EBE-9668-8A8F8EE40536}"/>
    <dgm:cxn modelId="{C7F42745-DD93-4717-A034-4B5F478DA85C}" type="presOf" srcId="{5420E388-B38E-4E09-AC81-974B4BD2234D}" destId="{FE3DCF59-39DA-4321-8434-599C387CBAE6}" srcOrd="0" destOrd="0" presId="urn:microsoft.com/office/officeart/2009/3/layout/StepUpProcess"/>
    <dgm:cxn modelId="{FBAB5845-007A-4F67-88D2-8E0C98CE4443}" srcId="{6BDC50FD-8B63-43C5-A7E6-0D29C6EF7DF8}" destId="{71F3B1AE-653E-4286-84E5-25B18C95FED9}" srcOrd="0" destOrd="0" parTransId="{0D8A65A4-D492-4EA9-A82E-A3B716D8077A}" sibTransId="{B8FF5F22-811F-4E4D-BCC3-A07381AF9765}"/>
    <dgm:cxn modelId="{F323456A-5739-4035-9284-C56E3C4B7C71}" type="presOf" srcId="{89DA3565-9ED8-49E4-AA54-751516F39B0C}" destId="{4FF7CB38-1DAF-4A2D-B65B-7E2833C205EE}" srcOrd="0" destOrd="0" presId="urn:microsoft.com/office/officeart/2009/3/layout/StepUpProcess"/>
    <dgm:cxn modelId="{B08B5770-B036-4928-B243-4D41538B5CBF}" type="presOf" srcId="{6D1DCF44-9FA7-42E7-AB66-F9651EF46F77}" destId="{2324A10C-DC49-4023-A0C4-11CFE2F3B14D}" srcOrd="0" destOrd="0" presId="urn:microsoft.com/office/officeart/2009/3/layout/StepUpProcess"/>
    <dgm:cxn modelId="{07E27A71-A6BA-406B-A1DC-A35D90B417DF}" type="presOf" srcId="{87F95051-4C08-4357-B59E-4E4206447849}" destId="{0D199A18-7CFA-4317-BD24-4BF45DE04C5C}" srcOrd="0" destOrd="0" presId="urn:microsoft.com/office/officeart/2009/3/layout/StepUpProcess"/>
    <dgm:cxn modelId="{1AE23186-DFC0-4FC0-A153-731D55A14B0D}" type="presOf" srcId="{0FFC42C4-7DD5-4954-8E19-DA276BB7AFBC}" destId="{DF4BFC52-8900-4CBB-BD16-AF0CCA23316D}" srcOrd="0" destOrd="0" presId="urn:microsoft.com/office/officeart/2009/3/layout/StepUpProcess"/>
    <dgm:cxn modelId="{E632EFA0-7994-47ED-8819-22085E920135}" srcId="{6BDC50FD-8B63-43C5-A7E6-0D29C6EF7DF8}" destId="{689D39E7-00F6-40A7-9D7F-743618FF6BCE}" srcOrd="8" destOrd="0" parTransId="{D211F49A-ED49-4234-B1FC-F49E968F6035}" sibTransId="{5D66CC26-ABC4-4EE7-9F19-135D0AE5A2BF}"/>
    <dgm:cxn modelId="{2E8EF4A7-EE68-4A1D-806F-F0D228755887}" type="presOf" srcId="{689D39E7-00F6-40A7-9D7F-743618FF6BCE}" destId="{0802270C-F72E-4A30-A3A3-700ADC81EA23}" srcOrd="0" destOrd="0" presId="urn:microsoft.com/office/officeart/2009/3/layout/StepUpProcess"/>
    <dgm:cxn modelId="{E03D59BF-CD97-477D-9F99-3CDA2C2772E8}" srcId="{6BDC50FD-8B63-43C5-A7E6-0D29C6EF7DF8}" destId="{6D1DCF44-9FA7-42E7-AB66-F9651EF46F77}" srcOrd="7" destOrd="0" parTransId="{07E93A9B-D295-4A26-B1C5-3C413450C812}" sibTransId="{B3E1F7D4-D2A0-4C75-BAF3-89722BC6DF5E}"/>
    <dgm:cxn modelId="{C7D7F6C7-FC09-4833-B99C-15B0D0B47EB5}" srcId="{6BDC50FD-8B63-43C5-A7E6-0D29C6EF7DF8}" destId="{49B43899-10F6-4064-AE14-C16BA67CCBAA}" srcOrd="2" destOrd="0" parTransId="{E47881F2-2BB9-4448-A374-EBCDDA583E7C}" sibTransId="{36844099-EAF4-4A26-951C-A1E966A328F1}"/>
    <dgm:cxn modelId="{523B98CA-A632-4C58-B619-3F47EB255C8D}" type="presOf" srcId="{49B43899-10F6-4064-AE14-C16BA67CCBAA}" destId="{A4D1E039-6284-4868-B73B-E9BFBA969313}" srcOrd="0" destOrd="0" presId="urn:microsoft.com/office/officeart/2009/3/layout/StepUpProcess"/>
    <dgm:cxn modelId="{16BBC9CC-8D26-4653-A549-621A0E834A45}" srcId="{6BDC50FD-8B63-43C5-A7E6-0D29C6EF7DF8}" destId="{89DA3565-9ED8-49E4-AA54-751516F39B0C}" srcOrd="3" destOrd="0" parTransId="{DD6B73F2-0C84-4465-9967-12C8799ADF46}" sibTransId="{887D63BC-B6EC-4CBA-B5C3-3D01E04F93BF}"/>
    <dgm:cxn modelId="{F97E33D1-CAA9-4ECE-A6E7-BABB0C46D8CA}" type="presOf" srcId="{7F5A27B8-4C9B-421E-B3DC-22FB92CDA80A}" destId="{297B0ABD-5DBB-48E3-B301-5E7677B7C823}" srcOrd="0" destOrd="0" presId="urn:microsoft.com/office/officeart/2009/3/layout/StepUpProcess"/>
    <dgm:cxn modelId="{D3B676D6-E23E-4F84-9409-3A13BDEB2209}" type="presOf" srcId="{71F3B1AE-653E-4286-84E5-25B18C95FED9}" destId="{131DBEEB-2044-4392-9636-CF12DFD3864F}" srcOrd="0" destOrd="0" presId="urn:microsoft.com/office/officeart/2009/3/layout/StepUpProcess"/>
    <dgm:cxn modelId="{3014BAEF-2453-4BD5-812A-20B7F87647B2}" srcId="{6BDC50FD-8B63-43C5-A7E6-0D29C6EF7DF8}" destId="{7F5A27B8-4C9B-421E-B3DC-22FB92CDA80A}" srcOrd="1" destOrd="0" parTransId="{DD58FA3B-2C86-4AFE-B98D-62BF6DEA07F9}" sibTransId="{03526B63-17DE-42B7-9AA2-3D69D25EFBF0}"/>
    <dgm:cxn modelId="{FBB168F5-7D8C-45D6-B363-B8C7BA4AC0D3}" srcId="{6BDC50FD-8B63-43C5-A7E6-0D29C6EF7DF8}" destId="{5420E388-B38E-4E09-AC81-974B4BD2234D}" srcOrd="6" destOrd="0" parTransId="{43821D97-9BDD-471B-86FA-B610FE4BCD64}" sibTransId="{D6D53276-AE40-4F0A-82D9-044DDAF7C0BC}"/>
    <dgm:cxn modelId="{D3958F8F-B7E5-43AF-9E4B-D68ADEFA7F74}" type="presParOf" srcId="{E7DCE6A0-EA8A-479F-9E6F-12972B2697C9}" destId="{51CD1AB3-26D8-49AA-9053-374A9A86ABA4}" srcOrd="0" destOrd="0" presId="urn:microsoft.com/office/officeart/2009/3/layout/StepUpProcess"/>
    <dgm:cxn modelId="{F514FBA8-DE4D-4F55-A40A-DC40EFA97B3F}" type="presParOf" srcId="{51CD1AB3-26D8-49AA-9053-374A9A86ABA4}" destId="{5D34FF82-3770-46E8-BCC9-6B8C7C63FCF2}" srcOrd="0" destOrd="0" presId="urn:microsoft.com/office/officeart/2009/3/layout/StepUpProcess"/>
    <dgm:cxn modelId="{7A06671E-5C98-4A24-AB1A-AB70FD13CFD0}" type="presParOf" srcId="{51CD1AB3-26D8-49AA-9053-374A9A86ABA4}" destId="{131DBEEB-2044-4392-9636-CF12DFD3864F}" srcOrd="1" destOrd="0" presId="urn:microsoft.com/office/officeart/2009/3/layout/StepUpProcess"/>
    <dgm:cxn modelId="{269AC1E5-CBC4-4473-BD71-2957EDB88124}" type="presParOf" srcId="{51CD1AB3-26D8-49AA-9053-374A9A86ABA4}" destId="{F1696801-1937-4F45-9A00-0169A5B88CF2}" srcOrd="2" destOrd="0" presId="urn:microsoft.com/office/officeart/2009/3/layout/StepUpProcess"/>
    <dgm:cxn modelId="{83273A57-9909-41C9-9F05-BE460D2E2E6F}" type="presParOf" srcId="{E7DCE6A0-EA8A-479F-9E6F-12972B2697C9}" destId="{9FBEA0FB-1B43-493B-BF63-1EC766C5FCC2}" srcOrd="1" destOrd="0" presId="urn:microsoft.com/office/officeart/2009/3/layout/StepUpProcess"/>
    <dgm:cxn modelId="{692683F3-FB69-46E7-A2C4-7A1C74460FF7}" type="presParOf" srcId="{9FBEA0FB-1B43-493B-BF63-1EC766C5FCC2}" destId="{D69253DD-EC94-463B-9299-790D8094362B}" srcOrd="0" destOrd="0" presId="urn:microsoft.com/office/officeart/2009/3/layout/StepUpProcess"/>
    <dgm:cxn modelId="{64CD1532-DAAF-4B4A-B5E6-967B8CB28009}" type="presParOf" srcId="{E7DCE6A0-EA8A-479F-9E6F-12972B2697C9}" destId="{ED202F86-E7A2-4B84-BC25-6374E7FA54C8}" srcOrd="2" destOrd="0" presId="urn:microsoft.com/office/officeart/2009/3/layout/StepUpProcess"/>
    <dgm:cxn modelId="{EE03DC1A-F8AB-49F3-95C1-C3DD3F56AA1F}" type="presParOf" srcId="{ED202F86-E7A2-4B84-BC25-6374E7FA54C8}" destId="{7459A187-1D8D-42D6-B0D9-8F3F44C6140B}" srcOrd="0" destOrd="0" presId="urn:microsoft.com/office/officeart/2009/3/layout/StepUpProcess"/>
    <dgm:cxn modelId="{F70B55D4-A873-4BD9-8FF0-BD83498004A5}" type="presParOf" srcId="{ED202F86-E7A2-4B84-BC25-6374E7FA54C8}" destId="{297B0ABD-5DBB-48E3-B301-5E7677B7C823}" srcOrd="1" destOrd="0" presId="urn:microsoft.com/office/officeart/2009/3/layout/StepUpProcess"/>
    <dgm:cxn modelId="{87077EDD-8B38-47BE-8A54-AA06A1E7646B}" type="presParOf" srcId="{ED202F86-E7A2-4B84-BC25-6374E7FA54C8}" destId="{C6F167F9-EA1C-4A09-9C97-2AC268577B9A}" srcOrd="2" destOrd="0" presId="urn:microsoft.com/office/officeart/2009/3/layout/StepUpProcess"/>
    <dgm:cxn modelId="{F8A192EB-EFE5-4940-8A03-F09B3421CA1F}" type="presParOf" srcId="{E7DCE6A0-EA8A-479F-9E6F-12972B2697C9}" destId="{55940823-658D-4C3D-BB32-4F9DE24F7BB4}" srcOrd="3" destOrd="0" presId="urn:microsoft.com/office/officeart/2009/3/layout/StepUpProcess"/>
    <dgm:cxn modelId="{9F4A546A-81A8-4306-AA0E-9D67EC0885B6}" type="presParOf" srcId="{55940823-658D-4C3D-BB32-4F9DE24F7BB4}" destId="{DCE03FAC-CB6F-484F-90A4-1855ED45615D}" srcOrd="0" destOrd="0" presId="urn:microsoft.com/office/officeart/2009/3/layout/StepUpProcess"/>
    <dgm:cxn modelId="{D993877C-1225-4424-8AD8-87C99424FF8C}" type="presParOf" srcId="{E7DCE6A0-EA8A-479F-9E6F-12972B2697C9}" destId="{0E7A6C8C-150A-499A-9731-F5A24045A1F4}" srcOrd="4" destOrd="0" presId="urn:microsoft.com/office/officeart/2009/3/layout/StepUpProcess"/>
    <dgm:cxn modelId="{1B5F4CEE-10E8-4C4D-A8C2-193398899D59}" type="presParOf" srcId="{0E7A6C8C-150A-499A-9731-F5A24045A1F4}" destId="{1CA509E2-A3DA-4964-A537-5783F88D596A}" srcOrd="0" destOrd="0" presId="urn:microsoft.com/office/officeart/2009/3/layout/StepUpProcess"/>
    <dgm:cxn modelId="{BB5F7862-0013-4CC4-89D1-ED9972564C9F}" type="presParOf" srcId="{0E7A6C8C-150A-499A-9731-F5A24045A1F4}" destId="{A4D1E039-6284-4868-B73B-E9BFBA969313}" srcOrd="1" destOrd="0" presId="urn:microsoft.com/office/officeart/2009/3/layout/StepUpProcess"/>
    <dgm:cxn modelId="{AC88490C-4891-4B0F-BC13-23E0D627268D}" type="presParOf" srcId="{0E7A6C8C-150A-499A-9731-F5A24045A1F4}" destId="{E25195BA-5C00-4490-A195-88C4DE445D68}" srcOrd="2" destOrd="0" presId="urn:microsoft.com/office/officeart/2009/3/layout/StepUpProcess"/>
    <dgm:cxn modelId="{8EE7D330-6B9E-474F-AC6E-7579B7149745}" type="presParOf" srcId="{E7DCE6A0-EA8A-479F-9E6F-12972B2697C9}" destId="{FC173855-E2EB-4C45-826A-054FD321BD94}" srcOrd="5" destOrd="0" presId="urn:microsoft.com/office/officeart/2009/3/layout/StepUpProcess"/>
    <dgm:cxn modelId="{C4DFCE8D-3730-4D00-9027-7A4F39D75102}" type="presParOf" srcId="{FC173855-E2EB-4C45-826A-054FD321BD94}" destId="{6F058963-F893-4C76-A6FB-3C403DCC71DA}" srcOrd="0" destOrd="0" presId="urn:microsoft.com/office/officeart/2009/3/layout/StepUpProcess"/>
    <dgm:cxn modelId="{28429C1D-8C9F-40EC-8E8F-AD611EE1A9AD}" type="presParOf" srcId="{E7DCE6A0-EA8A-479F-9E6F-12972B2697C9}" destId="{C0E53DB7-ACA7-4D44-9FFC-4139D8C43CF6}" srcOrd="6" destOrd="0" presId="urn:microsoft.com/office/officeart/2009/3/layout/StepUpProcess"/>
    <dgm:cxn modelId="{280FC8E0-41CB-4C79-BCE7-B8690B1A094D}" type="presParOf" srcId="{C0E53DB7-ACA7-4D44-9FFC-4139D8C43CF6}" destId="{F58CFDB3-C0FA-4F46-BEA4-CAEBCF1801D4}" srcOrd="0" destOrd="0" presId="urn:microsoft.com/office/officeart/2009/3/layout/StepUpProcess"/>
    <dgm:cxn modelId="{C1F5A391-8450-437B-951E-3DAA4A3C1684}" type="presParOf" srcId="{C0E53DB7-ACA7-4D44-9FFC-4139D8C43CF6}" destId="{4FF7CB38-1DAF-4A2D-B65B-7E2833C205EE}" srcOrd="1" destOrd="0" presId="urn:microsoft.com/office/officeart/2009/3/layout/StepUpProcess"/>
    <dgm:cxn modelId="{24CCD6A2-23BA-4293-B462-69CCB141C9AE}" type="presParOf" srcId="{C0E53DB7-ACA7-4D44-9FFC-4139D8C43CF6}" destId="{73FDA381-D5CC-40B9-91AF-AA45A2CDA87F}" srcOrd="2" destOrd="0" presId="urn:microsoft.com/office/officeart/2009/3/layout/StepUpProcess"/>
    <dgm:cxn modelId="{E3051A3A-8A0A-4F99-A08F-803E147159AC}" type="presParOf" srcId="{E7DCE6A0-EA8A-479F-9E6F-12972B2697C9}" destId="{504D1449-1F08-4156-B27E-D6BE73569B61}" srcOrd="7" destOrd="0" presId="urn:microsoft.com/office/officeart/2009/3/layout/StepUpProcess"/>
    <dgm:cxn modelId="{6D8B5A50-64B0-48A5-8259-83BC5396B729}" type="presParOf" srcId="{504D1449-1F08-4156-B27E-D6BE73569B61}" destId="{6A25EA5F-536E-42D7-927E-CB9B18D27193}" srcOrd="0" destOrd="0" presId="urn:microsoft.com/office/officeart/2009/3/layout/StepUpProcess"/>
    <dgm:cxn modelId="{05D34957-2EFA-46D1-9CB7-532F0EC191AE}" type="presParOf" srcId="{E7DCE6A0-EA8A-479F-9E6F-12972B2697C9}" destId="{F8B4CF85-B52A-44D9-88D9-10728446F6BA}" srcOrd="8" destOrd="0" presId="urn:microsoft.com/office/officeart/2009/3/layout/StepUpProcess"/>
    <dgm:cxn modelId="{AF2E4199-C488-4625-A532-CE0C2CE375CA}" type="presParOf" srcId="{F8B4CF85-B52A-44D9-88D9-10728446F6BA}" destId="{8301A4A7-961B-41B4-A658-1B205DC0C911}" srcOrd="0" destOrd="0" presId="urn:microsoft.com/office/officeart/2009/3/layout/StepUpProcess"/>
    <dgm:cxn modelId="{6EA017F9-41E5-42CE-B610-CEF1AC96C09C}" type="presParOf" srcId="{F8B4CF85-B52A-44D9-88D9-10728446F6BA}" destId="{DF4BFC52-8900-4CBB-BD16-AF0CCA23316D}" srcOrd="1" destOrd="0" presId="urn:microsoft.com/office/officeart/2009/3/layout/StepUpProcess"/>
    <dgm:cxn modelId="{AEA10603-86DC-4740-9DE8-14A98C2F7D79}" type="presParOf" srcId="{F8B4CF85-B52A-44D9-88D9-10728446F6BA}" destId="{D8AA1126-E7AE-42B0-89D5-32C2B9E6AD76}" srcOrd="2" destOrd="0" presId="urn:microsoft.com/office/officeart/2009/3/layout/StepUpProcess"/>
    <dgm:cxn modelId="{262E2C68-E045-4C11-A99B-BA105AB1E54D}" type="presParOf" srcId="{E7DCE6A0-EA8A-479F-9E6F-12972B2697C9}" destId="{557D41E2-8FB8-4DDC-8ECE-652DFAFFD7AE}" srcOrd="9" destOrd="0" presId="urn:microsoft.com/office/officeart/2009/3/layout/StepUpProcess"/>
    <dgm:cxn modelId="{8EC86154-8DFF-47D2-A588-28A2334FF512}" type="presParOf" srcId="{557D41E2-8FB8-4DDC-8ECE-652DFAFFD7AE}" destId="{80BFEF23-FDDD-47FC-BC56-751435538A83}" srcOrd="0" destOrd="0" presId="urn:microsoft.com/office/officeart/2009/3/layout/StepUpProcess"/>
    <dgm:cxn modelId="{AB688EA3-CA17-4E5F-ACF3-E9E3E8D7C1FE}" type="presParOf" srcId="{E7DCE6A0-EA8A-479F-9E6F-12972B2697C9}" destId="{5B7B8871-9BBA-4CD4-BF3C-D46C758598CB}" srcOrd="10" destOrd="0" presId="urn:microsoft.com/office/officeart/2009/3/layout/StepUpProcess"/>
    <dgm:cxn modelId="{5FC03697-7BC2-4085-BAA8-06627C6E59BC}" type="presParOf" srcId="{5B7B8871-9BBA-4CD4-BF3C-D46C758598CB}" destId="{86E51C14-7DE8-4DE2-81FE-1841DDC0DB00}" srcOrd="0" destOrd="0" presId="urn:microsoft.com/office/officeart/2009/3/layout/StepUpProcess"/>
    <dgm:cxn modelId="{D94AC2B4-B1E3-4508-80B9-0D214474EF1E}" type="presParOf" srcId="{5B7B8871-9BBA-4CD4-BF3C-D46C758598CB}" destId="{0D199A18-7CFA-4317-BD24-4BF45DE04C5C}" srcOrd="1" destOrd="0" presId="urn:microsoft.com/office/officeart/2009/3/layout/StepUpProcess"/>
    <dgm:cxn modelId="{1807BBCD-BCB2-49F0-8DEE-F36A6AABD706}" type="presParOf" srcId="{5B7B8871-9BBA-4CD4-BF3C-D46C758598CB}" destId="{EA5B9D1F-9008-480A-913D-62C27407A9DE}" srcOrd="2" destOrd="0" presId="urn:microsoft.com/office/officeart/2009/3/layout/StepUpProcess"/>
    <dgm:cxn modelId="{FA73B55A-71EE-4462-99DF-EFB777A81DD7}" type="presParOf" srcId="{E7DCE6A0-EA8A-479F-9E6F-12972B2697C9}" destId="{0899712C-78CD-436D-85A9-8DE779ABF920}" srcOrd="11" destOrd="0" presId="urn:microsoft.com/office/officeart/2009/3/layout/StepUpProcess"/>
    <dgm:cxn modelId="{E2084B41-E753-46AE-9793-0E52195C4A86}" type="presParOf" srcId="{0899712C-78CD-436D-85A9-8DE779ABF920}" destId="{C2CD12E0-0B54-4553-AB24-796B57954D2B}" srcOrd="0" destOrd="0" presId="urn:microsoft.com/office/officeart/2009/3/layout/StepUpProcess"/>
    <dgm:cxn modelId="{1BDB8EFD-A26E-44BA-BE65-DDA13AD54068}" type="presParOf" srcId="{E7DCE6A0-EA8A-479F-9E6F-12972B2697C9}" destId="{4C174496-928B-4E2E-AACF-3EFDDED44EEE}" srcOrd="12" destOrd="0" presId="urn:microsoft.com/office/officeart/2009/3/layout/StepUpProcess"/>
    <dgm:cxn modelId="{48749D2B-115A-4377-8CB3-5CFC16CD5E12}" type="presParOf" srcId="{4C174496-928B-4E2E-AACF-3EFDDED44EEE}" destId="{E97C05AA-8881-4D50-B104-AEDEFBEBEAFF}" srcOrd="0" destOrd="0" presId="urn:microsoft.com/office/officeart/2009/3/layout/StepUpProcess"/>
    <dgm:cxn modelId="{730A1377-BF11-4502-9C24-67F7A25AE2D6}" type="presParOf" srcId="{4C174496-928B-4E2E-AACF-3EFDDED44EEE}" destId="{FE3DCF59-39DA-4321-8434-599C387CBAE6}" srcOrd="1" destOrd="0" presId="urn:microsoft.com/office/officeart/2009/3/layout/StepUpProcess"/>
    <dgm:cxn modelId="{82590096-CBEF-40FD-81D1-C39CA09F7FE2}" type="presParOf" srcId="{4C174496-928B-4E2E-AACF-3EFDDED44EEE}" destId="{C8D68E07-C18D-42E6-B29E-3F3513D56BDB}" srcOrd="2" destOrd="0" presId="urn:microsoft.com/office/officeart/2009/3/layout/StepUpProcess"/>
    <dgm:cxn modelId="{0019FAA5-2C82-47DF-A939-880AD54CA3FA}" type="presParOf" srcId="{E7DCE6A0-EA8A-479F-9E6F-12972B2697C9}" destId="{CAC26347-E25F-47C1-90BA-015B75A8C6C5}" srcOrd="13" destOrd="0" presId="urn:microsoft.com/office/officeart/2009/3/layout/StepUpProcess"/>
    <dgm:cxn modelId="{424A6EEF-1F3D-4D9B-A7ED-D0C7A8E867BA}" type="presParOf" srcId="{CAC26347-E25F-47C1-90BA-015B75A8C6C5}" destId="{8FCFF283-9B22-4F79-898A-4E2BE27A2923}" srcOrd="0" destOrd="0" presId="urn:microsoft.com/office/officeart/2009/3/layout/StepUpProcess"/>
    <dgm:cxn modelId="{896F6A73-D04D-4442-AB31-AF35603C6726}" type="presParOf" srcId="{E7DCE6A0-EA8A-479F-9E6F-12972B2697C9}" destId="{077BF785-83BB-41E4-A05A-6F9A73CFC01E}" srcOrd="14" destOrd="0" presId="urn:microsoft.com/office/officeart/2009/3/layout/StepUpProcess"/>
    <dgm:cxn modelId="{C3EEF604-CFBD-437B-9655-4F19814D3DE2}" type="presParOf" srcId="{077BF785-83BB-41E4-A05A-6F9A73CFC01E}" destId="{00A2ECDA-25E8-48B3-AE3D-3C69BE669E21}" srcOrd="0" destOrd="0" presId="urn:microsoft.com/office/officeart/2009/3/layout/StepUpProcess"/>
    <dgm:cxn modelId="{F0D1448A-1B11-471A-B99E-A683278DC400}" type="presParOf" srcId="{077BF785-83BB-41E4-A05A-6F9A73CFC01E}" destId="{2324A10C-DC49-4023-A0C4-11CFE2F3B14D}" srcOrd="1" destOrd="0" presId="urn:microsoft.com/office/officeart/2009/3/layout/StepUpProcess"/>
    <dgm:cxn modelId="{A5AA1706-B517-4123-AAE4-FA4BCDF437D1}" type="presParOf" srcId="{077BF785-83BB-41E4-A05A-6F9A73CFC01E}" destId="{21FBD92F-169B-45C4-9C58-57771C894E3A}" srcOrd="2" destOrd="0" presId="urn:microsoft.com/office/officeart/2009/3/layout/StepUpProcess"/>
    <dgm:cxn modelId="{4CB132F7-2B27-4DAF-BEF0-D0D419F18646}" type="presParOf" srcId="{E7DCE6A0-EA8A-479F-9E6F-12972B2697C9}" destId="{365E8ABD-752F-481C-AC2B-F94858A897F5}" srcOrd="15" destOrd="0" presId="urn:microsoft.com/office/officeart/2009/3/layout/StepUpProcess"/>
    <dgm:cxn modelId="{968ACC88-030A-4D66-ADE2-82EC8462EF0B}" type="presParOf" srcId="{365E8ABD-752F-481C-AC2B-F94858A897F5}" destId="{2D71EFE1-B049-42F7-82E2-F2E46F014F3E}" srcOrd="0" destOrd="0" presId="urn:microsoft.com/office/officeart/2009/3/layout/StepUpProcess"/>
    <dgm:cxn modelId="{A19170DA-76F1-46C3-8CE7-5CF30FD582A8}" type="presParOf" srcId="{E7DCE6A0-EA8A-479F-9E6F-12972B2697C9}" destId="{E0520AB4-7D5B-41E6-990D-7ED5C87175A5}" srcOrd="16" destOrd="0" presId="urn:microsoft.com/office/officeart/2009/3/layout/StepUpProcess"/>
    <dgm:cxn modelId="{06ECEB4E-4602-4CFD-8CB0-D699BF340C6B}" type="presParOf" srcId="{E0520AB4-7D5B-41E6-990D-7ED5C87175A5}" destId="{81B41A80-3DE7-48E7-A2B1-024BEEE83A3D}" srcOrd="0" destOrd="0" presId="urn:microsoft.com/office/officeart/2009/3/layout/StepUpProcess"/>
    <dgm:cxn modelId="{5CF58311-9D96-46B3-8AF1-6B34B9DAE6D2}" type="presParOf" srcId="{E0520AB4-7D5B-41E6-990D-7ED5C87175A5}" destId="{0802270C-F72E-4A30-A3A3-700ADC81EA2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28C91D-B408-453C-938E-EC0EA873B4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C1A2842-E1F3-43E4-8802-0F7E32BBA64E}">
      <dgm:prSet custT="1"/>
      <dgm:spPr/>
      <dgm:t>
        <a:bodyPr/>
        <a:lstStyle/>
        <a:p>
          <a:r>
            <a:rPr lang="en-US" sz="4800" b="1" u="sng"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Resources</a:t>
          </a:r>
          <a:r>
            <a:rPr lang="en-US" sz="4800" dirty="0">
              <a:solidFill>
                <a:schemeClr val="tx1"/>
              </a:solidFill>
            </a:rPr>
            <a:t> </a:t>
          </a:r>
          <a:r>
            <a:rPr lang="en-US" sz="4400" dirty="0">
              <a:solidFill>
                <a:schemeClr val="tx1"/>
              </a:solidFill>
            </a:rPr>
            <a:t>for more information on HIV and SUDs</a:t>
          </a:r>
          <a:endParaRPr lang="en-US" sz="4800" dirty="0">
            <a:solidFill>
              <a:schemeClr val="tx1"/>
            </a:solidFill>
          </a:endParaRPr>
        </a:p>
      </dgm:t>
    </dgm:pt>
    <dgm:pt modelId="{44E5BCFD-C9AE-409C-95E6-E73A41A88D5C}" type="parTrans" cxnId="{FA9A0B79-BD4A-424F-B70B-6718E5178C2A}">
      <dgm:prSet/>
      <dgm:spPr/>
      <dgm:t>
        <a:bodyPr/>
        <a:lstStyle/>
        <a:p>
          <a:endParaRPr lang="en-US"/>
        </a:p>
      </dgm:t>
    </dgm:pt>
    <dgm:pt modelId="{8DD1833D-723F-4F14-BE35-10A944E8999F}" type="sibTrans" cxnId="{FA9A0B79-BD4A-424F-B70B-6718E5178C2A}">
      <dgm:prSet/>
      <dgm:spPr/>
      <dgm:t>
        <a:bodyPr/>
        <a:lstStyle/>
        <a:p>
          <a:endParaRPr lang="en-US"/>
        </a:p>
      </dgm:t>
    </dgm:pt>
    <dgm:pt modelId="{6A470C54-0B6B-472E-8F03-425B09DBEBF2}">
      <dgm:prSet/>
      <dgm:spPr/>
      <dgm:t>
        <a:bodyPr/>
        <a:lstStyle/>
        <a:p>
          <a:r>
            <a:rPr lang="en-US" dirty="0">
              <a:solidFill>
                <a:schemeClr val="accent3"/>
              </a:solidFill>
              <a:hlinkClick xmlns:r="http://schemas.openxmlformats.org/officeDocument/2006/relationships" r:id="rId2">
                <a:extLst>
                  <a:ext uri="{A12FA001-AC4F-418D-AE19-62706E023703}">
                    <ahyp:hlinkClr xmlns:ahyp="http://schemas.microsoft.com/office/drawing/2018/hyperlinkcolor" val="tx"/>
                  </a:ext>
                </a:extLst>
              </a:hlinkClick>
            </a:rPr>
            <a:t>https://nida.nih.gov/drug-topics/hiv</a:t>
          </a:r>
          <a:r>
            <a:rPr lang="en-US" dirty="0">
              <a:solidFill>
                <a:schemeClr val="accent3"/>
              </a:solidFill>
            </a:rPr>
            <a:t> </a:t>
          </a:r>
        </a:p>
      </dgm:t>
    </dgm:pt>
    <dgm:pt modelId="{CC254116-03E0-4CC6-A75B-19F8C143AC35}" type="parTrans" cxnId="{77D87A74-AA49-495D-B4FE-4E9FE115336A}">
      <dgm:prSet/>
      <dgm:spPr/>
      <dgm:t>
        <a:bodyPr/>
        <a:lstStyle/>
        <a:p>
          <a:endParaRPr lang="en-US"/>
        </a:p>
      </dgm:t>
    </dgm:pt>
    <dgm:pt modelId="{3129B5B2-5A1E-4531-BF64-A0C9BFEFB075}" type="sibTrans" cxnId="{77D87A74-AA49-495D-B4FE-4E9FE115336A}">
      <dgm:prSet/>
      <dgm:spPr/>
      <dgm:t>
        <a:bodyPr/>
        <a:lstStyle/>
        <a:p>
          <a:endParaRPr lang="en-US"/>
        </a:p>
      </dgm:t>
    </dgm:pt>
    <dgm:pt modelId="{C7F05D7C-93FC-47F3-9E54-C6C856AABBB6}">
      <dgm:prSet/>
      <dgm:spPr/>
      <dgm:t>
        <a:bodyPr/>
        <a:lstStyle/>
        <a:p>
          <a:r>
            <a:rPr lang="en-US" dirty="0">
              <a:solidFill>
                <a:schemeClr val="accent3"/>
              </a:solidFill>
              <a:hlinkClick xmlns:r="http://schemas.openxmlformats.org/officeDocument/2006/relationships" r:id="rId3">
                <a:extLst>
                  <a:ext uri="{A12FA001-AC4F-418D-AE19-62706E023703}">
                    <ahyp:hlinkClr xmlns:ahyp="http://schemas.microsoft.com/office/drawing/2018/hyperlinkcolor" val="tx"/>
                  </a:ext>
                </a:extLst>
              </a:hlinkClick>
            </a:rPr>
            <a:t>https://hivinfo.nih.gov/understanding-hiv/fact-sheets/hiv-and-substance-use</a:t>
          </a:r>
          <a:r>
            <a:rPr lang="en-US" dirty="0">
              <a:solidFill>
                <a:schemeClr val="accent3"/>
              </a:solidFill>
            </a:rPr>
            <a:t> </a:t>
          </a:r>
        </a:p>
      </dgm:t>
    </dgm:pt>
    <dgm:pt modelId="{EE8BB06E-615D-454F-87CC-4078D88C0743}" type="parTrans" cxnId="{BCE5A0B4-B19E-442A-B369-397999578C09}">
      <dgm:prSet/>
      <dgm:spPr/>
      <dgm:t>
        <a:bodyPr/>
        <a:lstStyle/>
        <a:p>
          <a:endParaRPr lang="en-US"/>
        </a:p>
      </dgm:t>
    </dgm:pt>
    <dgm:pt modelId="{CCC9F565-5F18-4113-AD0B-9E07A89C4728}" type="sibTrans" cxnId="{BCE5A0B4-B19E-442A-B369-397999578C09}">
      <dgm:prSet/>
      <dgm:spPr/>
      <dgm:t>
        <a:bodyPr/>
        <a:lstStyle/>
        <a:p>
          <a:endParaRPr lang="en-US"/>
        </a:p>
      </dgm:t>
    </dgm:pt>
    <dgm:pt modelId="{5520B68F-7F44-49E4-9D58-FD193D54A51D}">
      <dgm:prSet/>
      <dgm:spPr/>
      <dgm:t>
        <a:bodyPr/>
        <a:lstStyle/>
        <a:p>
          <a:r>
            <a:rPr lang="en-US" dirty="0">
              <a:solidFill>
                <a:schemeClr val="accent3"/>
              </a:solidFill>
              <a:hlinkClick xmlns:r="http://schemas.openxmlformats.org/officeDocument/2006/relationships" r:id="rId4">
                <a:extLst>
                  <a:ext uri="{A12FA001-AC4F-418D-AE19-62706E023703}">
                    <ahyp:hlinkClr xmlns:ahyp="http://schemas.microsoft.com/office/drawing/2018/hyperlinkcolor" val="tx"/>
                  </a:ext>
                </a:extLst>
              </a:hlinkClick>
            </a:rPr>
            <a:t>https://www.dukehealth.org/locations/duke-prep-clinic-hiv-prevention</a:t>
          </a:r>
          <a:r>
            <a:rPr lang="en-US" dirty="0">
              <a:solidFill>
                <a:schemeClr val="accent3"/>
              </a:solidFill>
            </a:rPr>
            <a:t> </a:t>
          </a:r>
        </a:p>
      </dgm:t>
    </dgm:pt>
    <dgm:pt modelId="{E59C9745-E838-421B-9EF6-5F627C6F110D}" type="parTrans" cxnId="{493C921C-4900-4A47-A99C-57905B438172}">
      <dgm:prSet/>
      <dgm:spPr/>
      <dgm:t>
        <a:bodyPr/>
        <a:lstStyle/>
        <a:p>
          <a:endParaRPr lang="en-US"/>
        </a:p>
      </dgm:t>
    </dgm:pt>
    <dgm:pt modelId="{84AB1D0F-F0DC-4540-A086-7360CCED931C}" type="sibTrans" cxnId="{493C921C-4900-4A47-A99C-57905B438172}">
      <dgm:prSet/>
      <dgm:spPr/>
      <dgm:t>
        <a:bodyPr/>
        <a:lstStyle/>
        <a:p>
          <a:endParaRPr lang="en-US"/>
        </a:p>
      </dgm:t>
    </dgm:pt>
    <dgm:pt modelId="{8BA3525F-CF28-4C09-9FC5-9FF0AE61A599}">
      <dgm:prSet/>
      <dgm:spPr/>
      <dgm:t>
        <a:bodyPr/>
        <a:lstStyle/>
        <a:p>
          <a:r>
            <a:rPr lang="en-US" dirty="0">
              <a:solidFill>
                <a:schemeClr val="accent3"/>
              </a:solidFill>
              <a:hlinkClick xmlns:r="http://schemas.openxmlformats.org/officeDocument/2006/relationships" r:id="rId1">
                <a:extLst>
                  <a:ext uri="{A12FA001-AC4F-418D-AE19-62706E023703}">
                    <ahyp:hlinkClr xmlns:ahyp="http://schemas.microsoft.com/office/drawing/2018/hyperlinkcolor" val="tx"/>
                  </a:ext>
                </a:extLst>
              </a:hlinkClick>
            </a:rPr>
            <a:t>https://www.thenationalcouncil.org/program/center-of-excellence/</a:t>
          </a:r>
          <a:r>
            <a:rPr lang="en-US" dirty="0">
              <a:solidFill>
                <a:schemeClr val="accent3"/>
              </a:solidFill>
            </a:rPr>
            <a:t> </a:t>
          </a:r>
        </a:p>
      </dgm:t>
    </dgm:pt>
    <dgm:pt modelId="{DBD347A7-DAE3-443B-9F52-71EC5E605324}" type="parTrans" cxnId="{B9E25AA4-8484-43C7-AFAA-DC4965648C87}">
      <dgm:prSet/>
      <dgm:spPr/>
    </dgm:pt>
    <dgm:pt modelId="{E1277019-48AE-462D-A043-AB55DCE92244}" type="sibTrans" cxnId="{B9E25AA4-8484-43C7-AFAA-DC4965648C87}">
      <dgm:prSet/>
      <dgm:spPr/>
    </dgm:pt>
    <dgm:pt modelId="{77F8EF99-53DA-43BE-9BE7-13E42D5545B3}">
      <dgm:prSet/>
      <dgm:spPr/>
      <dgm:t>
        <a:bodyPr/>
        <a:lstStyle/>
        <a:p>
          <a:r>
            <a:rPr lang="en-US" dirty="0">
              <a:solidFill>
                <a:schemeClr val="accent3"/>
              </a:solidFill>
              <a:hlinkClick xmlns:r="http://schemas.openxmlformats.org/officeDocument/2006/relationships" r:id="rId5">
                <a:extLst>
                  <a:ext uri="{A12FA001-AC4F-418D-AE19-62706E023703}">
                    <ahyp:hlinkClr xmlns:ahyp="http://schemas.microsoft.com/office/drawing/2018/hyperlinkcolor" val="tx"/>
                  </a:ext>
                </a:extLst>
              </a:hlinkClick>
            </a:rPr>
            <a:t>https://epi.dph.ncdhhs.gov/cd/hiv/program.html</a:t>
          </a:r>
          <a:r>
            <a:rPr lang="en-US" dirty="0">
              <a:solidFill>
                <a:schemeClr val="accent3"/>
              </a:solidFill>
            </a:rPr>
            <a:t> </a:t>
          </a:r>
        </a:p>
      </dgm:t>
    </dgm:pt>
    <dgm:pt modelId="{28BD0D70-9B73-47B6-8917-E8E73252B79B}" type="parTrans" cxnId="{B782AEBA-BF8A-463A-BDA0-80D2E86FE676}">
      <dgm:prSet/>
      <dgm:spPr/>
    </dgm:pt>
    <dgm:pt modelId="{1A2E4FD9-0FAD-4715-8FF7-9F84F4DF18A7}" type="sibTrans" cxnId="{B782AEBA-BF8A-463A-BDA0-80D2E86FE676}">
      <dgm:prSet/>
      <dgm:spPr/>
    </dgm:pt>
    <dgm:pt modelId="{DC386782-33CB-4B7B-BC1B-928311A5E339}">
      <dgm:prSet/>
      <dgm:spPr/>
      <dgm:t>
        <a:bodyPr/>
        <a:lstStyle/>
        <a:p>
          <a:r>
            <a:rPr lang="en-US" dirty="0">
              <a:solidFill>
                <a:schemeClr val="accent3"/>
              </a:solidFill>
              <a:hlinkClick xmlns:r="http://schemas.openxmlformats.org/officeDocument/2006/relationships" r:id="rId6">
                <a:extLst>
                  <a:ext uri="{A12FA001-AC4F-418D-AE19-62706E023703}">
                    <ahyp:hlinkClr xmlns:ahyp="http://schemas.microsoft.com/office/drawing/2018/hyperlinkcolor" val="tx"/>
                  </a:ext>
                </a:extLst>
              </a:hlinkClick>
            </a:rPr>
            <a:t>https://adap.directory/north-carolina</a:t>
          </a:r>
          <a:r>
            <a:rPr lang="en-US" dirty="0">
              <a:solidFill>
                <a:schemeClr val="accent3"/>
              </a:solidFill>
            </a:rPr>
            <a:t> </a:t>
          </a:r>
        </a:p>
      </dgm:t>
    </dgm:pt>
    <dgm:pt modelId="{FFAFED07-2BA1-4E90-8426-E14C2A5C42AD}" type="parTrans" cxnId="{DCF16F6F-0D2B-471B-8737-2745D18A15D8}">
      <dgm:prSet/>
      <dgm:spPr/>
    </dgm:pt>
    <dgm:pt modelId="{027B9B9D-D510-4AB1-A79B-EE25C3BBB394}" type="sibTrans" cxnId="{DCF16F6F-0D2B-471B-8737-2745D18A15D8}">
      <dgm:prSet/>
      <dgm:spPr/>
    </dgm:pt>
    <dgm:pt modelId="{86800947-72E0-4BA1-BE8C-1B03CD3C6FAF}">
      <dgm:prSet/>
      <dgm:spPr/>
      <dgm:t>
        <a:bodyPr/>
        <a:lstStyle/>
        <a:p>
          <a:r>
            <a:rPr lang="en-US" dirty="0">
              <a:solidFill>
                <a:schemeClr val="accent3"/>
              </a:solidFill>
              <a:hlinkClick xmlns:r="http://schemas.openxmlformats.org/officeDocument/2006/relationships" r:id="rId7">
                <a:extLst>
                  <a:ext uri="{A12FA001-AC4F-418D-AE19-62706E023703}">
                    <ahyp:hlinkClr xmlns:ahyp="http://schemas.microsoft.com/office/drawing/2018/hyperlinkcolor" val="tx"/>
                  </a:ext>
                </a:extLst>
              </a:hlinkClick>
            </a:rPr>
            <a:t>https://epi.dph.ncdhhs.gov/cd/hiv/docs/NC2017-2021_IntegratedPreventionandCarePlan_9-30-16.pdf</a:t>
          </a:r>
          <a:r>
            <a:rPr lang="en-US" dirty="0">
              <a:solidFill>
                <a:schemeClr val="accent3"/>
              </a:solidFill>
            </a:rPr>
            <a:t> </a:t>
          </a:r>
        </a:p>
      </dgm:t>
    </dgm:pt>
    <dgm:pt modelId="{79F38CE4-46E7-43C3-B0D6-7CB8E9F35B32}" type="parTrans" cxnId="{330E87BB-0D76-4D64-A6E3-BE3E57D459EC}">
      <dgm:prSet/>
      <dgm:spPr/>
    </dgm:pt>
    <dgm:pt modelId="{5559A722-22A4-4D5A-B279-B81AA6E9FB44}" type="sibTrans" cxnId="{330E87BB-0D76-4D64-A6E3-BE3E57D459EC}">
      <dgm:prSet/>
      <dgm:spPr/>
    </dgm:pt>
    <dgm:pt modelId="{967727CF-5D96-4C3C-A3D1-066F18DE4D29}" type="pres">
      <dgm:prSet presAssocID="{7A28C91D-B408-453C-938E-EC0EA873B4D2}" presName="Name0" presStyleCnt="0">
        <dgm:presLayoutVars>
          <dgm:dir/>
          <dgm:animLvl val="lvl"/>
          <dgm:resizeHandles val="exact"/>
        </dgm:presLayoutVars>
      </dgm:prSet>
      <dgm:spPr/>
    </dgm:pt>
    <dgm:pt modelId="{089B06E0-7DC8-40B1-B627-80FF07C8D4DD}" type="pres">
      <dgm:prSet presAssocID="{DC1A2842-E1F3-43E4-8802-0F7E32BBA64E}" presName="linNode" presStyleCnt="0"/>
      <dgm:spPr/>
    </dgm:pt>
    <dgm:pt modelId="{9DC014C8-917C-44A7-8A51-7E203DF3B52A}" type="pres">
      <dgm:prSet presAssocID="{DC1A2842-E1F3-43E4-8802-0F7E32BBA64E}" presName="parentText" presStyleLbl="node1" presStyleIdx="0" presStyleCnt="1">
        <dgm:presLayoutVars>
          <dgm:chMax val="1"/>
          <dgm:bulletEnabled val="1"/>
        </dgm:presLayoutVars>
      </dgm:prSet>
      <dgm:spPr/>
    </dgm:pt>
    <dgm:pt modelId="{952F7D24-A73D-4F99-84AC-8B1E12837EBD}" type="pres">
      <dgm:prSet presAssocID="{DC1A2842-E1F3-43E4-8802-0F7E32BBA64E}" presName="descendantText" presStyleLbl="alignAccFollowNode1" presStyleIdx="0" presStyleCnt="1">
        <dgm:presLayoutVars>
          <dgm:bulletEnabled val="1"/>
        </dgm:presLayoutVars>
      </dgm:prSet>
      <dgm:spPr/>
    </dgm:pt>
  </dgm:ptLst>
  <dgm:cxnLst>
    <dgm:cxn modelId="{D7490E09-4D8A-4188-A856-BCDD368EDE92}" type="presOf" srcId="{8BA3525F-CF28-4C09-9FC5-9FF0AE61A599}" destId="{952F7D24-A73D-4F99-84AC-8B1E12837EBD}" srcOrd="0" destOrd="0" presId="urn:microsoft.com/office/officeart/2005/8/layout/vList5"/>
    <dgm:cxn modelId="{493C921C-4900-4A47-A99C-57905B438172}" srcId="{DC1A2842-E1F3-43E4-8802-0F7E32BBA64E}" destId="{5520B68F-7F44-49E4-9D58-FD193D54A51D}" srcOrd="3" destOrd="0" parTransId="{E59C9745-E838-421B-9EF6-5F627C6F110D}" sibTransId="{84AB1D0F-F0DC-4540-A086-7360CCED931C}"/>
    <dgm:cxn modelId="{5D2CF920-E1B7-46C6-88C4-FEA209E2F69F}" type="presOf" srcId="{5520B68F-7F44-49E4-9D58-FD193D54A51D}" destId="{952F7D24-A73D-4F99-84AC-8B1E12837EBD}" srcOrd="0" destOrd="3" presId="urn:microsoft.com/office/officeart/2005/8/layout/vList5"/>
    <dgm:cxn modelId="{60A1DA2D-5BBA-447E-B645-28C8ADD3A928}" type="presOf" srcId="{C7F05D7C-93FC-47F3-9E54-C6C856AABBB6}" destId="{952F7D24-A73D-4F99-84AC-8B1E12837EBD}" srcOrd="0" destOrd="2" presId="urn:microsoft.com/office/officeart/2005/8/layout/vList5"/>
    <dgm:cxn modelId="{9C66C53C-5DCE-436C-B7D6-0879C6183007}" type="presOf" srcId="{DC1A2842-E1F3-43E4-8802-0F7E32BBA64E}" destId="{9DC014C8-917C-44A7-8A51-7E203DF3B52A}" srcOrd="0" destOrd="0" presId="urn:microsoft.com/office/officeart/2005/8/layout/vList5"/>
    <dgm:cxn modelId="{DD05CF6E-93A1-4173-AC85-8D1A0966EDCF}" type="presOf" srcId="{86800947-72E0-4BA1-BE8C-1B03CD3C6FAF}" destId="{952F7D24-A73D-4F99-84AC-8B1E12837EBD}" srcOrd="0" destOrd="6" presId="urn:microsoft.com/office/officeart/2005/8/layout/vList5"/>
    <dgm:cxn modelId="{DCF16F6F-0D2B-471B-8737-2745D18A15D8}" srcId="{DC1A2842-E1F3-43E4-8802-0F7E32BBA64E}" destId="{DC386782-33CB-4B7B-BC1B-928311A5E339}" srcOrd="5" destOrd="0" parTransId="{FFAFED07-2BA1-4E90-8426-E14C2A5C42AD}" sibTransId="{027B9B9D-D510-4AB1-A79B-EE25C3BBB394}"/>
    <dgm:cxn modelId="{77D87A74-AA49-495D-B4FE-4E9FE115336A}" srcId="{DC1A2842-E1F3-43E4-8802-0F7E32BBA64E}" destId="{6A470C54-0B6B-472E-8F03-425B09DBEBF2}" srcOrd="1" destOrd="0" parTransId="{CC254116-03E0-4CC6-A75B-19F8C143AC35}" sibTransId="{3129B5B2-5A1E-4531-BF64-A0C9BFEFB075}"/>
    <dgm:cxn modelId="{AAC67356-A776-4BBB-A441-E65D995DF7F0}" type="presOf" srcId="{DC386782-33CB-4B7B-BC1B-928311A5E339}" destId="{952F7D24-A73D-4F99-84AC-8B1E12837EBD}" srcOrd="0" destOrd="5" presId="urn:microsoft.com/office/officeart/2005/8/layout/vList5"/>
    <dgm:cxn modelId="{D182D257-0F19-4335-9084-6151D67A66D4}" type="presOf" srcId="{77F8EF99-53DA-43BE-9BE7-13E42D5545B3}" destId="{952F7D24-A73D-4F99-84AC-8B1E12837EBD}" srcOrd="0" destOrd="4" presId="urn:microsoft.com/office/officeart/2005/8/layout/vList5"/>
    <dgm:cxn modelId="{AF14E957-CBF0-4366-BF0C-EA0067F57388}" type="presOf" srcId="{7A28C91D-B408-453C-938E-EC0EA873B4D2}" destId="{967727CF-5D96-4C3C-A3D1-066F18DE4D29}" srcOrd="0" destOrd="0" presId="urn:microsoft.com/office/officeart/2005/8/layout/vList5"/>
    <dgm:cxn modelId="{FA9A0B79-BD4A-424F-B70B-6718E5178C2A}" srcId="{7A28C91D-B408-453C-938E-EC0EA873B4D2}" destId="{DC1A2842-E1F3-43E4-8802-0F7E32BBA64E}" srcOrd="0" destOrd="0" parTransId="{44E5BCFD-C9AE-409C-95E6-E73A41A88D5C}" sibTransId="{8DD1833D-723F-4F14-BE35-10A944E8999F}"/>
    <dgm:cxn modelId="{B9E25AA4-8484-43C7-AFAA-DC4965648C87}" srcId="{DC1A2842-E1F3-43E4-8802-0F7E32BBA64E}" destId="{8BA3525F-CF28-4C09-9FC5-9FF0AE61A599}" srcOrd="0" destOrd="0" parTransId="{DBD347A7-DAE3-443B-9F52-71EC5E605324}" sibTransId="{E1277019-48AE-462D-A043-AB55DCE92244}"/>
    <dgm:cxn modelId="{BCE5A0B4-B19E-442A-B369-397999578C09}" srcId="{DC1A2842-E1F3-43E4-8802-0F7E32BBA64E}" destId="{C7F05D7C-93FC-47F3-9E54-C6C856AABBB6}" srcOrd="2" destOrd="0" parTransId="{EE8BB06E-615D-454F-87CC-4078D88C0743}" sibTransId="{CCC9F565-5F18-4113-AD0B-9E07A89C4728}"/>
    <dgm:cxn modelId="{B782AEBA-BF8A-463A-BDA0-80D2E86FE676}" srcId="{DC1A2842-E1F3-43E4-8802-0F7E32BBA64E}" destId="{77F8EF99-53DA-43BE-9BE7-13E42D5545B3}" srcOrd="4" destOrd="0" parTransId="{28BD0D70-9B73-47B6-8917-E8E73252B79B}" sibTransId="{1A2E4FD9-0FAD-4715-8FF7-9F84F4DF18A7}"/>
    <dgm:cxn modelId="{330E87BB-0D76-4D64-A6E3-BE3E57D459EC}" srcId="{DC1A2842-E1F3-43E4-8802-0F7E32BBA64E}" destId="{86800947-72E0-4BA1-BE8C-1B03CD3C6FAF}" srcOrd="6" destOrd="0" parTransId="{79F38CE4-46E7-43C3-B0D6-7CB8E9F35B32}" sibTransId="{5559A722-22A4-4D5A-B279-B81AA6E9FB44}"/>
    <dgm:cxn modelId="{B89AE8E9-25E5-4395-9796-40031E619E64}" type="presOf" srcId="{6A470C54-0B6B-472E-8F03-425B09DBEBF2}" destId="{952F7D24-A73D-4F99-84AC-8B1E12837EBD}" srcOrd="0" destOrd="1" presId="urn:microsoft.com/office/officeart/2005/8/layout/vList5"/>
    <dgm:cxn modelId="{E6483F82-F65F-43B4-8EC7-8DF5CC95F38A}" type="presParOf" srcId="{967727CF-5D96-4C3C-A3D1-066F18DE4D29}" destId="{089B06E0-7DC8-40B1-B627-80FF07C8D4DD}" srcOrd="0" destOrd="0" presId="urn:microsoft.com/office/officeart/2005/8/layout/vList5"/>
    <dgm:cxn modelId="{6B21E8AB-12A8-4380-B196-C28D28B64893}" type="presParOf" srcId="{089B06E0-7DC8-40B1-B627-80FF07C8D4DD}" destId="{9DC014C8-917C-44A7-8A51-7E203DF3B52A}" srcOrd="0" destOrd="0" presId="urn:microsoft.com/office/officeart/2005/8/layout/vList5"/>
    <dgm:cxn modelId="{906FB487-5D00-41DE-860E-4C5EBDE87B31}" type="presParOf" srcId="{089B06E0-7DC8-40B1-B627-80FF07C8D4DD}" destId="{952F7D24-A73D-4F99-84AC-8B1E12837EB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FEA2FC-69A3-48CC-9EEC-750A6BA18CC6}" type="doc">
      <dgm:prSet loTypeId="urn:microsoft.com/office/officeart/2005/8/layout/chevron1" loCatId="process" qsTypeId="urn:microsoft.com/office/officeart/2005/8/quickstyle/simple1" qsCatId="simple" csTypeId="urn:microsoft.com/office/officeart/2005/8/colors/accent1_2" csCatId="accent1" phldr="1"/>
      <dgm:spPr/>
    </dgm:pt>
    <dgm:pt modelId="{D06C780D-FC92-45DB-ADCE-9E86519D2E48}">
      <dgm:prSet phldrT="[Text]"/>
      <dgm:spPr/>
      <dgm:t>
        <a:bodyPr/>
        <a:lstStyle/>
        <a:p>
          <a:r>
            <a:rPr lang="en-US" dirty="0"/>
            <a:t>Substance Use Disorder</a:t>
          </a:r>
        </a:p>
      </dgm:t>
    </dgm:pt>
    <dgm:pt modelId="{B1723335-EF74-45FA-84B5-B0A1536E926A}" type="parTrans" cxnId="{D32BA164-2433-4C8B-B18B-E6AB75F4E66B}">
      <dgm:prSet/>
      <dgm:spPr/>
      <dgm:t>
        <a:bodyPr/>
        <a:lstStyle/>
        <a:p>
          <a:endParaRPr lang="en-US"/>
        </a:p>
      </dgm:t>
    </dgm:pt>
    <dgm:pt modelId="{72625541-A7F3-4E19-87C8-A4626F755617}" type="sibTrans" cxnId="{D32BA164-2433-4C8B-B18B-E6AB75F4E66B}">
      <dgm:prSet/>
      <dgm:spPr/>
      <dgm:t>
        <a:bodyPr/>
        <a:lstStyle/>
        <a:p>
          <a:endParaRPr lang="en-US"/>
        </a:p>
      </dgm:t>
    </dgm:pt>
    <dgm:pt modelId="{AF0157D7-08C6-42F1-91B2-CA09FB9266AE}">
      <dgm:prSet phldrT="[Text]"/>
      <dgm:spPr/>
      <dgm:t>
        <a:bodyPr/>
        <a:lstStyle/>
        <a:p>
          <a:r>
            <a:rPr lang="en-US" dirty="0"/>
            <a:t>Increased viral load</a:t>
          </a:r>
        </a:p>
      </dgm:t>
    </dgm:pt>
    <dgm:pt modelId="{6094C318-F05B-4AFA-942F-C37B5A75DBEA}" type="parTrans" cxnId="{26FA4EFD-2DEF-49E5-858C-A84CD21304A3}">
      <dgm:prSet/>
      <dgm:spPr/>
      <dgm:t>
        <a:bodyPr/>
        <a:lstStyle/>
        <a:p>
          <a:endParaRPr lang="en-US"/>
        </a:p>
      </dgm:t>
    </dgm:pt>
    <dgm:pt modelId="{29DA2933-E631-41DE-98D4-48077AFA826D}" type="sibTrans" cxnId="{26FA4EFD-2DEF-49E5-858C-A84CD21304A3}">
      <dgm:prSet/>
      <dgm:spPr/>
      <dgm:t>
        <a:bodyPr/>
        <a:lstStyle/>
        <a:p>
          <a:endParaRPr lang="en-US"/>
        </a:p>
      </dgm:t>
    </dgm:pt>
    <dgm:pt modelId="{EEA5EF34-1D62-4229-A755-98DD05DD9FE9}">
      <dgm:prSet phldrT="[Text]"/>
      <dgm:spPr/>
      <dgm:t>
        <a:bodyPr/>
        <a:lstStyle/>
        <a:p>
          <a:r>
            <a:rPr lang="en-US" dirty="0"/>
            <a:t>AIDS related morbidity</a:t>
          </a:r>
        </a:p>
      </dgm:t>
    </dgm:pt>
    <dgm:pt modelId="{E560CD36-9F3D-46EA-93C0-DE7FCC68771F}" type="parTrans" cxnId="{B8F51060-36DF-4AF6-9B1D-BDA33CB6B66B}">
      <dgm:prSet/>
      <dgm:spPr/>
      <dgm:t>
        <a:bodyPr/>
        <a:lstStyle/>
        <a:p>
          <a:endParaRPr lang="en-US"/>
        </a:p>
      </dgm:t>
    </dgm:pt>
    <dgm:pt modelId="{DBB06993-5DBC-444C-B71F-0F709F047F97}" type="sibTrans" cxnId="{B8F51060-36DF-4AF6-9B1D-BDA33CB6B66B}">
      <dgm:prSet/>
      <dgm:spPr/>
      <dgm:t>
        <a:bodyPr/>
        <a:lstStyle/>
        <a:p>
          <a:endParaRPr lang="en-US"/>
        </a:p>
      </dgm:t>
    </dgm:pt>
    <dgm:pt modelId="{CA4816F3-799A-4E87-9706-045BC497BA0E}">
      <dgm:prSet phldrT="[Text]"/>
      <dgm:spPr/>
      <dgm:t>
        <a:bodyPr/>
        <a:lstStyle/>
        <a:p>
          <a:r>
            <a:rPr lang="en-US" dirty="0"/>
            <a:t>Low immune system, liver disease, and immune deficiency disease </a:t>
          </a:r>
        </a:p>
      </dgm:t>
    </dgm:pt>
    <dgm:pt modelId="{DFF3E4A9-238B-47D1-895C-CB4DF169411F}" type="parTrans" cxnId="{832B3881-FB67-4830-8CB7-301949C61286}">
      <dgm:prSet/>
      <dgm:spPr/>
      <dgm:t>
        <a:bodyPr/>
        <a:lstStyle/>
        <a:p>
          <a:endParaRPr lang="en-US"/>
        </a:p>
      </dgm:t>
    </dgm:pt>
    <dgm:pt modelId="{A995CA2C-10FF-4B80-986E-F8D94ADBE275}" type="sibTrans" cxnId="{832B3881-FB67-4830-8CB7-301949C61286}">
      <dgm:prSet/>
      <dgm:spPr/>
      <dgm:t>
        <a:bodyPr/>
        <a:lstStyle/>
        <a:p>
          <a:endParaRPr lang="en-US"/>
        </a:p>
      </dgm:t>
    </dgm:pt>
    <dgm:pt modelId="{6D2D233A-A13E-4526-87BC-12D914DDBFE3}" type="pres">
      <dgm:prSet presAssocID="{3FFEA2FC-69A3-48CC-9EEC-750A6BA18CC6}" presName="Name0" presStyleCnt="0">
        <dgm:presLayoutVars>
          <dgm:dir/>
          <dgm:animLvl val="lvl"/>
          <dgm:resizeHandles val="exact"/>
        </dgm:presLayoutVars>
      </dgm:prSet>
      <dgm:spPr/>
    </dgm:pt>
    <dgm:pt modelId="{F2C6E3F3-401F-4F10-9E78-CDD9AE5EA1DA}" type="pres">
      <dgm:prSet presAssocID="{D06C780D-FC92-45DB-ADCE-9E86519D2E48}" presName="parTxOnly" presStyleLbl="node1" presStyleIdx="0" presStyleCnt="4">
        <dgm:presLayoutVars>
          <dgm:chMax val="0"/>
          <dgm:chPref val="0"/>
          <dgm:bulletEnabled val="1"/>
        </dgm:presLayoutVars>
      </dgm:prSet>
      <dgm:spPr/>
    </dgm:pt>
    <dgm:pt modelId="{C4D252CC-E5FA-4E81-AED4-1211934A42DF}" type="pres">
      <dgm:prSet presAssocID="{72625541-A7F3-4E19-87C8-A4626F755617}" presName="parTxOnlySpace" presStyleCnt="0"/>
      <dgm:spPr/>
    </dgm:pt>
    <dgm:pt modelId="{D077ACE1-654C-4D50-96D8-A04206DE2CD3}" type="pres">
      <dgm:prSet presAssocID="{CA4816F3-799A-4E87-9706-045BC497BA0E}" presName="parTxOnly" presStyleLbl="node1" presStyleIdx="1" presStyleCnt="4">
        <dgm:presLayoutVars>
          <dgm:chMax val="0"/>
          <dgm:chPref val="0"/>
          <dgm:bulletEnabled val="1"/>
        </dgm:presLayoutVars>
      </dgm:prSet>
      <dgm:spPr/>
    </dgm:pt>
    <dgm:pt modelId="{6EF5E7B3-93D9-43FE-BD04-1CE8E46D0F6E}" type="pres">
      <dgm:prSet presAssocID="{A995CA2C-10FF-4B80-986E-F8D94ADBE275}" presName="parTxOnlySpace" presStyleCnt="0"/>
      <dgm:spPr/>
    </dgm:pt>
    <dgm:pt modelId="{C8E5BCC8-CE23-4863-B219-3FB4B5E40369}" type="pres">
      <dgm:prSet presAssocID="{AF0157D7-08C6-42F1-91B2-CA09FB9266AE}" presName="parTxOnly" presStyleLbl="node1" presStyleIdx="2" presStyleCnt="4">
        <dgm:presLayoutVars>
          <dgm:chMax val="0"/>
          <dgm:chPref val="0"/>
          <dgm:bulletEnabled val="1"/>
        </dgm:presLayoutVars>
      </dgm:prSet>
      <dgm:spPr/>
    </dgm:pt>
    <dgm:pt modelId="{CEADB0C8-7CA2-4F11-AF84-15DFDF539EBD}" type="pres">
      <dgm:prSet presAssocID="{29DA2933-E631-41DE-98D4-48077AFA826D}" presName="parTxOnlySpace" presStyleCnt="0"/>
      <dgm:spPr/>
    </dgm:pt>
    <dgm:pt modelId="{22D7EDFB-CA78-447E-BEAB-BD85F647027C}" type="pres">
      <dgm:prSet presAssocID="{EEA5EF34-1D62-4229-A755-98DD05DD9FE9}" presName="parTxOnly" presStyleLbl="node1" presStyleIdx="3" presStyleCnt="4">
        <dgm:presLayoutVars>
          <dgm:chMax val="0"/>
          <dgm:chPref val="0"/>
          <dgm:bulletEnabled val="1"/>
        </dgm:presLayoutVars>
      </dgm:prSet>
      <dgm:spPr/>
    </dgm:pt>
  </dgm:ptLst>
  <dgm:cxnLst>
    <dgm:cxn modelId="{1CD15D18-0731-4AEF-9F68-C7D420191C6C}" type="presOf" srcId="{AF0157D7-08C6-42F1-91B2-CA09FB9266AE}" destId="{C8E5BCC8-CE23-4863-B219-3FB4B5E40369}" srcOrd="0" destOrd="0" presId="urn:microsoft.com/office/officeart/2005/8/layout/chevron1"/>
    <dgm:cxn modelId="{8D1DC140-BE62-47B5-A466-FBA556655B71}" type="presOf" srcId="{EEA5EF34-1D62-4229-A755-98DD05DD9FE9}" destId="{22D7EDFB-CA78-447E-BEAB-BD85F647027C}" srcOrd="0" destOrd="0" presId="urn:microsoft.com/office/officeart/2005/8/layout/chevron1"/>
    <dgm:cxn modelId="{B8F51060-36DF-4AF6-9B1D-BDA33CB6B66B}" srcId="{3FFEA2FC-69A3-48CC-9EEC-750A6BA18CC6}" destId="{EEA5EF34-1D62-4229-A755-98DD05DD9FE9}" srcOrd="3" destOrd="0" parTransId="{E560CD36-9F3D-46EA-93C0-DE7FCC68771F}" sibTransId="{DBB06993-5DBC-444C-B71F-0F709F047F97}"/>
    <dgm:cxn modelId="{6DDC6D62-26F8-458A-9D7A-3EE1D59FD852}" type="presOf" srcId="{CA4816F3-799A-4E87-9706-045BC497BA0E}" destId="{D077ACE1-654C-4D50-96D8-A04206DE2CD3}" srcOrd="0" destOrd="0" presId="urn:microsoft.com/office/officeart/2005/8/layout/chevron1"/>
    <dgm:cxn modelId="{D32BA164-2433-4C8B-B18B-E6AB75F4E66B}" srcId="{3FFEA2FC-69A3-48CC-9EEC-750A6BA18CC6}" destId="{D06C780D-FC92-45DB-ADCE-9E86519D2E48}" srcOrd="0" destOrd="0" parTransId="{B1723335-EF74-45FA-84B5-B0A1536E926A}" sibTransId="{72625541-A7F3-4E19-87C8-A4626F755617}"/>
    <dgm:cxn modelId="{832B3881-FB67-4830-8CB7-301949C61286}" srcId="{3FFEA2FC-69A3-48CC-9EEC-750A6BA18CC6}" destId="{CA4816F3-799A-4E87-9706-045BC497BA0E}" srcOrd="1" destOrd="0" parTransId="{DFF3E4A9-238B-47D1-895C-CB4DF169411F}" sibTransId="{A995CA2C-10FF-4B80-986E-F8D94ADBE275}"/>
    <dgm:cxn modelId="{61D193A7-506A-4C41-9B06-52C99392E4D6}" type="presOf" srcId="{D06C780D-FC92-45DB-ADCE-9E86519D2E48}" destId="{F2C6E3F3-401F-4F10-9E78-CDD9AE5EA1DA}" srcOrd="0" destOrd="0" presId="urn:microsoft.com/office/officeart/2005/8/layout/chevron1"/>
    <dgm:cxn modelId="{7F66D2DF-26D1-419F-A2C0-C216D9ECB5B9}" type="presOf" srcId="{3FFEA2FC-69A3-48CC-9EEC-750A6BA18CC6}" destId="{6D2D233A-A13E-4526-87BC-12D914DDBFE3}" srcOrd="0" destOrd="0" presId="urn:microsoft.com/office/officeart/2005/8/layout/chevron1"/>
    <dgm:cxn modelId="{26FA4EFD-2DEF-49E5-858C-A84CD21304A3}" srcId="{3FFEA2FC-69A3-48CC-9EEC-750A6BA18CC6}" destId="{AF0157D7-08C6-42F1-91B2-CA09FB9266AE}" srcOrd="2" destOrd="0" parTransId="{6094C318-F05B-4AFA-942F-C37B5A75DBEA}" sibTransId="{29DA2933-E631-41DE-98D4-48077AFA826D}"/>
    <dgm:cxn modelId="{48BB16C1-4DBD-4247-AFD8-91939ED49358}" type="presParOf" srcId="{6D2D233A-A13E-4526-87BC-12D914DDBFE3}" destId="{F2C6E3F3-401F-4F10-9E78-CDD9AE5EA1DA}" srcOrd="0" destOrd="0" presId="urn:microsoft.com/office/officeart/2005/8/layout/chevron1"/>
    <dgm:cxn modelId="{809DAB05-DBC6-4C0A-BED5-94A58D965336}" type="presParOf" srcId="{6D2D233A-A13E-4526-87BC-12D914DDBFE3}" destId="{C4D252CC-E5FA-4E81-AED4-1211934A42DF}" srcOrd="1" destOrd="0" presId="urn:microsoft.com/office/officeart/2005/8/layout/chevron1"/>
    <dgm:cxn modelId="{3F79DCCF-3822-434B-85BC-495560434A77}" type="presParOf" srcId="{6D2D233A-A13E-4526-87BC-12D914DDBFE3}" destId="{D077ACE1-654C-4D50-96D8-A04206DE2CD3}" srcOrd="2" destOrd="0" presId="urn:microsoft.com/office/officeart/2005/8/layout/chevron1"/>
    <dgm:cxn modelId="{EFF1A274-D1B2-4090-BAB8-0A1941CC7686}" type="presParOf" srcId="{6D2D233A-A13E-4526-87BC-12D914DDBFE3}" destId="{6EF5E7B3-93D9-43FE-BD04-1CE8E46D0F6E}" srcOrd="3" destOrd="0" presId="urn:microsoft.com/office/officeart/2005/8/layout/chevron1"/>
    <dgm:cxn modelId="{C4C712E5-2B15-4FAB-BF3D-6A779DF10062}" type="presParOf" srcId="{6D2D233A-A13E-4526-87BC-12D914DDBFE3}" destId="{C8E5BCC8-CE23-4863-B219-3FB4B5E40369}" srcOrd="4" destOrd="0" presId="urn:microsoft.com/office/officeart/2005/8/layout/chevron1"/>
    <dgm:cxn modelId="{948E0A3E-C518-4C6A-BA5A-5F1A76753AC3}" type="presParOf" srcId="{6D2D233A-A13E-4526-87BC-12D914DDBFE3}" destId="{CEADB0C8-7CA2-4F11-AF84-15DFDF539EBD}" srcOrd="5" destOrd="0" presId="urn:microsoft.com/office/officeart/2005/8/layout/chevron1"/>
    <dgm:cxn modelId="{BE470E77-A280-42EB-BCC3-8B6AD087CECF}" type="presParOf" srcId="{6D2D233A-A13E-4526-87BC-12D914DDBFE3}" destId="{22D7EDFB-CA78-447E-BEAB-BD85F647027C}"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5E4EC8-1291-4282-8BE9-D28C7D136199}"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9865A855-76E4-4930-95CC-706F86704B85}">
      <dgm:prSet phldrT="[Text]"/>
      <dgm:spPr/>
      <dgm:t>
        <a:bodyPr/>
        <a:lstStyle/>
        <a:p>
          <a:r>
            <a:rPr lang="en-US" dirty="0"/>
            <a:t>ART</a:t>
          </a:r>
        </a:p>
      </dgm:t>
    </dgm:pt>
    <dgm:pt modelId="{A55ABFF8-0735-4F04-8B5D-86E4D1E757E0}" type="parTrans" cxnId="{1673C260-4C14-4788-AB6E-198103E6B3B2}">
      <dgm:prSet/>
      <dgm:spPr/>
      <dgm:t>
        <a:bodyPr/>
        <a:lstStyle/>
        <a:p>
          <a:endParaRPr lang="en-US"/>
        </a:p>
      </dgm:t>
    </dgm:pt>
    <dgm:pt modelId="{B28A0C27-0388-4E36-82C1-F6003D7EEE70}" type="sibTrans" cxnId="{1673C260-4C14-4788-AB6E-198103E6B3B2}">
      <dgm:prSet/>
      <dgm:spPr/>
      <dgm:t>
        <a:bodyPr/>
        <a:lstStyle/>
        <a:p>
          <a:endParaRPr lang="en-US"/>
        </a:p>
      </dgm:t>
    </dgm:pt>
    <dgm:pt modelId="{FE8A297A-FA4B-4D60-B899-B4D0C619BA36}">
      <dgm:prSet phldrT="[Text]"/>
      <dgm:spPr/>
      <dgm:t>
        <a:bodyPr/>
        <a:lstStyle/>
        <a:p>
          <a:r>
            <a:rPr lang="en-US" dirty="0"/>
            <a:t>Decreased HIV viral load in bodily fluids</a:t>
          </a:r>
        </a:p>
      </dgm:t>
    </dgm:pt>
    <dgm:pt modelId="{B5EE933B-CF1F-423E-AE17-2FC80F0E36D2}" type="parTrans" cxnId="{E519384D-DD2B-4743-BC78-9005F97D5E2B}">
      <dgm:prSet/>
      <dgm:spPr/>
      <dgm:t>
        <a:bodyPr/>
        <a:lstStyle/>
        <a:p>
          <a:endParaRPr lang="en-US"/>
        </a:p>
      </dgm:t>
    </dgm:pt>
    <dgm:pt modelId="{E5F17411-A064-4AB9-BCD4-ABDAC4A1A374}" type="sibTrans" cxnId="{E519384D-DD2B-4743-BC78-9005F97D5E2B}">
      <dgm:prSet/>
      <dgm:spPr/>
      <dgm:t>
        <a:bodyPr/>
        <a:lstStyle/>
        <a:p>
          <a:endParaRPr lang="en-US"/>
        </a:p>
      </dgm:t>
    </dgm:pt>
    <dgm:pt modelId="{9EDBCAB1-651E-4239-991E-D2E6FA5F65E5}">
      <dgm:prSet phldrT="[Text]"/>
      <dgm:spPr/>
      <dgm:t>
        <a:bodyPr/>
        <a:lstStyle/>
        <a:p>
          <a:r>
            <a:rPr lang="en-US" dirty="0"/>
            <a:t>Improved health outcomes</a:t>
          </a:r>
        </a:p>
      </dgm:t>
    </dgm:pt>
    <dgm:pt modelId="{F8FDBD9B-CE51-47EB-9F3A-DA247DF3C681}" type="parTrans" cxnId="{3FBB3BC5-8B44-43C1-A860-ABF72923CB0D}">
      <dgm:prSet/>
      <dgm:spPr/>
      <dgm:t>
        <a:bodyPr/>
        <a:lstStyle/>
        <a:p>
          <a:endParaRPr lang="en-US"/>
        </a:p>
      </dgm:t>
    </dgm:pt>
    <dgm:pt modelId="{86D082FF-C420-4A8C-B18D-6E01C3F677CE}" type="sibTrans" cxnId="{3FBB3BC5-8B44-43C1-A860-ABF72923CB0D}">
      <dgm:prSet/>
      <dgm:spPr/>
      <dgm:t>
        <a:bodyPr/>
        <a:lstStyle/>
        <a:p>
          <a:endParaRPr lang="en-US"/>
        </a:p>
      </dgm:t>
    </dgm:pt>
    <dgm:pt modelId="{1D279EC1-7463-4DB9-B2C6-C01FB15FAE83}">
      <dgm:prSet phldrT="[Text]"/>
      <dgm:spPr/>
      <dgm:t>
        <a:bodyPr/>
        <a:lstStyle/>
        <a:p>
          <a:r>
            <a:rPr lang="en-US" dirty="0"/>
            <a:t>Potentially eliminate viral load and transmission</a:t>
          </a:r>
        </a:p>
      </dgm:t>
    </dgm:pt>
    <dgm:pt modelId="{D54844CE-DA5C-4596-85B1-BE98A6E68F11}" type="parTrans" cxnId="{0159A314-49CC-450D-BE00-3669D736FA6D}">
      <dgm:prSet/>
      <dgm:spPr/>
      <dgm:t>
        <a:bodyPr/>
        <a:lstStyle/>
        <a:p>
          <a:endParaRPr lang="en-US"/>
        </a:p>
      </dgm:t>
    </dgm:pt>
    <dgm:pt modelId="{1158F14F-B380-4F43-ACA5-BA78D2312D7B}" type="sibTrans" cxnId="{0159A314-49CC-450D-BE00-3669D736FA6D}">
      <dgm:prSet/>
      <dgm:spPr/>
      <dgm:t>
        <a:bodyPr/>
        <a:lstStyle/>
        <a:p>
          <a:endParaRPr lang="en-US"/>
        </a:p>
      </dgm:t>
    </dgm:pt>
    <dgm:pt modelId="{A5257D5B-2CF1-4822-AC0C-B820AFB6FEB8}">
      <dgm:prSet phldrT="[Text]"/>
      <dgm:spPr/>
      <dgm:t>
        <a:bodyPr/>
        <a:lstStyle/>
        <a:p>
          <a:r>
            <a:rPr lang="en-US" dirty="0"/>
            <a:t>Decreased mortality</a:t>
          </a:r>
        </a:p>
      </dgm:t>
    </dgm:pt>
    <dgm:pt modelId="{BC2D9B17-158E-4565-B3C1-210C078C970D}" type="parTrans" cxnId="{1193F179-530E-40C2-982C-658AE4D35BDF}">
      <dgm:prSet/>
      <dgm:spPr/>
      <dgm:t>
        <a:bodyPr/>
        <a:lstStyle/>
        <a:p>
          <a:endParaRPr lang="en-US"/>
        </a:p>
      </dgm:t>
    </dgm:pt>
    <dgm:pt modelId="{05B12440-C3DF-44D1-A300-12455AC3753B}" type="sibTrans" cxnId="{1193F179-530E-40C2-982C-658AE4D35BDF}">
      <dgm:prSet/>
      <dgm:spPr/>
      <dgm:t>
        <a:bodyPr/>
        <a:lstStyle/>
        <a:p>
          <a:endParaRPr lang="en-US"/>
        </a:p>
      </dgm:t>
    </dgm:pt>
    <dgm:pt modelId="{4CD14666-F6FD-4602-8147-20D3A37CABD3}">
      <dgm:prSet phldrT="[Text]"/>
      <dgm:spPr/>
      <dgm:t>
        <a:bodyPr/>
        <a:lstStyle/>
        <a:p>
          <a:r>
            <a:rPr lang="en-US" dirty="0"/>
            <a:t>Manageable chronic disease</a:t>
          </a:r>
        </a:p>
        <a:p>
          <a:r>
            <a:rPr lang="en-US" dirty="0"/>
            <a:t>(Terminal without ART)</a:t>
          </a:r>
        </a:p>
      </dgm:t>
    </dgm:pt>
    <dgm:pt modelId="{153B5192-92A1-4F26-8365-CDA6102E882E}" type="parTrans" cxnId="{4119B771-C5D9-43BA-B917-5D9118AFD170}">
      <dgm:prSet/>
      <dgm:spPr/>
      <dgm:t>
        <a:bodyPr/>
        <a:lstStyle/>
        <a:p>
          <a:endParaRPr lang="en-US"/>
        </a:p>
      </dgm:t>
    </dgm:pt>
    <dgm:pt modelId="{C12B713C-E293-4C47-AE68-EF4DF8393F41}" type="sibTrans" cxnId="{4119B771-C5D9-43BA-B917-5D9118AFD170}">
      <dgm:prSet/>
      <dgm:spPr/>
      <dgm:t>
        <a:bodyPr/>
        <a:lstStyle/>
        <a:p>
          <a:endParaRPr lang="en-US"/>
        </a:p>
      </dgm:t>
    </dgm:pt>
    <dgm:pt modelId="{F67D2894-A183-48A3-ACFB-E87282960434}" type="pres">
      <dgm:prSet presAssocID="{B65E4EC8-1291-4282-8BE9-D28C7D136199}" presName="Name0" presStyleCnt="0">
        <dgm:presLayoutVars>
          <dgm:chMax val="1"/>
          <dgm:dir/>
          <dgm:animLvl val="ctr"/>
          <dgm:resizeHandles val="exact"/>
        </dgm:presLayoutVars>
      </dgm:prSet>
      <dgm:spPr/>
    </dgm:pt>
    <dgm:pt modelId="{FC69DC2D-892F-482C-971E-0D6BCA71068A}" type="pres">
      <dgm:prSet presAssocID="{9865A855-76E4-4930-95CC-706F86704B85}" presName="centerShape" presStyleLbl="node0" presStyleIdx="0" presStyleCnt="1"/>
      <dgm:spPr/>
    </dgm:pt>
    <dgm:pt modelId="{D5DDE1EF-5D81-4BEF-B4D0-CA8145EBE9C0}" type="pres">
      <dgm:prSet presAssocID="{B5EE933B-CF1F-423E-AE17-2FC80F0E36D2}" presName="parTrans" presStyleLbl="sibTrans2D1" presStyleIdx="0" presStyleCnt="5"/>
      <dgm:spPr/>
    </dgm:pt>
    <dgm:pt modelId="{3FF83E7E-B4BE-4E5E-BA1B-6931A3D29FB3}" type="pres">
      <dgm:prSet presAssocID="{B5EE933B-CF1F-423E-AE17-2FC80F0E36D2}" presName="connectorText" presStyleLbl="sibTrans2D1" presStyleIdx="0" presStyleCnt="5"/>
      <dgm:spPr/>
    </dgm:pt>
    <dgm:pt modelId="{40645925-BD35-43F3-969F-812E2B6DC533}" type="pres">
      <dgm:prSet presAssocID="{FE8A297A-FA4B-4D60-B899-B4D0C619BA36}" presName="node" presStyleLbl="node1" presStyleIdx="0" presStyleCnt="5">
        <dgm:presLayoutVars>
          <dgm:bulletEnabled val="1"/>
        </dgm:presLayoutVars>
      </dgm:prSet>
      <dgm:spPr/>
    </dgm:pt>
    <dgm:pt modelId="{29BED9F9-4DB0-4868-894B-01E0839B4160}" type="pres">
      <dgm:prSet presAssocID="{153B5192-92A1-4F26-8365-CDA6102E882E}" presName="parTrans" presStyleLbl="sibTrans2D1" presStyleIdx="1" presStyleCnt="5"/>
      <dgm:spPr/>
    </dgm:pt>
    <dgm:pt modelId="{AC64EBE7-BBC7-4C59-A95D-F7A4FE36F906}" type="pres">
      <dgm:prSet presAssocID="{153B5192-92A1-4F26-8365-CDA6102E882E}" presName="connectorText" presStyleLbl="sibTrans2D1" presStyleIdx="1" presStyleCnt="5"/>
      <dgm:spPr/>
    </dgm:pt>
    <dgm:pt modelId="{BD82BCCA-BBEE-483B-A3D8-AA520CE0DFA1}" type="pres">
      <dgm:prSet presAssocID="{4CD14666-F6FD-4602-8147-20D3A37CABD3}" presName="node" presStyleLbl="node1" presStyleIdx="1" presStyleCnt="5">
        <dgm:presLayoutVars>
          <dgm:bulletEnabled val="1"/>
        </dgm:presLayoutVars>
      </dgm:prSet>
      <dgm:spPr/>
    </dgm:pt>
    <dgm:pt modelId="{2702DB5D-FD1A-4561-8F4C-5DD0248B4C04}" type="pres">
      <dgm:prSet presAssocID="{F8FDBD9B-CE51-47EB-9F3A-DA247DF3C681}" presName="parTrans" presStyleLbl="sibTrans2D1" presStyleIdx="2" presStyleCnt="5"/>
      <dgm:spPr/>
    </dgm:pt>
    <dgm:pt modelId="{18F5A920-605E-4792-91A7-1E961B55B0D7}" type="pres">
      <dgm:prSet presAssocID="{F8FDBD9B-CE51-47EB-9F3A-DA247DF3C681}" presName="connectorText" presStyleLbl="sibTrans2D1" presStyleIdx="2" presStyleCnt="5"/>
      <dgm:spPr/>
    </dgm:pt>
    <dgm:pt modelId="{3E99D2C3-B93C-46C4-9F5B-186C418D5699}" type="pres">
      <dgm:prSet presAssocID="{9EDBCAB1-651E-4239-991E-D2E6FA5F65E5}" presName="node" presStyleLbl="node1" presStyleIdx="2" presStyleCnt="5" custRadScaleRad="100511" custRadScaleInc="-836">
        <dgm:presLayoutVars>
          <dgm:bulletEnabled val="1"/>
        </dgm:presLayoutVars>
      </dgm:prSet>
      <dgm:spPr/>
    </dgm:pt>
    <dgm:pt modelId="{2F6DAC05-D8D0-4F96-8418-8710747B065B}" type="pres">
      <dgm:prSet presAssocID="{BC2D9B17-158E-4565-B3C1-210C078C970D}" presName="parTrans" presStyleLbl="sibTrans2D1" presStyleIdx="3" presStyleCnt="5"/>
      <dgm:spPr/>
    </dgm:pt>
    <dgm:pt modelId="{2A067678-C2CC-4160-8938-B2580107234F}" type="pres">
      <dgm:prSet presAssocID="{BC2D9B17-158E-4565-B3C1-210C078C970D}" presName="connectorText" presStyleLbl="sibTrans2D1" presStyleIdx="3" presStyleCnt="5"/>
      <dgm:spPr/>
    </dgm:pt>
    <dgm:pt modelId="{28AB3917-3138-44EF-9A3C-BC94A8AACEF8}" type="pres">
      <dgm:prSet presAssocID="{A5257D5B-2CF1-4822-AC0C-B820AFB6FEB8}" presName="node" presStyleLbl="node1" presStyleIdx="3" presStyleCnt="5">
        <dgm:presLayoutVars>
          <dgm:bulletEnabled val="1"/>
        </dgm:presLayoutVars>
      </dgm:prSet>
      <dgm:spPr/>
    </dgm:pt>
    <dgm:pt modelId="{4A7C926A-F8DF-4F18-9A10-EFBE9274138C}" type="pres">
      <dgm:prSet presAssocID="{D54844CE-DA5C-4596-85B1-BE98A6E68F11}" presName="parTrans" presStyleLbl="sibTrans2D1" presStyleIdx="4" presStyleCnt="5"/>
      <dgm:spPr/>
    </dgm:pt>
    <dgm:pt modelId="{8DC40C11-3AEE-409A-865C-B051B7EEE60A}" type="pres">
      <dgm:prSet presAssocID="{D54844CE-DA5C-4596-85B1-BE98A6E68F11}" presName="connectorText" presStyleLbl="sibTrans2D1" presStyleIdx="4" presStyleCnt="5"/>
      <dgm:spPr/>
    </dgm:pt>
    <dgm:pt modelId="{B5A5889E-9234-43B5-81F7-BC39C5E34202}" type="pres">
      <dgm:prSet presAssocID="{1D279EC1-7463-4DB9-B2C6-C01FB15FAE83}" presName="node" presStyleLbl="node1" presStyleIdx="4" presStyleCnt="5">
        <dgm:presLayoutVars>
          <dgm:bulletEnabled val="1"/>
        </dgm:presLayoutVars>
      </dgm:prSet>
      <dgm:spPr/>
    </dgm:pt>
  </dgm:ptLst>
  <dgm:cxnLst>
    <dgm:cxn modelId="{A2946B0C-2A41-49A6-AC22-5789856A00A3}" type="presOf" srcId="{9EDBCAB1-651E-4239-991E-D2E6FA5F65E5}" destId="{3E99D2C3-B93C-46C4-9F5B-186C418D5699}" srcOrd="0" destOrd="0" presId="urn:microsoft.com/office/officeart/2005/8/layout/radial5"/>
    <dgm:cxn modelId="{0196590E-A489-44E8-BF37-C7ED426BC723}" type="presOf" srcId="{BC2D9B17-158E-4565-B3C1-210C078C970D}" destId="{2A067678-C2CC-4160-8938-B2580107234F}" srcOrd="1" destOrd="0" presId="urn:microsoft.com/office/officeart/2005/8/layout/radial5"/>
    <dgm:cxn modelId="{03297512-65F2-4349-80EA-DC8A31DEC1C1}" type="presOf" srcId="{4CD14666-F6FD-4602-8147-20D3A37CABD3}" destId="{BD82BCCA-BBEE-483B-A3D8-AA520CE0DFA1}" srcOrd="0" destOrd="0" presId="urn:microsoft.com/office/officeart/2005/8/layout/radial5"/>
    <dgm:cxn modelId="{0159A314-49CC-450D-BE00-3669D736FA6D}" srcId="{9865A855-76E4-4930-95CC-706F86704B85}" destId="{1D279EC1-7463-4DB9-B2C6-C01FB15FAE83}" srcOrd="4" destOrd="0" parTransId="{D54844CE-DA5C-4596-85B1-BE98A6E68F11}" sibTransId="{1158F14F-B380-4F43-ACA5-BA78D2312D7B}"/>
    <dgm:cxn modelId="{1A0BEC27-36E7-4B92-A22D-04C024A854B4}" type="presOf" srcId="{D54844CE-DA5C-4596-85B1-BE98A6E68F11}" destId="{8DC40C11-3AEE-409A-865C-B051B7EEE60A}" srcOrd="1" destOrd="0" presId="urn:microsoft.com/office/officeart/2005/8/layout/radial5"/>
    <dgm:cxn modelId="{A6761337-C94A-4242-A749-41AD9B778A7B}" type="presOf" srcId="{BC2D9B17-158E-4565-B3C1-210C078C970D}" destId="{2F6DAC05-D8D0-4F96-8418-8710747B065B}" srcOrd="0" destOrd="0" presId="urn:microsoft.com/office/officeart/2005/8/layout/radial5"/>
    <dgm:cxn modelId="{1673C260-4C14-4788-AB6E-198103E6B3B2}" srcId="{B65E4EC8-1291-4282-8BE9-D28C7D136199}" destId="{9865A855-76E4-4930-95CC-706F86704B85}" srcOrd="0" destOrd="0" parTransId="{A55ABFF8-0735-4F04-8B5D-86E4D1E757E0}" sibTransId="{B28A0C27-0388-4E36-82C1-F6003D7EEE70}"/>
    <dgm:cxn modelId="{55BEED67-AF3A-4C22-A324-F6F3C0CC74A5}" type="presOf" srcId="{F8FDBD9B-CE51-47EB-9F3A-DA247DF3C681}" destId="{2702DB5D-FD1A-4561-8F4C-5DD0248B4C04}" srcOrd="0" destOrd="0" presId="urn:microsoft.com/office/officeart/2005/8/layout/radial5"/>
    <dgm:cxn modelId="{E519384D-DD2B-4743-BC78-9005F97D5E2B}" srcId="{9865A855-76E4-4930-95CC-706F86704B85}" destId="{FE8A297A-FA4B-4D60-B899-B4D0C619BA36}" srcOrd="0" destOrd="0" parTransId="{B5EE933B-CF1F-423E-AE17-2FC80F0E36D2}" sibTransId="{E5F17411-A064-4AB9-BCD4-ABDAC4A1A374}"/>
    <dgm:cxn modelId="{BC5ABA4F-9E2E-4737-A124-66E46354ADC7}" type="presOf" srcId="{153B5192-92A1-4F26-8365-CDA6102E882E}" destId="{AC64EBE7-BBC7-4C59-A95D-F7A4FE36F906}" srcOrd="1" destOrd="0" presId="urn:microsoft.com/office/officeart/2005/8/layout/radial5"/>
    <dgm:cxn modelId="{4119B771-C5D9-43BA-B917-5D9118AFD170}" srcId="{9865A855-76E4-4930-95CC-706F86704B85}" destId="{4CD14666-F6FD-4602-8147-20D3A37CABD3}" srcOrd="1" destOrd="0" parTransId="{153B5192-92A1-4F26-8365-CDA6102E882E}" sibTransId="{C12B713C-E293-4C47-AE68-EF4DF8393F41}"/>
    <dgm:cxn modelId="{1193F179-530E-40C2-982C-658AE4D35BDF}" srcId="{9865A855-76E4-4930-95CC-706F86704B85}" destId="{A5257D5B-2CF1-4822-AC0C-B820AFB6FEB8}" srcOrd="3" destOrd="0" parTransId="{BC2D9B17-158E-4565-B3C1-210C078C970D}" sibTransId="{05B12440-C3DF-44D1-A300-12455AC3753B}"/>
    <dgm:cxn modelId="{5C1D3D7E-5B4E-4B3B-AFBA-0BE14B35983A}" type="presOf" srcId="{FE8A297A-FA4B-4D60-B899-B4D0C619BA36}" destId="{40645925-BD35-43F3-969F-812E2B6DC533}" srcOrd="0" destOrd="0" presId="urn:microsoft.com/office/officeart/2005/8/layout/radial5"/>
    <dgm:cxn modelId="{957FB18C-7941-41F6-894C-BF2EBEC21E84}" type="presOf" srcId="{B65E4EC8-1291-4282-8BE9-D28C7D136199}" destId="{F67D2894-A183-48A3-ACFB-E87282960434}" srcOrd="0" destOrd="0" presId="urn:microsoft.com/office/officeart/2005/8/layout/radial5"/>
    <dgm:cxn modelId="{4FE55A93-76C2-48FA-A1D7-CD43E4573DD6}" type="presOf" srcId="{D54844CE-DA5C-4596-85B1-BE98A6E68F11}" destId="{4A7C926A-F8DF-4F18-9A10-EFBE9274138C}" srcOrd="0" destOrd="0" presId="urn:microsoft.com/office/officeart/2005/8/layout/radial5"/>
    <dgm:cxn modelId="{482840A7-BCAA-4440-9A3A-4D5AF8D2A880}" type="presOf" srcId="{F8FDBD9B-CE51-47EB-9F3A-DA247DF3C681}" destId="{18F5A920-605E-4792-91A7-1E961B55B0D7}" srcOrd="1" destOrd="0" presId="urn:microsoft.com/office/officeart/2005/8/layout/radial5"/>
    <dgm:cxn modelId="{AD0646AC-985D-4C01-BDAC-BA7A4AFC7465}" type="presOf" srcId="{1D279EC1-7463-4DB9-B2C6-C01FB15FAE83}" destId="{B5A5889E-9234-43B5-81F7-BC39C5E34202}" srcOrd="0" destOrd="0" presId="urn:microsoft.com/office/officeart/2005/8/layout/radial5"/>
    <dgm:cxn modelId="{AB5A97AF-024E-43ED-8C51-3CA9B5309678}" type="presOf" srcId="{A5257D5B-2CF1-4822-AC0C-B820AFB6FEB8}" destId="{28AB3917-3138-44EF-9A3C-BC94A8AACEF8}" srcOrd="0" destOrd="0" presId="urn:microsoft.com/office/officeart/2005/8/layout/radial5"/>
    <dgm:cxn modelId="{8022EFB0-5AA5-404D-B937-D42CA4B29023}" type="presOf" srcId="{B5EE933B-CF1F-423E-AE17-2FC80F0E36D2}" destId="{3FF83E7E-B4BE-4E5E-BA1B-6931A3D29FB3}" srcOrd="1" destOrd="0" presId="urn:microsoft.com/office/officeart/2005/8/layout/radial5"/>
    <dgm:cxn modelId="{4B52DAB5-BDF5-4657-9BE4-AE09B5C8108D}" type="presOf" srcId="{153B5192-92A1-4F26-8365-CDA6102E882E}" destId="{29BED9F9-4DB0-4868-894B-01E0839B4160}" srcOrd="0" destOrd="0" presId="urn:microsoft.com/office/officeart/2005/8/layout/radial5"/>
    <dgm:cxn modelId="{3FBB3BC5-8B44-43C1-A860-ABF72923CB0D}" srcId="{9865A855-76E4-4930-95CC-706F86704B85}" destId="{9EDBCAB1-651E-4239-991E-D2E6FA5F65E5}" srcOrd="2" destOrd="0" parTransId="{F8FDBD9B-CE51-47EB-9F3A-DA247DF3C681}" sibTransId="{86D082FF-C420-4A8C-B18D-6E01C3F677CE}"/>
    <dgm:cxn modelId="{59AA8CC5-83E1-4924-A8F1-AE9A93985315}" type="presOf" srcId="{9865A855-76E4-4930-95CC-706F86704B85}" destId="{FC69DC2D-892F-482C-971E-0D6BCA71068A}" srcOrd="0" destOrd="0" presId="urn:microsoft.com/office/officeart/2005/8/layout/radial5"/>
    <dgm:cxn modelId="{AEC015F3-F232-44FD-9746-4F2BF08215F4}" type="presOf" srcId="{B5EE933B-CF1F-423E-AE17-2FC80F0E36D2}" destId="{D5DDE1EF-5D81-4BEF-B4D0-CA8145EBE9C0}" srcOrd="0" destOrd="0" presId="urn:microsoft.com/office/officeart/2005/8/layout/radial5"/>
    <dgm:cxn modelId="{BEDF103D-7E52-4D7F-80FB-E250FE599A8C}" type="presParOf" srcId="{F67D2894-A183-48A3-ACFB-E87282960434}" destId="{FC69DC2D-892F-482C-971E-0D6BCA71068A}" srcOrd="0" destOrd="0" presId="urn:microsoft.com/office/officeart/2005/8/layout/radial5"/>
    <dgm:cxn modelId="{99493A26-2A4E-43A4-B43C-3636B5990AB5}" type="presParOf" srcId="{F67D2894-A183-48A3-ACFB-E87282960434}" destId="{D5DDE1EF-5D81-4BEF-B4D0-CA8145EBE9C0}" srcOrd="1" destOrd="0" presId="urn:microsoft.com/office/officeart/2005/8/layout/radial5"/>
    <dgm:cxn modelId="{49269AF8-5C82-4BCE-A235-BD5E2F38301C}" type="presParOf" srcId="{D5DDE1EF-5D81-4BEF-B4D0-CA8145EBE9C0}" destId="{3FF83E7E-B4BE-4E5E-BA1B-6931A3D29FB3}" srcOrd="0" destOrd="0" presId="urn:microsoft.com/office/officeart/2005/8/layout/radial5"/>
    <dgm:cxn modelId="{38388467-8629-459B-A5B3-554A7AD40442}" type="presParOf" srcId="{F67D2894-A183-48A3-ACFB-E87282960434}" destId="{40645925-BD35-43F3-969F-812E2B6DC533}" srcOrd="2" destOrd="0" presId="urn:microsoft.com/office/officeart/2005/8/layout/radial5"/>
    <dgm:cxn modelId="{D388AAAF-FA01-4E23-B3DE-A4134A02F852}" type="presParOf" srcId="{F67D2894-A183-48A3-ACFB-E87282960434}" destId="{29BED9F9-4DB0-4868-894B-01E0839B4160}" srcOrd="3" destOrd="0" presId="urn:microsoft.com/office/officeart/2005/8/layout/radial5"/>
    <dgm:cxn modelId="{B62A7F09-B68E-4FA9-8240-F88FFBCC48ED}" type="presParOf" srcId="{29BED9F9-4DB0-4868-894B-01E0839B4160}" destId="{AC64EBE7-BBC7-4C59-A95D-F7A4FE36F906}" srcOrd="0" destOrd="0" presId="urn:microsoft.com/office/officeart/2005/8/layout/radial5"/>
    <dgm:cxn modelId="{11DF621E-A1AC-4858-8BDC-CDAD09590528}" type="presParOf" srcId="{F67D2894-A183-48A3-ACFB-E87282960434}" destId="{BD82BCCA-BBEE-483B-A3D8-AA520CE0DFA1}" srcOrd="4" destOrd="0" presId="urn:microsoft.com/office/officeart/2005/8/layout/radial5"/>
    <dgm:cxn modelId="{77CDBBEB-DEA4-4F83-9335-1E7630BBECC6}" type="presParOf" srcId="{F67D2894-A183-48A3-ACFB-E87282960434}" destId="{2702DB5D-FD1A-4561-8F4C-5DD0248B4C04}" srcOrd="5" destOrd="0" presId="urn:microsoft.com/office/officeart/2005/8/layout/radial5"/>
    <dgm:cxn modelId="{3E3ED1BA-E38F-483C-82C5-8DC04D327915}" type="presParOf" srcId="{2702DB5D-FD1A-4561-8F4C-5DD0248B4C04}" destId="{18F5A920-605E-4792-91A7-1E961B55B0D7}" srcOrd="0" destOrd="0" presId="urn:microsoft.com/office/officeart/2005/8/layout/radial5"/>
    <dgm:cxn modelId="{F08BC368-9B6B-46C6-B0D4-43B613CBAA14}" type="presParOf" srcId="{F67D2894-A183-48A3-ACFB-E87282960434}" destId="{3E99D2C3-B93C-46C4-9F5B-186C418D5699}" srcOrd="6" destOrd="0" presId="urn:microsoft.com/office/officeart/2005/8/layout/radial5"/>
    <dgm:cxn modelId="{CBD07515-12BC-40A5-9610-0C0B7DA5E560}" type="presParOf" srcId="{F67D2894-A183-48A3-ACFB-E87282960434}" destId="{2F6DAC05-D8D0-4F96-8418-8710747B065B}" srcOrd="7" destOrd="0" presId="urn:microsoft.com/office/officeart/2005/8/layout/radial5"/>
    <dgm:cxn modelId="{12BE9F00-5E61-4F08-BCB4-8F6A582F79CE}" type="presParOf" srcId="{2F6DAC05-D8D0-4F96-8418-8710747B065B}" destId="{2A067678-C2CC-4160-8938-B2580107234F}" srcOrd="0" destOrd="0" presId="urn:microsoft.com/office/officeart/2005/8/layout/radial5"/>
    <dgm:cxn modelId="{8D17840A-BD14-440F-BBE7-344A342F181E}" type="presParOf" srcId="{F67D2894-A183-48A3-ACFB-E87282960434}" destId="{28AB3917-3138-44EF-9A3C-BC94A8AACEF8}" srcOrd="8" destOrd="0" presId="urn:microsoft.com/office/officeart/2005/8/layout/radial5"/>
    <dgm:cxn modelId="{40DEAB1D-4922-40B0-AB2A-C6E58CAB1D18}" type="presParOf" srcId="{F67D2894-A183-48A3-ACFB-E87282960434}" destId="{4A7C926A-F8DF-4F18-9A10-EFBE9274138C}" srcOrd="9" destOrd="0" presId="urn:microsoft.com/office/officeart/2005/8/layout/radial5"/>
    <dgm:cxn modelId="{33B54A80-4615-4237-A95A-EF73E3A3EF6F}" type="presParOf" srcId="{4A7C926A-F8DF-4F18-9A10-EFBE9274138C}" destId="{8DC40C11-3AEE-409A-865C-B051B7EEE60A}" srcOrd="0" destOrd="0" presId="urn:microsoft.com/office/officeart/2005/8/layout/radial5"/>
    <dgm:cxn modelId="{269ECA04-B83F-40FE-AD46-3F1340CE4B38}" type="presParOf" srcId="{F67D2894-A183-48A3-ACFB-E87282960434}" destId="{B5A5889E-9234-43B5-81F7-BC39C5E34202}"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82D11C-FF5B-41BA-B90D-5FD15AE58F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497A506-176F-487E-99AA-303ED30E3ABF}">
      <dgm:prSet/>
      <dgm:spPr/>
      <dgm:t>
        <a:bodyPr/>
        <a:lstStyle/>
        <a:p>
          <a:pPr>
            <a:buFont typeface="Arial" panose="020B0604020202020204" pitchFamily="34" charset="0"/>
            <a:buChar char="•"/>
          </a:pPr>
          <a:r>
            <a:rPr lang="en-US" b="0" i="0" u="none" dirty="0"/>
            <a:t>SUD treatment programs need to be well-equipped to provide HIV risk assessments, testing, counseling, and linkage to HIV care providers</a:t>
          </a:r>
        </a:p>
      </dgm:t>
    </dgm:pt>
    <dgm:pt modelId="{E980894C-5EDE-4718-84C4-DA0E45441681}" type="parTrans" cxnId="{DD5D4F99-1224-4915-AA8D-74BB71BB4117}">
      <dgm:prSet/>
      <dgm:spPr/>
      <dgm:t>
        <a:bodyPr/>
        <a:lstStyle/>
        <a:p>
          <a:endParaRPr lang="en-US"/>
        </a:p>
      </dgm:t>
    </dgm:pt>
    <dgm:pt modelId="{ED969520-9C3B-4A93-8C76-56501EEDE19D}" type="sibTrans" cxnId="{DD5D4F99-1224-4915-AA8D-74BB71BB4117}">
      <dgm:prSet/>
      <dgm:spPr/>
      <dgm:t>
        <a:bodyPr/>
        <a:lstStyle/>
        <a:p>
          <a:endParaRPr lang="en-US"/>
        </a:p>
      </dgm:t>
    </dgm:pt>
    <dgm:pt modelId="{1AE085A1-6719-44EE-BD57-D2EF282618F9}">
      <dgm:prSet/>
      <dgm:spPr/>
      <dgm:t>
        <a:bodyPr/>
        <a:lstStyle/>
        <a:p>
          <a:pPr>
            <a:buFont typeface="Arial" panose="020B0604020202020204" pitchFamily="34" charset="0"/>
            <a:buChar char="•"/>
          </a:pPr>
          <a:r>
            <a:rPr lang="en-US" b="0" i="0" u="none" dirty="0"/>
            <a:t>PrEP and PEP prescriptions for those who do not have HIV to reduce their risk of contracting HIV</a:t>
          </a:r>
        </a:p>
      </dgm:t>
    </dgm:pt>
    <dgm:pt modelId="{04755700-9B9A-4A0A-B6ED-8DD104A3B289}" type="parTrans" cxnId="{3C9DA81B-6D27-47FF-9F74-8AF7E71B266E}">
      <dgm:prSet/>
      <dgm:spPr/>
      <dgm:t>
        <a:bodyPr/>
        <a:lstStyle/>
        <a:p>
          <a:endParaRPr lang="en-US"/>
        </a:p>
      </dgm:t>
    </dgm:pt>
    <dgm:pt modelId="{B1005290-514A-4D51-8B79-EC5A1C56C02E}" type="sibTrans" cxnId="{3C9DA81B-6D27-47FF-9F74-8AF7E71B266E}">
      <dgm:prSet/>
      <dgm:spPr/>
      <dgm:t>
        <a:bodyPr/>
        <a:lstStyle/>
        <a:p>
          <a:endParaRPr lang="en-US"/>
        </a:p>
      </dgm:t>
    </dgm:pt>
    <dgm:pt modelId="{E24C107C-82B7-4150-8BD0-EBC3D246821B}">
      <dgm:prSet/>
      <dgm:spPr/>
      <dgm:t>
        <a:bodyPr/>
        <a:lstStyle/>
        <a:p>
          <a:pPr>
            <a:buFont typeface="+mj-lt"/>
            <a:buNone/>
          </a:pPr>
          <a:r>
            <a:rPr lang="en-US" b="0" i="0" u="none" dirty="0"/>
            <a:t>Tailored and integrated services are necessary to achieve both HIV and SUD related treatment goals</a:t>
          </a:r>
          <a:endParaRPr lang="en-US" b="1" i="0" u="none" dirty="0"/>
        </a:p>
      </dgm:t>
    </dgm:pt>
    <dgm:pt modelId="{9762D3A0-C23B-4841-B5A5-88EF52605C09}" type="sibTrans" cxnId="{FE8CBF11-9A14-45C5-9DC0-09010041F21B}">
      <dgm:prSet/>
      <dgm:spPr/>
      <dgm:t>
        <a:bodyPr/>
        <a:lstStyle/>
        <a:p>
          <a:endParaRPr lang="en-US"/>
        </a:p>
      </dgm:t>
    </dgm:pt>
    <dgm:pt modelId="{B9F81655-FBBE-49DE-BDDD-967AC7A8ED91}" type="parTrans" cxnId="{FE8CBF11-9A14-45C5-9DC0-09010041F21B}">
      <dgm:prSet/>
      <dgm:spPr/>
      <dgm:t>
        <a:bodyPr/>
        <a:lstStyle/>
        <a:p>
          <a:endParaRPr lang="en-US"/>
        </a:p>
      </dgm:t>
    </dgm:pt>
    <dgm:pt modelId="{49A1A12D-3985-4930-B486-7489D46713F4}">
      <dgm:prSet/>
      <dgm:spPr/>
      <dgm:t>
        <a:bodyPr/>
        <a:lstStyle/>
        <a:p>
          <a:pPr>
            <a:buFont typeface="+mj-lt"/>
            <a:buAutoNum type="arabicPeriod"/>
          </a:pPr>
          <a:r>
            <a:rPr lang="en-US" b="1" i="0" u="none" dirty="0"/>
            <a:t>Recommendations for SUD Treatment Providers when working with PLWHA</a:t>
          </a:r>
        </a:p>
      </dgm:t>
    </dgm:pt>
    <dgm:pt modelId="{E6BE2157-1879-41B1-A4B6-9509B5BAAD22}" type="parTrans" cxnId="{E5814363-A4E1-450A-B0E6-1392933FE6F9}">
      <dgm:prSet/>
      <dgm:spPr/>
    </dgm:pt>
    <dgm:pt modelId="{9360B665-E7D4-43E7-8F4A-CA53FE5B99C2}" type="sibTrans" cxnId="{E5814363-A4E1-450A-B0E6-1392933FE6F9}">
      <dgm:prSet/>
      <dgm:spPr/>
    </dgm:pt>
    <dgm:pt modelId="{86EB0563-57AD-44EC-8B5B-1A8B52E74D6F}">
      <dgm:prSet/>
      <dgm:spPr/>
      <dgm:t>
        <a:bodyPr/>
        <a:lstStyle/>
        <a:p>
          <a:pPr>
            <a:buFont typeface="Arial" panose="020B0604020202020204" pitchFamily="34" charset="0"/>
            <a:buChar char="•"/>
          </a:pPr>
          <a:r>
            <a:rPr lang="en-US" b="0" i="0" u="none" dirty="0"/>
            <a:t>Providers should offer universal HIV screenings for people experiencing a SUD</a:t>
          </a:r>
        </a:p>
      </dgm:t>
    </dgm:pt>
    <dgm:pt modelId="{2D250307-1735-429D-9192-4CE80D2E7A86}" type="parTrans" cxnId="{97C66BB3-53F4-47DE-ACE5-B54B76ABFFAA}">
      <dgm:prSet/>
      <dgm:spPr/>
      <dgm:t>
        <a:bodyPr/>
        <a:lstStyle/>
        <a:p>
          <a:endParaRPr lang="en-US"/>
        </a:p>
      </dgm:t>
    </dgm:pt>
    <dgm:pt modelId="{778CAC46-FA0A-4C82-A65D-B9935B22C329}" type="sibTrans" cxnId="{97C66BB3-53F4-47DE-ACE5-B54B76ABFFAA}">
      <dgm:prSet/>
      <dgm:spPr/>
      <dgm:t>
        <a:bodyPr/>
        <a:lstStyle/>
        <a:p>
          <a:endParaRPr lang="en-US"/>
        </a:p>
      </dgm:t>
    </dgm:pt>
    <dgm:pt modelId="{3933A96C-2875-431C-AD42-DB21E21C1ED8}">
      <dgm:prSet/>
      <dgm:spPr/>
      <dgm:t>
        <a:bodyPr/>
        <a:lstStyle/>
        <a:p>
          <a:pPr>
            <a:buFont typeface="Arial" panose="020B0604020202020204" pitchFamily="34" charset="0"/>
            <a:buChar char="•"/>
          </a:pPr>
          <a:r>
            <a:rPr lang="en-US" b="0" i="0" u="none" dirty="0"/>
            <a:t>For clients experiencing a SUD who are not living with HIV, providers can implement ongoing HIV screenings and testing, prescribe PrEP and PEP, provide education on harm reduction strategies, and implement counseling programs to support continued SUD recovery and prevent HIV</a:t>
          </a:r>
        </a:p>
      </dgm:t>
    </dgm:pt>
    <dgm:pt modelId="{7516D87A-1727-49A8-8236-F10447FD0B55}" type="parTrans" cxnId="{C523981F-2CA4-4860-B9AB-313E716D0F15}">
      <dgm:prSet/>
      <dgm:spPr/>
      <dgm:t>
        <a:bodyPr/>
        <a:lstStyle/>
        <a:p>
          <a:endParaRPr lang="en-US"/>
        </a:p>
      </dgm:t>
    </dgm:pt>
    <dgm:pt modelId="{E2B6D471-1925-427C-8E2D-9ADF44D3910D}" type="sibTrans" cxnId="{C523981F-2CA4-4860-B9AB-313E716D0F15}">
      <dgm:prSet/>
      <dgm:spPr/>
      <dgm:t>
        <a:bodyPr/>
        <a:lstStyle/>
        <a:p>
          <a:endParaRPr lang="en-US"/>
        </a:p>
      </dgm:t>
    </dgm:pt>
    <dgm:pt modelId="{0A26734A-E9F7-4CAE-B2A5-07ACAD75323F}">
      <dgm:prSet/>
      <dgm:spPr/>
      <dgm:t>
        <a:bodyPr/>
        <a:lstStyle/>
        <a:p>
          <a:pPr>
            <a:buFont typeface="Arial" panose="020B0604020202020204" pitchFamily="34" charset="0"/>
            <a:buChar char="•"/>
          </a:pPr>
          <a:r>
            <a:rPr lang="en-US" b="0" i="0" u="none" dirty="0"/>
            <a:t>SUD treatment providers can quickly link clients with HIV to HIV primary care</a:t>
          </a:r>
        </a:p>
      </dgm:t>
    </dgm:pt>
    <dgm:pt modelId="{03FE34B5-5DEA-4E8A-886F-6A5A3F5002C5}" type="parTrans" cxnId="{726354F8-6AD4-404E-9E69-30C9BAA18798}">
      <dgm:prSet/>
      <dgm:spPr/>
      <dgm:t>
        <a:bodyPr/>
        <a:lstStyle/>
        <a:p>
          <a:endParaRPr lang="en-US"/>
        </a:p>
      </dgm:t>
    </dgm:pt>
    <dgm:pt modelId="{11922BCE-EF31-4196-A71E-3A15A0DFC275}" type="sibTrans" cxnId="{726354F8-6AD4-404E-9E69-30C9BAA18798}">
      <dgm:prSet/>
      <dgm:spPr/>
      <dgm:t>
        <a:bodyPr/>
        <a:lstStyle/>
        <a:p>
          <a:endParaRPr lang="en-US"/>
        </a:p>
      </dgm:t>
    </dgm:pt>
    <dgm:pt modelId="{24CDA609-D654-4409-8ED7-4C744FCA7441}">
      <dgm:prSet/>
      <dgm:spPr/>
      <dgm:t>
        <a:bodyPr/>
        <a:lstStyle/>
        <a:p>
          <a:pPr>
            <a:buFont typeface="Arial" panose="020B0604020202020204" pitchFamily="34" charset="0"/>
            <a:buChar char="•"/>
          </a:pPr>
          <a:r>
            <a:rPr lang="en-US" b="0" i="0" u="none" dirty="0"/>
            <a:t>Providers must receive training to effectively implement screening, assessment, and treatment programs</a:t>
          </a:r>
        </a:p>
      </dgm:t>
    </dgm:pt>
    <dgm:pt modelId="{E85E31C4-A7DF-496A-8E6C-F7DD908E7FA2}" type="parTrans" cxnId="{D7163775-7791-495B-A3FD-72FA24215EB0}">
      <dgm:prSet/>
      <dgm:spPr/>
      <dgm:t>
        <a:bodyPr/>
        <a:lstStyle/>
        <a:p>
          <a:endParaRPr lang="en-US"/>
        </a:p>
      </dgm:t>
    </dgm:pt>
    <dgm:pt modelId="{A2BB9E76-DD13-475C-AEFF-1D14FEC170DD}" type="sibTrans" cxnId="{D7163775-7791-495B-A3FD-72FA24215EB0}">
      <dgm:prSet/>
      <dgm:spPr/>
      <dgm:t>
        <a:bodyPr/>
        <a:lstStyle/>
        <a:p>
          <a:endParaRPr lang="en-US"/>
        </a:p>
      </dgm:t>
    </dgm:pt>
    <dgm:pt modelId="{A28A979E-7FEB-4AF9-9AEA-1C929B6C2403}">
      <dgm:prSet/>
      <dgm:spPr/>
      <dgm:t>
        <a:bodyPr/>
        <a:lstStyle/>
        <a:p>
          <a:pPr>
            <a:buFont typeface="Arial" panose="020B0604020202020204" pitchFamily="34" charset="0"/>
            <a:buChar char="•"/>
          </a:pPr>
          <a:r>
            <a:rPr lang="en-US" b="0" i="0" u="none" dirty="0"/>
            <a:t>The co-occurrence of a SUD and HIV requires an integrated treatment plan that assesses and addresses the client’s social stressors and support systems while acknowledging potential client co-morbidities</a:t>
          </a:r>
        </a:p>
      </dgm:t>
    </dgm:pt>
    <dgm:pt modelId="{8292EC68-BA74-4EE3-A678-E757043EE258}" type="parTrans" cxnId="{0AF330D5-9C77-415F-BC66-0DAC8B694C71}">
      <dgm:prSet/>
      <dgm:spPr/>
      <dgm:t>
        <a:bodyPr/>
        <a:lstStyle/>
        <a:p>
          <a:endParaRPr lang="en-US"/>
        </a:p>
      </dgm:t>
    </dgm:pt>
    <dgm:pt modelId="{28022E89-F1B5-4270-A156-13ECA6C555FE}" type="sibTrans" cxnId="{0AF330D5-9C77-415F-BC66-0DAC8B694C71}">
      <dgm:prSet/>
      <dgm:spPr/>
      <dgm:t>
        <a:bodyPr/>
        <a:lstStyle/>
        <a:p>
          <a:endParaRPr lang="en-US"/>
        </a:p>
      </dgm:t>
    </dgm:pt>
    <dgm:pt modelId="{A73A61D8-4F0E-4EBC-A58A-BBD987974CBF}">
      <dgm:prSet/>
      <dgm:spPr/>
      <dgm:t>
        <a:bodyPr/>
        <a:lstStyle/>
        <a:p>
          <a:pPr>
            <a:buFont typeface="Arial" panose="020B0604020202020204" pitchFamily="34" charset="0"/>
            <a:buChar char="•"/>
          </a:pPr>
          <a:r>
            <a:rPr lang="en-US" b="0" i="0" u="none" dirty="0"/>
            <a:t>Case managers are essential for developing and implementing an integrated treatment plans</a:t>
          </a:r>
        </a:p>
      </dgm:t>
    </dgm:pt>
    <dgm:pt modelId="{B563CB25-4493-4A27-9CC9-299F256DDF68}" type="parTrans" cxnId="{96F7C86C-3E53-45E2-95D7-7F8AE8B274E9}">
      <dgm:prSet/>
      <dgm:spPr/>
      <dgm:t>
        <a:bodyPr/>
        <a:lstStyle/>
        <a:p>
          <a:endParaRPr lang="en-US"/>
        </a:p>
      </dgm:t>
    </dgm:pt>
    <dgm:pt modelId="{93E876B1-F281-47DF-85B1-8B6948CE9C3B}" type="sibTrans" cxnId="{96F7C86C-3E53-45E2-95D7-7F8AE8B274E9}">
      <dgm:prSet/>
      <dgm:spPr/>
      <dgm:t>
        <a:bodyPr/>
        <a:lstStyle/>
        <a:p>
          <a:endParaRPr lang="en-US"/>
        </a:p>
      </dgm:t>
    </dgm:pt>
    <dgm:pt modelId="{642B594D-80E0-4E9F-BD34-D0FB316D7E52}">
      <dgm:prSet/>
      <dgm:spPr/>
      <dgm:t>
        <a:bodyPr/>
        <a:lstStyle/>
        <a:p>
          <a:pPr>
            <a:buFont typeface="Arial" panose="020B0604020202020204" pitchFamily="34" charset="0"/>
            <a:buChar char="•"/>
          </a:pPr>
          <a:r>
            <a:rPr lang="en-US" b="0" i="0" u="none" dirty="0"/>
            <a:t>Case managers and providers should establish a network of referrals for services not provided</a:t>
          </a:r>
        </a:p>
      </dgm:t>
    </dgm:pt>
    <dgm:pt modelId="{1E49A699-1308-42DA-8028-E8562C2880C6}" type="parTrans" cxnId="{02F251EB-326D-4370-954B-9085B77038A5}">
      <dgm:prSet/>
      <dgm:spPr/>
      <dgm:t>
        <a:bodyPr/>
        <a:lstStyle/>
        <a:p>
          <a:endParaRPr lang="en-US"/>
        </a:p>
      </dgm:t>
    </dgm:pt>
    <dgm:pt modelId="{B25E308D-7A56-48F8-BAF8-47309FAF104F}" type="sibTrans" cxnId="{02F251EB-326D-4370-954B-9085B77038A5}">
      <dgm:prSet/>
      <dgm:spPr/>
      <dgm:t>
        <a:bodyPr/>
        <a:lstStyle/>
        <a:p>
          <a:endParaRPr lang="en-US"/>
        </a:p>
      </dgm:t>
    </dgm:pt>
    <dgm:pt modelId="{2148C054-3AFF-47FE-A12B-1B3CB3605F94}" type="pres">
      <dgm:prSet presAssocID="{6C82D11C-FF5B-41BA-B90D-5FD15AE58F2D}" presName="linear" presStyleCnt="0">
        <dgm:presLayoutVars>
          <dgm:animLvl val="lvl"/>
          <dgm:resizeHandles val="exact"/>
        </dgm:presLayoutVars>
      </dgm:prSet>
      <dgm:spPr/>
    </dgm:pt>
    <dgm:pt modelId="{5963CA67-3CF3-41D2-B8E0-3098A1CDC934}" type="pres">
      <dgm:prSet presAssocID="{49A1A12D-3985-4930-B486-7489D46713F4}" presName="parentText" presStyleLbl="node1" presStyleIdx="0" presStyleCnt="4">
        <dgm:presLayoutVars>
          <dgm:chMax val="0"/>
          <dgm:bulletEnabled val="1"/>
        </dgm:presLayoutVars>
      </dgm:prSet>
      <dgm:spPr/>
    </dgm:pt>
    <dgm:pt modelId="{70573AC4-C872-4BE9-956E-D9B24158BDEA}" type="pres">
      <dgm:prSet presAssocID="{49A1A12D-3985-4930-B486-7489D46713F4}" presName="childText" presStyleLbl="revTx" presStyleIdx="0" presStyleCnt="1">
        <dgm:presLayoutVars>
          <dgm:bulletEnabled val="1"/>
        </dgm:presLayoutVars>
      </dgm:prSet>
      <dgm:spPr/>
    </dgm:pt>
    <dgm:pt modelId="{BE1448AC-6F9B-4617-898E-A3460F44A34D}" type="pres">
      <dgm:prSet presAssocID="{E24C107C-82B7-4150-8BD0-EBC3D246821B}" presName="parentText" presStyleLbl="node1" presStyleIdx="1" presStyleCnt="4">
        <dgm:presLayoutVars>
          <dgm:chMax val="0"/>
          <dgm:bulletEnabled val="1"/>
        </dgm:presLayoutVars>
      </dgm:prSet>
      <dgm:spPr/>
    </dgm:pt>
    <dgm:pt modelId="{1D586619-A6AE-40CC-B085-649413D9AFA8}" type="pres">
      <dgm:prSet presAssocID="{9762D3A0-C23B-4841-B5A5-88EF52605C09}" presName="spacer" presStyleCnt="0"/>
      <dgm:spPr/>
    </dgm:pt>
    <dgm:pt modelId="{D340C7C9-D073-47F3-9481-36540EB1285F}" type="pres">
      <dgm:prSet presAssocID="{B497A506-176F-487E-99AA-303ED30E3ABF}" presName="parentText" presStyleLbl="node1" presStyleIdx="2" presStyleCnt="4">
        <dgm:presLayoutVars>
          <dgm:chMax val="0"/>
          <dgm:bulletEnabled val="1"/>
        </dgm:presLayoutVars>
      </dgm:prSet>
      <dgm:spPr/>
    </dgm:pt>
    <dgm:pt modelId="{98A38BB2-90B9-4D6B-BA5A-42B9B7B69136}" type="pres">
      <dgm:prSet presAssocID="{ED969520-9C3B-4A93-8C76-56501EEDE19D}" presName="spacer" presStyleCnt="0"/>
      <dgm:spPr/>
    </dgm:pt>
    <dgm:pt modelId="{E2417ED4-17C0-457C-9D17-012FDC1D56E5}" type="pres">
      <dgm:prSet presAssocID="{1AE085A1-6719-44EE-BD57-D2EF282618F9}" presName="parentText" presStyleLbl="node1" presStyleIdx="3" presStyleCnt="4">
        <dgm:presLayoutVars>
          <dgm:chMax val="0"/>
          <dgm:bulletEnabled val="1"/>
        </dgm:presLayoutVars>
      </dgm:prSet>
      <dgm:spPr/>
    </dgm:pt>
  </dgm:ptLst>
  <dgm:cxnLst>
    <dgm:cxn modelId="{FE8CBF11-9A14-45C5-9DC0-09010041F21B}" srcId="{6C82D11C-FF5B-41BA-B90D-5FD15AE58F2D}" destId="{E24C107C-82B7-4150-8BD0-EBC3D246821B}" srcOrd="1" destOrd="0" parTransId="{B9F81655-FBBE-49DE-BDDD-967AC7A8ED91}" sibTransId="{9762D3A0-C23B-4841-B5A5-88EF52605C09}"/>
    <dgm:cxn modelId="{3C9DA81B-6D27-47FF-9F74-8AF7E71B266E}" srcId="{6C82D11C-FF5B-41BA-B90D-5FD15AE58F2D}" destId="{1AE085A1-6719-44EE-BD57-D2EF282618F9}" srcOrd="3" destOrd="0" parTransId="{04755700-9B9A-4A0A-B6ED-8DD104A3B289}" sibTransId="{B1005290-514A-4D51-8B79-EC5A1C56C02E}"/>
    <dgm:cxn modelId="{C523981F-2CA4-4860-B9AB-313E716D0F15}" srcId="{49A1A12D-3985-4930-B486-7489D46713F4}" destId="{3933A96C-2875-431C-AD42-DB21E21C1ED8}" srcOrd="1" destOrd="0" parTransId="{7516D87A-1727-49A8-8236-F10447FD0B55}" sibTransId="{E2B6D471-1925-427C-8E2D-9ADF44D3910D}"/>
    <dgm:cxn modelId="{3AC4E03C-DBD9-43C3-9DF9-CB482089BBDE}" type="presOf" srcId="{1AE085A1-6719-44EE-BD57-D2EF282618F9}" destId="{E2417ED4-17C0-457C-9D17-012FDC1D56E5}" srcOrd="0" destOrd="0" presId="urn:microsoft.com/office/officeart/2005/8/layout/vList2"/>
    <dgm:cxn modelId="{4D7B3563-820B-4A04-8E79-080F63D55A05}" type="presOf" srcId="{0A26734A-E9F7-4CAE-B2A5-07ACAD75323F}" destId="{70573AC4-C872-4BE9-956E-D9B24158BDEA}" srcOrd="0" destOrd="2" presId="urn:microsoft.com/office/officeart/2005/8/layout/vList2"/>
    <dgm:cxn modelId="{E5814363-A4E1-450A-B0E6-1392933FE6F9}" srcId="{6C82D11C-FF5B-41BA-B90D-5FD15AE58F2D}" destId="{49A1A12D-3985-4930-B486-7489D46713F4}" srcOrd="0" destOrd="0" parTransId="{E6BE2157-1879-41B1-A4B6-9509B5BAAD22}" sibTransId="{9360B665-E7D4-43E7-8F4A-CA53FE5B99C2}"/>
    <dgm:cxn modelId="{96F7C86C-3E53-45E2-95D7-7F8AE8B274E9}" srcId="{49A1A12D-3985-4930-B486-7489D46713F4}" destId="{A73A61D8-4F0E-4EBC-A58A-BBD987974CBF}" srcOrd="5" destOrd="0" parTransId="{B563CB25-4493-4A27-9CC9-299F256DDF68}" sibTransId="{93E876B1-F281-47DF-85B1-8B6948CE9C3B}"/>
    <dgm:cxn modelId="{D7163775-7791-495B-A3FD-72FA24215EB0}" srcId="{49A1A12D-3985-4930-B486-7489D46713F4}" destId="{24CDA609-D654-4409-8ED7-4C744FCA7441}" srcOrd="3" destOrd="0" parTransId="{E85E31C4-A7DF-496A-8E6C-F7DD908E7FA2}" sibTransId="{A2BB9E76-DD13-475C-AEFF-1D14FEC170DD}"/>
    <dgm:cxn modelId="{A7C5EE56-E37A-4A93-BE2A-EDE2B2DBF0FF}" type="presOf" srcId="{B497A506-176F-487E-99AA-303ED30E3ABF}" destId="{D340C7C9-D073-47F3-9481-36540EB1285F}" srcOrd="0" destOrd="0" presId="urn:microsoft.com/office/officeart/2005/8/layout/vList2"/>
    <dgm:cxn modelId="{A3FB8857-14CB-49D7-91D0-9670B25A6A5B}" type="presOf" srcId="{A28A979E-7FEB-4AF9-9AEA-1C929B6C2403}" destId="{70573AC4-C872-4BE9-956E-D9B24158BDEA}" srcOrd="0" destOrd="4" presId="urn:microsoft.com/office/officeart/2005/8/layout/vList2"/>
    <dgm:cxn modelId="{7B15CB77-6967-41F2-AD8B-7C653BD4D2AA}" type="presOf" srcId="{6C82D11C-FF5B-41BA-B90D-5FD15AE58F2D}" destId="{2148C054-3AFF-47FE-A12B-1B3CB3605F94}" srcOrd="0" destOrd="0" presId="urn:microsoft.com/office/officeart/2005/8/layout/vList2"/>
    <dgm:cxn modelId="{65515C7E-22C9-4F62-A6A1-5D5EACCCB27F}" type="presOf" srcId="{642B594D-80E0-4E9F-BD34-D0FB316D7E52}" destId="{70573AC4-C872-4BE9-956E-D9B24158BDEA}" srcOrd="0" destOrd="6" presId="urn:microsoft.com/office/officeart/2005/8/layout/vList2"/>
    <dgm:cxn modelId="{DD5D4F99-1224-4915-AA8D-74BB71BB4117}" srcId="{6C82D11C-FF5B-41BA-B90D-5FD15AE58F2D}" destId="{B497A506-176F-487E-99AA-303ED30E3ABF}" srcOrd="2" destOrd="0" parTransId="{E980894C-5EDE-4718-84C4-DA0E45441681}" sibTransId="{ED969520-9C3B-4A93-8C76-56501EEDE19D}"/>
    <dgm:cxn modelId="{75E778A3-E23F-4D3D-B917-DF7333719727}" type="presOf" srcId="{24CDA609-D654-4409-8ED7-4C744FCA7441}" destId="{70573AC4-C872-4BE9-956E-D9B24158BDEA}" srcOrd="0" destOrd="3" presId="urn:microsoft.com/office/officeart/2005/8/layout/vList2"/>
    <dgm:cxn modelId="{97C66BB3-53F4-47DE-ACE5-B54B76ABFFAA}" srcId="{49A1A12D-3985-4930-B486-7489D46713F4}" destId="{86EB0563-57AD-44EC-8B5B-1A8B52E74D6F}" srcOrd="0" destOrd="0" parTransId="{2D250307-1735-429D-9192-4CE80D2E7A86}" sibTransId="{778CAC46-FA0A-4C82-A65D-B9935B22C329}"/>
    <dgm:cxn modelId="{49F367B8-B300-409D-8099-53D81B9DBA83}" type="presOf" srcId="{A73A61D8-4F0E-4EBC-A58A-BBD987974CBF}" destId="{70573AC4-C872-4BE9-956E-D9B24158BDEA}" srcOrd="0" destOrd="5" presId="urn:microsoft.com/office/officeart/2005/8/layout/vList2"/>
    <dgm:cxn modelId="{970082BE-C9CA-433D-B458-60784AAB7A04}" type="presOf" srcId="{E24C107C-82B7-4150-8BD0-EBC3D246821B}" destId="{BE1448AC-6F9B-4617-898E-A3460F44A34D}" srcOrd="0" destOrd="0" presId="urn:microsoft.com/office/officeart/2005/8/layout/vList2"/>
    <dgm:cxn modelId="{980DF7C3-BABA-4901-98EF-5178A87D3394}" type="presOf" srcId="{3933A96C-2875-431C-AD42-DB21E21C1ED8}" destId="{70573AC4-C872-4BE9-956E-D9B24158BDEA}" srcOrd="0" destOrd="1" presId="urn:microsoft.com/office/officeart/2005/8/layout/vList2"/>
    <dgm:cxn modelId="{4002E9C6-A485-4BAD-ACF6-4B098C1D567B}" type="presOf" srcId="{49A1A12D-3985-4930-B486-7489D46713F4}" destId="{5963CA67-3CF3-41D2-B8E0-3098A1CDC934}" srcOrd="0" destOrd="0" presId="urn:microsoft.com/office/officeart/2005/8/layout/vList2"/>
    <dgm:cxn modelId="{0AF330D5-9C77-415F-BC66-0DAC8B694C71}" srcId="{49A1A12D-3985-4930-B486-7489D46713F4}" destId="{A28A979E-7FEB-4AF9-9AEA-1C929B6C2403}" srcOrd="4" destOrd="0" parTransId="{8292EC68-BA74-4EE3-A678-E757043EE258}" sibTransId="{28022E89-F1B5-4270-A156-13ECA6C555FE}"/>
    <dgm:cxn modelId="{02F251EB-326D-4370-954B-9085B77038A5}" srcId="{49A1A12D-3985-4930-B486-7489D46713F4}" destId="{642B594D-80E0-4E9F-BD34-D0FB316D7E52}" srcOrd="6" destOrd="0" parTransId="{1E49A699-1308-42DA-8028-E8562C2880C6}" sibTransId="{B25E308D-7A56-48F8-BAF8-47309FAF104F}"/>
    <dgm:cxn modelId="{F9A5BDED-5CB2-4E6C-8A76-9AAA7EF1E90F}" type="presOf" srcId="{86EB0563-57AD-44EC-8B5B-1A8B52E74D6F}" destId="{70573AC4-C872-4BE9-956E-D9B24158BDEA}" srcOrd="0" destOrd="0" presId="urn:microsoft.com/office/officeart/2005/8/layout/vList2"/>
    <dgm:cxn modelId="{726354F8-6AD4-404E-9E69-30C9BAA18798}" srcId="{49A1A12D-3985-4930-B486-7489D46713F4}" destId="{0A26734A-E9F7-4CAE-B2A5-07ACAD75323F}" srcOrd="2" destOrd="0" parTransId="{03FE34B5-5DEA-4E8A-886F-6A5A3F5002C5}" sibTransId="{11922BCE-EF31-4196-A71E-3A15A0DFC275}"/>
    <dgm:cxn modelId="{BE9A91C1-4E23-43D3-A3D9-C153082355BE}" type="presParOf" srcId="{2148C054-3AFF-47FE-A12B-1B3CB3605F94}" destId="{5963CA67-3CF3-41D2-B8E0-3098A1CDC934}" srcOrd="0" destOrd="0" presId="urn:microsoft.com/office/officeart/2005/8/layout/vList2"/>
    <dgm:cxn modelId="{9B91A7EC-9DBA-471B-922E-730095F483C1}" type="presParOf" srcId="{2148C054-3AFF-47FE-A12B-1B3CB3605F94}" destId="{70573AC4-C872-4BE9-956E-D9B24158BDEA}" srcOrd="1" destOrd="0" presId="urn:microsoft.com/office/officeart/2005/8/layout/vList2"/>
    <dgm:cxn modelId="{89D7AEA1-B7C5-4513-B253-71E92AB8A3E3}" type="presParOf" srcId="{2148C054-3AFF-47FE-A12B-1B3CB3605F94}" destId="{BE1448AC-6F9B-4617-898E-A3460F44A34D}" srcOrd="2" destOrd="0" presId="urn:microsoft.com/office/officeart/2005/8/layout/vList2"/>
    <dgm:cxn modelId="{A043172B-5FC1-47BA-8E9A-9F366B3490C9}" type="presParOf" srcId="{2148C054-3AFF-47FE-A12B-1B3CB3605F94}" destId="{1D586619-A6AE-40CC-B085-649413D9AFA8}" srcOrd="3" destOrd="0" presId="urn:microsoft.com/office/officeart/2005/8/layout/vList2"/>
    <dgm:cxn modelId="{05E00C5F-08E7-48C2-80A8-9F19CD164555}" type="presParOf" srcId="{2148C054-3AFF-47FE-A12B-1B3CB3605F94}" destId="{D340C7C9-D073-47F3-9481-36540EB1285F}" srcOrd="4" destOrd="0" presId="urn:microsoft.com/office/officeart/2005/8/layout/vList2"/>
    <dgm:cxn modelId="{CFFD6BB1-A33D-471A-8CCE-BC450FF8D254}" type="presParOf" srcId="{2148C054-3AFF-47FE-A12B-1B3CB3605F94}" destId="{98A38BB2-90B9-4D6B-BA5A-42B9B7B69136}" srcOrd="5" destOrd="0" presId="urn:microsoft.com/office/officeart/2005/8/layout/vList2"/>
    <dgm:cxn modelId="{403A0A3A-CCE8-49E4-B55E-9EF2F79B5378}" type="presParOf" srcId="{2148C054-3AFF-47FE-A12B-1B3CB3605F94}" destId="{E2417ED4-17C0-457C-9D17-012FDC1D56E5}"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35CE7D-A240-4356-9FE9-2C6AE919626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3DE611C-FB69-44B3-82BB-C523CB6493BE}">
      <dgm:prSet/>
      <dgm:spPr/>
      <dgm:t>
        <a:bodyPr/>
        <a:lstStyle/>
        <a:p>
          <a:pPr>
            <a:buFont typeface="+mj-lt"/>
            <a:buAutoNum type="arabicPeriod"/>
          </a:pPr>
          <a:r>
            <a:rPr lang="en-US" b="0" i="0" u="none" dirty="0"/>
            <a:t>Appropriately Diagnosing Individuals</a:t>
          </a:r>
        </a:p>
      </dgm:t>
    </dgm:pt>
    <dgm:pt modelId="{510A8DD8-2548-4771-8A6E-8925446F7D31}" type="parTrans" cxnId="{02023F80-F614-4254-B5CB-1ADB6012A32F}">
      <dgm:prSet/>
      <dgm:spPr/>
      <dgm:t>
        <a:bodyPr/>
        <a:lstStyle/>
        <a:p>
          <a:endParaRPr lang="en-US"/>
        </a:p>
      </dgm:t>
    </dgm:pt>
    <dgm:pt modelId="{FDDFD342-6B93-479F-B4E6-751605891067}" type="sibTrans" cxnId="{02023F80-F614-4254-B5CB-1ADB6012A32F}">
      <dgm:prSet/>
      <dgm:spPr/>
      <dgm:t>
        <a:bodyPr/>
        <a:lstStyle/>
        <a:p>
          <a:endParaRPr lang="en-US"/>
        </a:p>
      </dgm:t>
    </dgm:pt>
    <dgm:pt modelId="{879570AF-E1FE-4501-9241-DF7A8F45323E}">
      <dgm:prSet/>
      <dgm:spPr/>
      <dgm:t>
        <a:bodyPr/>
        <a:lstStyle/>
        <a:p>
          <a:pPr>
            <a:buFont typeface="Arial" panose="020B0604020202020204" pitchFamily="34" charset="0"/>
            <a:buChar char="•"/>
          </a:pPr>
          <a:r>
            <a:rPr lang="en-US" b="0" i="0" u="none" dirty="0"/>
            <a:t> Understanding SUD and HIV symptomatology leads to effective diagnosis and treatment strategies.</a:t>
          </a:r>
        </a:p>
      </dgm:t>
    </dgm:pt>
    <dgm:pt modelId="{43177F28-00D8-47FF-9E68-6845FE3696B9}" type="parTrans" cxnId="{2D8293D8-3B27-4FED-9682-8B38629EE506}">
      <dgm:prSet/>
      <dgm:spPr/>
      <dgm:t>
        <a:bodyPr/>
        <a:lstStyle/>
        <a:p>
          <a:endParaRPr lang="en-US"/>
        </a:p>
      </dgm:t>
    </dgm:pt>
    <dgm:pt modelId="{AF75C48C-398A-4464-8940-DF81FA3729DC}" type="sibTrans" cxnId="{2D8293D8-3B27-4FED-9682-8B38629EE506}">
      <dgm:prSet/>
      <dgm:spPr/>
      <dgm:t>
        <a:bodyPr/>
        <a:lstStyle/>
        <a:p>
          <a:endParaRPr lang="en-US"/>
        </a:p>
      </dgm:t>
    </dgm:pt>
    <dgm:pt modelId="{9B1F8482-9DF5-44C0-8BE5-5F9E29C008AD}">
      <dgm:prSet/>
      <dgm:spPr/>
      <dgm:t>
        <a:bodyPr/>
        <a:lstStyle/>
        <a:p>
          <a:pPr>
            <a:buFont typeface="+mj-lt"/>
            <a:buAutoNum type="arabicPeriod"/>
          </a:pPr>
          <a:r>
            <a:rPr lang="en-US" b="0" i="0" u="none" dirty="0"/>
            <a:t>Supporting Consistent ART Use</a:t>
          </a:r>
        </a:p>
      </dgm:t>
    </dgm:pt>
    <dgm:pt modelId="{CA54F19B-5325-4FBD-9C41-42883B776CFA}" type="parTrans" cxnId="{DDA69B9E-8847-4B89-9AE1-A709D9897B83}">
      <dgm:prSet/>
      <dgm:spPr/>
      <dgm:t>
        <a:bodyPr/>
        <a:lstStyle/>
        <a:p>
          <a:endParaRPr lang="en-US"/>
        </a:p>
      </dgm:t>
    </dgm:pt>
    <dgm:pt modelId="{5B896C28-A9E9-4B5E-A502-0CD64FFE0C82}" type="sibTrans" cxnId="{DDA69B9E-8847-4B89-9AE1-A709D9897B83}">
      <dgm:prSet/>
      <dgm:spPr/>
      <dgm:t>
        <a:bodyPr/>
        <a:lstStyle/>
        <a:p>
          <a:endParaRPr lang="en-US"/>
        </a:p>
      </dgm:t>
    </dgm:pt>
    <dgm:pt modelId="{CC15E87E-E074-411F-839B-54D85CA7B51D}">
      <dgm:prSet/>
      <dgm:spPr/>
      <dgm:t>
        <a:bodyPr/>
        <a:lstStyle/>
        <a:p>
          <a:pPr>
            <a:buFont typeface="Arial" panose="020B0604020202020204" pitchFamily="34" charset="0"/>
            <a:buChar char="•"/>
          </a:pPr>
          <a:r>
            <a:rPr lang="en-US" b="0" i="0" u="none" dirty="0"/>
            <a:t>For people with HIV and a co-occurring SUD who need additional support to adhere to ART, providers can provide:</a:t>
          </a:r>
        </a:p>
      </dgm:t>
    </dgm:pt>
    <dgm:pt modelId="{4D78CB4D-9600-4CEC-8B4E-F2DE9525FFFE}" type="parTrans" cxnId="{0D0831A2-B8E5-4F26-880C-7634FE77A33A}">
      <dgm:prSet/>
      <dgm:spPr/>
      <dgm:t>
        <a:bodyPr/>
        <a:lstStyle/>
        <a:p>
          <a:endParaRPr lang="en-US"/>
        </a:p>
      </dgm:t>
    </dgm:pt>
    <dgm:pt modelId="{678DA875-B932-4D3C-8D73-1AA3726E2235}" type="sibTrans" cxnId="{0D0831A2-B8E5-4F26-880C-7634FE77A33A}">
      <dgm:prSet/>
      <dgm:spPr/>
      <dgm:t>
        <a:bodyPr/>
        <a:lstStyle/>
        <a:p>
          <a:endParaRPr lang="en-US"/>
        </a:p>
      </dgm:t>
    </dgm:pt>
    <dgm:pt modelId="{FE164542-D2ED-468A-BBDB-62647FC4AB83}">
      <dgm:prSet/>
      <dgm:spPr/>
      <dgm:t>
        <a:bodyPr/>
        <a:lstStyle/>
        <a:p>
          <a:pPr>
            <a:buFont typeface="Arial" panose="020B0604020202020204" pitchFamily="34" charset="0"/>
            <a:buChar char="•"/>
          </a:pPr>
          <a:r>
            <a:rPr lang="en-US" b="0" i="0" u="none" dirty="0"/>
            <a:t>HIV education on de-stigmatization, routes of transmission, and the importance of testing</a:t>
          </a:r>
        </a:p>
      </dgm:t>
    </dgm:pt>
    <dgm:pt modelId="{45E529A8-DF74-4A15-BB4D-E62B513C4312}" type="parTrans" cxnId="{CC2D6E44-8196-4641-AFCD-04807DE8A029}">
      <dgm:prSet/>
      <dgm:spPr/>
      <dgm:t>
        <a:bodyPr/>
        <a:lstStyle/>
        <a:p>
          <a:endParaRPr lang="en-US"/>
        </a:p>
      </dgm:t>
    </dgm:pt>
    <dgm:pt modelId="{F7C26241-B554-4583-9D37-5B708CF0AB48}" type="sibTrans" cxnId="{CC2D6E44-8196-4641-AFCD-04807DE8A029}">
      <dgm:prSet/>
      <dgm:spPr/>
      <dgm:t>
        <a:bodyPr/>
        <a:lstStyle/>
        <a:p>
          <a:endParaRPr lang="en-US"/>
        </a:p>
      </dgm:t>
    </dgm:pt>
    <dgm:pt modelId="{437CC802-8945-42D8-8CB6-A4AFF019C384}">
      <dgm:prSet/>
      <dgm:spPr/>
      <dgm:t>
        <a:bodyPr/>
        <a:lstStyle/>
        <a:p>
          <a:pPr>
            <a:buFont typeface="Arial" panose="020B0604020202020204" pitchFamily="34" charset="0"/>
            <a:buChar char="•"/>
          </a:pPr>
          <a:r>
            <a:rPr lang="en-US" b="0" i="0" u="none" dirty="0"/>
            <a:t>Strategies to prevent HIV transmission</a:t>
          </a:r>
        </a:p>
      </dgm:t>
    </dgm:pt>
    <dgm:pt modelId="{29F24877-A7E8-43FF-83D5-89DA2F9DB9EB}" type="parTrans" cxnId="{34C65FCE-E130-4F5D-AA96-B6476256EA4C}">
      <dgm:prSet/>
      <dgm:spPr/>
      <dgm:t>
        <a:bodyPr/>
        <a:lstStyle/>
        <a:p>
          <a:endParaRPr lang="en-US"/>
        </a:p>
      </dgm:t>
    </dgm:pt>
    <dgm:pt modelId="{E6E1366C-B752-4FF0-97F8-4150D5EB349C}" type="sibTrans" cxnId="{34C65FCE-E130-4F5D-AA96-B6476256EA4C}">
      <dgm:prSet/>
      <dgm:spPr/>
      <dgm:t>
        <a:bodyPr/>
        <a:lstStyle/>
        <a:p>
          <a:endParaRPr lang="en-US"/>
        </a:p>
      </dgm:t>
    </dgm:pt>
    <dgm:pt modelId="{7A7BEDE7-2108-44B8-8AE6-C9CD4124AEEC}">
      <dgm:prSet/>
      <dgm:spPr/>
      <dgm:t>
        <a:bodyPr/>
        <a:lstStyle/>
        <a:p>
          <a:pPr>
            <a:buFont typeface="Arial" panose="020B0604020202020204" pitchFamily="34" charset="0"/>
            <a:buChar char="•"/>
          </a:pPr>
          <a:r>
            <a:rPr lang="en-US" b="0" i="0" u="none" dirty="0"/>
            <a:t>HIV Treatment program policies</a:t>
          </a:r>
        </a:p>
      </dgm:t>
    </dgm:pt>
    <dgm:pt modelId="{834921C0-1BA1-4451-AC90-711064C1EA7A}" type="parTrans" cxnId="{20D0A4DB-0CD9-427E-A1F3-3E3CB572D308}">
      <dgm:prSet/>
      <dgm:spPr/>
      <dgm:t>
        <a:bodyPr/>
        <a:lstStyle/>
        <a:p>
          <a:endParaRPr lang="en-US"/>
        </a:p>
      </dgm:t>
    </dgm:pt>
    <dgm:pt modelId="{EA3388B3-8B3E-4B33-AC58-94F095082EA6}" type="sibTrans" cxnId="{20D0A4DB-0CD9-427E-A1F3-3E3CB572D308}">
      <dgm:prSet/>
      <dgm:spPr/>
      <dgm:t>
        <a:bodyPr/>
        <a:lstStyle/>
        <a:p>
          <a:endParaRPr lang="en-US"/>
        </a:p>
      </dgm:t>
    </dgm:pt>
    <dgm:pt modelId="{3750B02D-8E57-4B1E-906D-7C7214F061D6}">
      <dgm:prSet/>
      <dgm:spPr/>
      <dgm:t>
        <a:bodyPr/>
        <a:lstStyle/>
        <a:p>
          <a:pPr>
            <a:buFont typeface="Arial" panose="020B0604020202020204" pitchFamily="34" charset="0"/>
            <a:buChar char="•"/>
          </a:pPr>
          <a:r>
            <a:rPr lang="en-US" b="0" i="0" u="none" dirty="0"/>
            <a:t>Confidentiality rules and expectations</a:t>
          </a:r>
        </a:p>
      </dgm:t>
    </dgm:pt>
    <dgm:pt modelId="{DEF70DB8-1BE0-429C-8256-AC1868F7A820}" type="parTrans" cxnId="{8AC57017-F9AF-4E74-B076-6E36D6870B08}">
      <dgm:prSet/>
      <dgm:spPr/>
      <dgm:t>
        <a:bodyPr/>
        <a:lstStyle/>
        <a:p>
          <a:endParaRPr lang="en-US"/>
        </a:p>
      </dgm:t>
    </dgm:pt>
    <dgm:pt modelId="{1BC997CC-F720-4357-8AE6-9DCD6E6D901F}" type="sibTrans" cxnId="{8AC57017-F9AF-4E74-B076-6E36D6870B08}">
      <dgm:prSet/>
      <dgm:spPr/>
      <dgm:t>
        <a:bodyPr/>
        <a:lstStyle/>
        <a:p>
          <a:endParaRPr lang="en-US"/>
        </a:p>
      </dgm:t>
    </dgm:pt>
    <dgm:pt modelId="{647D4FBB-9248-4F15-916F-188BA65C4AF1}">
      <dgm:prSet/>
      <dgm:spPr/>
      <dgm:t>
        <a:bodyPr/>
        <a:lstStyle/>
        <a:p>
          <a:pPr>
            <a:buFont typeface="Arial" panose="020B0604020202020204" pitchFamily="34" charset="0"/>
            <a:buChar char="•"/>
          </a:pPr>
          <a:r>
            <a:rPr lang="en-US" b="0" i="0" u="none" dirty="0"/>
            <a:t>Local HIV-specific resources, including testing sites and hotlines</a:t>
          </a:r>
        </a:p>
      </dgm:t>
    </dgm:pt>
    <dgm:pt modelId="{4A5C4135-5AA2-414C-A3A3-28778745DB11}" type="parTrans" cxnId="{BADAB0A1-BD9B-4AAB-865A-E7CCD94AF6F6}">
      <dgm:prSet/>
      <dgm:spPr/>
      <dgm:t>
        <a:bodyPr/>
        <a:lstStyle/>
        <a:p>
          <a:endParaRPr lang="en-US"/>
        </a:p>
      </dgm:t>
    </dgm:pt>
    <dgm:pt modelId="{559EE34A-D8BD-45CA-AB2E-7809A51A30B4}" type="sibTrans" cxnId="{BADAB0A1-BD9B-4AAB-865A-E7CCD94AF6F6}">
      <dgm:prSet/>
      <dgm:spPr/>
      <dgm:t>
        <a:bodyPr/>
        <a:lstStyle/>
        <a:p>
          <a:endParaRPr lang="en-US"/>
        </a:p>
      </dgm:t>
    </dgm:pt>
    <dgm:pt modelId="{AF985D38-C358-4570-913C-6FECB6746E29}">
      <dgm:prSet/>
      <dgm:spPr/>
      <dgm:t>
        <a:bodyPr/>
        <a:lstStyle/>
        <a:p>
          <a:pPr>
            <a:buFont typeface="Arial" panose="020B0604020202020204" pitchFamily="34" charset="0"/>
            <a:buChar char="•"/>
          </a:pPr>
          <a:r>
            <a:rPr lang="en-US" b="0" i="0" u="none" dirty="0"/>
            <a:t>Available medical and social services and how to obtain them</a:t>
          </a:r>
        </a:p>
      </dgm:t>
    </dgm:pt>
    <dgm:pt modelId="{67F03EB3-9636-4379-800A-F61D95A86B82}" type="parTrans" cxnId="{413EEE5F-DFA4-4FB4-BA21-ACEF0695D159}">
      <dgm:prSet/>
      <dgm:spPr/>
      <dgm:t>
        <a:bodyPr/>
        <a:lstStyle/>
        <a:p>
          <a:endParaRPr lang="en-US"/>
        </a:p>
      </dgm:t>
    </dgm:pt>
    <dgm:pt modelId="{672D14F4-E7BA-4A7D-ACAA-25344E0A482D}" type="sibTrans" cxnId="{413EEE5F-DFA4-4FB4-BA21-ACEF0695D159}">
      <dgm:prSet/>
      <dgm:spPr/>
      <dgm:t>
        <a:bodyPr/>
        <a:lstStyle/>
        <a:p>
          <a:endParaRPr lang="en-US"/>
        </a:p>
      </dgm:t>
    </dgm:pt>
    <dgm:pt modelId="{8673DF7F-DDA9-404B-9AA8-E51A9E24390B}">
      <dgm:prSet/>
      <dgm:spPr/>
      <dgm:t>
        <a:bodyPr/>
        <a:lstStyle/>
        <a:p>
          <a:pPr>
            <a:buFont typeface="+mj-lt"/>
            <a:buAutoNum type="arabicPeriod"/>
          </a:pPr>
          <a:r>
            <a:rPr lang="en-US" b="0" i="0" u="none" dirty="0"/>
            <a:t>Monitoring Medication Interactions</a:t>
          </a:r>
        </a:p>
      </dgm:t>
    </dgm:pt>
    <dgm:pt modelId="{FDA279E6-723E-4953-BFEF-0C9FAD095986}" type="parTrans" cxnId="{EB50F765-B578-408D-818E-F3C8DF30E4E4}">
      <dgm:prSet/>
      <dgm:spPr/>
      <dgm:t>
        <a:bodyPr/>
        <a:lstStyle/>
        <a:p>
          <a:endParaRPr lang="en-US"/>
        </a:p>
      </dgm:t>
    </dgm:pt>
    <dgm:pt modelId="{EB99988B-ACE1-4117-A634-8B8A736BF711}" type="sibTrans" cxnId="{EB50F765-B578-408D-818E-F3C8DF30E4E4}">
      <dgm:prSet/>
      <dgm:spPr/>
      <dgm:t>
        <a:bodyPr/>
        <a:lstStyle/>
        <a:p>
          <a:endParaRPr lang="en-US"/>
        </a:p>
      </dgm:t>
    </dgm:pt>
    <dgm:pt modelId="{49349BFC-7DB0-4C3F-9D81-74E2D4F56338}">
      <dgm:prSet/>
      <dgm:spPr/>
      <dgm:t>
        <a:bodyPr/>
        <a:lstStyle/>
        <a:p>
          <a:pPr>
            <a:buFont typeface="Arial" panose="020B0604020202020204" pitchFamily="34" charset="0"/>
            <a:buChar char="•"/>
          </a:pPr>
          <a:r>
            <a:rPr lang="en-US" b="0" i="0" u="none" dirty="0"/>
            <a:t>Providers must understand interactions between ART, medications for SUDs </a:t>
          </a:r>
          <a:r>
            <a:rPr lang="en-US" b="0" i="0" u="none" dirty="0">
              <a:solidFill>
                <a:schemeClr val="tx1">
                  <a:lumMod val="50000"/>
                </a:schemeClr>
              </a:solidFill>
            </a:rPr>
            <a:t>(e.g., methadone, buprenorphine, naltrexone), </a:t>
          </a:r>
          <a:r>
            <a:rPr lang="en-US" b="0" i="0" u="none" dirty="0"/>
            <a:t>and pharmacotherapies for mental disorders to closely monitor for interactions between prescribed medications</a:t>
          </a:r>
        </a:p>
      </dgm:t>
    </dgm:pt>
    <dgm:pt modelId="{6AD1F144-233F-4112-89F7-021314F58A68}" type="parTrans" cxnId="{2550BD70-1B2F-4B2C-A57E-CAA7D867528E}">
      <dgm:prSet/>
      <dgm:spPr/>
      <dgm:t>
        <a:bodyPr/>
        <a:lstStyle/>
        <a:p>
          <a:endParaRPr lang="en-US"/>
        </a:p>
      </dgm:t>
    </dgm:pt>
    <dgm:pt modelId="{0347F678-EF0B-42A4-80DA-21CD07FEE0A7}" type="sibTrans" cxnId="{2550BD70-1B2F-4B2C-A57E-CAA7D867528E}">
      <dgm:prSet/>
      <dgm:spPr/>
      <dgm:t>
        <a:bodyPr/>
        <a:lstStyle/>
        <a:p>
          <a:endParaRPr lang="en-US"/>
        </a:p>
      </dgm:t>
    </dgm:pt>
    <dgm:pt modelId="{A5A9FFED-515B-43D1-8E52-DADCA3DA7463}">
      <dgm:prSet/>
      <dgm:spPr/>
      <dgm:t>
        <a:bodyPr/>
        <a:lstStyle/>
        <a:p>
          <a:pPr>
            <a:buFont typeface="Arial" panose="020B0604020202020204" pitchFamily="34" charset="0"/>
            <a:buChar char="•"/>
          </a:pPr>
          <a:r>
            <a:rPr lang="en-US" b="0" i="0" u="none" dirty="0"/>
            <a:t> Providers should be able to discern whether a symptom is due to HIV or a SUD</a:t>
          </a:r>
        </a:p>
      </dgm:t>
    </dgm:pt>
    <dgm:pt modelId="{98BDF353-4F42-4E72-A305-19A78030740B}" type="parTrans" cxnId="{3E24F8E0-DD42-44B1-9252-FDDEE44A98A6}">
      <dgm:prSet/>
      <dgm:spPr/>
    </dgm:pt>
    <dgm:pt modelId="{8184AA39-0B3A-48E5-8AAE-084A0470492A}" type="sibTrans" cxnId="{3E24F8E0-DD42-44B1-9252-FDDEE44A98A6}">
      <dgm:prSet/>
      <dgm:spPr/>
    </dgm:pt>
    <dgm:pt modelId="{6EFF4FC6-9DAA-42A1-AE16-748D3F2B1FF6}">
      <dgm:prSet/>
      <dgm:spPr/>
      <dgm:t>
        <a:bodyPr/>
        <a:lstStyle/>
        <a:p>
          <a:pPr>
            <a:buFont typeface="Arial" panose="020B0604020202020204" pitchFamily="34" charset="0"/>
            <a:buChar char="•"/>
          </a:pPr>
          <a:r>
            <a:rPr lang="en-US" b="0" i="0" u="none" dirty="0"/>
            <a:t> Differential diagnoses are key to ensuring individuals get the individualized care they need, and that they do not experience possible adverse drug reactions or interactions if taking HIV medications</a:t>
          </a:r>
        </a:p>
      </dgm:t>
    </dgm:pt>
    <dgm:pt modelId="{4D4FC195-B4CF-4FE8-9D56-7C3BCA7A7BF9}" type="parTrans" cxnId="{2564C057-5412-4B33-BC57-D1D1DCBECDC0}">
      <dgm:prSet/>
      <dgm:spPr/>
    </dgm:pt>
    <dgm:pt modelId="{A3775DAB-A8A2-4742-8266-18FA39822439}" type="sibTrans" cxnId="{2564C057-5412-4B33-BC57-D1D1DCBECDC0}">
      <dgm:prSet/>
      <dgm:spPr/>
    </dgm:pt>
    <dgm:pt modelId="{25AFE88E-293E-4ECF-B4CA-B1BB31806BB0}">
      <dgm:prSet/>
      <dgm:spPr/>
      <dgm:t>
        <a:bodyPr/>
        <a:lstStyle/>
        <a:p>
          <a:pPr>
            <a:buFont typeface="Arial" panose="020B0604020202020204" pitchFamily="34" charset="0"/>
            <a:buChar char="•"/>
          </a:pPr>
          <a:r>
            <a:rPr lang="en-US" b="0" i="0" u="none" dirty="0"/>
            <a:t> Additionally, providers should consider the interactions between prescribed medications and other drugs</a:t>
          </a:r>
        </a:p>
      </dgm:t>
    </dgm:pt>
    <dgm:pt modelId="{F18BC478-0808-4CA1-8E89-FF9554FFFAAF}" type="parTrans" cxnId="{A4443456-87AA-4B62-B39D-1229D18695F3}">
      <dgm:prSet/>
      <dgm:spPr/>
    </dgm:pt>
    <dgm:pt modelId="{EBECEE17-FA13-4238-9102-6491B476400F}" type="sibTrans" cxnId="{A4443456-87AA-4B62-B39D-1229D18695F3}">
      <dgm:prSet/>
      <dgm:spPr/>
    </dgm:pt>
    <dgm:pt modelId="{5182BE5B-1111-4519-85E4-321A82D77C7B}" type="pres">
      <dgm:prSet presAssocID="{2735CE7D-A240-4356-9FE9-2C6AE9196268}" presName="Name0" presStyleCnt="0">
        <dgm:presLayoutVars>
          <dgm:dir/>
          <dgm:animLvl val="lvl"/>
          <dgm:resizeHandles val="exact"/>
        </dgm:presLayoutVars>
      </dgm:prSet>
      <dgm:spPr/>
    </dgm:pt>
    <dgm:pt modelId="{CF3F8740-70FD-440A-8C9C-8E8857E97B5F}" type="pres">
      <dgm:prSet presAssocID="{A3DE611C-FB69-44B3-82BB-C523CB6493BE}" presName="composite" presStyleCnt="0"/>
      <dgm:spPr/>
    </dgm:pt>
    <dgm:pt modelId="{388C1EFD-0542-4B6F-A517-76F80DB6CACA}" type="pres">
      <dgm:prSet presAssocID="{A3DE611C-FB69-44B3-82BB-C523CB6493BE}" presName="parTx" presStyleLbl="alignNode1" presStyleIdx="0" presStyleCnt="3">
        <dgm:presLayoutVars>
          <dgm:chMax val="0"/>
          <dgm:chPref val="0"/>
          <dgm:bulletEnabled val="1"/>
        </dgm:presLayoutVars>
      </dgm:prSet>
      <dgm:spPr/>
    </dgm:pt>
    <dgm:pt modelId="{4A450D06-9812-4DB5-B577-882EBB6D4292}" type="pres">
      <dgm:prSet presAssocID="{A3DE611C-FB69-44B3-82BB-C523CB6493BE}" presName="desTx" presStyleLbl="alignAccFollowNode1" presStyleIdx="0" presStyleCnt="3">
        <dgm:presLayoutVars>
          <dgm:bulletEnabled val="1"/>
        </dgm:presLayoutVars>
      </dgm:prSet>
      <dgm:spPr/>
    </dgm:pt>
    <dgm:pt modelId="{67B97BF7-7FC5-4007-831B-C08D40E76482}" type="pres">
      <dgm:prSet presAssocID="{FDDFD342-6B93-479F-B4E6-751605891067}" presName="space" presStyleCnt="0"/>
      <dgm:spPr/>
    </dgm:pt>
    <dgm:pt modelId="{43DC9C01-B775-493B-902F-13C9BFE5157B}" type="pres">
      <dgm:prSet presAssocID="{9B1F8482-9DF5-44C0-8BE5-5F9E29C008AD}" presName="composite" presStyleCnt="0"/>
      <dgm:spPr/>
    </dgm:pt>
    <dgm:pt modelId="{CC7CCABB-C4BB-4FC7-9325-D11B87FB1F92}" type="pres">
      <dgm:prSet presAssocID="{9B1F8482-9DF5-44C0-8BE5-5F9E29C008AD}" presName="parTx" presStyleLbl="alignNode1" presStyleIdx="1" presStyleCnt="3">
        <dgm:presLayoutVars>
          <dgm:chMax val="0"/>
          <dgm:chPref val="0"/>
          <dgm:bulletEnabled val="1"/>
        </dgm:presLayoutVars>
      </dgm:prSet>
      <dgm:spPr/>
    </dgm:pt>
    <dgm:pt modelId="{367449AF-0AA1-4D1B-ADE0-E9D7FA4F40EE}" type="pres">
      <dgm:prSet presAssocID="{9B1F8482-9DF5-44C0-8BE5-5F9E29C008AD}" presName="desTx" presStyleLbl="alignAccFollowNode1" presStyleIdx="1" presStyleCnt="3">
        <dgm:presLayoutVars>
          <dgm:bulletEnabled val="1"/>
        </dgm:presLayoutVars>
      </dgm:prSet>
      <dgm:spPr/>
    </dgm:pt>
    <dgm:pt modelId="{F4368DE5-741D-4843-B809-7FCC1FCB9711}" type="pres">
      <dgm:prSet presAssocID="{5B896C28-A9E9-4B5E-A502-0CD64FFE0C82}" presName="space" presStyleCnt="0"/>
      <dgm:spPr/>
    </dgm:pt>
    <dgm:pt modelId="{435A26E4-7DD0-4703-92E7-5684BA1C6B69}" type="pres">
      <dgm:prSet presAssocID="{8673DF7F-DDA9-404B-9AA8-E51A9E24390B}" presName="composite" presStyleCnt="0"/>
      <dgm:spPr/>
    </dgm:pt>
    <dgm:pt modelId="{BBE674CA-DD30-4FCF-B79C-47EC079B06FB}" type="pres">
      <dgm:prSet presAssocID="{8673DF7F-DDA9-404B-9AA8-E51A9E24390B}" presName="parTx" presStyleLbl="alignNode1" presStyleIdx="2" presStyleCnt="3">
        <dgm:presLayoutVars>
          <dgm:chMax val="0"/>
          <dgm:chPref val="0"/>
          <dgm:bulletEnabled val="1"/>
        </dgm:presLayoutVars>
      </dgm:prSet>
      <dgm:spPr/>
    </dgm:pt>
    <dgm:pt modelId="{108A21A5-622A-48F6-98B8-1A2962E2E21C}" type="pres">
      <dgm:prSet presAssocID="{8673DF7F-DDA9-404B-9AA8-E51A9E24390B}" presName="desTx" presStyleLbl="alignAccFollowNode1" presStyleIdx="2" presStyleCnt="3">
        <dgm:presLayoutVars>
          <dgm:bulletEnabled val="1"/>
        </dgm:presLayoutVars>
      </dgm:prSet>
      <dgm:spPr/>
    </dgm:pt>
  </dgm:ptLst>
  <dgm:cxnLst>
    <dgm:cxn modelId="{8AC57017-F9AF-4E74-B076-6E36D6870B08}" srcId="{CC15E87E-E074-411F-839B-54D85CA7B51D}" destId="{3750B02D-8E57-4B1E-906D-7C7214F061D6}" srcOrd="3" destOrd="0" parTransId="{DEF70DB8-1BE0-429C-8256-AC1868F7A820}" sibTransId="{1BC997CC-F720-4357-8AE6-9DCD6E6D901F}"/>
    <dgm:cxn modelId="{624F7318-3FB2-459C-BF33-CFB8C22E01E8}" type="presOf" srcId="{AF985D38-C358-4570-913C-6FECB6746E29}" destId="{367449AF-0AA1-4D1B-ADE0-E9D7FA4F40EE}" srcOrd="0" destOrd="6" presId="urn:microsoft.com/office/officeart/2005/8/layout/hList1"/>
    <dgm:cxn modelId="{B039AF18-6FAA-4444-834B-BDFC5FC28688}" type="presOf" srcId="{7A7BEDE7-2108-44B8-8AE6-C9CD4124AEEC}" destId="{367449AF-0AA1-4D1B-ADE0-E9D7FA4F40EE}" srcOrd="0" destOrd="3" presId="urn:microsoft.com/office/officeart/2005/8/layout/hList1"/>
    <dgm:cxn modelId="{1370FD30-F4A2-45EB-90F0-0C535288FD8D}" type="presOf" srcId="{8673DF7F-DDA9-404B-9AA8-E51A9E24390B}" destId="{BBE674CA-DD30-4FCF-B79C-47EC079B06FB}" srcOrd="0" destOrd="0" presId="urn:microsoft.com/office/officeart/2005/8/layout/hList1"/>
    <dgm:cxn modelId="{ED9A0934-11DF-40C0-9EA4-799775752559}" type="presOf" srcId="{879570AF-E1FE-4501-9241-DF7A8F45323E}" destId="{4A450D06-9812-4DB5-B577-882EBB6D4292}" srcOrd="0" destOrd="0" presId="urn:microsoft.com/office/officeart/2005/8/layout/hList1"/>
    <dgm:cxn modelId="{442AD438-F34E-4CBF-B15D-28C690F4A9E1}" type="presOf" srcId="{A3DE611C-FB69-44B3-82BB-C523CB6493BE}" destId="{388C1EFD-0542-4B6F-A517-76F80DB6CACA}" srcOrd="0" destOrd="0" presId="urn:microsoft.com/office/officeart/2005/8/layout/hList1"/>
    <dgm:cxn modelId="{413EEE5F-DFA4-4FB4-BA21-ACEF0695D159}" srcId="{CC15E87E-E074-411F-839B-54D85CA7B51D}" destId="{AF985D38-C358-4570-913C-6FECB6746E29}" srcOrd="5" destOrd="0" parTransId="{67F03EB3-9636-4379-800A-F61D95A86B82}" sibTransId="{672D14F4-E7BA-4A7D-ACAA-25344E0A482D}"/>
    <dgm:cxn modelId="{CC2D6E44-8196-4641-AFCD-04807DE8A029}" srcId="{CC15E87E-E074-411F-839B-54D85CA7B51D}" destId="{FE164542-D2ED-468A-BBDB-62647FC4AB83}" srcOrd="0" destOrd="0" parTransId="{45E529A8-DF74-4A15-BB4D-E62B513C4312}" sibTransId="{F7C26241-B554-4583-9D37-5B708CF0AB48}"/>
    <dgm:cxn modelId="{EB50F765-B578-408D-818E-F3C8DF30E4E4}" srcId="{2735CE7D-A240-4356-9FE9-2C6AE9196268}" destId="{8673DF7F-DDA9-404B-9AA8-E51A9E24390B}" srcOrd="2" destOrd="0" parTransId="{FDA279E6-723E-4953-BFEF-0C9FAD095986}" sibTransId="{EB99988B-ACE1-4117-A634-8B8A736BF711}"/>
    <dgm:cxn modelId="{50E3EC66-1C58-4A5F-89F5-C53E0590E0B8}" type="presOf" srcId="{2735CE7D-A240-4356-9FE9-2C6AE9196268}" destId="{5182BE5B-1111-4519-85E4-321A82D77C7B}" srcOrd="0" destOrd="0" presId="urn:microsoft.com/office/officeart/2005/8/layout/hList1"/>
    <dgm:cxn modelId="{2550BD70-1B2F-4B2C-A57E-CAA7D867528E}" srcId="{8673DF7F-DDA9-404B-9AA8-E51A9E24390B}" destId="{49349BFC-7DB0-4C3F-9D81-74E2D4F56338}" srcOrd="0" destOrd="0" parTransId="{6AD1F144-233F-4112-89F7-021314F58A68}" sibTransId="{0347F678-EF0B-42A4-80DA-21CD07FEE0A7}"/>
    <dgm:cxn modelId="{A4443456-87AA-4B62-B39D-1229D18695F3}" srcId="{8673DF7F-DDA9-404B-9AA8-E51A9E24390B}" destId="{25AFE88E-293E-4ECF-B4CA-B1BB31806BB0}" srcOrd="1" destOrd="0" parTransId="{F18BC478-0808-4CA1-8E89-FF9554FFFAAF}" sibTransId="{EBECEE17-FA13-4238-9102-6491B476400F}"/>
    <dgm:cxn modelId="{05395556-7110-4E31-B2C8-FBE5A2A61E51}" type="presOf" srcId="{6EFF4FC6-9DAA-42A1-AE16-748D3F2B1FF6}" destId="{4A450D06-9812-4DB5-B577-882EBB6D4292}" srcOrd="0" destOrd="2" presId="urn:microsoft.com/office/officeart/2005/8/layout/hList1"/>
    <dgm:cxn modelId="{2564C057-5412-4B33-BC57-D1D1DCBECDC0}" srcId="{A3DE611C-FB69-44B3-82BB-C523CB6493BE}" destId="{6EFF4FC6-9DAA-42A1-AE16-748D3F2B1FF6}" srcOrd="2" destOrd="0" parTransId="{4D4FC195-B4CF-4FE8-9D56-7C3BCA7A7BF9}" sibTransId="{A3775DAB-A8A2-4742-8266-18FA39822439}"/>
    <dgm:cxn modelId="{02023F80-F614-4254-B5CB-1ADB6012A32F}" srcId="{2735CE7D-A240-4356-9FE9-2C6AE9196268}" destId="{A3DE611C-FB69-44B3-82BB-C523CB6493BE}" srcOrd="0" destOrd="0" parTransId="{510A8DD8-2548-4771-8A6E-8925446F7D31}" sibTransId="{FDDFD342-6B93-479F-B4E6-751605891067}"/>
    <dgm:cxn modelId="{3626C187-86CC-46BE-901E-3BC53A22BB80}" type="presOf" srcId="{3750B02D-8E57-4B1E-906D-7C7214F061D6}" destId="{367449AF-0AA1-4D1B-ADE0-E9D7FA4F40EE}" srcOrd="0" destOrd="4" presId="urn:microsoft.com/office/officeart/2005/8/layout/hList1"/>
    <dgm:cxn modelId="{DDA69B9E-8847-4B89-9AE1-A709D9897B83}" srcId="{2735CE7D-A240-4356-9FE9-2C6AE9196268}" destId="{9B1F8482-9DF5-44C0-8BE5-5F9E29C008AD}" srcOrd="1" destOrd="0" parTransId="{CA54F19B-5325-4FBD-9C41-42883B776CFA}" sibTransId="{5B896C28-A9E9-4B5E-A502-0CD64FFE0C82}"/>
    <dgm:cxn modelId="{BADAB0A1-BD9B-4AAB-865A-E7CCD94AF6F6}" srcId="{CC15E87E-E074-411F-839B-54D85CA7B51D}" destId="{647D4FBB-9248-4F15-916F-188BA65C4AF1}" srcOrd="4" destOrd="0" parTransId="{4A5C4135-5AA2-414C-A3A3-28778745DB11}" sibTransId="{559EE34A-D8BD-45CA-AB2E-7809A51A30B4}"/>
    <dgm:cxn modelId="{0D0831A2-B8E5-4F26-880C-7634FE77A33A}" srcId="{9B1F8482-9DF5-44C0-8BE5-5F9E29C008AD}" destId="{CC15E87E-E074-411F-839B-54D85CA7B51D}" srcOrd="0" destOrd="0" parTransId="{4D78CB4D-9600-4CEC-8B4E-F2DE9525FFFE}" sibTransId="{678DA875-B932-4D3C-8D73-1AA3726E2235}"/>
    <dgm:cxn modelId="{C3A410B1-A608-4EA0-8355-F3E52E7EF663}" type="presOf" srcId="{25AFE88E-293E-4ECF-B4CA-B1BB31806BB0}" destId="{108A21A5-622A-48F6-98B8-1A2962E2E21C}" srcOrd="0" destOrd="1" presId="urn:microsoft.com/office/officeart/2005/8/layout/hList1"/>
    <dgm:cxn modelId="{65DB60BB-0FAE-4339-96FF-991E4B834A1B}" type="presOf" srcId="{437CC802-8945-42D8-8CB6-A4AFF019C384}" destId="{367449AF-0AA1-4D1B-ADE0-E9D7FA4F40EE}" srcOrd="0" destOrd="2" presId="urn:microsoft.com/office/officeart/2005/8/layout/hList1"/>
    <dgm:cxn modelId="{D704FABF-1C7A-4266-A12D-280DD9C94640}" type="presOf" srcId="{A5A9FFED-515B-43D1-8E52-DADCA3DA7463}" destId="{4A450D06-9812-4DB5-B577-882EBB6D4292}" srcOrd="0" destOrd="1" presId="urn:microsoft.com/office/officeart/2005/8/layout/hList1"/>
    <dgm:cxn modelId="{EBC355C0-5227-4584-A227-45A9726D5809}" type="presOf" srcId="{49349BFC-7DB0-4C3F-9D81-74E2D4F56338}" destId="{108A21A5-622A-48F6-98B8-1A2962E2E21C}" srcOrd="0" destOrd="0" presId="urn:microsoft.com/office/officeart/2005/8/layout/hList1"/>
    <dgm:cxn modelId="{34C65FCE-E130-4F5D-AA96-B6476256EA4C}" srcId="{CC15E87E-E074-411F-839B-54D85CA7B51D}" destId="{437CC802-8945-42D8-8CB6-A4AFF019C384}" srcOrd="1" destOrd="0" parTransId="{29F24877-A7E8-43FF-83D5-89DA2F9DB9EB}" sibTransId="{E6E1366C-B752-4FF0-97F8-4150D5EB349C}"/>
    <dgm:cxn modelId="{2D8293D8-3B27-4FED-9682-8B38629EE506}" srcId="{A3DE611C-FB69-44B3-82BB-C523CB6493BE}" destId="{879570AF-E1FE-4501-9241-DF7A8F45323E}" srcOrd="0" destOrd="0" parTransId="{43177F28-00D8-47FF-9E68-6845FE3696B9}" sibTransId="{AF75C48C-398A-4464-8940-DF81FA3729DC}"/>
    <dgm:cxn modelId="{3CC352D9-C802-4B89-9181-58AE8A1634D3}" type="presOf" srcId="{647D4FBB-9248-4F15-916F-188BA65C4AF1}" destId="{367449AF-0AA1-4D1B-ADE0-E9D7FA4F40EE}" srcOrd="0" destOrd="5" presId="urn:microsoft.com/office/officeart/2005/8/layout/hList1"/>
    <dgm:cxn modelId="{20D0A4DB-0CD9-427E-A1F3-3E3CB572D308}" srcId="{CC15E87E-E074-411F-839B-54D85CA7B51D}" destId="{7A7BEDE7-2108-44B8-8AE6-C9CD4124AEEC}" srcOrd="2" destOrd="0" parTransId="{834921C0-1BA1-4451-AC90-711064C1EA7A}" sibTransId="{EA3388B3-8B3E-4B33-AC58-94F095082EA6}"/>
    <dgm:cxn modelId="{3E24F8E0-DD42-44B1-9252-FDDEE44A98A6}" srcId="{A3DE611C-FB69-44B3-82BB-C523CB6493BE}" destId="{A5A9FFED-515B-43D1-8E52-DADCA3DA7463}" srcOrd="1" destOrd="0" parTransId="{98BDF353-4F42-4E72-A305-19A78030740B}" sibTransId="{8184AA39-0B3A-48E5-8AAE-084A0470492A}"/>
    <dgm:cxn modelId="{349F6BEB-78F1-495C-B724-E966C3116EC1}" type="presOf" srcId="{FE164542-D2ED-468A-BBDB-62647FC4AB83}" destId="{367449AF-0AA1-4D1B-ADE0-E9D7FA4F40EE}" srcOrd="0" destOrd="1" presId="urn:microsoft.com/office/officeart/2005/8/layout/hList1"/>
    <dgm:cxn modelId="{B0C61BF1-171D-4BCF-8B67-FE23A4C34DB2}" type="presOf" srcId="{CC15E87E-E074-411F-839B-54D85CA7B51D}" destId="{367449AF-0AA1-4D1B-ADE0-E9D7FA4F40EE}" srcOrd="0" destOrd="0" presId="urn:microsoft.com/office/officeart/2005/8/layout/hList1"/>
    <dgm:cxn modelId="{5C0904F6-12BF-41D1-A14F-D5373FB32990}" type="presOf" srcId="{9B1F8482-9DF5-44C0-8BE5-5F9E29C008AD}" destId="{CC7CCABB-C4BB-4FC7-9325-D11B87FB1F92}" srcOrd="0" destOrd="0" presId="urn:microsoft.com/office/officeart/2005/8/layout/hList1"/>
    <dgm:cxn modelId="{72BF71E5-8FF9-496A-A5BC-11C01D372CDF}" type="presParOf" srcId="{5182BE5B-1111-4519-85E4-321A82D77C7B}" destId="{CF3F8740-70FD-440A-8C9C-8E8857E97B5F}" srcOrd="0" destOrd="0" presId="urn:microsoft.com/office/officeart/2005/8/layout/hList1"/>
    <dgm:cxn modelId="{6BFA5B10-729B-414B-ADD0-9E4C8C1F5341}" type="presParOf" srcId="{CF3F8740-70FD-440A-8C9C-8E8857E97B5F}" destId="{388C1EFD-0542-4B6F-A517-76F80DB6CACA}" srcOrd="0" destOrd="0" presId="urn:microsoft.com/office/officeart/2005/8/layout/hList1"/>
    <dgm:cxn modelId="{C79EF8FC-152B-4967-9584-CADD2B474719}" type="presParOf" srcId="{CF3F8740-70FD-440A-8C9C-8E8857E97B5F}" destId="{4A450D06-9812-4DB5-B577-882EBB6D4292}" srcOrd="1" destOrd="0" presId="urn:microsoft.com/office/officeart/2005/8/layout/hList1"/>
    <dgm:cxn modelId="{66E20165-4EDF-4CD0-BFCD-CD293DD1B28B}" type="presParOf" srcId="{5182BE5B-1111-4519-85E4-321A82D77C7B}" destId="{67B97BF7-7FC5-4007-831B-C08D40E76482}" srcOrd="1" destOrd="0" presId="urn:microsoft.com/office/officeart/2005/8/layout/hList1"/>
    <dgm:cxn modelId="{E37E5C2C-59C5-4264-BBDC-084906189973}" type="presParOf" srcId="{5182BE5B-1111-4519-85E4-321A82D77C7B}" destId="{43DC9C01-B775-493B-902F-13C9BFE5157B}" srcOrd="2" destOrd="0" presId="urn:microsoft.com/office/officeart/2005/8/layout/hList1"/>
    <dgm:cxn modelId="{119EB5E0-29B2-4CB3-A508-77DB8995F1A2}" type="presParOf" srcId="{43DC9C01-B775-493B-902F-13C9BFE5157B}" destId="{CC7CCABB-C4BB-4FC7-9325-D11B87FB1F92}" srcOrd="0" destOrd="0" presId="urn:microsoft.com/office/officeart/2005/8/layout/hList1"/>
    <dgm:cxn modelId="{557438B4-44C0-473B-8DD2-42518DE49E7D}" type="presParOf" srcId="{43DC9C01-B775-493B-902F-13C9BFE5157B}" destId="{367449AF-0AA1-4D1B-ADE0-E9D7FA4F40EE}" srcOrd="1" destOrd="0" presId="urn:microsoft.com/office/officeart/2005/8/layout/hList1"/>
    <dgm:cxn modelId="{04805B24-EDE3-48D0-9D10-2A74DDB80990}" type="presParOf" srcId="{5182BE5B-1111-4519-85E4-321A82D77C7B}" destId="{F4368DE5-741D-4843-B809-7FCC1FCB9711}" srcOrd="3" destOrd="0" presId="urn:microsoft.com/office/officeart/2005/8/layout/hList1"/>
    <dgm:cxn modelId="{7FC3DFB7-5892-4F32-AF0B-D580082FDFE1}" type="presParOf" srcId="{5182BE5B-1111-4519-85E4-321A82D77C7B}" destId="{435A26E4-7DD0-4703-92E7-5684BA1C6B69}" srcOrd="4" destOrd="0" presId="urn:microsoft.com/office/officeart/2005/8/layout/hList1"/>
    <dgm:cxn modelId="{D1EAF9AC-53CF-4711-8C32-6C6C43117924}" type="presParOf" srcId="{435A26E4-7DD0-4703-92E7-5684BA1C6B69}" destId="{BBE674CA-DD30-4FCF-B79C-47EC079B06FB}" srcOrd="0" destOrd="0" presId="urn:microsoft.com/office/officeart/2005/8/layout/hList1"/>
    <dgm:cxn modelId="{6739203B-C7BD-4CA4-8B19-D85220D2847C}" type="presParOf" srcId="{435A26E4-7DD0-4703-92E7-5684BA1C6B69}" destId="{108A21A5-622A-48F6-98B8-1A2962E2E21C}"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1DCF93-D0B2-4038-9BC5-137B098F37AF}" type="doc">
      <dgm:prSet loTypeId="urn:microsoft.com/office/officeart/2005/8/layout/vList2" loCatId="list" qsTypeId="urn:microsoft.com/office/officeart/2005/8/quickstyle/simple1" qsCatId="simple" csTypeId="urn:microsoft.com/office/officeart/2005/8/colors/accent1_2" csCatId="accent1" phldr="1"/>
      <dgm:spPr/>
    </dgm:pt>
    <dgm:pt modelId="{753E8026-DFC4-4651-AD98-A25273A93074}">
      <dgm:prSet/>
      <dgm:spPr/>
      <dgm:t>
        <a:bodyPr/>
        <a:lstStyle/>
        <a:p>
          <a:r>
            <a:rPr lang="en-US" dirty="0">
              <a:latin typeface="Arial" panose="020B0604020202020204" pitchFamily="34" charset="0"/>
              <a:cs typeface="Arial" panose="020B0604020202020204" pitchFamily="34" charset="0"/>
            </a:rPr>
            <a:t>Shame and guilt</a:t>
          </a:r>
        </a:p>
      </dgm:t>
    </dgm:pt>
    <dgm:pt modelId="{45551714-B996-4313-83EA-098787B24221}" type="parTrans" cxnId="{15CDBD68-2E07-4A35-AA23-30BE3A59841F}">
      <dgm:prSet/>
      <dgm:spPr/>
      <dgm:t>
        <a:bodyPr/>
        <a:lstStyle/>
        <a:p>
          <a:endParaRPr lang="en-US"/>
        </a:p>
      </dgm:t>
    </dgm:pt>
    <dgm:pt modelId="{6814C427-C415-41F4-ACDF-37E0511B4519}" type="sibTrans" cxnId="{15CDBD68-2E07-4A35-AA23-30BE3A59841F}">
      <dgm:prSet/>
      <dgm:spPr/>
      <dgm:t>
        <a:bodyPr/>
        <a:lstStyle/>
        <a:p>
          <a:endParaRPr lang="en-US"/>
        </a:p>
      </dgm:t>
    </dgm:pt>
    <dgm:pt modelId="{32D55E6D-D0FF-45F6-9996-82A06EC743B5}">
      <dgm:prSet/>
      <dgm:spPr/>
      <dgm:t>
        <a:bodyPr/>
        <a:lstStyle/>
        <a:p>
          <a:r>
            <a:rPr lang="en-US" dirty="0">
              <a:latin typeface="Arial" panose="020B0604020202020204" pitchFamily="34" charset="0"/>
              <a:cs typeface="Arial" panose="020B0604020202020204" pitchFamily="34" charset="0"/>
            </a:rPr>
            <a:t>Homophobia</a:t>
          </a:r>
        </a:p>
      </dgm:t>
    </dgm:pt>
    <dgm:pt modelId="{4E27564F-D9EB-4B66-92A3-30FA6376270C}" type="parTrans" cxnId="{4E5A7401-1464-4919-AFB7-7F91E9C47667}">
      <dgm:prSet/>
      <dgm:spPr/>
      <dgm:t>
        <a:bodyPr/>
        <a:lstStyle/>
        <a:p>
          <a:endParaRPr lang="en-US"/>
        </a:p>
      </dgm:t>
    </dgm:pt>
    <dgm:pt modelId="{37ADBDD2-819C-472B-9620-6224BD871CE9}" type="sibTrans" cxnId="{4E5A7401-1464-4919-AFB7-7F91E9C47667}">
      <dgm:prSet/>
      <dgm:spPr/>
      <dgm:t>
        <a:bodyPr/>
        <a:lstStyle/>
        <a:p>
          <a:endParaRPr lang="en-US"/>
        </a:p>
      </dgm:t>
    </dgm:pt>
    <dgm:pt modelId="{19CB7B07-03EC-4FB1-A7AA-9920270C08C1}">
      <dgm:prSet/>
      <dgm:spPr/>
      <dgm:t>
        <a:bodyPr/>
        <a:lstStyle/>
        <a:p>
          <a:r>
            <a:rPr lang="en-US" dirty="0">
              <a:latin typeface="Arial" panose="020B0604020202020204" pitchFamily="34" charset="0"/>
              <a:cs typeface="Arial" panose="020B0604020202020204" pitchFamily="34" charset="0"/>
            </a:rPr>
            <a:t>Anger and hostility</a:t>
          </a:r>
        </a:p>
      </dgm:t>
    </dgm:pt>
    <dgm:pt modelId="{1B1A2C67-EB00-453F-B23D-7A8950E829F3}" type="parTrans" cxnId="{9B2AC3D4-8ECE-4C2E-8145-34903A6DACCF}">
      <dgm:prSet/>
      <dgm:spPr/>
      <dgm:t>
        <a:bodyPr/>
        <a:lstStyle/>
        <a:p>
          <a:endParaRPr lang="en-US"/>
        </a:p>
      </dgm:t>
    </dgm:pt>
    <dgm:pt modelId="{0E71980A-181C-40E2-9A68-F430E48D59E1}" type="sibTrans" cxnId="{9B2AC3D4-8ECE-4C2E-8145-34903A6DACCF}">
      <dgm:prSet/>
      <dgm:spPr/>
      <dgm:t>
        <a:bodyPr/>
        <a:lstStyle/>
        <a:p>
          <a:endParaRPr lang="en-US"/>
        </a:p>
      </dgm:t>
    </dgm:pt>
    <dgm:pt modelId="{23AC0747-8641-44B2-BFB8-FAD00EF820D2}">
      <dgm:prSet/>
      <dgm:spPr/>
      <dgm:t>
        <a:bodyPr/>
        <a:lstStyle/>
        <a:p>
          <a:r>
            <a:rPr lang="en-US" dirty="0">
              <a:latin typeface="Arial" panose="020B0604020202020204" pitchFamily="34" charset="0"/>
              <a:cs typeface="Arial" panose="020B0604020202020204" pitchFamily="34" charset="0"/>
            </a:rPr>
            <a:t>Frustration</a:t>
          </a:r>
        </a:p>
      </dgm:t>
    </dgm:pt>
    <dgm:pt modelId="{A8FFE5B1-7037-4524-831B-7309AAD9C28E}" type="parTrans" cxnId="{FF55B180-007E-41E8-B1F6-E77347659EF8}">
      <dgm:prSet/>
      <dgm:spPr/>
      <dgm:t>
        <a:bodyPr/>
        <a:lstStyle/>
        <a:p>
          <a:endParaRPr lang="en-US"/>
        </a:p>
      </dgm:t>
    </dgm:pt>
    <dgm:pt modelId="{2FD210DD-9217-4B99-9555-285F53F826FB}" type="sibTrans" cxnId="{FF55B180-007E-41E8-B1F6-E77347659EF8}">
      <dgm:prSet/>
      <dgm:spPr/>
      <dgm:t>
        <a:bodyPr/>
        <a:lstStyle/>
        <a:p>
          <a:endParaRPr lang="en-US"/>
        </a:p>
      </dgm:t>
    </dgm:pt>
    <dgm:pt modelId="{F96A1633-B4B7-4E23-96FA-FF4F43D99BE0}">
      <dgm:prSet/>
      <dgm:spPr/>
      <dgm:t>
        <a:bodyPr/>
        <a:lstStyle/>
        <a:p>
          <a:r>
            <a:rPr lang="en-US" dirty="0">
              <a:latin typeface="Arial" panose="020B0604020202020204" pitchFamily="34" charset="0"/>
              <a:cs typeface="Arial" panose="020B0604020202020204" pitchFamily="34" charset="0"/>
            </a:rPr>
            <a:t>Over-identification</a:t>
          </a:r>
        </a:p>
      </dgm:t>
    </dgm:pt>
    <dgm:pt modelId="{F6D1FA41-0BE2-4BFD-9334-856DF27E39F4}" type="parTrans" cxnId="{2CDB16D8-03FB-4717-95ED-ED1757CBA5CA}">
      <dgm:prSet/>
      <dgm:spPr/>
      <dgm:t>
        <a:bodyPr/>
        <a:lstStyle/>
        <a:p>
          <a:endParaRPr lang="en-US"/>
        </a:p>
      </dgm:t>
    </dgm:pt>
    <dgm:pt modelId="{7366839E-2A9B-4C96-BF6D-6D426D0E54D2}" type="sibTrans" cxnId="{2CDB16D8-03FB-4717-95ED-ED1757CBA5CA}">
      <dgm:prSet/>
      <dgm:spPr/>
      <dgm:t>
        <a:bodyPr/>
        <a:lstStyle/>
        <a:p>
          <a:endParaRPr lang="en-US"/>
        </a:p>
      </dgm:t>
    </dgm:pt>
    <dgm:pt modelId="{0D308117-9758-43FF-8C20-69D964F6EAB7}">
      <dgm:prSet/>
      <dgm:spPr/>
      <dgm:t>
        <a:bodyPr/>
        <a:lstStyle/>
        <a:p>
          <a:r>
            <a:rPr lang="en-US" dirty="0">
              <a:latin typeface="Arial" panose="020B0604020202020204" pitchFamily="34" charset="0"/>
              <a:cs typeface="Arial" panose="020B0604020202020204" pitchFamily="34" charset="0"/>
            </a:rPr>
            <a:t>Denial</a:t>
          </a:r>
        </a:p>
      </dgm:t>
    </dgm:pt>
    <dgm:pt modelId="{A630F6DE-062D-4295-B2BB-AEB7BFAAC636}" type="parTrans" cxnId="{9DA56367-601E-45B9-8077-5DFBBA22FD8B}">
      <dgm:prSet/>
      <dgm:spPr/>
      <dgm:t>
        <a:bodyPr/>
        <a:lstStyle/>
        <a:p>
          <a:endParaRPr lang="en-US"/>
        </a:p>
      </dgm:t>
    </dgm:pt>
    <dgm:pt modelId="{1A94BF0A-D80B-4F97-B218-1218A3A55830}" type="sibTrans" cxnId="{9DA56367-601E-45B9-8077-5DFBBA22FD8B}">
      <dgm:prSet/>
      <dgm:spPr/>
      <dgm:t>
        <a:bodyPr/>
        <a:lstStyle/>
        <a:p>
          <a:endParaRPr lang="en-US"/>
        </a:p>
      </dgm:t>
    </dgm:pt>
    <dgm:pt modelId="{308A5AB3-9236-4673-845A-765859497541}">
      <dgm:prSet/>
      <dgm:spPr/>
      <dgm:t>
        <a:bodyPr/>
        <a:lstStyle/>
        <a:p>
          <a:r>
            <a:rPr lang="en-US" dirty="0">
              <a:latin typeface="Arial" panose="020B0604020202020204" pitchFamily="34" charset="0"/>
              <a:cs typeface="Arial" panose="020B0604020202020204" pitchFamily="34" charset="0"/>
            </a:rPr>
            <a:t>Racial, gender, and economic inequity</a:t>
          </a:r>
        </a:p>
      </dgm:t>
    </dgm:pt>
    <dgm:pt modelId="{FD59947E-3DF7-4359-8D13-7279E707965A}" type="parTrans" cxnId="{2E4D94D3-332D-41DB-BAA8-8EFBBDB67DEC}">
      <dgm:prSet/>
      <dgm:spPr/>
      <dgm:t>
        <a:bodyPr/>
        <a:lstStyle/>
        <a:p>
          <a:endParaRPr lang="en-US"/>
        </a:p>
      </dgm:t>
    </dgm:pt>
    <dgm:pt modelId="{711E020C-756A-424E-B3D6-ACFD40B2AE8D}" type="sibTrans" cxnId="{2E4D94D3-332D-41DB-BAA8-8EFBBDB67DEC}">
      <dgm:prSet/>
      <dgm:spPr/>
      <dgm:t>
        <a:bodyPr/>
        <a:lstStyle/>
        <a:p>
          <a:endParaRPr lang="en-US"/>
        </a:p>
      </dgm:t>
    </dgm:pt>
    <dgm:pt modelId="{EA2106BA-7155-4525-87C6-7DBC94771B3E}">
      <dgm:prSet/>
      <dgm:spPr/>
      <dgm:t>
        <a:bodyPr/>
        <a:lstStyle/>
        <a:p>
          <a:r>
            <a:rPr lang="en-US" dirty="0">
              <a:latin typeface="Arial" panose="020B0604020202020204" pitchFamily="34" charset="0"/>
              <a:cs typeface="Arial" panose="020B0604020202020204" pitchFamily="34" charset="0"/>
            </a:rPr>
            <a:t>Burnout</a:t>
          </a:r>
        </a:p>
      </dgm:t>
    </dgm:pt>
    <dgm:pt modelId="{0B6B944D-DD43-4841-A59F-0023C9944995}" type="parTrans" cxnId="{DC9FF8BB-43B0-401A-B736-0E02C087FAAC}">
      <dgm:prSet/>
      <dgm:spPr/>
      <dgm:t>
        <a:bodyPr/>
        <a:lstStyle/>
        <a:p>
          <a:endParaRPr lang="en-US"/>
        </a:p>
      </dgm:t>
    </dgm:pt>
    <dgm:pt modelId="{A4C6D8AE-130B-483C-B7CE-E993A3CBD731}" type="sibTrans" cxnId="{DC9FF8BB-43B0-401A-B736-0E02C087FAAC}">
      <dgm:prSet/>
      <dgm:spPr/>
      <dgm:t>
        <a:bodyPr/>
        <a:lstStyle/>
        <a:p>
          <a:endParaRPr lang="en-US"/>
        </a:p>
      </dgm:t>
    </dgm:pt>
    <dgm:pt modelId="{3A80E1BB-F061-4587-8D97-F291420B320E}">
      <dgm:prSet/>
      <dgm:spPr/>
      <dgm:t>
        <a:bodyPr/>
        <a:lstStyle/>
        <a:p>
          <a:r>
            <a:rPr lang="en-US">
              <a:latin typeface="Arial" panose="020B0604020202020204" pitchFamily="34" charset="0"/>
              <a:cs typeface="Arial" panose="020B0604020202020204" pitchFamily="34" charset="0"/>
            </a:rPr>
            <a:t>Powerlessness, helplessness, loss of control</a:t>
          </a:r>
          <a:endParaRPr lang="en-US" dirty="0">
            <a:latin typeface="Arial" panose="020B0604020202020204" pitchFamily="34" charset="0"/>
            <a:cs typeface="Arial" panose="020B0604020202020204" pitchFamily="34" charset="0"/>
          </a:endParaRPr>
        </a:p>
      </dgm:t>
    </dgm:pt>
    <dgm:pt modelId="{5EB8B448-E044-4952-BB80-368E1D3CCCC6}" type="parTrans" cxnId="{F4399826-C03D-42B2-9E5B-3BC9305AD144}">
      <dgm:prSet/>
      <dgm:spPr/>
      <dgm:t>
        <a:bodyPr/>
        <a:lstStyle/>
        <a:p>
          <a:endParaRPr lang="en-US"/>
        </a:p>
      </dgm:t>
    </dgm:pt>
    <dgm:pt modelId="{FFFA6A2B-65F7-4259-80D2-13E2DC80BA1A}" type="sibTrans" cxnId="{F4399826-C03D-42B2-9E5B-3BC9305AD144}">
      <dgm:prSet/>
      <dgm:spPr/>
      <dgm:t>
        <a:bodyPr/>
        <a:lstStyle/>
        <a:p>
          <a:endParaRPr lang="en-US"/>
        </a:p>
      </dgm:t>
    </dgm:pt>
    <dgm:pt modelId="{1922CC36-A536-4523-BB2C-7DE37E57682A}" type="pres">
      <dgm:prSet presAssocID="{601DCF93-D0B2-4038-9BC5-137B098F37AF}" presName="linear" presStyleCnt="0">
        <dgm:presLayoutVars>
          <dgm:animLvl val="lvl"/>
          <dgm:resizeHandles val="exact"/>
        </dgm:presLayoutVars>
      </dgm:prSet>
      <dgm:spPr/>
    </dgm:pt>
    <dgm:pt modelId="{D5ED1164-763F-4119-9DC9-64C1EF0BDD23}" type="pres">
      <dgm:prSet presAssocID="{753E8026-DFC4-4651-AD98-A25273A93074}" presName="parentText" presStyleLbl="node1" presStyleIdx="0" presStyleCnt="9">
        <dgm:presLayoutVars>
          <dgm:chMax val="0"/>
          <dgm:bulletEnabled val="1"/>
        </dgm:presLayoutVars>
      </dgm:prSet>
      <dgm:spPr/>
    </dgm:pt>
    <dgm:pt modelId="{22C4AB0E-78E5-421F-82ED-CC8034B2C8C8}" type="pres">
      <dgm:prSet presAssocID="{6814C427-C415-41F4-ACDF-37E0511B4519}" presName="spacer" presStyleCnt="0"/>
      <dgm:spPr/>
    </dgm:pt>
    <dgm:pt modelId="{436EFBFA-6E6A-4F26-ACC3-DD0225C3FC6B}" type="pres">
      <dgm:prSet presAssocID="{32D55E6D-D0FF-45F6-9996-82A06EC743B5}" presName="parentText" presStyleLbl="node1" presStyleIdx="1" presStyleCnt="9">
        <dgm:presLayoutVars>
          <dgm:chMax val="0"/>
          <dgm:bulletEnabled val="1"/>
        </dgm:presLayoutVars>
      </dgm:prSet>
      <dgm:spPr/>
    </dgm:pt>
    <dgm:pt modelId="{92D0D837-1446-4A3A-8804-EE9F2760A03A}" type="pres">
      <dgm:prSet presAssocID="{37ADBDD2-819C-472B-9620-6224BD871CE9}" presName="spacer" presStyleCnt="0"/>
      <dgm:spPr/>
    </dgm:pt>
    <dgm:pt modelId="{C3224C4E-AF39-4A92-B1B4-67DB1A3B19F6}" type="pres">
      <dgm:prSet presAssocID="{19CB7B07-03EC-4FB1-A7AA-9920270C08C1}" presName="parentText" presStyleLbl="node1" presStyleIdx="2" presStyleCnt="9">
        <dgm:presLayoutVars>
          <dgm:chMax val="0"/>
          <dgm:bulletEnabled val="1"/>
        </dgm:presLayoutVars>
      </dgm:prSet>
      <dgm:spPr/>
    </dgm:pt>
    <dgm:pt modelId="{7B0F1469-AEC2-4BDC-B31B-2C7D661DE668}" type="pres">
      <dgm:prSet presAssocID="{0E71980A-181C-40E2-9A68-F430E48D59E1}" presName="spacer" presStyleCnt="0"/>
      <dgm:spPr/>
    </dgm:pt>
    <dgm:pt modelId="{6E78C526-5EA8-488E-A08C-D8330D1AAF1B}" type="pres">
      <dgm:prSet presAssocID="{23AC0747-8641-44B2-BFB8-FAD00EF820D2}" presName="parentText" presStyleLbl="node1" presStyleIdx="3" presStyleCnt="9">
        <dgm:presLayoutVars>
          <dgm:chMax val="0"/>
          <dgm:bulletEnabled val="1"/>
        </dgm:presLayoutVars>
      </dgm:prSet>
      <dgm:spPr/>
    </dgm:pt>
    <dgm:pt modelId="{6FF350EF-9F7F-4DD0-9E03-C4063CADEF7B}" type="pres">
      <dgm:prSet presAssocID="{2FD210DD-9217-4B99-9555-285F53F826FB}" presName="spacer" presStyleCnt="0"/>
      <dgm:spPr/>
    </dgm:pt>
    <dgm:pt modelId="{DA6F4E82-9FDA-45BD-9C54-6DB0BD0FB54D}" type="pres">
      <dgm:prSet presAssocID="{F96A1633-B4B7-4E23-96FA-FF4F43D99BE0}" presName="parentText" presStyleLbl="node1" presStyleIdx="4" presStyleCnt="9">
        <dgm:presLayoutVars>
          <dgm:chMax val="0"/>
          <dgm:bulletEnabled val="1"/>
        </dgm:presLayoutVars>
      </dgm:prSet>
      <dgm:spPr/>
    </dgm:pt>
    <dgm:pt modelId="{697BD94D-09F6-4E81-9D32-CC55261C93C9}" type="pres">
      <dgm:prSet presAssocID="{7366839E-2A9B-4C96-BF6D-6D426D0E54D2}" presName="spacer" presStyleCnt="0"/>
      <dgm:spPr/>
    </dgm:pt>
    <dgm:pt modelId="{92D6F414-CD2F-4EF3-AEF7-DE8F8D95FFB6}" type="pres">
      <dgm:prSet presAssocID="{0D308117-9758-43FF-8C20-69D964F6EAB7}" presName="parentText" presStyleLbl="node1" presStyleIdx="5" presStyleCnt="9">
        <dgm:presLayoutVars>
          <dgm:chMax val="0"/>
          <dgm:bulletEnabled val="1"/>
        </dgm:presLayoutVars>
      </dgm:prSet>
      <dgm:spPr/>
    </dgm:pt>
    <dgm:pt modelId="{590F4C1C-DC95-4893-93A5-25807B4872EF}" type="pres">
      <dgm:prSet presAssocID="{1A94BF0A-D80B-4F97-B218-1218A3A55830}" presName="spacer" presStyleCnt="0"/>
      <dgm:spPr/>
    </dgm:pt>
    <dgm:pt modelId="{5E08E378-45CC-4327-A867-86876376FAA9}" type="pres">
      <dgm:prSet presAssocID="{308A5AB3-9236-4673-845A-765859497541}" presName="parentText" presStyleLbl="node1" presStyleIdx="6" presStyleCnt="9">
        <dgm:presLayoutVars>
          <dgm:chMax val="0"/>
          <dgm:bulletEnabled val="1"/>
        </dgm:presLayoutVars>
      </dgm:prSet>
      <dgm:spPr/>
    </dgm:pt>
    <dgm:pt modelId="{3D193AB5-B492-4467-9453-5D83103882FE}" type="pres">
      <dgm:prSet presAssocID="{711E020C-756A-424E-B3D6-ACFD40B2AE8D}" presName="spacer" presStyleCnt="0"/>
      <dgm:spPr/>
    </dgm:pt>
    <dgm:pt modelId="{0C1E5FC1-B429-4154-8812-8F7F692B9641}" type="pres">
      <dgm:prSet presAssocID="{3A80E1BB-F061-4587-8D97-F291420B320E}" presName="parentText" presStyleLbl="node1" presStyleIdx="7" presStyleCnt="9">
        <dgm:presLayoutVars>
          <dgm:chMax val="0"/>
          <dgm:bulletEnabled val="1"/>
        </dgm:presLayoutVars>
      </dgm:prSet>
      <dgm:spPr/>
    </dgm:pt>
    <dgm:pt modelId="{9D32B1FC-79AD-4FE6-8837-C33F00FB1095}" type="pres">
      <dgm:prSet presAssocID="{FFFA6A2B-65F7-4259-80D2-13E2DC80BA1A}" presName="spacer" presStyleCnt="0"/>
      <dgm:spPr/>
    </dgm:pt>
    <dgm:pt modelId="{6E5D3DA5-C6F4-4C7A-9C07-137F376686CC}" type="pres">
      <dgm:prSet presAssocID="{EA2106BA-7155-4525-87C6-7DBC94771B3E}" presName="parentText" presStyleLbl="node1" presStyleIdx="8" presStyleCnt="9">
        <dgm:presLayoutVars>
          <dgm:chMax val="0"/>
          <dgm:bulletEnabled val="1"/>
        </dgm:presLayoutVars>
      </dgm:prSet>
      <dgm:spPr/>
    </dgm:pt>
  </dgm:ptLst>
  <dgm:cxnLst>
    <dgm:cxn modelId="{4E5A7401-1464-4919-AFB7-7F91E9C47667}" srcId="{601DCF93-D0B2-4038-9BC5-137B098F37AF}" destId="{32D55E6D-D0FF-45F6-9996-82A06EC743B5}" srcOrd="1" destOrd="0" parTransId="{4E27564F-D9EB-4B66-92A3-30FA6376270C}" sibTransId="{37ADBDD2-819C-472B-9620-6224BD871CE9}"/>
    <dgm:cxn modelId="{F74D150B-1177-44B9-979E-F4A29C89DA7D}" type="presOf" srcId="{F96A1633-B4B7-4E23-96FA-FF4F43D99BE0}" destId="{DA6F4E82-9FDA-45BD-9C54-6DB0BD0FB54D}" srcOrd="0" destOrd="0" presId="urn:microsoft.com/office/officeart/2005/8/layout/vList2"/>
    <dgm:cxn modelId="{09D4340B-BCE2-4164-859F-9A2DEF9ED477}" type="presOf" srcId="{601DCF93-D0B2-4038-9BC5-137B098F37AF}" destId="{1922CC36-A536-4523-BB2C-7DE37E57682A}" srcOrd="0" destOrd="0" presId="urn:microsoft.com/office/officeart/2005/8/layout/vList2"/>
    <dgm:cxn modelId="{F4399826-C03D-42B2-9E5B-3BC9305AD144}" srcId="{601DCF93-D0B2-4038-9BC5-137B098F37AF}" destId="{3A80E1BB-F061-4587-8D97-F291420B320E}" srcOrd="7" destOrd="0" parTransId="{5EB8B448-E044-4952-BB80-368E1D3CCCC6}" sibTransId="{FFFA6A2B-65F7-4259-80D2-13E2DC80BA1A}"/>
    <dgm:cxn modelId="{B4E6CA2A-9EA5-4AFC-A6BC-EEF5FCE8AFA8}" type="presOf" srcId="{19CB7B07-03EC-4FB1-A7AA-9920270C08C1}" destId="{C3224C4E-AF39-4A92-B1B4-67DB1A3B19F6}" srcOrd="0" destOrd="0" presId="urn:microsoft.com/office/officeart/2005/8/layout/vList2"/>
    <dgm:cxn modelId="{2C67CC42-A881-4DBE-B9D0-9770E9AB1587}" type="presOf" srcId="{308A5AB3-9236-4673-845A-765859497541}" destId="{5E08E378-45CC-4327-A867-86876376FAA9}" srcOrd="0" destOrd="0" presId="urn:microsoft.com/office/officeart/2005/8/layout/vList2"/>
    <dgm:cxn modelId="{9DA56367-601E-45B9-8077-5DFBBA22FD8B}" srcId="{601DCF93-D0B2-4038-9BC5-137B098F37AF}" destId="{0D308117-9758-43FF-8C20-69D964F6EAB7}" srcOrd="5" destOrd="0" parTransId="{A630F6DE-062D-4295-B2BB-AEB7BFAAC636}" sibTransId="{1A94BF0A-D80B-4F97-B218-1218A3A55830}"/>
    <dgm:cxn modelId="{15CDBD68-2E07-4A35-AA23-30BE3A59841F}" srcId="{601DCF93-D0B2-4038-9BC5-137B098F37AF}" destId="{753E8026-DFC4-4651-AD98-A25273A93074}" srcOrd="0" destOrd="0" parTransId="{45551714-B996-4313-83EA-098787B24221}" sibTransId="{6814C427-C415-41F4-ACDF-37E0511B4519}"/>
    <dgm:cxn modelId="{FF55B180-007E-41E8-B1F6-E77347659EF8}" srcId="{601DCF93-D0B2-4038-9BC5-137B098F37AF}" destId="{23AC0747-8641-44B2-BFB8-FAD00EF820D2}" srcOrd="3" destOrd="0" parTransId="{A8FFE5B1-7037-4524-831B-7309AAD9C28E}" sibTransId="{2FD210DD-9217-4B99-9555-285F53F826FB}"/>
    <dgm:cxn modelId="{B7400184-27BC-4F1D-902E-525273B9408D}" type="presOf" srcId="{EA2106BA-7155-4525-87C6-7DBC94771B3E}" destId="{6E5D3DA5-C6F4-4C7A-9C07-137F376686CC}" srcOrd="0" destOrd="0" presId="urn:microsoft.com/office/officeart/2005/8/layout/vList2"/>
    <dgm:cxn modelId="{7B83038E-F2DA-49F2-A254-5038048CF1BD}" type="presOf" srcId="{753E8026-DFC4-4651-AD98-A25273A93074}" destId="{D5ED1164-763F-4119-9DC9-64C1EF0BDD23}" srcOrd="0" destOrd="0" presId="urn:microsoft.com/office/officeart/2005/8/layout/vList2"/>
    <dgm:cxn modelId="{DC9FF8BB-43B0-401A-B736-0E02C087FAAC}" srcId="{601DCF93-D0B2-4038-9BC5-137B098F37AF}" destId="{EA2106BA-7155-4525-87C6-7DBC94771B3E}" srcOrd="8" destOrd="0" parTransId="{0B6B944D-DD43-4841-A59F-0023C9944995}" sibTransId="{A4C6D8AE-130B-483C-B7CE-E993A3CBD731}"/>
    <dgm:cxn modelId="{2E4D94D3-332D-41DB-BAA8-8EFBBDB67DEC}" srcId="{601DCF93-D0B2-4038-9BC5-137B098F37AF}" destId="{308A5AB3-9236-4673-845A-765859497541}" srcOrd="6" destOrd="0" parTransId="{FD59947E-3DF7-4359-8D13-7279E707965A}" sibTransId="{711E020C-756A-424E-B3D6-ACFD40B2AE8D}"/>
    <dgm:cxn modelId="{9B2AC3D4-8ECE-4C2E-8145-34903A6DACCF}" srcId="{601DCF93-D0B2-4038-9BC5-137B098F37AF}" destId="{19CB7B07-03EC-4FB1-A7AA-9920270C08C1}" srcOrd="2" destOrd="0" parTransId="{1B1A2C67-EB00-453F-B23D-7A8950E829F3}" sibTransId="{0E71980A-181C-40E2-9A68-F430E48D59E1}"/>
    <dgm:cxn modelId="{2CDB16D8-03FB-4717-95ED-ED1757CBA5CA}" srcId="{601DCF93-D0B2-4038-9BC5-137B098F37AF}" destId="{F96A1633-B4B7-4E23-96FA-FF4F43D99BE0}" srcOrd="4" destOrd="0" parTransId="{F6D1FA41-0BE2-4BFD-9334-856DF27E39F4}" sibTransId="{7366839E-2A9B-4C96-BF6D-6D426D0E54D2}"/>
    <dgm:cxn modelId="{113E41DD-8C0A-4CE5-8C01-2B2823975E60}" type="presOf" srcId="{32D55E6D-D0FF-45F6-9996-82A06EC743B5}" destId="{436EFBFA-6E6A-4F26-ACC3-DD0225C3FC6B}" srcOrd="0" destOrd="0" presId="urn:microsoft.com/office/officeart/2005/8/layout/vList2"/>
    <dgm:cxn modelId="{125F7BF6-B3D6-4C56-B5DC-D84E13EE2F21}" type="presOf" srcId="{0D308117-9758-43FF-8C20-69D964F6EAB7}" destId="{92D6F414-CD2F-4EF3-AEF7-DE8F8D95FFB6}" srcOrd="0" destOrd="0" presId="urn:microsoft.com/office/officeart/2005/8/layout/vList2"/>
    <dgm:cxn modelId="{1700AEF6-762F-4117-A6A8-3BDC8434D684}" type="presOf" srcId="{3A80E1BB-F061-4587-8D97-F291420B320E}" destId="{0C1E5FC1-B429-4154-8812-8F7F692B9641}" srcOrd="0" destOrd="0" presId="urn:microsoft.com/office/officeart/2005/8/layout/vList2"/>
    <dgm:cxn modelId="{D2847AFE-CF56-48B8-A227-3BB4B1FFAF83}" type="presOf" srcId="{23AC0747-8641-44B2-BFB8-FAD00EF820D2}" destId="{6E78C526-5EA8-488E-A08C-D8330D1AAF1B}" srcOrd="0" destOrd="0" presId="urn:microsoft.com/office/officeart/2005/8/layout/vList2"/>
    <dgm:cxn modelId="{2A0BBCAF-C6E0-4809-BE15-61C87674A667}" type="presParOf" srcId="{1922CC36-A536-4523-BB2C-7DE37E57682A}" destId="{D5ED1164-763F-4119-9DC9-64C1EF0BDD23}" srcOrd="0" destOrd="0" presId="urn:microsoft.com/office/officeart/2005/8/layout/vList2"/>
    <dgm:cxn modelId="{415F8941-94E6-4CCF-9334-E20AB2DEF43A}" type="presParOf" srcId="{1922CC36-A536-4523-BB2C-7DE37E57682A}" destId="{22C4AB0E-78E5-421F-82ED-CC8034B2C8C8}" srcOrd="1" destOrd="0" presId="urn:microsoft.com/office/officeart/2005/8/layout/vList2"/>
    <dgm:cxn modelId="{122B47E8-7CB4-4246-B09A-7A4F225E8C3D}" type="presParOf" srcId="{1922CC36-A536-4523-BB2C-7DE37E57682A}" destId="{436EFBFA-6E6A-4F26-ACC3-DD0225C3FC6B}" srcOrd="2" destOrd="0" presId="urn:microsoft.com/office/officeart/2005/8/layout/vList2"/>
    <dgm:cxn modelId="{FCEF9834-5E7D-4857-A8A8-33EBA52A0280}" type="presParOf" srcId="{1922CC36-A536-4523-BB2C-7DE37E57682A}" destId="{92D0D837-1446-4A3A-8804-EE9F2760A03A}" srcOrd="3" destOrd="0" presId="urn:microsoft.com/office/officeart/2005/8/layout/vList2"/>
    <dgm:cxn modelId="{3F4AA991-BC8D-4693-BF5D-C31CC8B9F3A1}" type="presParOf" srcId="{1922CC36-A536-4523-BB2C-7DE37E57682A}" destId="{C3224C4E-AF39-4A92-B1B4-67DB1A3B19F6}" srcOrd="4" destOrd="0" presId="urn:microsoft.com/office/officeart/2005/8/layout/vList2"/>
    <dgm:cxn modelId="{76A5F665-D1CE-4818-B6F5-D7D1CB2137D4}" type="presParOf" srcId="{1922CC36-A536-4523-BB2C-7DE37E57682A}" destId="{7B0F1469-AEC2-4BDC-B31B-2C7D661DE668}" srcOrd="5" destOrd="0" presId="urn:microsoft.com/office/officeart/2005/8/layout/vList2"/>
    <dgm:cxn modelId="{69C4D598-55FE-4029-8549-718FCABAA79D}" type="presParOf" srcId="{1922CC36-A536-4523-BB2C-7DE37E57682A}" destId="{6E78C526-5EA8-488E-A08C-D8330D1AAF1B}" srcOrd="6" destOrd="0" presId="urn:microsoft.com/office/officeart/2005/8/layout/vList2"/>
    <dgm:cxn modelId="{142253B6-D190-4DC2-80E3-5AA960C90A80}" type="presParOf" srcId="{1922CC36-A536-4523-BB2C-7DE37E57682A}" destId="{6FF350EF-9F7F-4DD0-9E03-C4063CADEF7B}" srcOrd="7" destOrd="0" presId="urn:microsoft.com/office/officeart/2005/8/layout/vList2"/>
    <dgm:cxn modelId="{9D51B65F-A283-4036-90C9-295EBEC46EE8}" type="presParOf" srcId="{1922CC36-A536-4523-BB2C-7DE37E57682A}" destId="{DA6F4E82-9FDA-45BD-9C54-6DB0BD0FB54D}" srcOrd="8" destOrd="0" presId="urn:microsoft.com/office/officeart/2005/8/layout/vList2"/>
    <dgm:cxn modelId="{EF8A0C60-26E4-4594-8156-703AAEE1FD63}" type="presParOf" srcId="{1922CC36-A536-4523-BB2C-7DE37E57682A}" destId="{697BD94D-09F6-4E81-9D32-CC55261C93C9}" srcOrd="9" destOrd="0" presId="urn:microsoft.com/office/officeart/2005/8/layout/vList2"/>
    <dgm:cxn modelId="{A494EE8D-0FCF-48B2-9799-678AE210224E}" type="presParOf" srcId="{1922CC36-A536-4523-BB2C-7DE37E57682A}" destId="{92D6F414-CD2F-4EF3-AEF7-DE8F8D95FFB6}" srcOrd="10" destOrd="0" presId="urn:microsoft.com/office/officeart/2005/8/layout/vList2"/>
    <dgm:cxn modelId="{49B1B859-18E0-4876-A746-C7C1B3404BB5}" type="presParOf" srcId="{1922CC36-A536-4523-BB2C-7DE37E57682A}" destId="{590F4C1C-DC95-4893-93A5-25807B4872EF}" srcOrd="11" destOrd="0" presId="urn:microsoft.com/office/officeart/2005/8/layout/vList2"/>
    <dgm:cxn modelId="{3B26D4AF-E2C8-406B-95D1-D226A885F8D2}" type="presParOf" srcId="{1922CC36-A536-4523-BB2C-7DE37E57682A}" destId="{5E08E378-45CC-4327-A867-86876376FAA9}" srcOrd="12" destOrd="0" presId="urn:microsoft.com/office/officeart/2005/8/layout/vList2"/>
    <dgm:cxn modelId="{B0F28500-05C6-428B-B6BF-1A0CFE4EAAB7}" type="presParOf" srcId="{1922CC36-A536-4523-BB2C-7DE37E57682A}" destId="{3D193AB5-B492-4467-9453-5D83103882FE}" srcOrd="13" destOrd="0" presId="urn:microsoft.com/office/officeart/2005/8/layout/vList2"/>
    <dgm:cxn modelId="{7993DFE2-5001-4B7F-8CE3-F7803546E0AC}" type="presParOf" srcId="{1922CC36-A536-4523-BB2C-7DE37E57682A}" destId="{0C1E5FC1-B429-4154-8812-8F7F692B9641}" srcOrd="14" destOrd="0" presId="urn:microsoft.com/office/officeart/2005/8/layout/vList2"/>
    <dgm:cxn modelId="{E6F5B907-C2C5-43B9-869A-5818883EA22B}" type="presParOf" srcId="{1922CC36-A536-4523-BB2C-7DE37E57682A}" destId="{9D32B1FC-79AD-4FE6-8837-C33F00FB1095}" srcOrd="15" destOrd="0" presId="urn:microsoft.com/office/officeart/2005/8/layout/vList2"/>
    <dgm:cxn modelId="{6A72DD91-24D9-41B3-80E6-B2D337C32DBA}" type="presParOf" srcId="{1922CC36-A536-4523-BB2C-7DE37E57682A}" destId="{6E5D3DA5-C6F4-4C7A-9C07-137F376686CC}" srcOrd="1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956841-968F-4FDA-80AF-1B67F843B91E}"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AC8250BA-A309-4F1E-B800-A0E412564B37}">
      <dgm:prSet phldrT="[Text]" custT="1"/>
      <dgm:spPr/>
      <dgm:t>
        <a:bodyPr/>
        <a:lstStyle/>
        <a:p>
          <a:r>
            <a:rPr lang="en-US" sz="2000" dirty="0"/>
            <a:t>Harm Reduction Strategies </a:t>
          </a:r>
        </a:p>
      </dgm:t>
    </dgm:pt>
    <dgm:pt modelId="{7312A2CF-4BC3-4D6E-8607-DC6AC5F05CBE}" type="parTrans" cxnId="{58F1B6A1-3897-4EA7-9BF5-95BCB3A5B400}">
      <dgm:prSet/>
      <dgm:spPr/>
      <dgm:t>
        <a:bodyPr/>
        <a:lstStyle/>
        <a:p>
          <a:endParaRPr lang="en-US"/>
        </a:p>
      </dgm:t>
    </dgm:pt>
    <dgm:pt modelId="{E1BDBE5D-06AE-45B6-AFB9-61AD5876D222}" type="sibTrans" cxnId="{58F1B6A1-3897-4EA7-9BF5-95BCB3A5B400}">
      <dgm:prSet/>
      <dgm:spPr/>
      <dgm:t>
        <a:bodyPr/>
        <a:lstStyle/>
        <a:p>
          <a:endParaRPr lang="en-US"/>
        </a:p>
      </dgm:t>
    </dgm:pt>
    <dgm:pt modelId="{7F206B10-7F9E-4D15-B5E4-E2F72BF0E63A}">
      <dgm:prSet custT="1"/>
      <dgm:spPr/>
      <dgm:t>
        <a:bodyPr/>
        <a:lstStyle/>
        <a:p>
          <a:r>
            <a:rPr lang="en-US" sz="1000" b="0" dirty="0"/>
            <a:t>Overdose prevention</a:t>
          </a:r>
        </a:p>
      </dgm:t>
    </dgm:pt>
    <dgm:pt modelId="{BB4229D6-EA06-43DF-869C-2F2235D15257}" type="parTrans" cxnId="{0A4A898D-39F6-478F-BC13-F7E8AB8200D8}">
      <dgm:prSet/>
      <dgm:spPr/>
      <dgm:t>
        <a:bodyPr/>
        <a:lstStyle/>
        <a:p>
          <a:endParaRPr lang="en-US"/>
        </a:p>
      </dgm:t>
    </dgm:pt>
    <dgm:pt modelId="{A9683F31-069F-45EF-AD78-AD04F4160B16}" type="sibTrans" cxnId="{0A4A898D-39F6-478F-BC13-F7E8AB8200D8}">
      <dgm:prSet/>
      <dgm:spPr/>
      <dgm:t>
        <a:bodyPr/>
        <a:lstStyle/>
        <a:p>
          <a:endParaRPr lang="en-US"/>
        </a:p>
      </dgm:t>
    </dgm:pt>
    <dgm:pt modelId="{98E1FBD2-BF17-4565-975C-195042979DB6}">
      <dgm:prSet custT="1"/>
      <dgm:spPr/>
      <dgm:t>
        <a:bodyPr/>
        <a:lstStyle/>
        <a:p>
          <a:pPr algn="ctr"/>
          <a:r>
            <a:rPr lang="en-US" sz="1000" dirty="0"/>
            <a:t>Prevention of infectious complications</a:t>
          </a:r>
        </a:p>
      </dgm:t>
    </dgm:pt>
    <dgm:pt modelId="{7E5E67F7-DAE9-45D3-8414-85F5E9C16871}" type="parTrans" cxnId="{C6845B0D-F2A4-4707-8E54-5751E671C628}">
      <dgm:prSet/>
      <dgm:spPr/>
      <dgm:t>
        <a:bodyPr/>
        <a:lstStyle/>
        <a:p>
          <a:endParaRPr lang="en-US"/>
        </a:p>
      </dgm:t>
    </dgm:pt>
    <dgm:pt modelId="{D0F315EF-06D7-4C93-8CDA-B63A60DD14E8}" type="sibTrans" cxnId="{C6845B0D-F2A4-4707-8E54-5751E671C628}">
      <dgm:prSet/>
      <dgm:spPr/>
      <dgm:t>
        <a:bodyPr/>
        <a:lstStyle/>
        <a:p>
          <a:endParaRPr lang="en-US"/>
        </a:p>
      </dgm:t>
    </dgm:pt>
    <dgm:pt modelId="{FD2A48BD-8E35-4CAD-B14E-91D075AB4168}">
      <dgm:prSet custT="1"/>
      <dgm:spPr/>
      <dgm:t>
        <a:bodyPr/>
        <a:lstStyle/>
        <a:p>
          <a:pPr algn="l"/>
          <a:r>
            <a:rPr lang="en-US" sz="1000" dirty="0"/>
            <a:t>Syringe service programs (SSPs)</a:t>
          </a:r>
        </a:p>
      </dgm:t>
    </dgm:pt>
    <dgm:pt modelId="{AA3AC899-4E8A-485B-A797-04077CFBB97D}" type="parTrans" cxnId="{A6F7AFCB-5B95-4C9E-B3BB-AFB27BF02A14}">
      <dgm:prSet/>
      <dgm:spPr/>
      <dgm:t>
        <a:bodyPr/>
        <a:lstStyle/>
        <a:p>
          <a:endParaRPr lang="en-US"/>
        </a:p>
      </dgm:t>
    </dgm:pt>
    <dgm:pt modelId="{FA844A70-B5B3-4889-920A-0B63851DDDA0}" type="sibTrans" cxnId="{A6F7AFCB-5B95-4C9E-B3BB-AFB27BF02A14}">
      <dgm:prSet/>
      <dgm:spPr/>
      <dgm:t>
        <a:bodyPr/>
        <a:lstStyle/>
        <a:p>
          <a:endParaRPr lang="en-US"/>
        </a:p>
      </dgm:t>
    </dgm:pt>
    <dgm:pt modelId="{175CDBB6-8F22-411F-B0A2-9FB6D6902CFF}">
      <dgm:prSet custT="1"/>
      <dgm:spPr/>
      <dgm:t>
        <a:bodyPr/>
        <a:lstStyle/>
        <a:p>
          <a:pPr algn="l"/>
          <a:r>
            <a:rPr lang="en-US" sz="1000" dirty="0"/>
            <a:t>Pre‐exposure prophylaxis (PrEP)</a:t>
          </a:r>
        </a:p>
      </dgm:t>
    </dgm:pt>
    <dgm:pt modelId="{56B9B0EE-DD50-4583-A9CA-FF901B270FD7}" type="parTrans" cxnId="{F9061108-D16C-4B57-BB70-2D2E20F179C6}">
      <dgm:prSet/>
      <dgm:spPr/>
      <dgm:t>
        <a:bodyPr/>
        <a:lstStyle/>
        <a:p>
          <a:endParaRPr lang="en-US"/>
        </a:p>
      </dgm:t>
    </dgm:pt>
    <dgm:pt modelId="{A4AAD68C-BE0D-44EE-9A15-A78F20F72700}" type="sibTrans" cxnId="{F9061108-D16C-4B57-BB70-2D2E20F179C6}">
      <dgm:prSet/>
      <dgm:spPr/>
      <dgm:t>
        <a:bodyPr/>
        <a:lstStyle/>
        <a:p>
          <a:endParaRPr lang="en-US"/>
        </a:p>
      </dgm:t>
    </dgm:pt>
    <dgm:pt modelId="{14529850-A4AA-45EB-AFA9-486405513035}">
      <dgm:prSet custT="1"/>
      <dgm:spPr/>
      <dgm:t>
        <a:bodyPr/>
        <a:lstStyle/>
        <a:p>
          <a:pPr algn="ctr"/>
          <a:r>
            <a:rPr lang="en-US" sz="1000" dirty="0"/>
            <a:t>Pharmacologic treatment </a:t>
          </a:r>
        </a:p>
      </dgm:t>
    </dgm:pt>
    <dgm:pt modelId="{750185BE-93A8-4DAB-8E03-29CAC60023F1}" type="parTrans" cxnId="{1C873246-A2A6-4C0C-9281-03044C057EC8}">
      <dgm:prSet/>
      <dgm:spPr/>
      <dgm:t>
        <a:bodyPr/>
        <a:lstStyle/>
        <a:p>
          <a:endParaRPr lang="en-US"/>
        </a:p>
      </dgm:t>
    </dgm:pt>
    <dgm:pt modelId="{23F53634-04AD-4966-80BB-72437D100D63}" type="sibTrans" cxnId="{1C873246-A2A6-4C0C-9281-03044C057EC8}">
      <dgm:prSet/>
      <dgm:spPr/>
      <dgm:t>
        <a:bodyPr/>
        <a:lstStyle/>
        <a:p>
          <a:endParaRPr lang="en-US"/>
        </a:p>
      </dgm:t>
    </dgm:pt>
    <dgm:pt modelId="{5F761332-8E6B-4A89-832E-B7E0B6C40575}">
      <dgm:prSet custT="1"/>
      <dgm:spPr/>
      <dgm:t>
        <a:bodyPr/>
        <a:lstStyle/>
        <a:p>
          <a:pPr algn="l"/>
          <a:r>
            <a:rPr lang="en-US" sz="1000" dirty="0"/>
            <a:t>Methadone</a:t>
          </a:r>
        </a:p>
      </dgm:t>
    </dgm:pt>
    <dgm:pt modelId="{2ED857D2-4B8D-491B-87AB-908187138DFC}" type="parTrans" cxnId="{89021D18-A246-42CB-ACDA-DEF33F1967B3}">
      <dgm:prSet/>
      <dgm:spPr/>
      <dgm:t>
        <a:bodyPr/>
        <a:lstStyle/>
        <a:p>
          <a:endParaRPr lang="en-US"/>
        </a:p>
      </dgm:t>
    </dgm:pt>
    <dgm:pt modelId="{AB8CEC9C-E409-47DA-AA5D-C0208C5F6827}" type="sibTrans" cxnId="{89021D18-A246-42CB-ACDA-DEF33F1967B3}">
      <dgm:prSet/>
      <dgm:spPr/>
      <dgm:t>
        <a:bodyPr/>
        <a:lstStyle/>
        <a:p>
          <a:endParaRPr lang="en-US"/>
        </a:p>
      </dgm:t>
    </dgm:pt>
    <dgm:pt modelId="{5E841297-37CF-4FD3-AEC1-71417E5E4F5E}">
      <dgm:prSet custT="1"/>
      <dgm:spPr/>
      <dgm:t>
        <a:bodyPr/>
        <a:lstStyle/>
        <a:p>
          <a:pPr algn="l"/>
          <a:r>
            <a:rPr lang="en-US" sz="1000" dirty="0"/>
            <a:t>Buprenorphine/naloxone (Suboxone®)</a:t>
          </a:r>
        </a:p>
      </dgm:t>
    </dgm:pt>
    <dgm:pt modelId="{869BCE98-0DF4-4391-B8D3-D2170BC0FCBC}" type="parTrans" cxnId="{86F8E8D5-EA67-4F1C-9D3E-424FBF9CFC1C}">
      <dgm:prSet/>
      <dgm:spPr/>
      <dgm:t>
        <a:bodyPr/>
        <a:lstStyle/>
        <a:p>
          <a:endParaRPr lang="en-US"/>
        </a:p>
      </dgm:t>
    </dgm:pt>
    <dgm:pt modelId="{76D49C74-8F92-48EE-8781-3AB843A148C6}" type="sibTrans" cxnId="{86F8E8D5-EA67-4F1C-9D3E-424FBF9CFC1C}">
      <dgm:prSet/>
      <dgm:spPr/>
      <dgm:t>
        <a:bodyPr/>
        <a:lstStyle/>
        <a:p>
          <a:endParaRPr lang="en-US"/>
        </a:p>
      </dgm:t>
    </dgm:pt>
    <dgm:pt modelId="{BB4F453B-5ECA-4E87-88A3-FC112B093B13}">
      <dgm:prSet custT="1"/>
      <dgm:spPr/>
      <dgm:t>
        <a:bodyPr/>
        <a:lstStyle/>
        <a:p>
          <a:pPr algn="l"/>
          <a:r>
            <a:rPr lang="en-US" sz="1000" dirty="0"/>
            <a:t>Naltrexone</a:t>
          </a:r>
        </a:p>
      </dgm:t>
    </dgm:pt>
    <dgm:pt modelId="{6D276B6C-4455-446C-836C-BC8DA736D59C}" type="parTrans" cxnId="{9BE2DB5F-92AE-45F3-AABB-C90082B6A9D6}">
      <dgm:prSet/>
      <dgm:spPr/>
      <dgm:t>
        <a:bodyPr/>
        <a:lstStyle/>
        <a:p>
          <a:endParaRPr lang="en-US"/>
        </a:p>
      </dgm:t>
    </dgm:pt>
    <dgm:pt modelId="{93D42525-AD25-4116-B952-3B72B0B77137}" type="sibTrans" cxnId="{9BE2DB5F-92AE-45F3-AABB-C90082B6A9D6}">
      <dgm:prSet/>
      <dgm:spPr/>
      <dgm:t>
        <a:bodyPr/>
        <a:lstStyle/>
        <a:p>
          <a:endParaRPr lang="en-US"/>
        </a:p>
      </dgm:t>
    </dgm:pt>
    <dgm:pt modelId="{3AE6EA46-AE67-4CB0-8D2C-5BF3F6356B80}">
      <dgm:prSet custT="1"/>
      <dgm:spPr/>
      <dgm:t>
        <a:bodyPr/>
        <a:lstStyle/>
        <a:p>
          <a:pPr algn="ctr"/>
          <a:r>
            <a:rPr lang="en-US" sz="1000" dirty="0"/>
            <a:t>Outreach and education</a:t>
          </a:r>
        </a:p>
      </dgm:t>
    </dgm:pt>
    <dgm:pt modelId="{05BD93E9-0FF5-4A0E-B4D6-39BB02060A11}" type="parTrans" cxnId="{1696E8AC-14B4-48E6-A62D-941E4DB91171}">
      <dgm:prSet/>
      <dgm:spPr/>
      <dgm:t>
        <a:bodyPr/>
        <a:lstStyle/>
        <a:p>
          <a:endParaRPr lang="en-US"/>
        </a:p>
      </dgm:t>
    </dgm:pt>
    <dgm:pt modelId="{D02B7425-F96C-462C-A340-5BDFE7450C2E}" type="sibTrans" cxnId="{1696E8AC-14B4-48E6-A62D-941E4DB91171}">
      <dgm:prSet/>
      <dgm:spPr/>
      <dgm:t>
        <a:bodyPr/>
        <a:lstStyle/>
        <a:p>
          <a:endParaRPr lang="en-US"/>
        </a:p>
      </dgm:t>
    </dgm:pt>
    <dgm:pt modelId="{EE3889E2-024A-4954-895D-6573998003BF}">
      <dgm:prSet custT="1"/>
      <dgm:spPr/>
      <dgm:t>
        <a:bodyPr/>
        <a:lstStyle/>
        <a:p>
          <a:r>
            <a:rPr lang="en-US" sz="1000" dirty="0"/>
            <a:t>Supervised injection facilities (SIFs)</a:t>
          </a:r>
        </a:p>
      </dgm:t>
    </dgm:pt>
    <dgm:pt modelId="{79DD2CC1-233F-4344-941E-B6F3D426A494}" type="parTrans" cxnId="{EBEE8E8D-804C-4AB7-8C04-6698A37207F6}">
      <dgm:prSet/>
      <dgm:spPr/>
      <dgm:t>
        <a:bodyPr/>
        <a:lstStyle/>
        <a:p>
          <a:endParaRPr lang="en-US"/>
        </a:p>
      </dgm:t>
    </dgm:pt>
    <dgm:pt modelId="{19D9F66A-F4A3-4BF3-BACC-5BA56E2D2165}" type="sibTrans" cxnId="{EBEE8E8D-804C-4AB7-8C04-6698A37207F6}">
      <dgm:prSet/>
      <dgm:spPr/>
      <dgm:t>
        <a:bodyPr/>
        <a:lstStyle/>
        <a:p>
          <a:endParaRPr lang="en-US"/>
        </a:p>
      </dgm:t>
    </dgm:pt>
    <dgm:pt modelId="{CDFDC4A0-E294-4F59-9B4E-5FD82627613A}">
      <dgm:prSet custT="1"/>
      <dgm:spPr/>
      <dgm:t>
        <a:bodyPr/>
        <a:lstStyle/>
        <a:p>
          <a:r>
            <a:rPr lang="en-US" sz="2000" dirty="0"/>
            <a:t>Brief Intervention</a:t>
          </a:r>
        </a:p>
      </dgm:t>
    </dgm:pt>
    <dgm:pt modelId="{857F0A25-4E88-44EF-815A-BB34CF42BE2C}" type="parTrans" cxnId="{69A0907E-19AC-4416-A285-56B0B155DDAD}">
      <dgm:prSet/>
      <dgm:spPr/>
      <dgm:t>
        <a:bodyPr/>
        <a:lstStyle/>
        <a:p>
          <a:endParaRPr lang="en-US"/>
        </a:p>
      </dgm:t>
    </dgm:pt>
    <dgm:pt modelId="{654BC053-421F-460D-A87D-4F77ABD5306E}" type="sibTrans" cxnId="{69A0907E-19AC-4416-A285-56B0B155DDAD}">
      <dgm:prSet/>
      <dgm:spPr/>
      <dgm:t>
        <a:bodyPr/>
        <a:lstStyle/>
        <a:p>
          <a:endParaRPr lang="en-US"/>
        </a:p>
      </dgm:t>
    </dgm:pt>
    <dgm:pt modelId="{D8E0BE8E-3752-4426-BB75-F816691628C9}">
      <dgm:prSet custT="1"/>
      <dgm:spPr/>
      <dgm:t>
        <a:bodyPr/>
        <a:lstStyle/>
        <a:p>
          <a:r>
            <a:rPr lang="en-US" sz="1000" dirty="0"/>
            <a:t>Raising the patient’s awareness of their substance use</a:t>
          </a:r>
        </a:p>
      </dgm:t>
    </dgm:pt>
    <dgm:pt modelId="{51CD58BB-1F83-4E46-914B-0FD4F2344CC9}" type="parTrans" cxnId="{0B73EDAD-783E-421E-8CBB-183A2F6FA32B}">
      <dgm:prSet/>
      <dgm:spPr/>
      <dgm:t>
        <a:bodyPr/>
        <a:lstStyle/>
        <a:p>
          <a:endParaRPr lang="en-US"/>
        </a:p>
      </dgm:t>
    </dgm:pt>
    <dgm:pt modelId="{7483FAC7-D63F-45F3-BA18-D6F9673FA47C}" type="sibTrans" cxnId="{0B73EDAD-783E-421E-8CBB-183A2F6FA32B}">
      <dgm:prSet/>
      <dgm:spPr/>
      <dgm:t>
        <a:bodyPr/>
        <a:lstStyle/>
        <a:p>
          <a:endParaRPr lang="en-US"/>
        </a:p>
      </dgm:t>
    </dgm:pt>
    <dgm:pt modelId="{1E7546EA-DE9C-42F1-B0D2-8122F2E8173E}">
      <dgm:prSet custT="1"/>
      <dgm:spPr/>
      <dgm:t>
        <a:bodyPr/>
        <a:lstStyle/>
        <a:p>
          <a:r>
            <a:rPr lang="en-US" sz="1000" dirty="0"/>
            <a:t>Informing the patient about the health consequences of substance use, especially how substance use can affect HIV disease and treatment</a:t>
          </a:r>
        </a:p>
      </dgm:t>
    </dgm:pt>
    <dgm:pt modelId="{0DED9951-E9F8-4A2B-AC59-52F756777258}" type="parTrans" cxnId="{28BCF9DA-4F44-4E6E-9638-3040A584B3B6}">
      <dgm:prSet/>
      <dgm:spPr/>
      <dgm:t>
        <a:bodyPr/>
        <a:lstStyle/>
        <a:p>
          <a:endParaRPr lang="en-US"/>
        </a:p>
      </dgm:t>
    </dgm:pt>
    <dgm:pt modelId="{255670FF-6A9D-4B5E-A15E-E93F0495E66F}" type="sibTrans" cxnId="{28BCF9DA-4F44-4E6E-9638-3040A584B3B6}">
      <dgm:prSet/>
      <dgm:spPr/>
      <dgm:t>
        <a:bodyPr/>
        <a:lstStyle/>
        <a:p>
          <a:endParaRPr lang="en-US"/>
        </a:p>
      </dgm:t>
    </dgm:pt>
    <dgm:pt modelId="{85C8D229-4932-40C7-A135-9B45DCA1D858}">
      <dgm:prSet custT="1"/>
      <dgm:spPr/>
      <dgm:t>
        <a:bodyPr/>
        <a:lstStyle/>
        <a:p>
          <a:r>
            <a:rPr lang="en-US" sz="1000" dirty="0"/>
            <a:t>Helping the patient understand the negative social, legal, financial, and physical consequences of her/his use</a:t>
          </a:r>
        </a:p>
      </dgm:t>
    </dgm:pt>
    <dgm:pt modelId="{13877E53-2901-4DCF-BA0C-483E95E4F955}" type="parTrans" cxnId="{F2928107-2C90-4BCB-9983-5A9ECEFF40B5}">
      <dgm:prSet/>
      <dgm:spPr/>
      <dgm:t>
        <a:bodyPr/>
        <a:lstStyle/>
        <a:p>
          <a:endParaRPr lang="en-US"/>
        </a:p>
      </dgm:t>
    </dgm:pt>
    <dgm:pt modelId="{FEA7CA68-4D6D-4F3E-9B34-9AC6D0CD7753}" type="sibTrans" cxnId="{F2928107-2C90-4BCB-9983-5A9ECEFF40B5}">
      <dgm:prSet/>
      <dgm:spPr/>
      <dgm:t>
        <a:bodyPr/>
        <a:lstStyle/>
        <a:p>
          <a:endParaRPr lang="en-US"/>
        </a:p>
      </dgm:t>
    </dgm:pt>
    <dgm:pt modelId="{B0CA2F2F-10C1-4D50-BE37-9F1F723CC534}">
      <dgm:prSet custT="1"/>
      <dgm:spPr/>
      <dgm:t>
        <a:bodyPr/>
        <a:lstStyle/>
        <a:p>
          <a:r>
            <a:rPr lang="en-US" sz="1000" dirty="0"/>
            <a:t>Motivating the patient to consider positive behavior change(s) </a:t>
          </a:r>
        </a:p>
      </dgm:t>
    </dgm:pt>
    <dgm:pt modelId="{74460151-6E90-49C6-9D72-8796848A57EA}" type="parTrans" cxnId="{F2EFEF60-C45B-4E77-8D92-121F4093C6C3}">
      <dgm:prSet/>
      <dgm:spPr/>
      <dgm:t>
        <a:bodyPr/>
        <a:lstStyle/>
        <a:p>
          <a:endParaRPr lang="en-US"/>
        </a:p>
      </dgm:t>
    </dgm:pt>
    <dgm:pt modelId="{8DDCD5BB-C4A8-408E-8FAD-DFD436948AAC}" type="sibTrans" cxnId="{F2EFEF60-C45B-4E77-8D92-121F4093C6C3}">
      <dgm:prSet/>
      <dgm:spPr/>
      <dgm:t>
        <a:bodyPr/>
        <a:lstStyle/>
        <a:p>
          <a:endParaRPr lang="en-US"/>
        </a:p>
      </dgm:t>
    </dgm:pt>
    <dgm:pt modelId="{CA98A9ED-867F-4487-B627-2A8FAB3AFAA6}">
      <dgm:prSet custT="1"/>
      <dgm:spPr/>
      <dgm:t>
        <a:bodyPr/>
        <a:lstStyle/>
        <a:p>
          <a:pPr algn="l"/>
          <a:r>
            <a:rPr lang="en-US" sz="1000" dirty="0"/>
            <a:t>https://harmreduction.org</a:t>
          </a:r>
        </a:p>
      </dgm:t>
    </dgm:pt>
    <dgm:pt modelId="{0EC4EF31-F577-4760-9803-F3DA1EC2C850}" type="sibTrans" cxnId="{71D98381-3448-4284-9B32-86F5056EF9CF}">
      <dgm:prSet/>
      <dgm:spPr/>
      <dgm:t>
        <a:bodyPr/>
        <a:lstStyle/>
        <a:p>
          <a:endParaRPr lang="en-US"/>
        </a:p>
      </dgm:t>
    </dgm:pt>
    <dgm:pt modelId="{A4085721-A92D-4F2C-BD6F-E479521EEDC1}" type="parTrans" cxnId="{71D98381-3448-4284-9B32-86F5056EF9CF}">
      <dgm:prSet/>
      <dgm:spPr/>
      <dgm:t>
        <a:bodyPr/>
        <a:lstStyle/>
        <a:p>
          <a:endParaRPr lang="en-US"/>
        </a:p>
      </dgm:t>
    </dgm:pt>
    <dgm:pt modelId="{1AE3F2AE-1627-44CF-846F-6E5C111730F9}">
      <dgm:prSet custT="1"/>
      <dgm:spPr/>
      <dgm:t>
        <a:bodyPr vert="horz"/>
        <a:lstStyle/>
        <a:p>
          <a:r>
            <a:rPr lang="en-US" sz="2000" dirty="0"/>
            <a:t>Motivational Interviewing </a:t>
          </a:r>
          <a:r>
            <a:rPr lang="en-US" sz="2000" dirty="0">
              <a:solidFill>
                <a:schemeClr val="bg1">
                  <a:lumMod val="50000"/>
                  <a:lumOff val="50000"/>
                </a:schemeClr>
              </a:solidFill>
            </a:rPr>
            <a:t>(MI)</a:t>
          </a:r>
          <a:endParaRPr lang="en-US" sz="2000" dirty="0"/>
        </a:p>
      </dgm:t>
    </dgm:pt>
    <dgm:pt modelId="{027EF6C8-BEEB-4BE1-906A-84330CE0BA89}" type="parTrans" cxnId="{DAC3BA2C-3EDF-4C79-ADF4-832D78288A32}">
      <dgm:prSet/>
      <dgm:spPr/>
      <dgm:t>
        <a:bodyPr/>
        <a:lstStyle/>
        <a:p>
          <a:endParaRPr lang="en-US"/>
        </a:p>
      </dgm:t>
    </dgm:pt>
    <dgm:pt modelId="{3B419E0E-CA5A-463B-82A4-E49A3DDD1213}" type="sibTrans" cxnId="{DAC3BA2C-3EDF-4C79-ADF4-832D78288A32}">
      <dgm:prSet/>
      <dgm:spPr/>
      <dgm:t>
        <a:bodyPr/>
        <a:lstStyle/>
        <a:p>
          <a:endParaRPr lang="en-US"/>
        </a:p>
      </dgm:t>
    </dgm:pt>
    <dgm:pt modelId="{B031EB67-9DB3-4CC8-ADEA-CBB7C76CE4CE}">
      <dgm:prSet custT="1"/>
      <dgm:spPr/>
      <dgm:t>
        <a:bodyPr vert="horz"/>
        <a:lstStyle/>
        <a:p>
          <a:r>
            <a:rPr lang="en-US" sz="1000" dirty="0"/>
            <a:t>Goal-directed SUD intervention that stems from person-centered counseling</a:t>
          </a:r>
        </a:p>
      </dgm:t>
    </dgm:pt>
    <dgm:pt modelId="{4D775DE7-2541-41A7-9C51-5D95372B7C19}" type="parTrans" cxnId="{B00FB2DD-C980-4917-A7D4-57AD2BBB4F2B}">
      <dgm:prSet/>
      <dgm:spPr/>
      <dgm:t>
        <a:bodyPr/>
        <a:lstStyle/>
        <a:p>
          <a:endParaRPr lang="en-US"/>
        </a:p>
      </dgm:t>
    </dgm:pt>
    <dgm:pt modelId="{5AF9B0FD-7122-4352-8D2B-C6BC386F9572}" type="sibTrans" cxnId="{B00FB2DD-C980-4917-A7D4-57AD2BBB4F2B}">
      <dgm:prSet/>
      <dgm:spPr/>
      <dgm:t>
        <a:bodyPr/>
        <a:lstStyle/>
        <a:p>
          <a:endParaRPr lang="en-US"/>
        </a:p>
      </dgm:t>
    </dgm:pt>
    <dgm:pt modelId="{6AE87A80-3B3D-4E5C-A9C0-705E15FAB7B3}">
      <dgm:prSet custT="1"/>
      <dgm:spPr/>
      <dgm:t>
        <a:bodyPr/>
        <a:lstStyle/>
        <a:p>
          <a:r>
            <a:rPr lang="en-US" sz="1000" dirty="0"/>
            <a:t>Counseling style that raises awareness of a client’s internal discrepancies about substance use, focuses on helping clients resolve their ambivalence about SUD, and can promote their motivation to change</a:t>
          </a:r>
        </a:p>
      </dgm:t>
    </dgm:pt>
    <dgm:pt modelId="{444EACC6-E673-4135-9A42-F58D0EC89ED5}" type="parTrans" cxnId="{261C7BB6-EBB1-439E-AA5F-53FBC543B2B1}">
      <dgm:prSet/>
      <dgm:spPr/>
      <dgm:t>
        <a:bodyPr/>
        <a:lstStyle/>
        <a:p>
          <a:endParaRPr lang="en-US"/>
        </a:p>
      </dgm:t>
    </dgm:pt>
    <dgm:pt modelId="{2584750D-C30D-4F0A-A13B-9B44361CA165}" type="sibTrans" cxnId="{261C7BB6-EBB1-439E-AA5F-53FBC543B2B1}">
      <dgm:prSet/>
      <dgm:spPr/>
      <dgm:t>
        <a:bodyPr/>
        <a:lstStyle/>
        <a:p>
          <a:endParaRPr lang="en-US"/>
        </a:p>
      </dgm:t>
    </dgm:pt>
    <dgm:pt modelId="{70911503-D23F-4030-BF3E-504B5BA1C03F}">
      <dgm:prSet custT="1"/>
      <dgm:spPr/>
      <dgm:t>
        <a:bodyPr/>
        <a:lstStyle/>
        <a:p>
          <a:r>
            <a:rPr lang="en-US" sz="1000" dirty="0"/>
            <a:t>Underlying this approach is the principle that a client’s motivation to change is essential to bringing about actual change</a:t>
          </a:r>
        </a:p>
      </dgm:t>
    </dgm:pt>
    <dgm:pt modelId="{1B7038E0-14F6-4DA6-8C36-1BB13A976748}" type="parTrans" cxnId="{38B3FA27-1122-4E8D-ADF3-6167A319AC07}">
      <dgm:prSet/>
      <dgm:spPr/>
      <dgm:t>
        <a:bodyPr/>
        <a:lstStyle/>
        <a:p>
          <a:endParaRPr lang="en-US"/>
        </a:p>
      </dgm:t>
    </dgm:pt>
    <dgm:pt modelId="{FF3FD292-07DB-4824-A6BA-8D76CF0464F2}" type="sibTrans" cxnId="{38B3FA27-1122-4E8D-ADF3-6167A319AC07}">
      <dgm:prSet/>
      <dgm:spPr/>
      <dgm:t>
        <a:bodyPr/>
        <a:lstStyle/>
        <a:p>
          <a:endParaRPr lang="en-US"/>
        </a:p>
      </dgm:t>
    </dgm:pt>
    <dgm:pt modelId="{2A104C46-9497-4801-8EE5-9E2708484F7B}">
      <dgm:prSet custT="1"/>
      <dgm:spPr/>
      <dgm:t>
        <a:bodyPr/>
        <a:lstStyle/>
        <a:p>
          <a:r>
            <a:rPr lang="en-US" sz="1000" dirty="0"/>
            <a:t>Focus is on enhancing intrinsic motivation </a:t>
          </a:r>
        </a:p>
      </dgm:t>
    </dgm:pt>
    <dgm:pt modelId="{2007F263-43A6-4EDD-AB1C-1B28AAF35297}" type="parTrans" cxnId="{5E67C394-9815-48E9-94AB-778B14F6D725}">
      <dgm:prSet/>
      <dgm:spPr/>
      <dgm:t>
        <a:bodyPr/>
        <a:lstStyle/>
        <a:p>
          <a:endParaRPr lang="en-US"/>
        </a:p>
      </dgm:t>
    </dgm:pt>
    <dgm:pt modelId="{077FB8C1-7E71-4507-A1FE-E2C1E9EC26F1}" type="sibTrans" cxnId="{5E67C394-9815-48E9-94AB-778B14F6D725}">
      <dgm:prSet/>
      <dgm:spPr/>
      <dgm:t>
        <a:bodyPr/>
        <a:lstStyle/>
        <a:p>
          <a:endParaRPr lang="en-US"/>
        </a:p>
      </dgm:t>
    </dgm:pt>
    <dgm:pt modelId="{C5554D88-2FA0-4C22-85D3-6D5BFA2FB83F}">
      <dgm:prSet custT="1"/>
      <dgm:spPr/>
      <dgm:t>
        <a:bodyPr/>
        <a:lstStyle/>
        <a:p>
          <a:r>
            <a:rPr lang="en-US" sz="1000" dirty="0"/>
            <a:t>Provider helps the client see “where they are” and “where they want to be” </a:t>
          </a:r>
        </a:p>
      </dgm:t>
    </dgm:pt>
    <dgm:pt modelId="{5A71BBAB-4B99-4C53-A313-75B3AF60E04B}" type="parTrans" cxnId="{868710C2-7C81-4F67-A661-EE78CDAC5A8E}">
      <dgm:prSet/>
      <dgm:spPr/>
      <dgm:t>
        <a:bodyPr/>
        <a:lstStyle/>
        <a:p>
          <a:endParaRPr lang="en-US"/>
        </a:p>
      </dgm:t>
    </dgm:pt>
    <dgm:pt modelId="{8A28A0C4-4C1F-4EF7-A7E0-17C108BDB7A4}" type="sibTrans" cxnId="{868710C2-7C81-4F67-A661-EE78CDAC5A8E}">
      <dgm:prSet/>
      <dgm:spPr/>
      <dgm:t>
        <a:bodyPr/>
        <a:lstStyle/>
        <a:p>
          <a:endParaRPr lang="en-US"/>
        </a:p>
      </dgm:t>
    </dgm:pt>
    <dgm:pt modelId="{330547E6-1B6A-4A01-ACDC-247F978761FF}">
      <dgm:prSet custT="1"/>
      <dgm:spPr/>
      <dgm:t>
        <a:bodyPr/>
        <a:lstStyle/>
        <a:p>
          <a:r>
            <a:rPr lang="en-US" sz="1000" dirty="0"/>
            <a:t>Incorporates four interwoven processes: Partnership, Acceptance, Compassion, and Evocation (PACE)</a:t>
          </a:r>
        </a:p>
      </dgm:t>
    </dgm:pt>
    <dgm:pt modelId="{B8BB8848-840F-4416-89DD-16F6A0EA1D0C}" type="parTrans" cxnId="{8E2F40C8-E76C-4A0A-87FE-EEEB85561FA1}">
      <dgm:prSet/>
      <dgm:spPr/>
      <dgm:t>
        <a:bodyPr/>
        <a:lstStyle/>
        <a:p>
          <a:endParaRPr lang="en-US"/>
        </a:p>
      </dgm:t>
    </dgm:pt>
    <dgm:pt modelId="{720DE084-8C63-4371-AE88-FE193908B452}" type="sibTrans" cxnId="{8E2F40C8-E76C-4A0A-87FE-EEEB85561FA1}">
      <dgm:prSet/>
      <dgm:spPr/>
      <dgm:t>
        <a:bodyPr/>
        <a:lstStyle/>
        <a:p>
          <a:endParaRPr lang="en-US"/>
        </a:p>
      </dgm:t>
    </dgm:pt>
    <dgm:pt modelId="{965AB1CE-BF81-4266-8D8C-BD5E560043AC}">
      <dgm:prSet custT="1"/>
      <dgm:spPr/>
      <dgm:t>
        <a:bodyPr/>
        <a:lstStyle/>
        <a:p>
          <a:r>
            <a:rPr lang="en-US" sz="1000" dirty="0"/>
            <a:t>Rooted in the trans-theoretical model of the stages of change framework</a:t>
          </a:r>
        </a:p>
      </dgm:t>
    </dgm:pt>
    <dgm:pt modelId="{47EC528F-F89B-4EBC-8422-C75F847F8F92}" type="parTrans" cxnId="{703DD4B0-EC50-4D4E-B04B-5ED32108D4A1}">
      <dgm:prSet/>
      <dgm:spPr/>
      <dgm:t>
        <a:bodyPr/>
        <a:lstStyle/>
        <a:p>
          <a:endParaRPr lang="en-US"/>
        </a:p>
      </dgm:t>
    </dgm:pt>
    <dgm:pt modelId="{A42BAB6E-BBA4-4F1A-859F-B5EE10ACF06A}" type="sibTrans" cxnId="{703DD4B0-EC50-4D4E-B04B-5ED32108D4A1}">
      <dgm:prSet/>
      <dgm:spPr/>
      <dgm:t>
        <a:bodyPr/>
        <a:lstStyle/>
        <a:p>
          <a:endParaRPr lang="en-US"/>
        </a:p>
      </dgm:t>
    </dgm:pt>
    <dgm:pt modelId="{3EF3BB08-A47B-4928-8BD7-9EDBF0BA46C9}">
      <dgm:prSet custT="1"/>
      <dgm:spPr/>
      <dgm:t>
        <a:bodyPr/>
        <a:lstStyle/>
        <a:p>
          <a:r>
            <a:rPr lang="en-US" sz="1000" dirty="0"/>
            <a:t>Based on 4 processes: Engaging, Focusing, Evoking, and Planning</a:t>
          </a:r>
        </a:p>
      </dgm:t>
    </dgm:pt>
    <dgm:pt modelId="{3456FFDF-D1E7-4466-A6BE-37802F603146}" type="parTrans" cxnId="{F023AA1B-A5C1-43AF-82A3-49C4FF3B6792}">
      <dgm:prSet/>
      <dgm:spPr/>
      <dgm:t>
        <a:bodyPr/>
        <a:lstStyle/>
        <a:p>
          <a:endParaRPr lang="en-US"/>
        </a:p>
      </dgm:t>
    </dgm:pt>
    <dgm:pt modelId="{48C0A701-BD01-42D0-BF4D-98CDA45CA683}" type="sibTrans" cxnId="{F023AA1B-A5C1-43AF-82A3-49C4FF3B6792}">
      <dgm:prSet/>
      <dgm:spPr/>
      <dgm:t>
        <a:bodyPr/>
        <a:lstStyle/>
        <a:p>
          <a:endParaRPr lang="en-US"/>
        </a:p>
      </dgm:t>
    </dgm:pt>
    <dgm:pt modelId="{D28EBF54-1A10-48FD-91D4-CF76C274B41F}">
      <dgm:prSet custT="1"/>
      <dgm:spPr/>
      <dgm:t>
        <a:bodyPr/>
        <a:lstStyle/>
        <a:p>
          <a:pPr>
            <a:buFont typeface="+mj-lt"/>
            <a:buAutoNum type="arabicPeriod"/>
          </a:pPr>
          <a:r>
            <a:rPr lang="en-US" sz="1000" dirty="0"/>
            <a:t>Research-proven procedure for working with individuals with at-risk use and less severe abuse behaviors</a:t>
          </a:r>
        </a:p>
      </dgm:t>
    </dgm:pt>
    <dgm:pt modelId="{F20FDB2C-E24C-4D2E-AF0C-60C985F93725}" type="parTrans" cxnId="{9C4F7713-3AB0-4607-8137-C5AF49FFFF51}">
      <dgm:prSet/>
      <dgm:spPr/>
    </dgm:pt>
    <dgm:pt modelId="{6F4CD188-5BF1-439D-A4E4-558E32143847}" type="sibTrans" cxnId="{9C4F7713-3AB0-4607-8137-C5AF49FFFF51}">
      <dgm:prSet/>
      <dgm:spPr/>
    </dgm:pt>
    <dgm:pt modelId="{9DA57412-F7EE-4B33-A61A-AF306527645F}">
      <dgm:prSet custT="1"/>
      <dgm:spPr/>
      <dgm:t>
        <a:bodyPr/>
        <a:lstStyle/>
        <a:p>
          <a:r>
            <a:rPr lang="en-US" sz="1000" dirty="0"/>
            <a:t>Can be successful when transported into specialist treatment settings and performed by alcohol and drug counselors</a:t>
          </a:r>
        </a:p>
      </dgm:t>
    </dgm:pt>
    <dgm:pt modelId="{AFC3C215-0EB7-4A81-9E0D-4379C4FE9075}" type="parTrans" cxnId="{8F4390C0-EA19-47EC-AC54-3B94FE9473F1}">
      <dgm:prSet/>
      <dgm:spPr/>
    </dgm:pt>
    <dgm:pt modelId="{4023067C-9AC3-4C36-AD36-03B52BE7D8D2}" type="sibTrans" cxnId="{8F4390C0-EA19-47EC-AC54-3B94FE9473F1}">
      <dgm:prSet/>
      <dgm:spPr/>
    </dgm:pt>
    <dgm:pt modelId="{47642CF0-4DB5-48E6-BA6E-8DE672212F60}" type="pres">
      <dgm:prSet presAssocID="{B9956841-968F-4FDA-80AF-1B67F843B91E}" presName="theList" presStyleCnt="0">
        <dgm:presLayoutVars>
          <dgm:dir/>
          <dgm:animLvl val="lvl"/>
          <dgm:resizeHandles val="exact"/>
        </dgm:presLayoutVars>
      </dgm:prSet>
      <dgm:spPr/>
    </dgm:pt>
    <dgm:pt modelId="{828F5A57-A70C-49E2-B7A6-0373C32DE63B}" type="pres">
      <dgm:prSet presAssocID="{AC8250BA-A309-4F1E-B800-A0E412564B37}" presName="compNode" presStyleCnt="0"/>
      <dgm:spPr/>
    </dgm:pt>
    <dgm:pt modelId="{66C766D8-279C-4E96-A0EB-30C4F4FB07E7}" type="pres">
      <dgm:prSet presAssocID="{AC8250BA-A309-4F1E-B800-A0E412564B37}" presName="aNode" presStyleLbl="bgShp" presStyleIdx="0" presStyleCnt="3" custScaleX="73352"/>
      <dgm:spPr/>
    </dgm:pt>
    <dgm:pt modelId="{ACCE7D2C-7D25-4DB4-B2D8-83310F929EFF}" type="pres">
      <dgm:prSet presAssocID="{AC8250BA-A309-4F1E-B800-A0E412564B37}" presName="textNode" presStyleLbl="bgShp" presStyleIdx="0" presStyleCnt="3"/>
      <dgm:spPr/>
    </dgm:pt>
    <dgm:pt modelId="{DF68E230-3EEF-44FA-B9DC-9477FA2C0680}" type="pres">
      <dgm:prSet presAssocID="{AC8250BA-A309-4F1E-B800-A0E412564B37}" presName="compChildNode" presStyleCnt="0"/>
      <dgm:spPr/>
    </dgm:pt>
    <dgm:pt modelId="{A1617E13-8954-4E73-8A97-833009895294}" type="pres">
      <dgm:prSet presAssocID="{AC8250BA-A309-4F1E-B800-A0E412564B37}" presName="theInnerList" presStyleCnt="0"/>
      <dgm:spPr/>
    </dgm:pt>
    <dgm:pt modelId="{A519A9A6-4C0C-49AE-955D-96D788AAAEC6}" type="pres">
      <dgm:prSet presAssocID="{7F206B10-7F9E-4D15-B5E4-E2F72BF0E63A}" presName="childNode" presStyleLbl="node1" presStyleIdx="0" presStyleCnt="19" custScaleX="79465" custScaleY="65475">
        <dgm:presLayoutVars>
          <dgm:bulletEnabled val="1"/>
        </dgm:presLayoutVars>
      </dgm:prSet>
      <dgm:spPr/>
    </dgm:pt>
    <dgm:pt modelId="{88FCF9FD-6E7E-43D1-8636-69040345C32A}" type="pres">
      <dgm:prSet presAssocID="{7F206B10-7F9E-4D15-B5E4-E2F72BF0E63A}" presName="aSpace2" presStyleCnt="0"/>
      <dgm:spPr/>
    </dgm:pt>
    <dgm:pt modelId="{DBB56AAB-514C-4297-89CC-7E2FD943F40D}" type="pres">
      <dgm:prSet presAssocID="{98E1FBD2-BF17-4565-975C-195042979DB6}" presName="childNode" presStyleLbl="node1" presStyleIdx="1" presStyleCnt="19" custScaleX="79465" custScaleY="128306">
        <dgm:presLayoutVars>
          <dgm:bulletEnabled val="1"/>
        </dgm:presLayoutVars>
      </dgm:prSet>
      <dgm:spPr/>
    </dgm:pt>
    <dgm:pt modelId="{4A36ADC5-0F3A-4B5A-8D26-5B1EE06131BF}" type="pres">
      <dgm:prSet presAssocID="{98E1FBD2-BF17-4565-975C-195042979DB6}" presName="aSpace2" presStyleCnt="0"/>
      <dgm:spPr/>
    </dgm:pt>
    <dgm:pt modelId="{7A4DA38E-23C2-4225-8A8C-46C4635F85D3}" type="pres">
      <dgm:prSet presAssocID="{14529850-A4AA-45EB-AFA9-486405513035}" presName="childNode" presStyleLbl="node1" presStyleIdx="2" presStyleCnt="19" custScaleX="79465" custScaleY="153476">
        <dgm:presLayoutVars>
          <dgm:bulletEnabled val="1"/>
        </dgm:presLayoutVars>
      </dgm:prSet>
      <dgm:spPr/>
    </dgm:pt>
    <dgm:pt modelId="{47E47AD5-7E8C-4375-AE2A-4B4EDD4E7438}" type="pres">
      <dgm:prSet presAssocID="{14529850-A4AA-45EB-AFA9-486405513035}" presName="aSpace2" presStyleCnt="0"/>
      <dgm:spPr/>
    </dgm:pt>
    <dgm:pt modelId="{6FCF5C19-8B3D-429C-8D3C-072A03FD6398}" type="pres">
      <dgm:prSet presAssocID="{3AE6EA46-AE67-4CB0-8D2C-5BF3F6356B80}" presName="childNode" presStyleLbl="node1" presStyleIdx="3" presStyleCnt="19" custScaleX="79465" custScaleY="96203">
        <dgm:presLayoutVars>
          <dgm:bulletEnabled val="1"/>
        </dgm:presLayoutVars>
      </dgm:prSet>
      <dgm:spPr/>
    </dgm:pt>
    <dgm:pt modelId="{16007994-9623-436C-B3C6-D03CEDA1F83D}" type="pres">
      <dgm:prSet presAssocID="{3AE6EA46-AE67-4CB0-8D2C-5BF3F6356B80}" presName="aSpace2" presStyleCnt="0"/>
      <dgm:spPr/>
    </dgm:pt>
    <dgm:pt modelId="{544141ED-1285-467B-A8F8-FD66BBC99EAC}" type="pres">
      <dgm:prSet presAssocID="{EE3889E2-024A-4954-895D-6573998003BF}" presName="childNode" presStyleLbl="node1" presStyleIdx="4" presStyleCnt="19" custScaleX="79465" custScaleY="65259">
        <dgm:presLayoutVars>
          <dgm:bulletEnabled val="1"/>
        </dgm:presLayoutVars>
      </dgm:prSet>
      <dgm:spPr/>
    </dgm:pt>
    <dgm:pt modelId="{DB03D70A-FAD7-4A0B-AE1C-6EABC98FEA3F}" type="pres">
      <dgm:prSet presAssocID="{AC8250BA-A309-4F1E-B800-A0E412564B37}" presName="aSpace" presStyleCnt="0"/>
      <dgm:spPr/>
    </dgm:pt>
    <dgm:pt modelId="{FC830287-1572-4F86-92DE-907E94A9FF4A}" type="pres">
      <dgm:prSet presAssocID="{CDFDC4A0-E294-4F59-9B4E-5FD82627613A}" presName="compNode" presStyleCnt="0"/>
      <dgm:spPr/>
    </dgm:pt>
    <dgm:pt modelId="{820553A2-EBE9-4868-9CCB-5C44887DE7B1}" type="pres">
      <dgm:prSet presAssocID="{CDFDC4A0-E294-4F59-9B4E-5FD82627613A}" presName="aNode" presStyleLbl="bgShp" presStyleIdx="1" presStyleCnt="3" custScaleX="81156"/>
      <dgm:spPr/>
    </dgm:pt>
    <dgm:pt modelId="{821FEF07-9DF2-4CBD-9F35-D5CC638F75DF}" type="pres">
      <dgm:prSet presAssocID="{CDFDC4A0-E294-4F59-9B4E-5FD82627613A}" presName="textNode" presStyleLbl="bgShp" presStyleIdx="1" presStyleCnt="3"/>
      <dgm:spPr/>
    </dgm:pt>
    <dgm:pt modelId="{29C37EA5-188D-4F02-98EB-296481B5EA20}" type="pres">
      <dgm:prSet presAssocID="{CDFDC4A0-E294-4F59-9B4E-5FD82627613A}" presName="compChildNode" presStyleCnt="0"/>
      <dgm:spPr/>
    </dgm:pt>
    <dgm:pt modelId="{CB9D4152-BDC7-45A9-9990-8E5E3E266BFB}" type="pres">
      <dgm:prSet presAssocID="{CDFDC4A0-E294-4F59-9B4E-5FD82627613A}" presName="theInnerList" presStyleCnt="0"/>
      <dgm:spPr/>
    </dgm:pt>
    <dgm:pt modelId="{996E996B-B425-45D8-AF6B-D05721491660}" type="pres">
      <dgm:prSet presAssocID="{D28EBF54-1A10-48FD-91D4-CF76C274B41F}" presName="childNode" presStyleLbl="node1" presStyleIdx="5" presStyleCnt="19" custScaleY="81415">
        <dgm:presLayoutVars>
          <dgm:bulletEnabled val="1"/>
        </dgm:presLayoutVars>
      </dgm:prSet>
      <dgm:spPr/>
    </dgm:pt>
    <dgm:pt modelId="{8D5C5DA6-79D8-49BA-9993-0B8575170751}" type="pres">
      <dgm:prSet presAssocID="{D28EBF54-1A10-48FD-91D4-CF76C274B41F}" presName="aSpace2" presStyleCnt="0"/>
      <dgm:spPr/>
    </dgm:pt>
    <dgm:pt modelId="{993086F4-E687-40F9-A296-52F5B9A3C191}" type="pres">
      <dgm:prSet presAssocID="{9DA57412-F7EE-4B33-A61A-AF306527645F}" presName="childNode" presStyleLbl="node1" presStyleIdx="6" presStyleCnt="19" custScaleY="76106">
        <dgm:presLayoutVars>
          <dgm:bulletEnabled val="1"/>
        </dgm:presLayoutVars>
      </dgm:prSet>
      <dgm:spPr/>
    </dgm:pt>
    <dgm:pt modelId="{C9E5B278-0B78-4343-9147-E9231409884F}" type="pres">
      <dgm:prSet presAssocID="{9DA57412-F7EE-4B33-A61A-AF306527645F}" presName="aSpace2" presStyleCnt="0"/>
      <dgm:spPr/>
    </dgm:pt>
    <dgm:pt modelId="{B254DC5A-D049-4343-B4FB-A933D3A6357F}" type="pres">
      <dgm:prSet presAssocID="{D8E0BE8E-3752-4426-BB75-F816691628C9}" presName="childNode" presStyleLbl="node1" presStyleIdx="7" presStyleCnt="19" custScaleX="96871" custScaleY="47860">
        <dgm:presLayoutVars>
          <dgm:bulletEnabled val="1"/>
        </dgm:presLayoutVars>
      </dgm:prSet>
      <dgm:spPr/>
    </dgm:pt>
    <dgm:pt modelId="{DBCC320C-313F-42ED-8B9F-8F8CD0E7A961}" type="pres">
      <dgm:prSet presAssocID="{D8E0BE8E-3752-4426-BB75-F816691628C9}" presName="aSpace2" presStyleCnt="0"/>
      <dgm:spPr/>
    </dgm:pt>
    <dgm:pt modelId="{B4109356-9704-4267-932C-9AB666660939}" type="pres">
      <dgm:prSet presAssocID="{1E7546EA-DE9C-42F1-B0D2-8122F2E8173E}" presName="childNode" presStyleLbl="node1" presStyleIdx="8" presStyleCnt="19" custScaleX="97577" custScaleY="107195">
        <dgm:presLayoutVars>
          <dgm:bulletEnabled val="1"/>
        </dgm:presLayoutVars>
      </dgm:prSet>
      <dgm:spPr/>
    </dgm:pt>
    <dgm:pt modelId="{A6905D95-E5DA-40E5-B1C6-BF4CDF98CC47}" type="pres">
      <dgm:prSet presAssocID="{1E7546EA-DE9C-42F1-B0D2-8122F2E8173E}" presName="aSpace2" presStyleCnt="0"/>
      <dgm:spPr/>
    </dgm:pt>
    <dgm:pt modelId="{DC6EE14F-402A-4B9B-A749-0D1879DE8B82}" type="pres">
      <dgm:prSet presAssocID="{85C8D229-4932-40C7-A135-9B45DCA1D858}" presName="childNode" presStyleLbl="node1" presStyleIdx="9" presStyleCnt="19" custScaleX="97577" custScaleY="77319">
        <dgm:presLayoutVars>
          <dgm:bulletEnabled val="1"/>
        </dgm:presLayoutVars>
      </dgm:prSet>
      <dgm:spPr/>
    </dgm:pt>
    <dgm:pt modelId="{70CD744A-D502-428A-A05F-EB258C1C97CD}" type="pres">
      <dgm:prSet presAssocID="{85C8D229-4932-40C7-A135-9B45DCA1D858}" presName="aSpace2" presStyleCnt="0"/>
      <dgm:spPr/>
    </dgm:pt>
    <dgm:pt modelId="{B90D56F9-7DD7-4842-8E31-1FDF95922D89}" type="pres">
      <dgm:prSet presAssocID="{B0CA2F2F-10C1-4D50-BE37-9F1F723CC534}" presName="childNode" presStyleLbl="node1" presStyleIdx="10" presStyleCnt="19" custScaleX="97577" custScaleY="62237">
        <dgm:presLayoutVars>
          <dgm:bulletEnabled val="1"/>
        </dgm:presLayoutVars>
      </dgm:prSet>
      <dgm:spPr/>
    </dgm:pt>
    <dgm:pt modelId="{20314066-8D6B-4994-AF8D-F9F7B130F7CC}" type="pres">
      <dgm:prSet presAssocID="{CDFDC4A0-E294-4F59-9B4E-5FD82627613A}" presName="aSpace" presStyleCnt="0"/>
      <dgm:spPr/>
    </dgm:pt>
    <dgm:pt modelId="{EAE1A1EC-64E0-498B-AB69-975411C66275}" type="pres">
      <dgm:prSet presAssocID="{1AE3F2AE-1627-44CF-846F-6E5C111730F9}" presName="compNode" presStyleCnt="0"/>
      <dgm:spPr/>
    </dgm:pt>
    <dgm:pt modelId="{C2A6608E-565A-4A31-8FC8-F04215D926E3}" type="pres">
      <dgm:prSet presAssocID="{1AE3F2AE-1627-44CF-846F-6E5C111730F9}" presName="aNode" presStyleLbl="bgShp" presStyleIdx="2" presStyleCnt="3" custScaleX="129747" custLinFactNeighborX="-497"/>
      <dgm:spPr/>
    </dgm:pt>
    <dgm:pt modelId="{00031D73-5805-4BD1-9CEC-B733453300FB}" type="pres">
      <dgm:prSet presAssocID="{1AE3F2AE-1627-44CF-846F-6E5C111730F9}" presName="textNode" presStyleLbl="bgShp" presStyleIdx="2" presStyleCnt="3"/>
      <dgm:spPr/>
    </dgm:pt>
    <dgm:pt modelId="{1EAB2B06-DF2C-4233-AAF0-6EF661F2D098}" type="pres">
      <dgm:prSet presAssocID="{1AE3F2AE-1627-44CF-846F-6E5C111730F9}" presName="compChildNode" presStyleCnt="0"/>
      <dgm:spPr/>
    </dgm:pt>
    <dgm:pt modelId="{CA3F1FA7-CD51-43F8-9A73-BBAD5BADF469}" type="pres">
      <dgm:prSet presAssocID="{1AE3F2AE-1627-44CF-846F-6E5C111730F9}" presName="theInnerList" presStyleCnt="0"/>
      <dgm:spPr/>
    </dgm:pt>
    <dgm:pt modelId="{AD7635C0-3F90-4170-A4FC-E3E560DDBD84}" type="pres">
      <dgm:prSet presAssocID="{B031EB67-9DB3-4CC8-ADEA-CBB7C76CE4CE}" presName="childNode" presStyleLbl="node1" presStyleIdx="11" presStyleCnt="19" custScaleX="149708" custScaleY="85252">
        <dgm:presLayoutVars>
          <dgm:bulletEnabled val="1"/>
        </dgm:presLayoutVars>
      </dgm:prSet>
      <dgm:spPr/>
    </dgm:pt>
    <dgm:pt modelId="{2B8118A5-B39F-43BC-898B-0ED0034C3D15}" type="pres">
      <dgm:prSet presAssocID="{B031EB67-9DB3-4CC8-ADEA-CBB7C76CE4CE}" presName="aSpace2" presStyleCnt="0"/>
      <dgm:spPr/>
    </dgm:pt>
    <dgm:pt modelId="{664E390E-79CB-418C-BEC5-93C79B0F898A}" type="pres">
      <dgm:prSet presAssocID="{6AE87A80-3B3D-4E5C-A9C0-705E15FAB7B3}" presName="childNode" presStyleLbl="node1" presStyleIdx="12" presStyleCnt="19" custScaleX="149708" custScaleY="162620">
        <dgm:presLayoutVars>
          <dgm:bulletEnabled val="1"/>
        </dgm:presLayoutVars>
      </dgm:prSet>
      <dgm:spPr/>
    </dgm:pt>
    <dgm:pt modelId="{B9BBD9F4-E42A-4979-9F82-A23661E788DC}" type="pres">
      <dgm:prSet presAssocID="{6AE87A80-3B3D-4E5C-A9C0-705E15FAB7B3}" presName="aSpace2" presStyleCnt="0"/>
      <dgm:spPr/>
    </dgm:pt>
    <dgm:pt modelId="{C8745BBA-ADC2-4842-ACB2-1C12E0C3893A}" type="pres">
      <dgm:prSet presAssocID="{70911503-D23F-4030-BF3E-504B5BA1C03F}" presName="childNode" presStyleLbl="node1" presStyleIdx="13" presStyleCnt="19" custScaleX="149708" custScaleY="94405">
        <dgm:presLayoutVars>
          <dgm:bulletEnabled val="1"/>
        </dgm:presLayoutVars>
      </dgm:prSet>
      <dgm:spPr/>
    </dgm:pt>
    <dgm:pt modelId="{ECF1D28B-52C6-407E-8EE1-EF178B984A78}" type="pres">
      <dgm:prSet presAssocID="{70911503-D23F-4030-BF3E-504B5BA1C03F}" presName="aSpace2" presStyleCnt="0"/>
      <dgm:spPr/>
    </dgm:pt>
    <dgm:pt modelId="{1CD59F8D-BB96-4AFA-833E-95000FA623B9}" type="pres">
      <dgm:prSet presAssocID="{2A104C46-9497-4801-8EE5-9E2708484F7B}" presName="childNode" presStyleLbl="node1" presStyleIdx="14" presStyleCnt="19" custScaleX="149708" custScaleY="82283">
        <dgm:presLayoutVars>
          <dgm:bulletEnabled val="1"/>
        </dgm:presLayoutVars>
      </dgm:prSet>
      <dgm:spPr/>
    </dgm:pt>
    <dgm:pt modelId="{711449BC-DB2F-42E2-AD77-C0F202356171}" type="pres">
      <dgm:prSet presAssocID="{2A104C46-9497-4801-8EE5-9E2708484F7B}" presName="aSpace2" presStyleCnt="0"/>
      <dgm:spPr/>
    </dgm:pt>
    <dgm:pt modelId="{3EDF0870-2CCA-4B44-8AD5-123B82C044E3}" type="pres">
      <dgm:prSet presAssocID="{C5554D88-2FA0-4C22-85D3-6D5BFA2FB83F}" presName="childNode" presStyleLbl="node1" presStyleIdx="15" presStyleCnt="19" custScaleX="149708" custScaleY="82463">
        <dgm:presLayoutVars>
          <dgm:bulletEnabled val="1"/>
        </dgm:presLayoutVars>
      </dgm:prSet>
      <dgm:spPr/>
    </dgm:pt>
    <dgm:pt modelId="{B1A16759-44E3-48FB-B4F2-19FE7E7EDCDC}" type="pres">
      <dgm:prSet presAssocID="{C5554D88-2FA0-4C22-85D3-6D5BFA2FB83F}" presName="aSpace2" presStyleCnt="0"/>
      <dgm:spPr/>
    </dgm:pt>
    <dgm:pt modelId="{B64C6AAD-4E86-4259-9BAC-8D5CAC44C937}" type="pres">
      <dgm:prSet presAssocID="{330547E6-1B6A-4A01-ACDC-247F978761FF}" presName="childNode" presStyleLbl="node1" presStyleIdx="16" presStyleCnt="19" custScaleX="149708" custScaleY="110796">
        <dgm:presLayoutVars>
          <dgm:bulletEnabled val="1"/>
        </dgm:presLayoutVars>
      </dgm:prSet>
      <dgm:spPr/>
    </dgm:pt>
    <dgm:pt modelId="{C32A3595-421C-4E37-8B24-98C0EAA10457}" type="pres">
      <dgm:prSet presAssocID="{330547E6-1B6A-4A01-ACDC-247F978761FF}" presName="aSpace2" presStyleCnt="0"/>
      <dgm:spPr/>
    </dgm:pt>
    <dgm:pt modelId="{3FBEBA9C-0C90-45DF-ADCA-606D4D1D1E8C}" type="pres">
      <dgm:prSet presAssocID="{965AB1CE-BF81-4266-8D8C-BD5E560043AC}" presName="childNode" presStyleLbl="node1" presStyleIdx="17" presStyleCnt="19" custScaleX="149708" custScaleY="79140">
        <dgm:presLayoutVars>
          <dgm:bulletEnabled val="1"/>
        </dgm:presLayoutVars>
      </dgm:prSet>
      <dgm:spPr/>
    </dgm:pt>
    <dgm:pt modelId="{ED64D718-CF09-416E-A0C2-AECB1861D59B}" type="pres">
      <dgm:prSet presAssocID="{965AB1CE-BF81-4266-8D8C-BD5E560043AC}" presName="aSpace2" presStyleCnt="0"/>
      <dgm:spPr/>
    </dgm:pt>
    <dgm:pt modelId="{B006CE91-8563-44E2-82E2-37FD55F1D14F}" type="pres">
      <dgm:prSet presAssocID="{3EF3BB08-A47B-4928-8BD7-9EDBF0BA46C9}" presName="childNode" presStyleLbl="node1" presStyleIdx="18" presStyleCnt="19" custScaleX="149708" custScaleY="75694">
        <dgm:presLayoutVars>
          <dgm:bulletEnabled val="1"/>
        </dgm:presLayoutVars>
      </dgm:prSet>
      <dgm:spPr/>
    </dgm:pt>
  </dgm:ptLst>
  <dgm:cxnLst>
    <dgm:cxn modelId="{F2928107-2C90-4BCB-9983-5A9ECEFF40B5}" srcId="{CDFDC4A0-E294-4F59-9B4E-5FD82627613A}" destId="{85C8D229-4932-40C7-A135-9B45DCA1D858}" srcOrd="4" destOrd="0" parTransId="{13877E53-2901-4DCF-BA0C-483E95E4F955}" sibTransId="{FEA7CA68-4D6D-4F3E-9B34-9AC6D0CD7753}"/>
    <dgm:cxn modelId="{F9061108-D16C-4B57-BB70-2D2E20F179C6}" srcId="{98E1FBD2-BF17-4565-975C-195042979DB6}" destId="{175CDBB6-8F22-411F-B0A2-9FB6D6902CFF}" srcOrd="1" destOrd="0" parTransId="{56B9B0EE-DD50-4583-A9CA-FF901B270FD7}" sibTransId="{A4AAD68C-BE0D-44EE-9A15-A78F20F72700}"/>
    <dgm:cxn modelId="{C6845B0D-F2A4-4707-8E54-5751E671C628}" srcId="{AC8250BA-A309-4F1E-B800-A0E412564B37}" destId="{98E1FBD2-BF17-4565-975C-195042979DB6}" srcOrd="1" destOrd="0" parTransId="{7E5E67F7-DAE9-45D3-8414-85F5E9C16871}" sibTransId="{D0F315EF-06D7-4C93-8CDA-B63A60DD14E8}"/>
    <dgm:cxn modelId="{4D95AA0F-08B9-4402-BD9C-A21F5A56D16E}" type="presOf" srcId="{14529850-A4AA-45EB-AFA9-486405513035}" destId="{7A4DA38E-23C2-4225-8A8C-46C4635F85D3}" srcOrd="0" destOrd="0" presId="urn:microsoft.com/office/officeart/2005/8/layout/lProcess2"/>
    <dgm:cxn modelId="{9C4F7713-3AB0-4607-8137-C5AF49FFFF51}" srcId="{CDFDC4A0-E294-4F59-9B4E-5FD82627613A}" destId="{D28EBF54-1A10-48FD-91D4-CF76C274B41F}" srcOrd="0" destOrd="0" parTransId="{F20FDB2C-E24C-4D2E-AF0C-60C985F93725}" sibTransId="{6F4CD188-5BF1-439D-A4E4-558E32143847}"/>
    <dgm:cxn modelId="{1393F116-44E4-4DE6-9B4F-22587AF1E73A}" type="presOf" srcId="{7F206B10-7F9E-4D15-B5E4-E2F72BF0E63A}" destId="{A519A9A6-4C0C-49AE-955D-96D788AAAEC6}" srcOrd="0" destOrd="0" presId="urn:microsoft.com/office/officeart/2005/8/layout/lProcess2"/>
    <dgm:cxn modelId="{89021D18-A246-42CB-ACDA-DEF33F1967B3}" srcId="{14529850-A4AA-45EB-AFA9-486405513035}" destId="{5F761332-8E6B-4A89-832E-B7E0B6C40575}" srcOrd="0" destOrd="0" parTransId="{2ED857D2-4B8D-491B-87AB-908187138DFC}" sibTransId="{AB8CEC9C-E409-47DA-AA5D-C0208C5F6827}"/>
    <dgm:cxn modelId="{E1A2241A-BCDE-49C4-B8A8-8B7766650A43}" type="presOf" srcId="{1AE3F2AE-1627-44CF-846F-6E5C111730F9}" destId="{00031D73-5805-4BD1-9CEC-B733453300FB}" srcOrd="1" destOrd="0" presId="urn:microsoft.com/office/officeart/2005/8/layout/lProcess2"/>
    <dgm:cxn modelId="{F023AA1B-A5C1-43AF-82A3-49C4FF3B6792}" srcId="{1AE3F2AE-1627-44CF-846F-6E5C111730F9}" destId="{3EF3BB08-A47B-4928-8BD7-9EDBF0BA46C9}" srcOrd="7" destOrd="0" parTransId="{3456FFDF-D1E7-4466-A6BE-37802F603146}" sibTransId="{48C0A701-BD01-42D0-BF4D-98CDA45CA683}"/>
    <dgm:cxn modelId="{98200E23-289D-4D45-8274-53C6B36D00C3}" type="presOf" srcId="{AC8250BA-A309-4F1E-B800-A0E412564B37}" destId="{ACCE7D2C-7D25-4DB4-B2D8-83310F929EFF}" srcOrd="1" destOrd="0" presId="urn:microsoft.com/office/officeart/2005/8/layout/lProcess2"/>
    <dgm:cxn modelId="{13349427-160E-4377-A943-3A6FDE3AA51C}" type="presOf" srcId="{9DA57412-F7EE-4B33-A61A-AF306527645F}" destId="{993086F4-E687-40F9-A296-52F5B9A3C191}" srcOrd="0" destOrd="0" presId="urn:microsoft.com/office/officeart/2005/8/layout/lProcess2"/>
    <dgm:cxn modelId="{38B3FA27-1122-4E8D-ADF3-6167A319AC07}" srcId="{1AE3F2AE-1627-44CF-846F-6E5C111730F9}" destId="{70911503-D23F-4030-BF3E-504B5BA1C03F}" srcOrd="2" destOrd="0" parTransId="{1B7038E0-14F6-4DA6-8C36-1BB13A976748}" sibTransId="{FF3FD292-07DB-4824-A6BA-8D76CF0464F2}"/>
    <dgm:cxn modelId="{DAC3BA2C-3EDF-4C79-ADF4-832D78288A32}" srcId="{B9956841-968F-4FDA-80AF-1B67F843B91E}" destId="{1AE3F2AE-1627-44CF-846F-6E5C111730F9}" srcOrd="2" destOrd="0" parTransId="{027EF6C8-BEEB-4BE1-906A-84330CE0BA89}" sibTransId="{3B419E0E-CA5A-463B-82A4-E49A3DDD1213}"/>
    <dgm:cxn modelId="{09AF9835-D3F7-460C-A829-FD7DB51933E5}" type="presOf" srcId="{330547E6-1B6A-4A01-ACDC-247F978761FF}" destId="{B64C6AAD-4E86-4259-9BAC-8D5CAC44C937}" srcOrd="0" destOrd="0" presId="urn:microsoft.com/office/officeart/2005/8/layout/lProcess2"/>
    <dgm:cxn modelId="{5736A635-4539-4382-BAD5-473307EDA33C}" type="presOf" srcId="{CDFDC4A0-E294-4F59-9B4E-5FD82627613A}" destId="{820553A2-EBE9-4868-9CCB-5C44887DE7B1}" srcOrd="0" destOrd="0" presId="urn:microsoft.com/office/officeart/2005/8/layout/lProcess2"/>
    <dgm:cxn modelId="{607C323F-38B9-4858-BBDE-D05C99611B78}" type="presOf" srcId="{5E841297-37CF-4FD3-AEC1-71417E5E4F5E}" destId="{7A4DA38E-23C2-4225-8A8C-46C4635F85D3}" srcOrd="0" destOrd="2" presId="urn:microsoft.com/office/officeart/2005/8/layout/lProcess2"/>
    <dgm:cxn modelId="{9BE2DB5F-92AE-45F3-AABB-C90082B6A9D6}" srcId="{14529850-A4AA-45EB-AFA9-486405513035}" destId="{BB4F453B-5ECA-4E87-88A3-FC112B093B13}" srcOrd="2" destOrd="0" parTransId="{6D276B6C-4455-446C-836C-BC8DA736D59C}" sibTransId="{93D42525-AD25-4116-B952-3B72B0B77137}"/>
    <dgm:cxn modelId="{F2EFEF60-C45B-4E77-8D92-121F4093C6C3}" srcId="{CDFDC4A0-E294-4F59-9B4E-5FD82627613A}" destId="{B0CA2F2F-10C1-4D50-BE37-9F1F723CC534}" srcOrd="5" destOrd="0" parTransId="{74460151-6E90-49C6-9D72-8796848A57EA}" sibTransId="{8DDCD5BB-C4A8-408E-8FAD-DFD436948AAC}"/>
    <dgm:cxn modelId="{47D94561-E4A7-408C-A0DF-F3F12DEB3723}" type="presOf" srcId="{98E1FBD2-BF17-4565-975C-195042979DB6}" destId="{DBB56AAB-514C-4297-89CC-7E2FD943F40D}" srcOrd="0" destOrd="0" presId="urn:microsoft.com/office/officeart/2005/8/layout/lProcess2"/>
    <dgm:cxn modelId="{1C873246-A2A6-4C0C-9281-03044C057EC8}" srcId="{AC8250BA-A309-4F1E-B800-A0E412564B37}" destId="{14529850-A4AA-45EB-AFA9-486405513035}" srcOrd="2" destOrd="0" parTransId="{750185BE-93A8-4DAB-8E03-29CAC60023F1}" sibTransId="{23F53634-04AD-4966-80BB-72437D100D63}"/>
    <dgm:cxn modelId="{7E2F9167-CB2F-432F-93B0-305984F89EB3}" type="presOf" srcId="{70911503-D23F-4030-BF3E-504B5BA1C03F}" destId="{C8745BBA-ADC2-4842-ACB2-1C12E0C3893A}" srcOrd="0" destOrd="0" presId="urn:microsoft.com/office/officeart/2005/8/layout/lProcess2"/>
    <dgm:cxn modelId="{69A0907E-19AC-4416-A285-56B0B155DDAD}" srcId="{B9956841-968F-4FDA-80AF-1B67F843B91E}" destId="{CDFDC4A0-E294-4F59-9B4E-5FD82627613A}" srcOrd="1" destOrd="0" parTransId="{857F0A25-4E88-44EF-815A-BB34CF42BE2C}" sibTransId="{654BC053-421F-460D-A87D-4F77ABD5306E}"/>
    <dgm:cxn modelId="{71D98381-3448-4284-9B32-86F5056EF9CF}" srcId="{3AE6EA46-AE67-4CB0-8D2C-5BF3F6356B80}" destId="{CA98A9ED-867F-4487-B627-2A8FAB3AFAA6}" srcOrd="0" destOrd="0" parTransId="{A4085721-A92D-4F2C-BD6F-E479521EEDC1}" sibTransId="{0EC4EF31-F577-4760-9803-F3DA1EC2C850}"/>
    <dgm:cxn modelId="{709E5F82-B623-47D3-B08A-56F55773EC64}" type="presOf" srcId="{EE3889E2-024A-4954-895D-6573998003BF}" destId="{544141ED-1285-467B-A8F8-FD66BBC99EAC}" srcOrd="0" destOrd="0" presId="urn:microsoft.com/office/officeart/2005/8/layout/lProcess2"/>
    <dgm:cxn modelId="{EA86B382-8101-4AC0-A651-EF3BAF96C37B}" type="presOf" srcId="{1AE3F2AE-1627-44CF-846F-6E5C111730F9}" destId="{C2A6608E-565A-4A31-8FC8-F04215D926E3}" srcOrd="0" destOrd="0" presId="urn:microsoft.com/office/officeart/2005/8/layout/lProcess2"/>
    <dgm:cxn modelId="{1E6B7F84-EFB4-4278-9D51-8E71EEA9A861}" type="presOf" srcId="{D8E0BE8E-3752-4426-BB75-F816691628C9}" destId="{B254DC5A-D049-4343-B4FB-A933D3A6357F}" srcOrd="0" destOrd="0" presId="urn:microsoft.com/office/officeart/2005/8/layout/lProcess2"/>
    <dgm:cxn modelId="{2984D08A-70BE-474C-BB1F-C43D7C6E2411}" type="presOf" srcId="{FD2A48BD-8E35-4CAD-B14E-91D075AB4168}" destId="{DBB56AAB-514C-4297-89CC-7E2FD943F40D}" srcOrd="0" destOrd="1" presId="urn:microsoft.com/office/officeart/2005/8/layout/lProcess2"/>
    <dgm:cxn modelId="{982E968C-D22E-4EB4-A859-16F694497EF7}" type="presOf" srcId="{5F761332-8E6B-4A89-832E-B7E0B6C40575}" destId="{7A4DA38E-23C2-4225-8A8C-46C4635F85D3}" srcOrd="0" destOrd="1" presId="urn:microsoft.com/office/officeart/2005/8/layout/lProcess2"/>
    <dgm:cxn modelId="{0A4A898D-39F6-478F-BC13-F7E8AB8200D8}" srcId="{AC8250BA-A309-4F1E-B800-A0E412564B37}" destId="{7F206B10-7F9E-4D15-B5E4-E2F72BF0E63A}" srcOrd="0" destOrd="0" parTransId="{BB4229D6-EA06-43DF-869C-2F2235D15257}" sibTransId="{A9683F31-069F-45EF-AD78-AD04F4160B16}"/>
    <dgm:cxn modelId="{EBEE8E8D-804C-4AB7-8C04-6698A37207F6}" srcId="{AC8250BA-A309-4F1E-B800-A0E412564B37}" destId="{EE3889E2-024A-4954-895D-6573998003BF}" srcOrd="4" destOrd="0" parTransId="{79DD2CC1-233F-4344-941E-B6F3D426A494}" sibTransId="{19D9F66A-F4A3-4BF3-BACC-5BA56E2D2165}"/>
    <dgm:cxn modelId="{7B6FE993-3FF2-4532-9FB3-5CE81713F501}" type="presOf" srcId="{CA98A9ED-867F-4487-B627-2A8FAB3AFAA6}" destId="{6FCF5C19-8B3D-429C-8D3C-072A03FD6398}" srcOrd="0" destOrd="1" presId="urn:microsoft.com/office/officeart/2005/8/layout/lProcess2"/>
    <dgm:cxn modelId="{5E67C394-9815-48E9-94AB-778B14F6D725}" srcId="{1AE3F2AE-1627-44CF-846F-6E5C111730F9}" destId="{2A104C46-9497-4801-8EE5-9E2708484F7B}" srcOrd="3" destOrd="0" parTransId="{2007F263-43A6-4EDD-AB1C-1B28AAF35297}" sibTransId="{077FB8C1-7E71-4507-A1FE-E2C1E9EC26F1}"/>
    <dgm:cxn modelId="{65129F9F-277D-4884-A454-ACDA67DE7E13}" type="presOf" srcId="{CDFDC4A0-E294-4F59-9B4E-5FD82627613A}" destId="{821FEF07-9DF2-4CBD-9F35-D5CC638F75DF}" srcOrd="1" destOrd="0" presId="urn:microsoft.com/office/officeart/2005/8/layout/lProcess2"/>
    <dgm:cxn modelId="{58F1B6A1-3897-4EA7-9BF5-95BCB3A5B400}" srcId="{B9956841-968F-4FDA-80AF-1B67F843B91E}" destId="{AC8250BA-A309-4F1E-B800-A0E412564B37}" srcOrd="0" destOrd="0" parTransId="{7312A2CF-4BC3-4D6E-8607-DC6AC5F05CBE}" sibTransId="{E1BDBE5D-06AE-45B6-AFB9-61AD5876D222}"/>
    <dgm:cxn modelId="{71A930A6-E64A-4ABC-B083-06AA5521F823}" type="presOf" srcId="{D28EBF54-1A10-48FD-91D4-CF76C274B41F}" destId="{996E996B-B425-45D8-AF6B-D05721491660}" srcOrd="0" destOrd="0" presId="urn:microsoft.com/office/officeart/2005/8/layout/lProcess2"/>
    <dgm:cxn modelId="{7D06E0A7-E3DC-4DB8-8656-04CDBBD2465B}" type="presOf" srcId="{965AB1CE-BF81-4266-8D8C-BD5E560043AC}" destId="{3FBEBA9C-0C90-45DF-ADCA-606D4D1D1E8C}" srcOrd="0" destOrd="0" presId="urn:microsoft.com/office/officeart/2005/8/layout/lProcess2"/>
    <dgm:cxn modelId="{4EF114A9-C8A0-4D07-BBA5-D0E0A5E3B614}" type="presOf" srcId="{C5554D88-2FA0-4C22-85D3-6D5BFA2FB83F}" destId="{3EDF0870-2CCA-4B44-8AD5-123B82C044E3}" srcOrd="0" destOrd="0" presId="urn:microsoft.com/office/officeart/2005/8/layout/lProcess2"/>
    <dgm:cxn modelId="{1696E8AC-14B4-48E6-A62D-941E4DB91171}" srcId="{AC8250BA-A309-4F1E-B800-A0E412564B37}" destId="{3AE6EA46-AE67-4CB0-8D2C-5BF3F6356B80}" srcOrd="3" destOrd="0" parTransId="{05BD93E9-0FF5-4A0E-B4D6-39BB02060A11}" sibTransId="{D02B7425-F96C-462C-A340-5BDFE7450C2E}"/>
    <dgm:cxn modelId="{0B73EDAD-783E-421E-8CBB-183A2F6FA32B}" srcId="{CDFDC4A0-E294-4F59-9B4E-5FD82627613A}" destId="{D8E0BE8E-3752-4426-BB75-F816691628C9}" srcOrd="2" destOrd="0" parTransId="{51CD58BB-1F83-4E46-914B-0FD4F2344CC9}" sibTransId="{7483FAC7-D63F-45F3-BA18-D6F9673FA47C}"/>
    <dgm:cxn modelId="{703DD4B0-EC50-4D4E-B04B-5ED32108D4A1}" srcId="{1AE3F2AE-1627-44CF-846F-6E5C111730F9}" destId="{965AB1CE-BF81-4266-8D8C-BD5E560043AC}" srcOrd="6" destOrd="0" parTransId="{47EC528F-F89B-4EBC-8422-C75F847F8F92}" sibTransId="{A42BAB6E-BBA4-4F1A-859F-B5EE10ACF06A}"/>
    <dgm:cxn modelId="{261C7BB6-EBB1-439E-AA5F-53FBC543B2B1}" srcId="{1AE3F2AE-1627-44CF-846F-6E5C111730F9}" destId="{6AE87A80-3B3D-4E5C-A9C0-705E15FAB7B3}" srcOrd="1" destOrd="0" parTransId="{444EACC6-E673-4135-9A42-F58D0EC89ED5}" sibTransId="{2584750D-C30D-4F0A-A13B-9B44361CA165}"/>
    <dgm:cxn modelId="{649FADB6-DF37-41F5-980E-D385C5FDD554}" type="presOf" srcId="{B0CA2F2F-10C1-4D50-BE37-9F1F723CC534}" destId="{B90D56F9-7DD7-4842-8E31-1FDF95922D89}" srcOrd="0" destOrd="0" presId="urn:microsoft.com/office/officeart/2005/8/layout/lProcess2"/>
    <dgm:cxn modelId="{673B67B8-0841-4BE0-85B8-33BA46260914}" type="presOf" srcId="{175CDBB6-8F22-411F-B0A2-9FB6D6902CFF}" destId="{DBB56AAB-514C-4297-89CC-7E2FD943F40D}" srcOrd="0" destOrd="2" presId="urn:microsoft.com/office/officeart/2005/8/layout/lProcess2"/>
    <dgm:cxn modelId="{269EE2B9-DAC1-4A17-AE62-F1FF2120B06A}" type="presOf" srcId="{B9956841-968F-4FDA-80AF-1B67F843B91E}" destId="{47642CF0-4DB5-48E6-BA6E-8DE672212F60}" srcOrd="0" destOrd="0" presId="urn:microsoft.com/office/officeart/2005/8/layout/lProcess2"/>
    <dgm:cxn modelId="{F8848DBF-7F3C-4F14-BC69-EBBAFE020F35}" type="presOf" srcId="{6AE87A80-3B3D-4E5C-A9C0-705E15FAB7B3}" destId="{664E390E-79CB-418C-BEC5-93C79B0F898A}" srcOrd="0" destOrd="0" presId="urn:microsoft.com/office/officeart/2005/8/layout/lProcess2"/>
    <dgm:cxn modelId="{8F4390C0-EA19-47EC-AC54-3B94FE9473F1}" srcId="{CDFDC4A0-E294-4F59-9B4E-5FD82627613A}" destId="{9DA57412-F7EE-4B33-A61A-AF306527645F}" srcOrd="1" destOrd="0" parTransId="{AFC3C215-0EB7-4A81-9E0D-4379C4FE9075}" sibTransId="{4023067C-9AC3-4C36-AD36-03B52BE7D8D2}"/>
    <dgm:cxn modelId="{868710C2-7C81-4F67-A661-EE78CDAC5A8E}" srcId="{1AE3F2AE-1627-44CF-846F-6E5C111730F9}" destId="{C5554D88-2FA0-4C22-85D3-6D5BFA2FB83F}" srcOrd="4" destOrd="0" parTransId="{5A71BBAB-4B99-4C53-A313-75B3AF60E04B}" sibTransId="{8A28A0C4-4C1F-4EF7-A7E0-17C108BDB7A4}"/>
    <dgm:cxn modelId="{8E2F40C8-E76C-4A0A-87FE-EEEB85561FA1}" srcId="{1AE3F2AE-1627-44CF-846F-6E5C111730F9}" destId="{330547E6-1B6A-4A01-ACDC-247F978761FF}" srcOrd="5" destOrd="0" parTransId="{B8BB8848-840F-4416-89DD-16F6A0EA1D0C}" sibTransId="{720DE084-8C63-4371-AE88-FE193908B452}"/>
    <dgm:cxn modelId="{A6F7AFCB-5B95-4C9E-B3BB-AFB27BF02A14}" srcId="{98E1FBD2-BF17-4565-975C-195042979DB6}" destId="{FD2A48BD-8E35-4CAD-B14E-91D075AB4168}" srcOrd="0" destOrd="0" parTransId="{AA3AC899-4E8A-485B-A797-04077CFBB97D}" sibTransId="{FA844A70-B5B3-4889-920A-0B63851DDDA0}"/>
    <dgm:cxn modelId="{9D7466CD-EB02-4B5A-8CAD-F1D31A7A489A}" type="presOf" srcId="{3EF3BB08-A47B-4928-8BD7-9EDBF0BA46C9}" destId="{B006CE91-8563-44E2-82E2-37FD55F1D14F}" srcOrd="0" destOrd="0" presId="urn:microsoft.com/office/officeart/2005/8/layout/lProcess2"/>
    <dgm:cxn modelId="{86F8E8D5-EA67-4F1C-9D3E-424FBF9CFC1C}" srcId="{14529850-A4AA-45EB-AFA9-486405513035}" destId="{5E841297-37CF-4FD3-AEC1-71417E5E4F5E}" srcOrd="1" destOrd="0" parTransId="{869BCE98-0DF4-4391-B8D3-D2170BC0FCBC}" sibTransId="{76D49C74-8F92-48EE-8781-3AB843A148C6}"/>
    <dgm:cxn modelId="{28BCF9DA-4F44-4E6E-9638-3040A584B3B6}" srcId="{CDFDC4A0-E294-4F59-9B4E-5FD82627613A}" destId="{1E7546EA-DE9C-42F1-B0D2-8122F2E8173E}" srcOrd="3" destOrd="0" parTransId="{0DED9951-E9F8-4A2B-AC59-52F756777258}" sibTransId="{255670FF-6A9D-4B5E-A15E-E93F0495E66F}"/>
    <dgm:cxn modelId="{B00FB2DD-C980-4917-A7D4-57AD2BBB4F2B}" srcId="{1AE3F2AE-1627-44CF-846F-6E5C111730F9}" destId="{B031EB67-9DB3-4CC8-ADEA-CBB7C76CE4CE}" srcOrd="0" destOrd="0" parTransId="{4D775DE7-2541-41A7-9C51-5D95372B7C19}" sibTransId="{5AF9B0FD-7122-4352-8D2B-C6BC386F9572}"/>
    <dgm:cxn modelId="{29866DE7-CC39-4E4F-B980-05F4AFEA1765}" type="presOf" srcId="{AC8250BA-A309-4F1E-B800-A0E412564B37}" destId="{66C766D8-279C-4E96-A0EB-30C4F4FB07E7}" srcOrd="0" destOrd="0" presId="urn:microsoft.com/office/officeart/2005/8/layout/lProcess2"/>
    <dgm:cxn modelId="{0FAB90E9-F57D-4F32-9DC8-AB2419432C3A}" type="presOf" srcId="{3AE6EA46-AE67-4CB0-8D2C-5BF3F6356B80}" destId="{6FCF5C19-8B3D-429C-8D3C-072A03FD6398}" srcOrd="0" destOrd="0" presId="urn:microsoft.com/office/officeart/2005/8/layout/lProcess2"/>
    <dgm:cxn modelId="{4E4E70EE-FEE8-49E6-B34C-54156341D948}" type="presOf" srcId="{2A104C46-9497-4801-8EE5-9E2708484F7B}" destId="{1CD59F8D-BB96-4AFA-833E-95000FA623B9}" srcOrd="0" destOrd="0" presId="urn:microsoft.com/office/officeart/2005/8/layout/lProcess2"/>
    <dgm:cxn modelId="{C98FF0EE-57D8-451E-87DF-2BE70E8033E1}" type="presOf" srcId="{B031EB67-9DB3-4CC8-ADEA-CBB7C76CE4CE}" destId="{AD7635C0-3F90-4170-A4FC-E3E560DDBD84}" srcOrd="0" destOrd="0" presId="urn:microsoft.com/office/officeart/2005/8/layout/lProcess2"/>
    <dgm:cxn modelId="{BF7069F0-23A9-4F68-AA95-45A009A8A56F}" type="presOf" srcId="{85C8D229-4932-40C7-A135-9B45DCA1D858}" destId="{DC6EE14F-402A-4B9B-A749-0D1879DE8B82}" srcOrd="0" destOrd="0" presId="urn:microsoft.com/office/officeart/2005/8/layout/lProcess2"/>
    <dgm:cxn modelId="{A36C37F3-7273-457D-BA73-E665759BF7D7}" type="presOf" srcId="{BB4F453B-5ECA-4E87-88A3-FC112B093B13}" destId="{7A4DA38E-23C2-4225-8A8C-46C4635F85D3}" srcOrd="0" destOrd="3" presId="urn:microsoft.com/office/officeart/2005/8/layout/lProcess2"/>
    <dgm:cxn modelId="{CBDF83F3-167B-44CE-B622-C40702AA13A5}" type="presOf" srcId="{1E7546EA-DE9C-42F1-B0D2-8122F2E8173E}" destId="{B4109356-9704-4267-932C-9AB666660939}" srcOrd="0" destOrd="0" presId="urn:microsoft.com/office/officeart/2005/8/layout/lProcess2"/>
    <dgm:cxn modelId="{F462B9B4-95FE-4CC3-B037-D29B49A18B85}" type="presParOf" srcId="{47642CF0-4DB5-48E6-BA6E-8DE672212F60}" destId="{828F5A57-A70C-49E2-B7A6-0373C32DE63B}" srcOrd="0" destOrd="0" presId="urn:microsoft.com/office/officeart/2005/8/layout/lProcess2"/>
    <dgm:cxn modelId="{3BDA1A0D-2EED-4C73-A69C-70FB430AE74F}" type="presParOf" srcId="{828F5A57-A70C-49E2-B7A6-0373C32DE63B}" destId="{66C766D8-279C-4E96-A0EB-30C4F4FB07E7}" srcOrd="0" destOrd="0" presId="urn:microsoft.com/office/officeart/2005/8/layout/lProcess2"/>
    <dgm:cxn modelId="{4B7A563D-670D-4F8E-8ED6-0C23BA9522E2}" type="presParOf" srcId="{828F5A57-A70C-49E2-B7A6-0373C32DE63B}" destId="{ACCE7D2C-7D25-4DB4-B2D8-83310F929EFF}" srcOrd="1" destOrd="0" presId="urn:microsoft.com/office/officeart/2005/8/layout/lProcess2"/>
    <dgm:cxn modelId="{0A122DB9-0F40-4318-A512-1B649CC7E647}" type="presParOf" srcId="{828F5A57-A70C-49E2-B7A6-0373C32DE63B}" destId="{DF68E230-3EEF-44FA-B9DC-9477FA2C0680}" srcOrd="2" destOrd="0" presId="urn:microsoft.com/office/officeart/2005/8/layout/lProcess2"/>
    <dgm:cxn modelId="{C1767F14-B672-4E99-BEE2-927FEAB768C2}" type="presParOf" srcId="{DF68E230-3EEF-44FA-B9DC-9477FA2C0680}" destId="{A1617E13-8954-4E73-8A97-833009895294}" srcOrd="0" destOrd="0" presId="urn:microsoft.com/office/officeart/2005/8/layout/lProcess2"/>
    <dgm:cxn modelId="{B646F038-5623-41F9-BC2F-84794A8FEE16}" type="presParOf" srcId="{A1617E13-8954-4E73-8A97-833009895294}" destId="{A519A9A6-4C0C-49AE-955D-96D788AAAEC6}" srcOrd="0" destOrd="0" presId="urn:microsoft.com/office/officeart/2005/8/layout/lProcess2"/>
    <dgm:cxn modelId="{06BED884-3A7A-4A45-9233-2D13D614B0DA}" type="presParOf" srcId="{A1617E13-8954-4E73-8A97-833009895294}" destId="{88FCF9FD-6E7E-43D1-8636-69040345C32A}" srcOrd="1" destOrd="0" presId="urn:microsoft.com/office/officeart/2005/8/layout/lProcess2"/>
    <dgm:cxn modelId="{B3DE3DA2-A9C6-4FEF-B635-FE5673DBE8EE}" type="presParOf" srcId="{A1617E13-8954-4E73-8A97-833009895294}" destId="{DBB56AAB-514C-4297-89CC-7E2FD943F40D}" srcOrd="2" destOrd="0" presId="urn:microsoft.com/office/officeart/2005/8/layout/lProcess2"/>
    <dgm:cxn modelId="{97BCEDB0-76D3-4F3E-942D-3C21EC5DEC4C}" type="presParOf" srcId="{A1617E13-8954-4E73-8A97-833009895294}" destId="{4A36ADC5-0F3A-4B5A-8D26-5B1EE06131BF}" srcOrd="3" destOrd="0" presId="urn:microsoft.com/office/officeart/2005/8/layout/lProcess2"/>
    <dgm:cxn modelId="{9E550F2E-2A46-46BF-88B4-8D5A73D90EC7}" type="presParOf" srcId="{A1617E13-8954-4E73-8A97-833009895294}" destId="{7A4DA38E-23C2-4225-8A8C-46C4635F85D3}" srcOrd="4" destOrd="0" presId="urn:microsoft.com/office/officeart/2005/8/layout/lProcess2"/>
    <dgm:cxn modelId="{E9E31986-3393-4F7A-9C92-C57C0A9052BD}" type="presParOf" srcId="{A1617E13-8954-4E73-8A97-833009895294}" destId="{47E47AD5-7E8C-4375-AE2A-4B4EDD4E7438}" srcOrd="5" destOrd="0" presId="urn:microsoft.com/office/officeart/2005/8/layout/lProcess2"/>
    <dgm:cxn modelId="{F4F22262-986E-42E0-AC1A-CFF310776B42}" type="presParOf" srcId="{A1617E13-8954-4E73-8A97-833009895294}" destId="{6FCF5C19-8B3D-429C-8D3C-072A03FD6398}" srcOrd="6" destOrd="0" presId="urn:microsoft.com/office/officeart/2005/8/layout/lProcess2"/>
    <dgm:cxn modelId="{FBCC0820-A7C1-4228-A017-D7B4E1554700}" type="presParOf" srcId="{A1617E13-8954-4E73-8A97-833009895294}" destId="{16007994-9623-436C-B3C6-D03CEDA1F83D}" srcOrd="7" destOrd="0" presId="urn:microsoft.com/office/officeart/2005/8/layout/lProcess2"/>
    <dgm:cxn modelId="{7B7A94D4-EDA5-481D-AF77-0547C4C326AB}" type="presParOf" srcId="{A1617E13-8954-4E73-8A97-833009895294}" destId="{544141ED-1285-467B-A8F8-FD66BBC99EAC}" srcOrd="8" destOrd="0" presId="urn:microsoft.com/office/officeart/2005/8/layout/lProcess2"/>
    <dgm:cxn modelId="{D857A123-45B9-4336-8EE3-CA0A43100A81}" type="presParOf" srcId="{47642CF0-4DB5-48E6-BA6E-8DE672212F60}" destId="{DB03D70A-FAD7-4A0B-AE1C-6EABC98FEA3F}" srcOrd="1" destOrd="0" presId="urn:microsoft.com/office/officeart/2005/8/layout/lProcess2"/>
    <dgm:cxn modelId="{752B7466-50B6-4299-B82D-61C158567C92}" type="presParOf" srcId="{47642CF0-4DB5-48E6-BA6E-8DE672212F60}" destId="{FC830287-1572-4F86-92DE-907E94A9FF4A}" srcOrd="2" destOrd="0" presId="urn:microsoft.com/office/officeart/2005/8/layout/lProcess2"/>
    <dgm:cxn modelId="{74E5AD0D-AF11-41ED-9187-CABF0E6C663C}" type="presParOf" srcId="{FC830287-1572-4F86-92DE-907E94A9FF4A}" destId="{820553A2-EBE9-4868-9CCB-5C44887DE7B1}" srcOrd="0" destOrd="0" presId="urn:microsoft.com/office/officeart/2005/8/layout/lProcess2"/>
    <dgm:cxn modelId="{32AFA794-1EC3-470A-98ED-252574077327}" type="presParOf" srcId="{FC830287-1572-4F86-92DE-907E94A9FF4A}" destId="{821FEF07-9DF2-4CBD-9F35-D5CC638F75DF}" srcOrd="1" destOrd="0" presId="urn:microsoft.com/office/officeart/2005/8/layout/lProcess2"/>
    <dgm:cxn modelId="{B82F9E54-5CE6-4D90-A5A5-D9B2A22299C4}" type="presParOf" srcId="{FC830287-1572-4F86-92DE-907E94A9FF4A}" destId="{29C37EA5-188D-4F02-98EB-296481B5EA20}" srcOrd="2" destOrd="0" presId="urn:microsoft.com/office/officeart/2005/8/layout/lProcess2"/>
    <dgm:cxn modelId="{F730909D-0361-4716-8EDE-7CC320521F78}" type="presParOf" srcId="{29C37EA5-188D-4F02-98EB-296481B5EA20}" destId="{CB9D4152-BDC7-45A9-9990-8E5E3E266BFB}" srcOrd="0" destOrd="0" presId="urn:microsoft.com/office/officeart/2005/8/layout/lProcess2"/>
    <dgm:cxn modelId="{CFFB2930-290E-4BAE-905A-BA60DEFF6B94}" type="presParOf" srcId="{CB9D4152-BDC7-45A9-9990-8E5E3E266BFB}" destId="{996E996B-B425-45D8-AF6B-D05721491660}" srcOrd="0" destOrd="0" presId="urn:microsoft.com/office/officeart/2005/8/layout/lProcess2"/>
    <dgm:cxn modelId="{D1C9A27F-7253-4AC4-AD48-7B0583F91418}" type="presParOf" srcId="{CB9D4152-BDC7-45A9-9990-8E5E3E266BFB}" destId="{8D5C5DA6-79D8-49BA-9993-0B8575170751}" srcOrd="1" destOrd="0" presId="urn:microsoft.com/office/officeart/2005/8/layout/lProcess2"/>
    <dgm:cxn modelId="{783EF6B8-4193-456E-A694-65C29C174B26}" type="presParOf" srcId="{CB9D4152-BDC7-45A9-9990-8E5E3E266BFB}" destId="{993086F4-E687-40F9-A296-52F5B9A3C191}" srcOrd="2" destOrd="0" presId="urn:microsoft.com/office/officeart/2005/8/layout/lProcess2"/>
    <dgm:cxn modelId="{6F2EA04C-D2A9-44D2-91E9-17D80477DAF0}" type="presParOf" srcId="{CB9D4152-BDC7-45A9-9990-8E5E3E266BFB}" destId="{C9E5B278-0B78-4343-9147-E9231409884F}" srcOrd="3" destOrd="0" presId="urn:microsoft.com/office/officeart/2005/8/layout/lProcess2"/>
    <dgm:cxn modelId="{7F83BF44-3664-48C1-8EA8-C895D0F3C8D2}" type="presParOf" srcId="{CB9D4152-BDC7-45A9-9990-8E5E3E266BFB}" destId="{B254DC5A-D049-4343-B4FB-A933D3A6357F}" srcOrd="4" destOrd="0" presId="urn:microsoft.com/office/officeart/2005/8/layout/lProcess2"/>
    <dgm:cxn modelId="{5B2F186E-06F2-446F-AE81-58B6D8B00270}" type="presParOf" srcId="{CB9D4152-BDC7-45A9-9990-8E5E3E266BFB}" destId="{DBCC320C-313F-42ED-8B9F-8F8CD0E7A961}" srcOrd="5" destOrd="0" presId="urn:microsoft.com/office/officeart/2005/8/layout/lProcess2"/>
    <dgm:cxn modelId="{E432C7C5-AD0D-4055-A5D0-8D584E33DDFD}" type="presParOf" srcId="{CB9D4152-BDC7-45A9-9990-8E5E3E266BFB}" destId="{B4109356-9704-4267-932C-9AB666660939}" srcOrd="6" destOrd="0" presId="urn:microsoft.com/office/officeart/2005/8/layout/lProcess2"/>
    <dgm:cxn modelId="{80CE9D47-1DBF-43B1-9EBE-558C4505C003}" type="presParOf" srcId="{CB9D4152-BDC7-45A9-9990-8E5E3E266BFB}" destId="{A6905D95-E5DA-40E5-B1C6-BF4CDF98CC47}" srcOrd="7" destOrd="0" presId="urn:microsoft.com/office/officeart/2005/8/layout/lProcess2"/>
    <dgm:cxn modelId="{794C44B6-9AF7-4555-B9EC-52E1366EA259}" type="presParOf" srcId="{CB9D4152-BDC7-45A9-9990-8E5E3E266BFB}" destId="{DC6EE14F-402A-4B9B-A749-0D1879DE8B82}" srcOrd="8" destOrd="0" presId="urn:microsoft.com/office/officeart/2005/8/layout/lProcess2"/>
    <dgm:cxn modelId="{027D4AC6-EC86-4190-A762-83BBF94C2982}" type="presParOf" srcId="{CB9D4152-BDC7-45A9-9990-8E5E3E266BFB}" destId="{70CD744A-D502-428A-A05F-EB258C1C97CD}" srcOrd="9" destOrd="0" presId="urn:microsoft.com/office/officeart/2005/8/layout/lProcess2"/>
    <dgm:cxn modelId="{7DCBD441-43B1-4948-96C0-FE4F1B22BABB}" type="presParOf" srcId="{CB9D4152-BDC7-45A9-9990-8E5E3E266BFB}" destId="{B90D56F9-7DD7-4842-8E31-1FDF95922D89}" srcOrd="10" destOrd="0" presId="urn:microsoft.com/office/officeart/2005/8/layout/lProcess2"/>
    <dgm:cxn modelId="{F34D2260-C56D-4E39-852A-17D27F081D52}" type="presParOf" srcId="{47642CF0-4DB5-48E6-BA6E-8DE672212F60}" destId="{20314066-8D6B-4994-AF8D-F9F7B130F7CC}" srcOrd="3" destOrd="0" presId="urn:microsoft.com/office/officeart/2005/8/layout/lProcess2"/>
    <dgm:cxn modelId="{B8C7DC65-F4B4-46FC-A586-26E9E8495DCA}" type="presParOf" srcId="{47642CF0-4DB5-48E6-BA6E-8DE672212F60}" destId="{EAE1A1EC-64E0-498B-AB69-975411C66275}" srcOrd="4" destOrd="0" presId="urn:microsoft.com/office/officeart/2005/8/layout/lProcess2"/>
    <dgm:cxn modelId="{8FA3EEBA-0C48-41DB-BE48-3CC234988943}" type="presParOf" srcId="{EAE1A1EC-64E0-498B-AB69-975411C66275}" destId="{C2A6608E-565A-4A31-8FC8-F04215D926E3}" srcOrd="0" destOrd="0" presId="urn:microsoft.com/office/officeart/2005/8/layout/lProcess2"/>
    <dgm:cxn modelId="{327E218A-EF01-4755-8003-7DDB9EC2C9F3}" type="presParOf" srcId="{EAE1A1EC-64E0-498B-AB69-975411C66275}" destId="{00031D73-5805-4BD1-9CEC-B733453300FB}" srcOrd="1" destOrd="0" presId="urn:microsoft.com/office/officeart/2005/8/layout/lProcess2"/>
    <dgm:cxn modelId="{E0D84BC8-4DF9-4304-AD05-8A6A5A304F53}" type="presParOf" srcId="{EAE1A1EC-64E0-498B-AB69-975411C66275}" destId="{1EAB2B06-DF2C-4233-AAF0-6EF661F2D098}" srcOrd="2" destOrd="0" presId="urn:microsoft.com/office/officeart/2005/8/layout/lProcess2"/>
    <dgm:cxn modelId="{FD56F80F-B47B-434B-9018-7D747ACB81B8}" type="presParOf" srcId="{1EAB2B06-DF2C-4233-AAF0-6EF661F2D098}" destId="{CA3F1FA7-CD51-43F8-9A73-BBAD5BADF469}" srcOrd="0" destOrd="0" presId="urn:microsoft.com/office/officeart/2005/8/layout/lProcess2"/>
    <dgm:cxn modelId="{9BC9B631-CA6D-45CC-89B3-EC8A7FBF5403}" type="presParOf" srcId="{CA3F1FA7-CD51-43F8-9A73-BBAD5BADF469}" destId="{AD7635C0-3F90-4170-A4FC-E3E560DDBD84}" srcOrd="0" destOrd="0" presId="urn:microsoft.com/office/officeart/2005/8/layout/lProcess2"/>
    <dgm:cxn modelId="{C498FA7E-3368-4EA1-B30D-47BE176A7AFC}" type="presParOf" srcId="{CA3F1FA7-CD51-43F8-9A73-BBAD5BADF469}" destId="{2B8118A5-B39F-43BC-898B-0ED0034C3D15}" srcOrd="1" destOrd="0" presId="urn:microsoft.com/office/officeart/2005/8/layout/lProcess2"/>
    <dgm:cxn modelId="{4679A75F-8185-41B2-839C-CC394BE233AC}" type="presParOf" srcId="{CA3F1FA7-CD51-43F8-9A73-BBAD5BADF469}" destId="{664E390E-79CB-418C-BEC5-93C79B0F898A}" srcOrd="2" destOrd="0" presId="urn:microsoft.com/office/officeart/2005/8/layout/lProcess2"/>
    <dgm:cxn modelId="{6574D28E-BD9F-4241-86A5-953E24294FA7}" type="presParOf" srcId="{CA3F1FA7-CD51-43F8-9A73-BBAD5BADF469}" destId="{B9BBD9F4-E42A-4979-9F82-A23661E788DC}" srcOrd="3" destOrd="0" presId="urn:microsoft.com/office/officeart/2005/8/layout/lProcess2"/>
    <dgm:cxn modelId="{B41E65F9-30B9-4D4A-8986-12B220602BA0}" type="presParOf" srcId="{CA3F1FA7-CD51-43F8-9A73-BBAD5BADF469}" destId="{C8745BBA-ADC2-4842-ACB2-1C12E0C3893A}" srcOrd="4" destOrd="0" presId="urn:microsoft.com/office/officeart/2005/8/layout/lProcess2"/>
    <dgm:cxn modelId="{356E264A-5195-4778-8206-68F1604C2CFE}" type="presParOf" srcId="{CA3F1FA7-CD51-43F8-9A73-BBAD5BADF469}" destId="{ECF1D28B-52C6-407E-8EE1-EF178B984A78}" srcOrd="5" destOrd="0" presId="urn:microsoft.com/office/officeart/2005/8/layout/lProcess2"/>
    <dgm:cxn modelId="{2027E0DE-32C1-4DF1-ACDA-100C53514B9A}" type="presParOf" srcId="{CA3F1FA7-CD51-43F8-9A73-BBAD5BADF469}" destId="{1CD59F8D-BB96-4AFA-833E-95000FA623B9}" srcOrd="6" destOrd="0" presId="urn:microsoft.com/office/officeart/2005/8/layout/lProcess2"/>
    <dgm:cxn modelId="{31F6537D-F88D-465D-ADDE-1F3B7610450B}" type="presParOf" srcId="{CA3F1FA7-CD51-43F8-9A73-BBAD5BADF469}" destId="{711449BC-DB2F-42E2-AD77-C0F202356171}" srcOrd="7" destOrd="0" presId="urn:microsoft.com/office/officeart/2005/8/layout/lProcess2"/>
    <dgm:cxn modelId="{B18479B8-D7A3-48F0-BE74-9740FC990E6C}" type="presParOf" srcId="{CA3F1FA7-CD51-43F8-9A73-BBAD5BADF469}" destId="{3EDF0870-2CCA-4B44-8AD5-123B82C044E3}" srcOrd="8" destOrd="0" presId="urn:microsoft.com/office/officeart/2005/8/layout/lProcess2"/>
    <dgm:cxn modelId="{4D16EC1A-FF1C-4E8B-8AA3-CE87DD8D6852}" type="presParOf" srcId="{CA3F1FA7-CD51-43F8-9A73-BBAD5BADF469}" destId="{B1A16759-44E3-48FB-B4F2-19FE7E7EDCDC}" srcOrd="9" destOrd="0" presId="urn:microsoft.com/office/officeart/2005/8/layout/lProcess2"/>
    <dgm:cxn modelId="{762455B4-AF05-40A8-A6BD-7CFDCC59BC87}" type="presParOf" srcId="{CA3F1FA7-CD51-43F8-9A73-BBAD5BADF469}" destId="{B64C6AAD-4E86-4259-9BAC-8D5CAC44C937}" srcOrd="10" destOrd="0" presId="urn:microsoft.com/office/officeart/2005/8/layout/lProcess2"/>
    <dgm:cxn modelId="{84285766-87C7-4AF8-A336-9398C81CA125}" type="presParOf" srcId="{CA3F1FA7-CD51-43F8-9A73-BBAD5BADF469}" destId="{C32A3595-421C-4E37-8B24-98C0EAA10457}" srcOrd="11" destOrd="0" presId="urn:microsoft.com/office/officeart/2005/8/layout/lProcess2"/>
    <dgm:cxn modelId="{EC55AB4B-6CC9-4063-8BD7-1C44366F1C80}" type="presParOf" srcId="{CA3F1FA7-CD51-43F8-9A73-BBAD5BADF469}" destId="{3FBEBA9C-0C90-45DF-ADCA-606D4D1D1E8C}" srcOrd="12" destOrd="0" presId="urn:microsoft.com/office/officeart/2005/8/layout/lProcess2"/>
    <dgm:cxn modelId="{2EF53DF7-3933-4362-B905-2CD09950315A}" type="presParOf" srcId="{CA3F1FA7-CD51-43F8-9A73-BBAD5BADF469}" destId="{ED64D718-CF09-416E-A0C2-AECB1861D59B}" srcOrd="13" destOrd="0" presId="urn:microsoft.com/office/officeart/2005/8/layout/lProcess2"/>
    <dgm:cxn modelId="{720423B7-3C60-40FA-AAA6-7E6BDD6BEA8B}" type="presParOf" srcId="{CA3F1FA7-CD51-43F8-9A73-BBAD5BADF469}" destId="{B006CE91-8563-44E2-82E2-37FD55F1D14F}" srcOrd="1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9B9EE8-A0DB-4591-B2F1-DA7F3AF119B4}"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59956EB3-9C7B-4691-A200-7B1139951AA1}">
      <dgm:prSet custT="1"/>
      <dgm:spPr/>
      <dgm:t>
        <a:bodyPr/>
        <a:lstStyle/>
        <a:p>
          <a:r>
            <a:rPr lang="en-US" sz="1000" dirty="0"/>
            <a:t>No pharmacological agents are approved by the FDA for treating cocaine (or other similarly acting stimulants), cannabis (marijuana, hashish), or benzodiazepine use disorders.</a:t>
          </a:r>
        </a:p>
      </dgm:t>
    </dgm:pt>
    <dgm:pt modelId="{75829465-F151-4398-AB17-BD0FA9EB398E}" type="parTrans" cxnId="{1179E746-A3AA-4D76-99F7-03D0FBFF1EAB}">
      <dgm:prSet/>
      <dgm:spPr/>
      <dgm:t>
        <a:bodyPr/>
        <a:lstStyle/>
        <a:p>
          <a:endParaRPr lang="en-US"/>
        </a:p>
      </dgm:t>
    </dgm:pt>
    <dgm:pt modelId="{5D8171CF-E6B8-4982-83D5-88E6D2D679BD}" type="sibTrans" cxnId="{1179E746-A3AA-4D76-99F7-03D0FBFF1EAB}">
      <dgm:prSet/>
      <dgm:spPr/>
      <dgm:t>
        <a:bodyPr/>
        <a:lstStyle/>
        <a:p>
          <a:endParaRPr lang="en-US"/>
        </a:p>
      </dgm:t>
    </dgm:pt>
    <dgm:pt modelId="{9D0268DA-9A84-42E3-B01A-818BC9725E36}">
      <dgm:prSet custT="1"/>
      <dgm:spPr/>
      <dgm:t>
        <a:bodyPr/>
        <a:lstStyle/>
        <a:p>
          <a:r>
            <a:rPr lang="en-US" sz="2000" dirty="0" err="1"/>
            <a:t>PrEP</a:t>
          </a:r>
          <a:r>
            <a:rPr lang="en-US" sz="2000" dirty="0"/>
            <a:t> and PEP</a:t>
          </a:r>
        </a:p>
      </dgm:t>
    </dgm:pt>
    <dgm:pt modelId="{AF33A2C2-9A7F-4FF9-9113-D0FCE796A4FC}" type="parTrans" cxnId="{D391D39D-0A9D-4311-BF0F-69834FFDA5E8}">
      <dgm:prSet/>
      <dgm:spPr/>
      <dgm:t>
        <a:bodyPr/>
        <a:lstStyle/>
        <a:p>
          <a:endParaRPr lang="en-US"/>
        </a:p>
      </dgm:t>
    </dgm:pt>
    <dgm:pt modelId="{5215ECDD-4AFC-41AA-B329-4E7D39F3448C}" type="sibTrans" cxnId="{D391D39D-0A9D-4311-BF0F-69834FFDA5E8}">
      <dgm:prSet/>
      <dgm:spPr/>
      <dgm:t>
        <a:bodyPr/>
        <a:lstStyle/>
        <a:p>
          <a:endParaRPr lang="en-US"/>
        </a:p>
      </dgm:t>
    </dgm:pt>
    <dgm:pt modelId="{3B95B36A-CF89-48D9-9808-8937071F5EEA}">
      <dgm:prSet custT="1"/>
      <dgm:spPr>
        <a:gradFill rotWithShape="0">
          <a:gsLst>
            <a:gs pos="0">
              <a:srgbClr val="F07F09">
                <a:hueOff val="0"/>
                <a:satOff val="0"/>
                <a:lumOff val="0"/>
                <a:alphaOff val="0"/>
                <a:tint val="98000"/>
                <a:lumMod val="100000"/>
              </a:srgbClr>
            </a:gs>
            <a:gs pos="100000">
              <a:srgbClr val="F07F09">
                <a:hueOff val="0"/>
                <a:satOff val="0"/>
                <a:lumOff val="0"/>
                <a:alphaOff val="0"/>
                <a:shade val="88000"/>
                <a:lumMod val="88000"/>
              </a:srgbClr>
            </a:gs>
          </a:gsLst>
          <a:lin ang="5400000" scaled="1"/>
        </a:gradFill>
        <a:ln>
          <a:noFill/>
        </a:ln>
        <a:effectLst>
          <a:outerShdw blurRad="50800" dist="38100" dir="5400000" rotWithShape="0">
            <a:srgbClr val="000000">
              <a:alpha val="35000"/>
            </a:srgbClr>
          </a:outerShdw>
        </a:effectLst>
      </dgm:spPr>
      <dgm:t>
        <a:bodyPr vert="horz"/>
        <a:lstStyle/>
        <a:p>
          <a:r>
            <a:rPr lang="en-US" sz="1000" dirty="0"/>
            <a:t> Strategy in which people who are at an increased risk of getting HIV routinely take one or more antiretroviral drugs to reduce their risk of contracting HIV.</a:t>
          </a:r>
        </a:p>
      </dgm:t>
    </dgm:pt>
    <dgm:pt modelId="{DC1CD630-8CDB-49DC-8A5B-E690456D168D}" type="parTrans" cxnId="{DE929900-398E-48F2-86F5-EDF2870424E5}">
      <dgm:prSet/>
      <dgm:spPr/>
      <dgm:t>
        <a:bodyPr/>
        <a:lstStyle/>
        <a:p>
          <a:endParaRPr lang="en-US"/>
        </a:p>
      </dgm:t>
    </dgm:pt>
    <dgm:pt modelId="{0521A732-5E9E-4E78-AF37-233CEDEC7857}" type="sibTrans" cxnId="{DE929900-398E-48F2-86F5-EDF2870424E5}">
      <dgm:prSet/>
      <dgm:spPr/>
      <dgm:t>
        <a:bodyPr/>
        <a:lstStyle/>
        <a:p>
          <a:endParaRPr lang="en-US"/>
        </a:p>
      </dgm:t>
    </dgm:pt>
    <dgm:pt modelId="{0F11B7E1-8B25-4343-B3A4-BE062BBB6AD5}">
      <dgm:prSet custT="1"/>
      <dgm:spPr/>
      <dgm:t>
        <a:bodyPr/>
        <a:lstStyle/>
        <a:p>
          <a:r>
            <a:rPr lang="en-US" sz="1000" b="1" dirty="0"/>
            <a:t>PEP (Post-Exposure Prophylaxis)</a:t>
          </a:r>
        </a:p>
      </dgm:t>
    </dgm:pt>
    <dgm:pt modelId="{10D91A2C-3848-4A80-BDC0-B287DC7A0D81}" type="parTrans" cxnId="{0D0F14BE-96D9-420F-83C2-2C7D1808323C}">
      <dgm:prSet/>
      <dgm:spPr/>
      <dgm:t>
        <a:bodyPr/>
        <a:lstStyle/>
        <a:p>
          <a:endParaRPr lang="en-US"/>
        </a:p>
      </dgm:t>
    </dgm:pt>
    <dgm:pt modelId="{ECB3242C-31DA-4B46-99D6-A62D1A39ABA8}" type="sibTrans" cxnId="{0D0F14BE-96D9-420F-83C2-2C7D1808323C}">
      <dgm:prSet/>
      <dgm:spPr/>
      <dgm:t>
        <a:bodyPr/>
        <a:lstStyle/>
        <a:p>
          <a:endParaRPr lang="en-US"/>
        </a:p>
      </dgm:t>
    </dgm:pt>
    <dgm:pt modelId="{37990EF7-E4D3-43AC-8C16-42FAC919EE3C}">
      <dgm:prSet custT="1"/>
      <dgm:spPr/>
      <dgm:t>
        <a:bodyPr/>
        <a:lstStyle/>
        <a:p>
          <a:r>
            <a:rPr lang="en-US" sz="1000" dirty="0"/>
            <a:t>The use of antiretroviral drugs after a single high-risk event to stop HIV seroconversion</a:t>
          </a:r>
        </a:p>
      </dgm:t>
    </dgm:pt>
    <dgm:pt modelId="{FE2C9DA4-282C-4EF2-B248-D256EBDD1910}" type="parTrans" cxnId="{8C989E91-98C7-4288-973C-F9C5F27A7BB0}">
      <dgm:prSet/>
      <dgm:spPr/>
      <dgm:t>
        <a:bodyPr/>
        <a:lstStyle/>
        <a:p>
          <a:endParaRPr lang="en-US"/>
        </a:p>
      </dgm:t>
    </dgm:pt>
    <dgm:pt modelId="{E1DDA1FA-FB19-4317-ACA7-7CF6ABCB8846}" type="sibTrans" cxnId="{8C989E91-98C7-4288-973C-F9C5F27A7BB0}">
      <dgm:prSet/>
      <dgm:spPr/>
      <dgm:t>
        <a:bodyPr/>
        <a:lstStyle/>
        <a:p>
          <a:endParaRPr lang="en-US"/>
        </a:p>
      </dgm:t>
    </dgm:pt>
    <dgm:pt modelId="{FCBDD9C5-90FC-46F2-BC92-3954C26D4CF8}">
      <dgm:prSet custT="1"/>
      <dgm:spPr/>
      <dgm:t>
        <a:bodyPr/>
        <a:lstStyle/>
        <a:p>
          <a:r>
            <a:rPr lang="en-US" sz="1000" dirty="0"/>
            <a:t>PEP must be started within 72 hours of a possible exposure to HIV.</a:t>
          </a:r>
        </a:p>
      </dgm:t>
    </dgm:pt>
    <dgm:pt modelId="{2549C1CB-CF6A-480B-82D8-B2AAD1E4E85A}" type="parTrans" cxnId="{2F3EC9C6-CC0D-4DC9-A17B-80855F575490}">
      <dgm:prSet/>
      <dgm:spPr/>
      <dgm:t>
        <a:bodyPr/>
        <a:lstStyle/>
        <a:p>
          <a:endParaRPr lang="en-US"/>
        </a:p>
      </dgm:t>
    </dgm:pt>
    <dgm:pt modelId="{0C2C7F64-E334-459E-948E-801D010F72C4}" type="sibTrans" cxnId="{2F3EC9C6-CC0D-4DC9-A17B-80855F575490}">
      <dgm:prSet/>
      <dgm:spPr/>
      <dgm:t>
        <a:bodyPr/>
        <a:lstStyle/>
        <a:p>
          <a:endParaRPr lang="en-US"/>
        </a:p>
      </dgm:t>
    </dgm:pt>
    <dgm:pt modelId="{76E06C82-5BC7-4FA3-A8C6-5D9532DD12E0}">
      <dgm:prSet custT="1"/>
      <dgm:spPr>
        <a:gradFill rotWithShape="0">
          <a:gsLst>
            <a:gs pos="0">
              <a:srgbClr val="F07F09">
                <a:hueOff val="0"/>
                <a:satOff val="0"/>
                <a:lumOff val="0"/>
                <a:alphaOff val="0"/>
                <a:tint val="98000"/>
                <a:lumMod val="100000"/>
              </a:srgbClr>
            </a:gs>
            <a:gs pos="100000">
              <a:srgbClr val="F07F09">
                <a:hueOff val="0"/>
                <a:satOff val="0"/>
                <a:lumOff val="0"/>
                <a:alphaOff val="0"/>
                <a:shade val="88000"/>
                <a:lumMod val="88000"/>
              </a:srgbClr>
            </a:gs>
          </a:gsLst>
          <a:lin ang="5400000" scaled="1"/>
        </a:gradFill>
        <a:ln>
          <a:noFill/>
        </a:ln>
        <a:effectLst>
          <a:outerShdw blurRad="50800" dist="38100" dir="5400000" rotWithShape="0">
            <a:srgbClr val="000000">
              <a:alpha val="35000"/>
            </a:srgbClr>
          </a:outerShdw>
        </a:effectLst>
      </dgm:spPr>
      <dgm:t>
        <a:bodyPr vert="horz"/>
        <a:lstStyle/>
        <a:p>
          <a:r>
            <a:rPr lang="en-US" sz="1000" dirty="0"/>
            <a:t> </a:t>
          </a:r>
          <a:r>
            <a:rPr lang="en-US" sz="1000" dirty="0" err="1"/>
            <a:t>PrEP</a:t>
          </a:r>
          <a:r>
            <a:rPr lang="en-US" sz="1000" dirty="0"/>
            <a:t> reduces the risk of getting HIV from sex by about 99%.</a:t>
          </a:r>
        </a:p>
      </dgm:t>
    </dgm:pt>
    <dgm:pt modelId="{685CE3CA-0049-4C2B-A5E4-28A4DAF67B92}" type="sibTrans" cxnId="{0FFC8F4D-5BFF-4BC1-A627-A79FAC242A6A}">
      <dgm:prSet/>
      <dgm:spPr/>
      <dgm:t>
        <a:bodyPr/>
        <a:lstStyle/>
        <a:p>
          <a:endParaRPr lang="en-US"/>
        </a:p>
      </dgm:t>
    </dgm:pt>
    <dgm:pt modelId="{4E7B5B3B-073B-4F4D-AFC5-BE3F7F81F5C3}" type="parTrans" cxnId="{0FFC8F4D-5BFF-4BC1-A627-A79FAC242A6A}">
      <dgm:prSet/>
      <dgm:spPr/>
      <dgm:t>
        <a:bodyPr/>
        <a:lstStyle/>
        <a:p>
          <a:endParaRPr lang="en-US"/>
        </a:p>
      </dgm:t>
    </dgm:pt>
    <dgm:pt modelId="{EC827504-20DE-4E53-9916-DF3BDC39F91B}">
      <dgm:prSet custT="1"/>
      <dgm:spPr>
        <a:gradFill rotWithShape="0">
          <a:gsLst>
            <a:gs pos="0">
              <a:srgbClr val="F07F09">
                <a:hueOff val="0"/>
                <a:satOff val="0"/>
                <a:lumOff val="0"/>
                <a:alphaOff val="0"/>
                <a:tint val="98000"/>
                <a:lumMod val="100000"/>
              </a:srgbClr>
            </a:gs>
            <a:gs pos="100000">
              <a:srgbClr val="F07F09">
                <a:hueOff val="0"/>
                <a:satOff val="0"/>
                <a:lumOff val="0"/>
                <a:alphaOff val="0"/>
                <a:shade val="88000"/>
                <a:lumMod val="88000"/>
              </a:srgbClr>
            </a:gs>
          </a:gsLst>
          <a:lin ang="5400000" scaled="1"/>
        </a:gradFill>
        <a:ln>
          <a:noFill/>
        </a:ln>
        <a:effectLst>
          <a:outerShdw blurRad="50800" dist="38100" dir="5400000" rotWithShape="0">
            <a:srgbClr val="000000">
              <a:alpha val="35000"/>
            </a:srgbClr>
          </a:outerShdw>
        </a:effectLst>
      </dgm:spPr>
      <dgm:t>
        <a:bodyPr vert="horz"/>
        <a:lstStyle/>
        <a:p>
          <a:r>
            <a:rPr lang="en-US" sz="1000" dirty="0"/>
            <a:t> </a:t>
          </a:r>
          <a:r>
            <a:rPr lang="en-US" sz="1000" dirty="0" err="1"/>
            <a:t>PrEP</a:t>
          </a:r>
          <a:r>
            <a:rPr lang="en-US" sz="1000" dirty="0"/>
            <a:t> reduces the risk of getting HIV from injection drug use by at least 74%.</a:t>
          </a:r>
        </a:p>
      </dgm:t>
    </dgm:pt>
    <dgm:pt modelId="{F31B5606-0C5B-4E68-93EF-39A96F131369}" type="sibTrans" cxnId="{74BCDEF7-8EDE-4A05-8A73-0DE9CC37E3ED}">
      <dgm:prSet/>
      <dgm:spPr/>
      <dgm:t>
        <a:bodyPr/>
        <a:lstStyle/>
        <a:p>
          <a:endParaRPr lang="en-US"/>
        </a:p>
      </dgm:t>
    </dgm:pt>
    <dgm:pt modelId="{BD776118-118D-4ADA-A64F-5FD19053FBF9}" type="parTrans" cxnId="{74BCDEF7-8EDE-4A05-8A73-0DE9CC37E3ED}">
      <dgm:prSet/>
      <dgm:spPr/>
      <dgm:t>
        <a:bodyPr/>
        <a:lstStyle/>
        <a:p>
          <a:endParaRPr lang="en-US"/>
        </a:p>
      </dgm:t>
    </dgm:pt>
    <dgm:pt modelId="{DE922004-D0A6-44C0-92B6-9B1033382636}">
      <dgm:prSet custT="1"/>
      <dgm:spPr/>
      <dgm:t>
        <a:bodyPr/>
        <a:lstStyle/>
        <a:p>
          <a:r>
            <a:rPr lang="en-US" sz="1000" dirty="0"/>
            <a:t>There have been many scientific advances in the past 5 years in the identification of multiple cannabinoid receptors, and research is underway to explore reciprocal pharmacological agents. </a:t>
          </a:r>
        </a:p>
      </dgm:t>
    </dgm:pt>
    <dgm:pt modelId="{6105213C-0F22-4BF4-82A1-425DFEFA8C17}" type="parTrans" cxnId="{81CEB9F3-9D06-4AEE-902B-06D1DBF7F7D6}">
      <dgm:prSet/>
      <dgm:spPr/>
      <dgm:t>
        <a:bodyPr/>
        <a:lstStyle/>
        <a:p>
          <a:endParaRPr lang="en-US"/>
        </a:p>
      </dgm:t>
    </dgm:pt>
    <dgm:pt modelId="{0FA3BB3F-9C39-4FC5-85E7-31EF7C775E06}" type="sibTrans" cxnId="{81CEB9F3-9D06-4AEE-902B-06D1DBF7F7D6}">
      <dgm:prSet/>
      <dgm:spPr/>
      <dgm:t>
        <a:bodyPr/>
        <a:lstStyle/>
        <a:p>
          <a:endParaRPr lang="en-US"/>
        </a:p>
      </dgm:t>
    </dgm:pt>
    <dgm:pt modelId="{68BAA5D3-6601-4F11-A9F5-FD50C0934AAB}">
      <dgm:prSet custT="1"/>
      <dgm:spPr/>
      <dgm:t>
        <a:bodyPr/>
        <a:lstStyle/>
        <a:p>
          <a:r>
            <a:rPr lang="en-US" sz="1000" dirty="0"/>
            <a:t>There are over 65 medications in development for cocaine addiction.</a:t>
          </a:r>
        </a:p>
      </dgm:t>
    </dgm:pt>
    <dgm:pt modelId="{D84467F8-8206-4B07-BEB7-22C01971E586}" type="parTrans" cxnId="{F829409C-E5D6-44D1-99AE-0A7BC6895431}">
      <dgm:prSet/>
      <dgm:spPr/>
      <dgm:t>
        <a:bodyPr/>
        <a:lstStyle/>
        <a:p>
          <a:endParaRPr lang="en-US"/>
        </a:p>
      </dgm:t>
    </dgm:pt>
    <dgm:pt modelId="{ADAF9322-9666-47A1-9DD3-A0F4988578B3}" type="sibTrans" cxnId="{F829409C-E5D6-44D1-99AE-0A7BC6895431}">
      <dgm:prSet/>
      <dgm:spPr/>
      <dgm:t>
        <a:bodyPr/>
        <a:lstStyle/>
        <a:p>
          <a:endParaRPr lang="en-US"/>
        </a:p>
      </dgm:t>
    </dgm:pt>
    <dgm:pt modelId="{9F06E539-AF8B-4BAE-9BCC-FE3ADE0BE586}">
      <dgm:prSet custT="1"/>
      <dgm:spPr>
        <a:gradFill rotWithShape="0">
          <a:gsLst>
            <a:gs pos="0">
              <a:srgbClr val="F07F09">
                <a:hueOff val="0"/>
                <a:satOff val="0"/>
                <a:lumOff val="0"/>
                <a:alphaOff val="0"/>
                <a:tint val="98000"/>
                <a:lumMod val="100000"/>
              </a:srgbClr>
            </a:gs>
            <a:gs pos="100000">
              <a:srgbClr val="F07F09">
                <a:hueOff val="0"/>
                <a:satOff val="0"/>
                <a:lumOff val="0"/>
                <a:alphaOff val="0"/>
                <a:shade val="88000"/>
                <a:lumMod val="88000"/>
              </a:srgbClr>
            </a:gs>
          </a:gsLst>
          <a:lin ang="5400000" scaled="1"/>
        </a:gradFill>
        <a:ln>
          <a:noFill/>
        </a:ln>
        <a:effectLst>
          <a:outerShdw blurRad="50800" dist="38100" dir="5400000" rotWithShape="0">
            <a:srgbClr val="000000">
              <a:alpha val="35000"/>
            </a:srgbClr>
          </a:outerShdw>
        </a:effectLst>
      </dgm:spPr>
      <dgm:t>
        <a:bodyPr vert="horz"/>
        <a:lstStyle/>
        <a:p>
          <a:r>
            <a:rPr lang="en-US" sz="1000" b="1" dirty="0" err="1"/>
            <a:t>PrEP</a:t>
          </a:r>
          <a:r>
            <a:rPr lang="en-US" sz="1000" b="1" dirty="0"/>
            <a:t> (Pre-Exposure Prophylaxis)</a:t>
          </a:r>
        </a:p>
      </dgm:t>
    </dgm:pt>
    <dgm:pt modelId="{60EDDFBC-D2F5-49D9-84C8-D0F08169E3C9}" type="sibTrans" cxnId="{02B645D6-A0B2-4160-92AC-C5D51EBB2D47}">
      <dgm:prSet/>
      <dgm:spPr/>
      <dgm:t>
        <a:bodyPr/>
        <a:lstStyle/>
        <a:p>
          <a:endParaRPr lang="en-US"/>
        </a:p>
      </dgm:t>
    </dgm:pt>
    <dgm:pt modelId="{839F2CEA-21D8-4D6A-8041-F1FB971F950B}" type="parTrans" cxnId="{02B645D6-A0B2-4160-92AC-C5D51EBB2D47}">
      <dgm:prSet/>
      <dgm:spPr/>
      <dgm:t>
        <a:bodyPr/>
        <a:lstStyle/>
        <a:p>
          <a:endParaRPr lang="en-US"/>
        </a:p>
      </dgm:t>
    </dgm:pt>
    <dgm:pt modelId="{33CC7410-1994-4A78-B8C7-3E62FBBA8AA5}">
      <dgm:prSet custT="1"/>
      <dgm:spPr/>
      <dgm:t>
        <a:bodyPr/>
        <a:lstStyle/>
        <a:p>
          <a:r>
            <a:rPr lang="en-US" sz="2000" dirty="0"/>
            <a:t>Stimulants, Marijuana, and Benzodiazepine</a:t>
          </a:r>
          <a:endParaRPr lang="en-US" sz="2000" b="0" dirty="0"/>
        </a:p>
      </dgm:t>
    </dgm:pt>
    <dgm:pt modelId="{AE6F81A3-A5F7-41CB-B0F1-489FA358571D}" type="parTrans" cxnId="{955FCD23-F983-47A8-9B5F-AD362994DD6A}">
      <dgm:prSet/>
      <dgm:spPr/>
      <dgm:t>
        <a:bodyPr/>
        <a:lstStyle/>
        <a:p>
          <a:endParaRPr lang="en-US"/>
        </a:p>
      </dgm:t>
    </dgm:pt>
    <dgm:pt modelId="{8ABE304D-E3CB-465F-B680-E48D2F16C7CF}" type="sibTrans" cxnId="{955FCD23-F983-47A8-9B5F-AD362994DD6A}">
      <dgm:prSet/>
      <dgm:spPr/>
      <dgm:t>
        <a:bodyPr/>
        <a:lstStyle/>
        <a:p>
          <a:endParaRPr lang="en-US"/>
        </a:p>
      </dgm:t>
    </dgm:pt>
    <dgm:pt modelId="{8E679770-E214-438D-A33F-92932DEF9EB8}">
      <dgm:prSet custT="1"/>
      <dgm:spPr/>
      <dgm:t>
        <a:bodyPr/>
        <a:lstStyle/>
        <a:p>
          <a:r>
            <a:rPr lang="en-US" sz="2000" dirty="0"/>
            <a:t>Additional Treatments</a:t>
          </a:r>
          <a:endParaRPr lang="en-US" sz="2000" b="0" dirty="0"/>
        </a:p>
      </dgm:t>
    </dgm:pt>
    <dgm:pt modelId="{D3071E4F-65B3-4D81-85DC-C20B2ABD7F3A}" type="parTrans" cxnId="{F5AAD911-D5CC-4DD6-9911-F6DAF076FA77}">
      <dgm:prSet/>
      <dgm:spPr/>
      <dgm:t>
        <a:bodyPr/>
        <a:lstStyle/>
        <a:p>
          <a:endParaRPr lang="en-US"/>
        </a:p>
      </dgm:t>
    </dgm:pt>
    <dgm:pt modelId="{F8ABC1E8-B062-46BF-910B-751DE0E31D19}" type="sibTrans" cxnId="{F5AAD911-D5CC-4DD6-9911-F6DAF076FA77}">
      <dgm:prSet/>
      <dgm:spPr/>
      <dgm:t>
        <a:bodyPr/>
        <a:lstStyle/>
        <a:p>
          <a:endParaRPr lang="en-US"/>
        </a:p>
      </dgm:t>
    </dgm:pt>
    <dgm:pt modelId="{A5302C8E-C3A3-47F5-BB79-DE6553AB7367}">
      <dgm:prSet/>
      <dgm:spPr>
        <a:gradFill rotWithShape="0">
          <a:gsLst>
            <a:gs pos="0">
              <a:srgbClr val="F07F09">
                <a:hueOff val="0"/>
                <a:satOff val="0"/>
                <a:lumOff val="0"/>
                <a:alphaOff val="0"/>
                <a:tint val="98000"/>
                <a:lumMod val="100000"/>
              </a:srgbClr>
            </a:gs>
            <a:gs pos="100000">
              <a:srgbClr val="F07F09">
                <a:hueOff val="0"/>
                <a:satOff val="0"/>
                <a:lumOff val="0"/>
                <a:alphaOff val="0"/>
                <a:shade val="88000"/>
                <a:lumMod val="88000"/>
              </a:srgbClr>
            </a:gs>
          </a:gsLst>
          <a:lin ang="5400000" scaled="1"/>
        </a:gradFill>
        <a:ln>
          <a:noFill/>
        </a:ln>
        <a:effectLst>
          <a:outerShdw blurRad="50800" dist="38100" dir="5400000" rotWithShape="0">
            <a:srgbClr val="000000">
              <a:alpha val="35000"/>
            </a:srgbClr>
          </a:outerShdw>
        </a:effectLst>
      </dgm:spPr>
      <dgm:t>
        <a:bodyPr spcFirstLastPara="0" vert="horz" wrap="square" lIns="25400" tIns="19050" rIns="25400" bIns="19050" numCol="1" spcCol="1270" anchor="ctr" anchorCtr="0"/>
        <a:lstStyle/>
        <a:p>
          <a:pPr>
            <a:buNone/>
          </a:pPr>
          <a:r>
            <a:rPr lang="en-US" b="1" dirty="0">
              <a:solidFill>
                <a:prstClr val="white"/>
              </a:solidFill>
              <a:latin typeface="Arial" panose="020B0604020202020204"/>
              <a:ea typeface="+mn-ea"/>
              <a:cs typeface="+mn-cs"/>
            </a:rPr>
            <a:t>Anti-Retroviral Therapy (ART) </a:t>
          </a:r>
        </a:p>
      </dgm:t>
    </dgm:pt>
    <dgm:pt modelId="{51A42975-708A-4505-A754-AC9C93854A2E}" type="parTrans" cxnId="{087E6141-38CC-4E84-96B9-29A881038E14}">
      <dgm:prSet/>
      <dgm:spPr/>
      <dgm:t>
        <a:bodyPr/>
        <a:lstStyle/>
        <a:p>
          <a:endParaRPr lang="en-US"/>
        </a:p>
      </dgm:t>
    </dgm:pt>
    <dgm:pt modelId="{53A3FCC5-1D8D-4840-AAF7-38D37BD15825}" type="sibTrans" cxnId="{087E6141-38CC-4E84-96B9-29A881038E14}">
      <dgm:prSet/>
      <dgm:spPr/>
      <dgm:t>
        <a:bodyPr/>
        <a:lstStyle/>
        <a:p>
          <a:endParaRPr lang="en-US"/>
        </a:p>
      </dgm:t>
    </dgm:pt>
    <dgm:pt modelId="{9A3ED486-7D38-4F9B-97B9-8DB06423A1DB}">
      <dgm:prSet/>
      <dgm:spPr/>
      <dgm:t>
        <a:bodyPr/>
        <a:lstStyle/>
        <a:p>
          <a:r>
            <a:rPr lang="en-US" b="1" dirty="0"/>
            <a:t>Contingency Management (CM)</a:t>
          </a:r>
        </a:p>
      </dgm:t>
    </dgm:pt>
    <dgm:pt modelId="{34FF4C38-8A66-4F93-8E05-8FBB3279D1BF}" type="parTrans" cxnId="{D574291E-50FC-42DF-99A4-139FCAB80411}">
      <dgm:prSet/>
      <dgm:spPr/>
      <dgm:t>
        <a:bodyPr/>
        <a:lstStyle/>
        <a:p>
          <a:endParaRPr lang="en-US"/>
        </a:p>
      </dgm:t>
    </dgm:pt>
    <dgm:pt modelId="{BBE1399A-2438-4F9C-8A7E-D6FD4D664140}" type="sibTrans" cxnId="{D574291E-50FC-42DF-99A4-139FCAB80411}">
      <dgm:prSet/>
      <dgm:spPr/>
      <dgm:t>
        <a:bodyPr/>
        <a:lstStyle/>
        <a:p>
          <a:endParaRPr lang="en-US"/>
        </a:p>
      </dgm:t>
    </dgm:pt>
    <dgm:pt modelId="{B11F4EA3-B506-4D65-A205-F70D927C9682}">
      <dgm:prSet/>
      <dgm:spPr/>
      <dgm:t>
        <a:bodyPr/>
        <a:lstStyle/>
        <a:p>
          <a:r>
            <a:rPr lang="en-US" b="1" dirty="0"/>
            <a:t>Cognitive Behavioral Therapy (CBT)</a:t>
          </a:r>
        </a:p>
      </dgm:t>
    </dgm:pt>
    <dgm:pt modelId="{61EBD51C-A4C7-42CC-A53B-5D2FED014C37}" type="parTrans" cxnId="{22C8E548-B1AE-49F2-BDF7-3968CEA5F58A}">
      <dgm:prSet/>
      <dgm:spPr/>
      <dgm:t>
        <a:bodyPr/>
        <a:lstStyle/>
        <a:p>
          <a:endParaRPr lang="en-US"/>
        </a:p>
      </dgm:t>
    </dgm:pt>
    <dgm:pt modelId="{BC4285FF-7082-4198-B146-0D976BD51D7B}" type="sibTrans" cxnId="{22C8E548-B1AE-49F2-BDF7-3968CEA5F58A}">
      <dgm:prSet/>
      <dgm:spPr/>
      <dgm:t>
        <a:bodyPr/>
        <a:lstStyle/>
        <a:p>
          <a:endParaRPr lang="en-US"/>
        </a:p>
      </dgm:t>
    </dgm:pt>
    <dgm:pt modelId="{9E4483EE-77DA-4A3E-900A-519FC2380F8C}">
      <dgm:prSet/>
      <dgm:spPr/>
      <dgm:t>
        <a:bodyPr/>
        <a:lstStyle/>
        <a:p>
          <a:r>
            <a:rPr lang="en-US" b="1" dirty="0"/>
            <a:t>HIV Navigation Services STEPS to Care (HNS–STEPS to Care) </a:t>
          </a:r>
        </a:p>
      </dgm:t>
    </dgm:pt>
    <dgm:pt modelId="{89F8C494-1565-4101-95CC-38E32BCAF9EB}" type="parTrans" cxnId="{4CEDE5E0-36EC-45AE-8339-287801010C14}">
      <dgm:prSet/>
      <dgm:spPr/>
      <dgm:t>
        <a:bodyPr/>
        <a:lstStyle/>
        <a:p>
          <a:endParaRPr lang="en-US"/>
        </a:p>
      </dgm:t>
    </dgm:pt>
    <dgm:pt modelId="{B08BD0C4-B159-4521-AF70-41E5A2C44C8E}" type="sibTrans" cxnId="{4CEDE5E0-36EC-45AE-8339-287801010C14}">
      <dgm:prSet/>
      <dgm:spPr/>
      <dgm:t>
        <a:bodyPr/>
        <a:lstStyle/>
        <a:p>
          <a:endParaRPr lang="en-US"/>
        </a:p>
      </dgm:t>
    </dgm:pt>
    <dgm:pt modelId="{CD0BD4A8-4435-49E7-B35B-2FDEC8B7E73F}">
      <dgm:prSet/>
      <dgm:spPr/>
      <dgm:t>
        <a:bodyPr/>
        <a:lstStyle/>
        <a:p>
          <a:r>
            <a:rPr lang="en-US" b="1" dirty="0"/>
            <a:t>Medication Assisted Treatment (MAT)</a:t>
          </a:r>
        </a:p>
      </dgm:t>
    </dgm:pt>
    <dgm:pt modelId="{60E8BA33-52C2-49E0-8565-9E0C4CC1BEA4}" type="parTrans" cxnId="{33F55721-6BD3-4A70-9818-07955D20D283}">
      <dgm:prSet/>
      <dgm:spPr/>
      <dgm:t>
        <a:bodyPr/>
        <a:lstStyle/>
        <a:p>
          <a:endParaRPr lang="en-US"/>
        </a:p>
      </dgm:t>
    </dgm:pt>
    <dgm:pt modelId="{873F8B16-AFD0-4918-964C-1CEFAE1ECA6A}" type="sibTrans" cxnId="{33F55721-6BD3-4A70-9818-07955D20D283}">
      <dgm:prSet/>
      <dgm:spPr/>
      <dgm:t>
        <a:bodyPr/>
        <a:lstStyle/>
        <a:p>
          <a:endParaRPr lang="en-US"/>
        </a:p>
      </dgm:t>
    </dgm:pt>
    <dgm:pt modelId="{98C4A483-B2F8-4276-ACAE-A6D221FFFE03}">
      <dgm:prSet/>
      <dgm:spPr/>
      <dgm:t>
        <a:bodyPr/>
        <a:lstStyle/>
        <a:p>
          <a:r>
            <a:rPr lang="en-US" dirty="0"/>
            <a:t>The use of medications, in combination with counseling and behavioral therapies</a:t>
          </a:r>
        </a:p>
      </dgm:t>
    </dgm:pt>
    <dgm:pt modelId="{C4DDAC65-44BE-4FC1-B1C4-22EF17F114C5}" type="parTrans" cxnId="{EA471F7F-9C7B-4526-8B15-61159823F5DC}">
      <dgm:prSet/>
      <dgm:spPr/>
      <dgm:t>
        <a:bodyPr/>
        <a:lstStyle/>
        <a:p>
          <a:endParaRPr lang="en-US"/>
        </a:p>
      </dgm:t>
    </dgm:pt>
    <dgm:pt modelId="{0099C6D1-E18F-47E1-8BD8-BD3BBC662DCF}" type="sibTrans" cxnId="{EA471F7F-9C7B-4526-8B15-61159823F5DC}">
      <dgm:prSet/>
      <dgm:spPr/>
      <dgm:t>
        <a:bodyPr/>
        <a:lstStyle/>
        <a:p>
          <a:endParaRPr lang="en-US"/>
        </a:p>
      </dgm:t>
    </dgm:pt>
    <dgm:pt modelId="{FD575BC7-783E-4157-B968-90F94BFC2E73}">
      <dgm:prSet/>
      <dgm:spPr/>
      <dgm:t>
        <a:bodyPr/>
        <a:lstStyle/>
        <a:p>
          <a:r>
            <a:rPr lang="en-US" dirty="0"/>
            <a:t>Aims to provide a “whole-patient” approach to the treatment of</a:t>
          </a:r>
        </a:p>
      </dgm:t>
    </dgm:pt>
    <dgm:pt modelId="{D58EE1EB-884F-41EC-85E5-7D95403A66EB}" type="parTrans" cxnId="{697B50F0-D394-47B1-926F-B16CF4844557}">
      <dgm:prSet/>
      <dgm:spPr/>
      <dgm:t>
        <a:bodyPr/>
        <a:lstStyle/>
        <a:p>
          <a:endParaRPr lang="en-US"/>
        </a:p>
      </dgm:t>
    </dgm:pt>
    <dgm:pt modelId="{DFCBA51D-2162-45EB-B966-A3E5907E5E9C}" type="sibTrans" cxnId="{697B50F0-D394-47B1-926F-B16CF4844557}">
      <dgm:prSet/>
      <dgm:spPr/>
      <dgm:t>
        <a:bodyPr/>
        <a:lstStyle/>
        <a:p>
          <a:endParaRPr lang="en-US"/>
        </a:p>
      </dgm:t>
    </dgm:pt>
    <dgm:pt modelId="{CACE9EE2-1A0F-4525-89C9-A5095EA8371D}">
      <dgm:prSet/>
      <dgm:spPr/>
      <dgm:t>
        <a:bodyPr/>
        <a:lstStyle/>
        <a:p>
          <a:r>
            <a:rPr lang="en-US" dirty="0"/>
            <a:t>Opioid use disorders</a:t>
          </a:r>
        </a:p>
      </dgm:t>
    </dgm:pt>
    <dgm:pt modelId="{18BDA1E0-4AB3-49FC-897E-4B98BF35C008}" type="parTrans" cxnId="{16C761E1-0BF9-44AB-8A40-D56853800619}">
      <dgm:prSet/>
      <dgm:spPr/>
      <dgm:t>
        <a:bodyPr/>
        <a:lstStyle/>
        <a:p>
          <a:endParaRPr lang="en-US"/>
        </a:p>
      </dgm:t>
    </dgm:pt>
    <dgm:pt modelId="{1F784522-7230-424F-8D00-129762F9B6CE}" type="sibTrans" cxnId="{16C761E1-0BF9-44AB-8A40-D56853800619}">
      <dgm:prSet/>
      <dgm:spPr/>
      <dgm:t>
        <a:bodyPr/>
        <a:lstStyle/>
        <a:p>
          <a:endParaRPr lang="en-US"/>
        </a:p>
      </dgm:t>
    </dgm:pt>
    <dgm:pt modelId="{4F5E930F-6D19-48B1-9DBB-1F843207F41A}">
      <dgm:prSet/>
      <dgm:spPr/>
      <dgm:t>
        <a:bodyPr/>
        <a:lstStyle/>
        <a:p>
          <a:r>
            <a:rPr lang="en-US" dirty="0"/>
            <a:t>Alcohol use disorders</a:t>
          </a:r>
        </a:p>
      </dgm:t>
    </dgm:pt>
    <dgm:pt modelId="{9EF8F116-5C79-4636-A8EA-14EE77C0C3CF}" type="parTrans" cxnId="{C4EFB665-8A4B-4309-9A2C-A61DA9A82543}">
      <dgm:prSet/>
      <dgm:spPr/>
      <dgm:t>
        <a:bodyPr/>
        <a:lstStyle/>
        <a:p>
          <a:endParaRPr lang="en-US"/>
        </a:p>
      </dgm:t>
    </dgm:pt>
    <dgm:pt modelId="{37800774-275D-46F7-9711-FD7D80807455}" type="sibTrans" cxnId="{C4EFB665-8A4B-4309-9A2C-A61DA9A82543}">
      <dgm:prSet/>
      <dgm:spPr/>
      <dgm:t>
        <a:bodyPr/>
        <a:lstStyle/>
        <a:p>
          <a:endParaRPr lang="en-US"/>
        </a:p>
      </dgm:t>
    </dgm:pt>
    <dgm:pt modelId="{D0E0B4B1-B4D1-4127-B6C6-A9B3B3092CD1}" type="pres">
      <dgm:prSet presAssocID="{F89B9EE8-A0DB-4591-B2F1-DA7F3AF119B4}" presName="theList" presStyleCnt="0">
        <dgm:presLayoutVars>
          <dgm:dir/>
          <dgm:animLvl val="lvl"/>
          <dgm:resizeHandles val="exact"/>
        </dgm:presLayoutVars>
      </dgm:prSet>
      <dgm:spPr/>
    </dgm:pt>
    <dgm:pt modelId="{1512377B-C4F9-4D51-B124-14649403FFC7}" type="pres">
      <dgm:prSet presAssocID="{8E679770-E214-438D-A33F-92932DEF9EB8}" presName="compNode" presStyleCnt="0"/>
      <dgm:spPr/>
    </dgm:pt>
    <dgm:pt modelId="{540B6332-C312-4874-87CE-F35262830EAD}" type="pres">
      <dgm:prSet presAssocID="{8E679770-E214-438D-A33F-92932DEF9EB8}" presName="aNode" presStyleLbl="bgShp" presStyleIdx="0" presStyleCnt="3"/>
      <dgm:spPr/>
    </dgm:pt>
    <dgm:pt modelId="{7B0CDF74-8FB4-4982-9473-6372EF73DFE7}" type="pres">
      <dgm:prSet presAssocID="{8E679770-E214-438D-A33F-92932DEF9EB8}" presName="textNode" presStyleLbl="bgShp" presStyleIdx="0" presStyleCnt="3"/>
      <dgm:spPr/>
    </dgm:pt>
    <dgm:pt modelId="{740BE07D-0D95-48BA-A738-8B306BC434AC}" type="pres">
      <dgm:prSet presAssocID="{8E679770-E214-438D-A33F-92932DEF9EB8}" presName="compChildNode" presStyleCnt="0"/>
      <dgm:spPr/>
    </dgm:pt>
    <dgm:pt modelId="{065D3406-27FF-4630-9CAD-2C3D34062B3C}" type="pres">
      <dgm:prSet presAssocID="{8E679770-E214-438D-A33F-92932DEF9EB8}" presName="theInnerList" presStyleCnt="0"/>
      <dgm:spPr/>
    </dgm:pt>
    <dgm:pt modelId="{F106BB8A-8182-4F38-8567-0449EF984BF3}" type="pres">
      <dgm:prSet presAssocID="{A5302C8E-C3A3-47F5-BB79-DE6553AB7367}" presName="childNode" presStyleLbl="node1" presStyleIdx="0" presStyleCnt="10" custScaleX="112821">
        <dgm:presLayoutVars>
          <dgm:bulletEnabled val="1"/>
        </dgm:presLayoutVars>
      </dgm:prSet>
      <dgm:spPr>
        <a:prstGeom prst="roundRect">
          <a:avLst>
            <a:gd name="adj" fmla="val 10000"/>
          </a:avLst>
        </a:prstGeom>
      </dgm:spPr>
    </dgm:pt>
    <dgm:pt modelId="{91FB1145-800B-4C64-A5BD-D3979D53142B}" type="pres">
      <dgm:prSet presAssocID="{A5302C8E-C3A3-47F5-BB79-DE6553AB7367}" presName="aSpace2" presStyleCnt="0"/>
      <dgm:spPr/>
    </dgm:pt>
    <dgm:pt modelId="{CD063412-F7E3-444F-BB43-53600D0B5F37}" type="pres">
      <dgm:prSet presAssocID="{9A3ED486-7D38-4F9B-97B9-8DB06423A1DB}" presName="childNode" presStyleLbl="node1" presStyleIdx="1" presStyleCnt="10" custScaleX="112947">
        <dgm:presLayoutVars>
          <dgm:bulletEnabled val="1"/>
        </dgm:presLayoutVars>
      </dgm:prSet>
      <dgm:spPr/>
    </dgm:pt>
    <dgm:pt modelId="{EA2A157B-7402-4322-8232-587B5B7C24DB}" type="pres">
      <dgm:prSet presAssocID="{9A3ED486-7D38-4F9B-97B9-8DB06423A1DB}" presName="aSpace2" presStyleCnt="0"/>
      <dgm:spPr/>
    </dgm:pt>
    <dgm:pt modelId="{5645A536-AF59-47C1-AE26-5AF205ECC75E}" type="pres">
      <dgm:prSet presAssocID="{B11F4EA3-B506-4D65-A205-F70D927C9682}" presName="childNode" presStyleLbl="node1" presStyleIdx="2" presStyleCnt="10" custScaleX="112947">
        <dgm:presLayoutVars>
          <dgm:bulletEnabled val="1"/>
        </dgm:presLayoutVars>
      </dgm:prSet>
      <dgm:spPr/>
    </dgm:pt>
    <dgm:pt modelId="{288CDABD-5A3D-4F5A-A7AA-D0D33050350B}" type="pres">
      <dgm:prSet presAssocID="{B11F4EA3-B506-4D65-A205-F70D927C9682}" presName="aSpace2" presStyleCnt="0"/>
      <dgm:spPr/>
    </dgm:pt>
    <dgm:pt modelId="{27DB5733-9677-490A-A995-F7D4A220B00C}" type="pres">
      <dgm:prSet presAssocID="{9E4483EE-77DA-4A3E-900A-519FC2380F8C}" presName="childNode" presStyleLbl="node1" presStyleIdx="3" presStyleCnt="10" custScaleX="112947">
        <dgm:presLayoutVars>
          <dgm:bulletEnabled val="1"/>
        </dgm:presLayoutVars>
      </dgm:prSet>
      <dgm:spPr/>
    </dgm:pt>
    <dgm:pt modelId="{19352942-AE56-4FD4-9333-9DA1D352981E}" type="pres">
      <dgm:prSet presAssocID="{9E4483EE-77DA-4A3E-900A-519FC2380F8C}" presName="aSpace2" presStyleCnt="0"/>
      <dgm:spPr/>
    </dgm:pt>
    <dgm:pt modelId="{29A7F66B-0477-4030-8BE2-1CCD76E8D975}" type="pres">
      <dgm:prSet presAssocID="{CD0BD4A8-4435-49E7-B35B-2FDEC8B7E73F}" presName="childNode" presStyleLbl="node1" presStyleIdx="4" presStyleCnt="10" custScaleX="112947" custScaleY="307970">
        <dgm:presLayoutVars>
          <dgm:bulletEnabled val="1"/>
        </dgm:presLayoutVars>
      </dgm:prSet>
      <dgm:spPr/>
    </dgm:pt>
    <dgm:pt modelId="{C3A2F685-FAD1-4826-8DA6-D9086C8AD59E}" type="pres">
      <dgm:prSet presAssocID="{8E679770-E214-438D-A33F-92932DEF9EB8}" presName="aSpace" presStyleCnt="0"/>
      <dgm:spPr/>
    </dgm:pt>
    <dgm:pt modelId="{AE76B5FA-E82C-4C60-8D1F-FC6D7C6F9038}" type="pres">
      <dgm:prSet presAssocID="{33CC7410-1994-4A78-B8C7-3E62FBBA8AA5}" presName="compNode" presStyleCnt="0"/>
      <dgm:spPr/>
    </dgm:pt>
    <dgm:pt modelId="{A0C4CB1E-8C6E-4CB4-8FEB-42A80D476261}" type="pres">
      <dgm:prSet presAssocID="{33CC7410-1994-4A78-B8C7-3E62FBBA8AA5}" presName="aNode" presStyleLbl="bgShp" presStyleIdx="1" presStyleCnt="3" custScaleX="112947"/>
      <dgm:spPr/>
    </dgm:pt>
    <dgm:pt modelId="{C3F1633D-A31D-4B96-B21B-11C74876CBDA}" type="pres">
      <dgm:prSet presAssocID="{33CC7410-1994-4A78-B8C7-3E62FBBA8AA5}" presName="textNode" presStyleLbl="bgShp" presStyleIdx="1" presStyleCnt="3"/>
      <dgm:spPr/>
    </dgm:pt>
    <dgm:pt modelId="{BB304D89-74C5-4B3E-BC41-6292370DE2D7}" type="pres">
      <dgm:prSet presAssocID="{33CC7410-1994-4A78-B8C7-3E62FBBA8AA5}" presName="compChildNode" presStyleCnt="0"/>
      <dgm:spPr/>
    </dgm:pt>
    <dgm:pt modelId="{ED0323BE-2155-49F7-BCD9-CE3D60DF7592}" type="pres">
      <dgm:prSet presAssocID="{33CC7410-1994-4A78-B8C7-3E62FBBA8AA5}" presName="theInnerList" presStyleCnt="0"/>
      <dgm:spPr/>
    </dgm:pt>
    <dgm:pt modelId="{4F4F3F63-4084-4524-AB9D-860B2F813AEC}" type="pres">
      <dgm:prSet presAssocID="{59956EB3-9C7B-4691-A200-7B1139951AA1}" presName="childNode" presStyleLbl="node1" presStyleIdx="5" presStyleCnt="10" custScaleX="112947" custScaleY="27692">
        <dgm:presLayoutVars>
          <dgm:bulletEnabled val="1"/>
        </dgm:presLayoutVars>
      </dgm:prSet>
      <dgm:spPr/>
    </dgm:pt>
    <dgm:pt modelId="{488AEA88-235E-4DCD-A7C6-60EF0A7A92F8}" type="pres">
      <dgm:prSet presAssocID="{59956EB3-9C7B-4691-A200-7B1139951AA1}" presName="aSpace2" presStyleCnt="0"/>
      <dgm:spPr/>
    </dgm:pt>
    <dgm:pt modelId="{B496D78C-DB9F-41B2-A836-BAD70E6A26B7}" type="pres">
      <dgm:prSet presAssocID="{DE922004-D0A6-44C0-92B6-9B1033382636}" presName="childNode" presStyleLbl="node1" presStyleIdx="6" presStyleCnt="10" custScaleX="112947" custScaleY="24615">
        <dgm:presLayoutVars>
          <dgm:bulletEnabled val="1"/>
        </dgm:presLayoutVars>
      </dgm:prSet>
      <dgm:spPr/>
    </dgm:pt>
    <dgm:pt modelId="{9FE27B3C-146C-420B-884A-14DF75C47B8C}" type="pres">
      <dgm:prSet presAssocID="{DE922004-D0A6-44C0-92B6-9B1033382636}" presName="aSpace2" presStyleCnt="0"/>
      <dgm:spPr/>
    </dgm:pt>
    <dgm:pt modelId="{C68BFDAC-971A-4167-BB6B-C489FC252A44}" type="pres">
      <dgm:prSet presAssocID="{68BAA5D3-6601-4F11-A9F5-FD50C0934AAB}" presName="childNode" presStyleLbl="node1" presStyleIdx="7" presStyleCnt="10" custScaleX="112947" custScaleY="15385">
        <dgm:presLayoutVars>
          <dgm:bulletEnabled val="1"/>
        </dgm:presLayoutVars>
      </dgm:prSet>
      <dgm:spPr/>
    </dgm:pt>
    <dgm:pt modelId="{57DE0C05-EA0F-4910-93BD-AB15F45FFA4B}" type="pres">
      <dgm:prSet presAssocID="{33CC7410-1994-4A78-B8C7-3E62FBBA8AA5}" presName="aSpace" presStyleCnt="0"/>
      <dgm:spPr/>
    </dgm:pt>
    <dgm:pt modelId="{355632A1-D305-4A08-809E-6A2BE11904D8}" type="pres">
      <dgm:prSet presAssocID="{9D0268DA-9A84-42E3-B01A-818BC9725E36}" presName="compNode" presStyleCnt="0"/>
      <dgm:spPr/>
    </dgm:pt>
    <dgm:pt modelId="{4947F1E7-E5D1-43EA-BA63-F5C281114905}" type="pres">
      <dgm:prSet presAssocID="{9D0268DA-9A84-42E3-B01A-818BC9725E36}" presName="aNode" presStyleLbl="bgShp" presStyleIdx="2" presStyleCnt="3"/>
      <dgm:spPr/>
    </dgm:pt>
    <dgm:pt modelId="{23C709FE-697D-4F4E-B53B-4551BBE9FB4D}" type="pres">
      <dgm:prSet presAssocID="{9D0268DA-9A84-42E3-B01A-818BC9725E36}" presName="textNode" presStyleLbl="bgShp" presStyleIdx="2" presStyleCnt="3"/>
      <dgm:spPr/>
    </dgm:pt>
    <dgm:pt modelId="{AEE66DC2-BA8F-45E0-8E61-27FCD8692C01}" type="pres">
      <dgm:prSet presAssocID="{9D0268DA-9A84-42E3-B01A-818BC9725E36}" presName="compChildNode" presStyleCnt="0"/>
      <dgm:spPr/>
    </dgm:pt>
    <dgm:pt modelId="{5B39095D-957E-4EB8-AA7D-DF3BA611CA08}" type="pres">
      <dgm:prSet presAssocID="{9D0268DA-9A84-42E3-B01A-818BC9725E36}" presName="theInnerList" presStyleCnt="0"/>
      <dgm:spPr/>
    </dgm:pt>
    <dgm:pt modelId="{881A5B58-21D6-4A69-8154-E3CB42D68181}" type="pres">
      <dgm:prSet presAssocID="{9F06E539-AF8B-4BAE-9BCC-FE3ADE0BE586}" presName="childNode" presStyleLbl="node1" presStyleIdx="8" presStyleCnt="10" custScaleX="112947" custScaleY="49231" custLinFactNeighborX="490" custLinFactNeighborY="-25000">
        <dgm:presLayoutVars>
          <dgm:bulletEnabled val="1"/>
        </dgm:presLayoutVars>
      </dgm:prSet>
      <dgm:spPr>
        <a:xfrm>
          <a:off x="7742943" y="1266869"/>
          <a:ext cx="2752576" cy="1272019"/>
        </a:xfrm>
        <a:prstGeom prst="roundRect">
          <a:avLst>
            <a:gd name="adj" fmla="val 10000"/>
          </a:avLst>
        </a:prstGeom>
      </dgm:spPr>
    </dgm:pt>
    <dgm:pt modelId="{57E829F8-10AB-4D36-8105-B05D1633B8A2}" type="pres">
      <dgm:prSet presAssocID="{9F06E539-AF8B-4BAE-9BCC-FE3ADE0BE586}" presName="aSpace2" presStyleCnt="0"/>
      <dgm:spPr/>
    </dgm:pt>
    <dgm:pt modelId="{D5A70976-9E3D-43BA-8791-E2C37985F11A}" type="pres">
      <dgm:prSet presAssocID="{0F11B7E1-8B25-4343-B3A4-BE062BBB6AD5}" presName="childNode" presStyleLbl="node1" presStyleIdx="9" presStyleCnt="10" custScaleX="112947" custScaleY="30769" custLinFactNeighborX="490" custLinFactNeighborY="-17500">
        <dgm:presLayoutVars>
          <dgm:bulletEnabled val="1"/>
        </dgm:presLayoutVars>
      </dgm:prSet>
      <dgm:spPr/>
    </dgm:pt>
  </dgm:ptLst>
  <dgm:cxnLst>
    <dgm:cxn modelId="{DE929900-398E-48F2-86F5-EDF2870424E5}" srcId="{9F06E539-AF8B-4BAE-9BCC-FE3ADE0BE586}" destId="{3B95B36A-CF89-48D9-9808-8937071F5EEA}" srcOrd="0" destOrd="0" parTransId="{DC1CD630-8CDB-49DC-8A5B-E690456D168D}" sibTransId="{0521A732-5E9E-4E78-AF37-233CEDEC7857}"/>
    <dgm:cxn modelId="{16B1A902-8365-4499-AB7B-D5B16BB1CBC4}" type="presOf" srcId="{8E679770-E214-438D-A33F-92932DEF9EB8}" destId="{7B0CDF74-8FB4-4982-9473-6372EF73DFE7}" srcOrd="1" destOrd="0" presId="urn:microsoft.com/office/officeart/2005/8/layout/lProcess2"/>
    <dgm:cxn modelId="{F5AAD911-D5CC-4DD6-9911-F6DAF076FA77}" srcId="{F89B9EE8-A0DB-4591-B2F1-DA7F3AF119B4}" destId="{8E679770-E214-438D-A33F-92932DEF9EB8}" srcOrd="0" destOrd="0" parTransId="{D3071E4F-65B3-4D81-85DC-C20B2ABD7F3A}" sibTransId="{F8ABC1E8-B062-46BF-910B-751DE0E31D19}"/>
    <dgm:cxn modelId="{A79AB619-01F8-4A0E-8F98-3797B5ECFC8A}" type="presOf" srcId="{68BAA5D3-6601-4F11-A9F5-FD50C0934AAB}" destId="{C68BFDAC-971A-4167-BB6B-C489FC252A44}" srcOrd="0" destOrd="0" presId="urn:microsoft.com/office/officeart/2005/8/layout/lProcess2"/>
    <dgm:cxn modelId="{5B49C91B-D83C-46B4-8477-34780B3F2CA7}" type="presOf" srcId="{9E4483EE-77DA-4A3E-900A-519FC2380F8C}" destId="{27DB5733-9677-490A-A995-F7D4A220B00C}" srcOrd="0" destOrd="0" presId="urn:microsoft.com/office/officeart/2005/8/layout/lProcess2"/>
    <dgm:cxn modelId="{D574291E-50FC-42DF-99A4-139FCAB80411}" srcId="{8E679770-E214-438D-A33F-92932DEF9EB8}" destId="{9A3ED486-7D38-4F9B-97B9-8DB06423A1DB}" srcOrd="1" destOrd="0" parTransId="{34FF4C38-8A66-4F93-8E05-8FBB3279D1BF}" sibTransId="{BBE1399A-2438-4F9C-8A7E-D6FD4D664140}"/>
    <dgm:cxn modelId="{33F55721-6BD3-4A70-9818-07955D20D283}" srcId="{8E679770-E214-438D-A33F-92932DEF9EB8}" destId="{CD0BD4A8-4435-49E7-B35B-2FDEC8B7E73F}" srcOrd="4" destOrd="0" parTransId="{60E8BA33-52C2-49E0-8565-9E0C4CC1BEA4}" sibTransId="{873F8B16-AFD0-4918-964C-1CEFAE1ECA6A}"/>
    <dgm:cxn modelId="{955FCD23-F983-47A8-9B5F-AD362994DD6A}" srcId="{F89B9EE8-A0DB-4591-B2F1-DA7F3AF119B4}" destId="{33CC7410-1994-4A78-B8C7-3E62FBBA8AA5}" srcOrd="1" destOrd="0" parTransId="{AE6F81A3-A5F7-41CB-B0F1-489FA358571D}" sibTransId="{8ABE304D-E3CB-465F-B680-E48D2F16C7CF}"/>
    <dgm:cxn modelId="{DDA2E726-ADF9-44C3-9447-6F9A042F9507}" type="presOf" srcId="{9A3ED486-7D38-4F9B-97B9-8DB06423A1DB}" destId="{CD063412-F7E3-444F-BB43-53600D0B5F37}" srcOrd="0" destOrd="0" presId="urn:microsoft.com/office/officeart/2005/8/layout/lProcess2"/>
    <dgm:cxn modelId="{B005C128-E9C5-4E9D-8FB9-90D5CBF933CB}" type="presOf" srcId="{CD0BD4A8-4435-49E7-B35B-2FDEC8B7E73F}" destId="{29A7F66B-0477-4030-8BE2-1CCD76E8D975}" srcOrd="0" destOrd="0" presId="urn:microsoft.com/office/officeart/2005/8/layout/lProcess2"/>
    <dgm:cxn modelId="{4B06453D-8EB8-40BC-AF55-C4E94259D78E}" type="presOf" srcId="{4F5E930F-6D19-48B1-9DBB-1F843207F41A}" destId="{29A7F66B-0477-4030-8BE2-1CCD76E8D975}" srcOrd="0" destOrd="4" presId="urn:microsoft.com/office/officeart/2005/8/layout/lProcess2"/>
    <dgm:cxn modelId="{CA1B393E-D327-414E-9E7A-631DF5DE32CE}" type="presOf" srcId="{9F06E539-AF8B-4BAE-9BCC-FE3ADE0BE586}" destId="{881A5B58-21D6-4A69-8154-E3CB42D68181}" srcOrd="0" destOrd="0" presId="urn:microsoft.com/office/officeart/2005/8/layout/lProcess2"/>
    <dgm:cxn modelId="{087E6141-38CC-4E84-96B9-29A881038E14}" srcId="{8E679770-E214-438D-A33F-92932DEF9EB8}" destId="{A5302C8E-C3A3-47F5-BB79-DE6553AB7367}" srcOrd="0" destOrd="0" parTransId="{51A42975-708A-4505-A754-AC9C93854A2E}" sibTransId="{53A3FCC5-1D8D-4840-AAF7-38D37BD15825}"/>
    <dgm:cxn modelId="{7DFAA664-D14F-4F16-9AEC-3AF8D21D0C02}" type="presOf" srcId="{CACE9EE2-1A0F-4525-89C9-A5095EA8371D}" destId="{29A7F66B-0477-4030-8BE2-1CCD76E8D975}" srcOrd="0" destOrd="3" presId="urn:microsoft.com/office/officeart/2005/8/layout/lProcess2"/>
    <dgm:cxn modelId="{C4EFB665-8A4B-4309-9A2C-A61DA9A82543}" srcId="{FD575BC7-783E-4157-B968-90F94BFC2E73}" destId="{4F5E930F-6D19-48B1-9DBB-1F843207F41A}" srcOrd="1" destOrd="0" parTransId="{9EF8F116-5C79-4636-A8EA-14EE77C0C3CF}" sibTransId="{37800774-275D-46F7-9711-FD7D80807455}"/>
    <dgm:cxn modelId="{E63E9366-FA68-4F13-9D2B-55DEB768DCA7}" type="presOf" srcId="{33CC7410-1994-4A78-B8C7-3E62FBBA8AA5}" destId="{C3F1633D-A31D-4B96-B21B-11C74876CBDA}" srcOrd="1" destOrd="0" presId="urn:microsoft.com/office/officeart/2005/8/layout/lProcess2"/>
    <dgm:cxn modelId="{1179E746-A3AA-4D76-99F7-03D0FBFF1EAB}" srcId="{33CC7410-1994-4A78-B8C7-3E62FBBA8AA5}" destId="{59956EB3-9C7B-4691-A200-7B1139951AA1}" srcOrd="0" destOrd="0" parTransId="{75829465-F151-4398-AB17-BD0FA9EB398E}" sibTransId="{5D8171CF-E6B8-4982-83D5-88E6D2D679BD}"/>
    <dgm:cxn modelId="{22C8E548-B1AE-49F2-BDF7-3968CEA5F58A}" srcId="{8E679770-E214-438D-A33F-92932DEF9EB8}" destId="{B11F4EA3-B506-4D65-A205-F70D927C9682}" srcOrd="2" destOrd="0" parTransId="{61EBD51C-A4C7-42CC-A53B-5D2FED014C37}" sibTransId="{BC4285FF-7082-4198-B146-0D976BD51D7B}"/>
    <dgm:cxn modelId="{72DB446B-E258-4472-8AA5-63FD4F3BE9EF}" type="presOf" srcId="{A5302C8E-C3A3-47F5-BB79-DE6553AB7367}" destId="{F106BB8A-8182-4F38-8567-0449EF984BF3}" srcOrd="0" destOrd="0" presId="urn:microsoft.com/office/officeart/2005/8/layout/lProcess2"/>
    <dgm:cxn modelId="{C62EBA6C-B854-49BC-AF86-92354E335CF9}" type="presOf" srcId="{0F11B7E1-8B25-4343-B3A4-BE062BBB6AD5}" destId="{D5A70976-9E3D-43BA-8791-E2C37985F11A}" srcOrd="0" destOrd="0" presId="urn:microsoft.com/office/officeart/2005/8/layout/lProcess2"/>
    <dgm:cxn modelId="{0FFC8F4D-5BFF-4BC1-A627-A79FAC242A6A}" srcId="{9F06E539-AF8B-4BAE-9BCC-FE3ADE0BE586}" destId="{76E06C82-5BC7-4FA3-A8C6-5D9532DD12E0}" srcOrd="1" destOrd="0" parTransId="{4E7B5B3B-073B-4F4D-AFC5-BE3F7F81F5C3}" sibTransId="{685CE3CA-0049-4C2B-A5E4-28A4DAF67B92}"/>
    <dgm:cxn modelId="{A4835472-26C4-43F5-BF5F-BF771316BEDD}" type="presOf" srcId="{9D0268DA-9A84-42E3-B01A-818BC9725E36}" destId="{23C709FE-697D-4F4E-B53B-4551BBE9FB4D}" srcOrd="1" destOrd="0" presId="urn:microsoft.com/office/officeart/2005/8/layout/lProcess2"/>
    <dgm:cxn modelId="{EA471F7F-9C7B-4526-8B15-61159823F5DC}" srcId="{CD0BD4A8-4435-49E7-B35B-2FDEC8B7E73F}" destId="{98C4A483-B2F8-4276-ACAE-A6D221FFFE03}" srcOrd="0" destOrd="0" parTransId="{C4DDAC65-44BE-4FC1-B1C4-22EF17F114C5}" sibTransId="{0099C6D1-E18F-47E1-8BD8-BD3BBC662DCF}"/>
    <dgm:cxn modelId="{55A06B80-AB4F-4ADA-A354-5CF216F877A0}" type="presOf" srcId="{F89B9EE8-A0DB-4591-B2F1-DA7F3AF119B4}" destId="{D0E0B4B1-B4D1-4127-B6C6-A9B3B3092CD1}" srcOrd="0" destOrd="0" presId="urn:microsoft.com/office/officeart/2005/8/layout/lProcess2"/>
    <dgm:cxn modelId="{69DA3684-ED2F-41AA-A82E-5C599A4905BB}" type="presOf" srcId="{FCBDD9C5-90FC-46F2-BC92-3954C26D4CF8}" destId="{D5A70976-9E3D-43BA-8791-E2C37985F11A}" srcOrd="0" destOrd="2" presId="urn:microsoft.com/office/officeart/2005/8/layout/lProcess2"/>
    <dgm:cxn modelId="{8C989E91-98C7-4288-973C-F9C5F27A7BB0}" srcId="{0F11B7E1-8B25-4343-B3A4-BE062BBB6AD5}" destId="{37990EF7-E4D3-43AC-8C16-42FAC919EE3C}" srcOrd="0" destOrd="0" parTransId="{FE2C9DA4-282C-4EF2-B248-D256EBDD1910}" sibTransId="{E1DDA1FA-FB19-4317-ACA7-7CF6ABCB8846}"/>
    <dgm:cxn modelId="{2ECAAD92-0A7A-4992-9C74-3A6EBF1F30F8}" type="presOf" srcId="{EC827504-20DE-4E53-9916-DF3BDC39F91B}" destId="{881A5B58-21D6-4A69-8154-E3CB42D68181}" srcOrd="0" destOrd="3" presId="urn:microsoft.com/office/officeart/2005/8/layout/lProcess2"/>
    <dgm:cxn modelId="{054B4B99-64AE-4E01-9709-D456F6F16998}" type="presOf" srcId="{59956EB3-9C7B-4691-A200-7B1139951AA1}" destId="{4F4F3F63-4084-4524-AB9D-860B2F813AEC}" srcOrd="0" destOrd="0" presId="urn:microsoft.com/office/officeart/2005/8/layout/lProcess2"/>
    <dgm:cxn modelId="{F829409C-E5D6-44D1-99AE-0A7BC6895431}" srcId="{33CC7410-1994-4A78-B8C7-3E62FBBA8AA5}" destId="{68BAA5D3-6601-4F11-A9F5-FD50C0934AAB}" srcOrd="2" destOrd="0" parTransId="{D84467F8-8206-4B07-BEB7-22C01971E586}" sibTransId="{ADAF9322-9666-47A1-9DD3-A0F4988578B3}"/>
    <dgm:cxn modelId="{D391D39D-0A9D-4311-BF0F-69834FFDA5E8}" srcId="{F89B9EE8-A0DB-4591-B2F1-DA7F3AF119B4}" destId="{9D0268DA-9A84-42E3-B01A-818BC9725E36}" srcOrd="2" destOrd="0" parTransId="{AF33A2C2-9A7F-4FF9-9113-D0FCE796A4FC}" sibTransId="{5215ECDD-4AFC-41AA-B329-4E7D39F3448C}"/>
    <dgm:cxn modelId="{24B3DAA5-9B92-40F3-AC54-87A3B7BE08D5}" type="presOf" srcId="{8E679770-E214-438D-A33F-92932DEF9EB8}" destId="{540B6332-C312-4874-87CE-F35262830EAD}" srcOrd="0" destOrd="0" presId="urn:microsoft.com/office/officeart/2005/8/layout/lProcess2"/>
    <dgm:cxn modelId="{12D80BAB-0997-4602-9804-0282155612E8}" type="presOf" srcId="{76E06C82-5BC7-4FA3-A8C6-5D9532DD12E0}" destId="{881A5B58-21D6-4A69-8154-E3CB42D68181}" srcOrd="0" destOrd="2" presId="urn:microsoft.com/office/officeart/2005/8/layout/lProcess2"/>
    <dgm:cxn modelId="{71EB95BA-56C9-4AAA-B0CA-71731A26905B}" type="presOf" srcId="{98C4A483-B2F8-4276-ACAE-A6D221FFFE03}" destId="{29A7F66B-0477-4030-8BE2-1CCD76E8D975}" srcOrd="0" destOrd="1" presId="urn:microsoft.com/office/officeart/2005/8/layout/lProcess2"/>
    <dgm:cxn modelId="{28B7E5BA-5B3D-4ABA-8F56-04EB27957EC6}" type="presOf" srcId="{3B95B36A-CF89-48D9-9808-8937071F5EEA}" destId="{881A5B58-21D6-4A69-8154-E3CB42D68181}" srcOrd="0" destOrd="1" presId="urn:microsoft.com/office/officeart/2005/8/layout/lProcess2"/>
    <dgm:cxn modelId="{B3B6D9BC-3C69-4624-9A08-FBBFF70EBCCA}" type="presOf" srcId="{33CC7410-1994-4A78-B8C7-3E62FBBA8AA5}" destId="{A0C4CB1E-8C6E-4CB4-8FEB-42A80D476261}" srcOrd="0" destOrd="0" presId="urn:microsoft.com/office/officeart/2005/8/layout/lProcess2"/>
    <dgm:cxn modelId="{0D0F14BE-96D9-420F-83C2-2C7D1808323C}" srcId="{9D0268DA-9A84-42E3-B01A-818BC9725E36}" destId="{0F11B7E1-8B25-4343-B3A4-BE062BBB6AD5}" srcOrd="1" destOrd="0" parTransId="{10D91A2C-3848-4A80-BDC0-B287DC7A0D81}" sibTransId="{ECB3242C-31DA-4B46-99D6-A62D1A39ABA8}"/>
    <dgm:cxn modelId="{2F3EC9C6-CC0D-4DC9-A17B-80855F575490}" srcId="{0F11B7E1-8B25-4343-B3A4-BE062BBB6AD5}" destId="{FCBDD9C5-90FC-46F2-BC92-3954C26D4CF8}" srcOrd="1" destOrd="0" parTransId="{2549C1CB-CF6A-480B-82D8-B2AAD1E4E85A}" sibTransId="{0C2C7F64-E334-459E-948E-801D010F72C4}"/>
    <dgm:cxn modelId="{708197C9-81E8-439B-890F-FBBF35C429F3}" type="presOf" srcId="{B11F4EA3-B506-4D65-A205-F70D927C9682}" destId="{5645A536-AF59-47C1-AE26-5AF205ECC75E}" srcOrd="0" destOrd="0" presId="urn:microsoft.com/office/officeart/2005/8/layout/lProcess2"/>
    <dgm:cxn modelId="{D9F547CF-7426-478B-BD76-492498DC9E4D}" type="presOf" srcId="{9D0268DA-9A84-42E3-B01A-818BC9725E36}" destId="{4947F1E7-E5D1-43EA-BA63-F5C281114905}" srcOrd="0" destOrd="0" presId="urn:microsoft.com/office/officeart/2005/8/layout/lProcess2"/>
    <dgm:cxn modelId="{5886F1D5-9F21-4D0E-A5F3-B381F980749C}" type="presOf" srcId="{DE922004-D0A6-44C0-92B6-9B1033382636}" destId="{B496D78C-DB9F-41B2-A836-BAD70E6A26B7}" srcOrd="0" destOrd="0" presId="urn:microsoft.com/office/officeart/2005/8/layout/lProcess2"/>
    <dgm:cxn modelId="{02B645D6-A0B2-4160-92AC-C5D51EBB2D47}" srcId="{9D0268DA-9A84-42E3-B01A-818BC9725E36}" destId="{9F06E539-AF8B-4BAE-9BCC-FE3ADE0BE586}" srcOrd="0" destOrd="0" parTransId="{839F2CEA-21D8-4D6A-8041-F1FB971F950B}" sibTransId="{60EDDFBC-D2F5-49D9-84C8-D0F08169E3C9}"/>
    <dgm:cxn modelId="{4CEDE5E0-36EC-45AE-8339-287801010C14}" srcId="{8E679770-E214-438D-A33F-92932DEF9EB8}" destId="{9E4483EE-77DA-4A3E-900A-519FC2380F8C}" srcOrd="3" destOrd="0" parTransId="{89F8C494-1565-4101-95CC-38E32BCAF9EB}" sibTransId="{B08BD0C4-B159-4521-AF70-41E5A2C44C8E}"/>
    <dgm:cxn modelId="{10C514E1-5598-49E2-A11F-A0064DA8DF3C}" type="presOf" srcId="{FD575BC7-783E-4157-B968-90F94BFC2E73}" destId="{29A7F66B-0477-4030-8BE2-1CCD76E8D975}" srcOrd="0" destOrd="2" presId="urn:microsoft.com/office/officeart/2005/8/layout/lProcess2"/>
    <dgm:cxn modelId="{16C761E1-0BF9-44AB-8A40-D56853800619}" srcId="{FD575BC7-783E-4157-B968-90F94BFC2E73}" destId="{CACE9EE2-1A0F-4525-89C9-A5095EA8371D}" srcOrd="0" destOrd="0" parTransId="{18BDA1E0-4AB3-49FC-897E-4B98BF35C008}" sibTransId="{1F784522-7230-424F-8D00-129762F9B6CE}"/>
    <dgm:cxn modelId="{9A6950E4-9AA7-4632-B81A-8DF1B5DF5C7D}" type="presOf" srcId="{37990EF7-E4D3-43AC-8C16-42FAC919EE3C}" destId="{D5A70976-9E3D-43BA-8791-E2C37985F11A}" srcOrd="0" destOrd="1" presId="urn:microsoft.com/office/officeart/2005/8/layout/lProcess2"/>
    <dgm:cxn modelId="{697B50F0-D394-47B1-926F-B16CF4844557}" srcId="{CD0BD4A8-4435-49E7-B35B-2FDEC8B7E73F}" destId="{FD575BC7-783E-4157-B968-90F94BFC2E73}" srcOrd="1" destOrd="0" parTransId="{D58EE1EB-884F-41EC-85E5-7D95403A66EB}" sibTransId="{DFCBA51D-2162-45EB-B966-A3E5907E5E9C}"/>
    <dgm:cxn modelId="{81CEB9F3-9D06-4AEE-902B-06D1DBF7F7D6}" srcId="{33CC7410-1994-4A78-B8C7-3E62FBBA8AA5}" destId="{DE922004-D0A6-44C0-92B6-9B1033382636}" srcOrd="1" destOrd="0" parTransId="{6105213C-0F22-4BF4-82A1-425DFEFA8C17}" sibTransId="{0FA3BB3F-9C39-4FC5-85E7-31EF7C775E06}"/>
    <dgm:cxn modelId="{74BCDEF7-8EDE-4A05-8A73-0DE9CC37E3ED}" srcId="{9F06E539-AF8B-4BAE-9BCC-FE3ADE0BE586}" destId="{EC827504-20DE-4E53-9916-DF3BDC39F91B}" srcOrd="2" destOrd="0" parTransId="{BD776118-118D-4ADA-A64F-5FD19053FBF9}" sibTransId="{F31B5606-0C5B-4E68-93EF-39A96F131369}"/>
    <dgm:cxn modelId="{8B10E81C-F6AC-4C16-94F8-761C6C3A4DCE}" type="presParOf" srcId="{D0E0B4B1-B4D1-4127-B6C6-A9B3B3092CD1}" destId="{1512377B-C4F9-4D51-B124-14649403FFC7}" srcOrd="0" destOrd="0" presId="urn:microsoft.com/office/officeart/2005/8/layout/lProcess2"/>
    <dgm:cxn modelId="{3CD85BED-35D2-461A-A560-B197E8FF0BFC}" type="presParOf" srcId="{1512377B-C4F9-4D51-B124-14649403FFC7}" destId="{540B6332-C312-4874-87CE-F35262830EAD}" srcOrd="0" destOrd="0" presId="urn:microsoft.com/office/officeart/2005/8/layout/lProcess2"/>
    <dgm:cxn modelId="{CEA73EB4-DFFE-4CF9-A602-6A8351CD49A1}" type="presParOf" srcId="{1512377B-C4F9-4D51-B124-14649403FFC7}" destId="{7B0CDF74-8FB4-4982-9473-6372EF73DFE7}" srcOrd="1" destOrd="0" presId="urn:microsoft.com/office/officeart/2005/8/layout/lProcess2"/>
    <dgm:cxn modelId="{1C9F3ED2-248B-4A7B-976E-46AD59223C5D}" type="presParOf" srcId="{1512377B-C4F9-4D51-B124-14649403FFC7}" destId="{740BE07D-0D95-48BA-A738-8B306BC434AC}" srcOrd="2" destOrd="0" presId="urn:microsoft.com/office/officeart/2005/8/layout/lProcess2"/>
    <dgm:cxn modelId="{CB0F6C19-0AB2-441F-AD1B-639B963E2C1D}" type="presParOf" srcId="{740BE07D-0D95-48BA-A738-8B306BC434AC}" destId="{065D3406-27FF-4630-9CAD-2C3D34062B3C}" srcOrd="0" destOrd="0" presId="urn:microsoft.com/office/officeart/2005/8/layout/lProcess2"/>
    <dgm:cxn modelId="{4CF22CB3-3350-4DDF-91FB-F63978250C61}" type="presParOf" srcId="{065D3406-27FF-4630-9CAD-2C3D34062B3C}" destId="{F106BB8A-8182-4F38-8567-0449EF984BF3}" srcOrd="0" destOrd="0" presId="urn:microsoft.com/office/officeart/2005/8/layout/lProcess2"/>
    <dgm:cxn modelId="{4A497D98-ED9D-4206-8341-3BF2897111B0}" type="presParOf" srcId="{065D3406-27FF-4630-9CAD-2C3D34062B3C}" destId="{91FB1145-800B-4C64-A5BD-D3979D53142B}" srcOrd="1" destOrd="0" presId="urn:microsoft.com/office/officeart/2005/8/layout/lProcess2"/>
    <dgm:cxn modelId="{F3DB7585-636C-42B3-AE92-08766A11A54E}" type="presParOf" srcId="{065D3406-27FF-4630-9CAD-2C3D34062B3C}" destId="{CD063412-F7E3-444F-BB43-53600D0B5F37}" srcOrd="2" destOrd="0" presId="urn:microsoft.com/office/officeart/2005/8/layout/lProcess2"/>
    <dgm:cxn modelId="{CE4BF793-B09A-4375-8CDF-B4AF7BB33572}" type="presParOf" srcId="{065D3406-27FF-4630-9CAD-2C3D34062B3C}" destId="{EA2A157B-7402-4322-8232-587B5B7C24DB}" srcOrd="3" destOrd="0" presId="urn:microsoft.com/office/officeart/2005/8/layout/lProcess2"/>
    <dgm:cxn modelId="{536501A0-FD04-49E6-AECD-ABE6AEB59A1C}" type="presParOf" srcId="{065D3406-27FF-4630-9CAD-2C3D34062B3C}" destId="{5645A536-AF59-47C1-AE26-5AF205ECC75E}" srcOrd="4" destOrd="0" presId="urn:microsoft.com/office/officeart/2005/8/layout/lProcess2"/>
    <dgm:cxn modelId="{6FC55D29-8968-4B05-A880-686ED0F8AA76}" type="presParOf" srcId="{065D3406-27FF-4630-9CAD-2C3D34062B3C}" destId="{288CDABD-5A3D-4F5A-A7AA-D0D33050350B}" srcOrd="5" destOrd="0" presId="urn:microsoft.com/office/officeart/2005/8/layout/lProcess2"/>
    <dgm:cxn modelId="{DE00D948-C3B0-4F13-A7EB-53976373AEE8}" type="presParOf" srcId="{065D3406-27FF-4630-9CAD-2C3D34062B3C}" destId="{27DB5733-9677-490A-A995-F7D4A220B00C}" srcOrd="6" destOrd="0" presId="urn:microsoft.com/office/officeart/2005/8/layout/lProcess2"/>
    <dgm:cxn modelId="{4D23D178-7FDE-49C0-BD8F-346A50C4CCC3}" type="presParOf" srcId="{065D3406-27FF-4630-9CAD-2C3D34062B3C}" destId="{19352942-AE56-4FD4-9333-9DA1D352981E}" srcOrd="7" destOrd="0" presId="urn:microsoft.com/office/officeart/2005/8/layout/lProcess2"/>
    <dgm:cxn modelId="{6011CF57-2D52-4610-AE5C-057BF2073E11}" type="presParOf" srcId="{065D3406-27FF-4630-9CAD-2C3D34062B3C}" destId="{29A7F66B-0477-4030-8BE2-1CCD76E8D975}" srcOrd="8" destOrd="0" presId="urn:microsoft.com/office/officeart/2005/8/layout/lProcess2"/>
    <dgm:cxn modelId="{8D0EAAA3-547B-4336-978F-36177055CEB7}" type="presParOf" srcId="{D0E0B4B1-B4D1-4127-B6C6-A9B3B3092CD1}" destId="{C3A2F685-FAD1-4826-8DA6-D9086C8AD59E}" srcOrd="1" destOrd="0" presId="urn:microsoft.com/office/officeart/2005/8/layout/lProcess2"/>
    <dgm:cxn modelId="{6138479F-1BA9-4F55-8A89-522ECAD179D7}" type="presParOf" srcId="{D0E0B4B1-B4D1-4127-B6C6-A9B3B3092CD1}" destId="{AE76B5FA-E82C-4C60-8D1F-FC6D7C6F9038}" srcOrd="2" destOrd="0" presId="urn:microsoft.com/office/officeart/2005/8/layout/lProcess2"/>
    <dgm:cxn modelId="{B9BC19B8-4282-4085-9443-8DDC997473C3}" type="presParOf" srcId="{AE76B5FA-E82C-4C60-8D1F-FC6D7C6F9038}" destId="{A0C4CB1E-8C6E-4CB4-8FEB-42A80D476261}" srcOrd="0" destOrd="0" presId="urn:microsoft.com/office/officeart/2005/8/layout/lProcess2"/>
    <dgm:cxn modelId="{8E427FA4-DB61-48DB-9A71-945A08FF7A7B}" type="presParOf" srcId="{AE76B5FA-E82C-4C60-8D1F-FC6D7C6F9038}" destId="{C3F1633D-A31D-4B96-B21B-11C74876CBDA}" srcOrd="1" destOrd="0" presId="urn:microsoft.com/office/officeart/2005/8/layout/lProcess2"/>
    <dgm:cxn modelId="{7EB291BA-4EB3-4632-8486-7B89719F5B8B}" type="presParOf" srcId="{AE76B5FA-E82C-4C60-8D1F-FC6D7C6F9038}" destId="{BB304D89-74C5-4B3E-BC41-6292370DE2D7}" srcOrd="2" destOrd="0" presId="urn:microsoft.com/office/officeart/2005/8/layout/lProcess2"/>
    <dgm:cxn modelId="{73552520-131E-4971-87DE-68A30572A426}" type="presParOf" srcId="{BB304D89-74C5-4B3E-BC41-6292370DE2D7}" destId="{ED0323BE-2155-49F7-BCD9-CE3D60DF7592}" srcOrd="0" destOrd="0" presId="urn:microsoft.com/office/officeart/2005/8/layout/lProcess2"/>
    <dgm:cxn modelId="{C4D6713C-C7A3-4A28-A782-BAAF0E4BAFF1}" type="presParOf" srcId="{ED0323BE-2155-49F7-BCD9-CE3D60DF7592}" destId="{4F4F3F63-4084-4524-AB9D-860B2F813AEC}" srcOrd="0" destOrd="0" presId="urn:microsoft.com/office/officeart/2005/8/layout/lProcess2"/>
    <dgm:cxn modelId="{0E645683-92C3-448E-8C26-DC477A360BE3}" type="presParOf" srcId="{ED0323BE-2155-49F7-BCD9-CE3D60DF7592}" destId="{488AEA88-235E-4DCD-A7C6-60EF0A7A92F8}" srcOrd="1" destOrd="0" presId="urn:microsoft.com/office/officeart/2005/8/layout/lProcess2"/>
    <dgm:cxn modelId="{01F137A2-F0A0-4F3E-BC14-E354F6EEE30B}" type="presParOf" srcId="{ED0323BE-2155-49F7-BCD9-CE3D60DF7592}" destId="{B496D78C-DB9F-41B2-A836-BAD70E6A26B7}" srcOrd="2" destOrd="0" presId="urn:microsoft.com/office/officeart/2005/8/layout/lProcess2"/>
    <dgm:cxn modelId="{BBF2E983-ADE0-40FA-A55C-86EAB54A8348}" type="presParOf" srcId="{ED0323BE-2155-49F7-BCD9-CE3D60DF7592}" destId="{9FE27B3C-146C-420B-884A-14DF75C47B8C}" srcOrd="3" destOrd="0" presId="urn:microsoft.com/office/officeart/2005/8/layout/lProcess2"/>
    <dgm:cxn modelId="{E7E781D5-B6D2-44BC-AB49-5601798784A8}" type="presParOf" srcId="{ED0323BE-2155-49F7-BCD9-CE3D60DF7592}" destId="{C68BFDAC-971A-4167-BB6B-C489FC252A44}" srcOrd="4" destOrd="0" presId="urn:microsoft.com/office/officeart/2005/8/layout/lProcess2"/>
    <dgm:cxn modelId="{3E49EE87-0DEC-4506-BB98-E440C7889C58}" type="presParOf" srcId="{D0E0B4B1-B4D1-4127-B6C6-A9B3B3092CD1}" destId="{57DE0C05-EA0F-4910-93BD-AB15F45FFA4B}" srcOrd="3" destOrd="0" presId="urn:microsoft.com/office/officeart/2005/8/layout/lProcess2"/>
    <dgm:cxn modelId="{30F19C50-AADA-4167-8470-14BD1F77CE5C}" type="presParOf" srcId="{D0E0B4B1-B4D1-4127-B6C6-A9B3B3092CD1}" destId="{355632A1-D305-4A08-809E-6A2BE11904D8}" srcOrd="4" destOrd="0" presId="urn:microsoft.com/office/officeart/2005/8/layout/lProcess2"/>
    <dgm:cxn modelId="{E02BF6D7-255E-44E5-808B-071BF0133699}" type="presParOf" srcId="{355632A1-D305-4A08-809E-6A2BE11904D8}" destId="{4947F1E7-E5D1-43EA-BA63-F5C281114905}" srcOrd="0" destOrd="0" presId="urn:microsoft.com/office/officeart/2005/8/layout/lProcess2"/>
    <dgm:cxn modelId="{6CBCC30C-BDF3-4D9D-9E0D-A150F49A2705}" type="presParOf" srcId="{355632A1-D305-4A08-809E-6A2BE11904D8}" destId="{23C709FE-697D-4F4E-B53B-4551BBE9FB4D}" srcOrd="1" destOrd="0" presId="urn:microsoft.com/office/officeart/2005/8/layout/lProcess2"/>
    <dgm:cxn modelId="{FB2EE17D-A2AD-4D0A-9916-0E5E4E05B529}" type="presParOf" srcId="{355632A1-D305-4A08-809E-6A2BE11904D8}" destId="{AEE66DC2-BA8F-45E0-8E61-27FCD8692C01}" srcOrd="2" destOrd="0" presId="urn:microsoft.com/office/officeart/2005/8/layout/lProcess2"/>
    <dgm:cxn modelId="{9E0332DE-B1EB-4CE8-9C8D-33982E2B5FEA}" type="presParOf" srcId="{AEE66DC2-BA8F-45E0-8E61-27FCD8692C01}" destId="{5B39095D-957E-4EB8-AA7D-DF3BA611CA08}" srcOrd="0" destOrd="0" presId="urn:microsoft.com/office/officeart/2005/8/layout/lProcess2"/>
    <dgm:cxn modelId="{BC50FD18-745C-49C9-96B6-D4DF944CDF3B}" type="presParOf" srcId="{5B39095D-957E-4EB8-AA7D-DF3BA611CA08}" destId="{881A5B58-21D6-4A69-8154-E3CB42D68181}" srcOrd="0" destOrd="0" presId="urn:microsoft.com/office/officeart/2005/8/layout/lProcess2"/>
    <dgm:cxn modelId="{13F6C29D-0FD3-4553-95FE-1B6FFAFDAAC6}" type="presParOf" srcId="{5B39095D-957E-4EB8-AA7D-DF3BA611CA08}" destId="{57E829F8-10AB-4D36-8105-B05D1633B8A2}" srcOrd="1" destOrd="0" presId="urn:microsoft.com/office/officeart/2005/8/layout/lProcess2"/>
    <dgm:cxn modelId="{2C28E5A1-B59B-4518-B190-4059A770F246}" type="presParOf" srcId="{5B39095D-957E-4EB8-AA7D-DF3BA611CA08}" destId="{D5A70976-9E3D-43BA-8791-E2C37985F11A}" srcOrd="2"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609B8C-FE45-4ABD-A15B-085F176CBD7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2A7AD94-1781-4367-B7E6-1AD4681B6BB9}">
      <dgm:prSet custT="1"/>
      <dgm:spPr/>
      <dgm:t>
        <a:bodyPr/>
        <a:lstStyle/>
        <a:p>
          <a:r>
            <a:rPr lang="en-US" sz="2000" dirty="0"/>
            <a:t>Definition of </a:t>
          </a:r>
          <a:r>
            <a:rPr lang="en-US" sz="2000" b="0" i="0" u="sng" dirty="0"/>
            <a:t>Integrated Care </a:t>
          </a:r>
        </a:p>
        <a:p>
          <a:r>
            <a:rPr lang="en-US" sz="1200" b="1" dirty="0"/>
            <a:t>(</a:t>
          </a:r>
          <a:r>
            <a:rPr lang="en-US" sz="1200" b="0" dirty="0"/>
            <a:t>from</a:t>
          </a:r>
          <a:r>
            <a:rPr lang="en-US" sz="1200" b="1" dirty="0"/>
            <a:t> </a:t>
          </a:r>
          <a:r>
            <a:rPr lang="en-US" sz="1200" dirty="0"/>
            <a:t>the World Health Organization (</a:t>
          </a:r>
          <a:r>
            <a:rPr lang="en-US" sz="1200" u="none" dirty="0"/>
            <a:t>WHO) Regional Office of Europe)</a:t>
          </a:r>
        </a:p>
      </dgm:t>
    </dgm:pt>
    <dgm:pt modelId="{D01FAF3D-C3C4-4A5A-AC97-9EC1886718DF}" type="parTrans" cxnId="{BED72614-3399-4EA4-8748-E90FB1E44258}">
      <dgm:prSet/>
      <dgm:spPr/>
      <dgm:t>
        <a:bodyPr/>
        <a:lstStyle/>
        <a:p>
          <a:endParaRPr lang="en-US"/>
        </a:p>
      </dgm:t>
    </dgm:pt>
    <dgm:pt modelId="{5C180291-DF2F-4011-B196-FA44DC183518}" type="sibTrans" cxnId="{BED72614-3399-4EA4-8748-E90FB1E44258}">
      <dgm:prSet/>
      <dgm:spPr/>
      <dgm:t>
        <a:bodyPr/>
        <a:lstStyle/>
        <a:p>
          <a:endParaRPr lang="en-US"/>
        </a:p>
      </dgm:t>
    </dgm:pt>
    <dgm:pt modelId="{142DB16A-8FB8-4D9B-8869-6C6E6A9336C5}">
      <dgm:prSet custT="1"/>
      <dgm:spPr/>
      <dgm:t>
        <a:bodyPr/>
        <a:lstStyle/>
        <a:p>
          <a:r>
            <a:rPr lang="en-US" sz="2000" b="0" dirty="0"/>
            <a:t>What services can </a:t>
          </a:r>
          <a:r>
            <a:rPr lang="en-US" sz="2000" b="0" u="sng" dirty="0"/>
            <a:t>mental health providers</a:t>
          </a:r>
          <a:r>
            <a:rPr lang="en-US" sz="2000" b="0" dirty="0"/>
            <a:t> add to Integrated care teams? </a:t>
          </a:r>
        </a:p>
        <a:p>
          <a:r>
            <a:rPr lang="en-US" sz="1200" dirty="0"/>
            <a:t>(adapted from an American Psychological Association fact sheet for policymakers):</a:t>
          </a:r>
          <a:endParaRPr lang="en-US" sz="1600" dirty="0"/>
        </a:p>
      </dgm:t>
    </dgm:pt>
    <dgm:pt modelId="{51059683-F453-4E6D-A3B4-2487DDB7E84D}" type="parTrans" cxnId="{9D7EFCCF-A741-47F2-BF9D-04A025EC05CF}">
      <dgm:prSet/>
      <dgm:spPr/>
      <dgm:t>
        <a:bodyPr/>
        <a:lstStyle/>
        <a:p>
          <a:endParaRPr lang="en-US"/>
        </a:p>
      </dgm:t>
    </dgm:pt>
    <dgm:pt modelId="{5C391E85-18C5-468E-AF77-F97D0FA4D217}" type="sibTrans" cxnId="{9D7EFCCF-A741-47F2-BF9D-04A025EC05CF}">
      <dgm:prSet/>
      <dgm:spPr/>
      <dgm:t>
        <a:bodyPr/>
        <a:lstStyle/>
        <a:p>
          <a:endParaRPr lang="en-US"/>
        </a:p>
      </dgm:t>
    </dgm:pt>
    <dgm:pt modelId="{61455BB4-51A0-4A62-A91D-0C353277BB4C}">
      <dgm:prSet custT="1"/>
      <dgm:spPr/>
      <dgm:t>
        <a:bodyPr/>
        <a:lstStyle/>
        <a:p>
          <a:r>
            <a:rPr lang="en-US" sz="1200" b="1" dirty="0"/>
            <a:t>Cognitive, capacity, diagnostic, and personality assessments </a:t>
          </a:r>
          <a:r>
            <a:rPr lang="en-US" sz="1200" dirty="0"/>
            <a:t>that differentiate normal processes from pathologic states, side effects of medications, adjustment reactions, or combinations of these problems</a:t>
          </a:r>
        </a:p>
      </dgm:t>
    </dgm:pt>
    <dgm:pt modelId="{78F30155-8908-4A1E-8DD1-B4B1FCEC47CB}" type="parTrans" cxnId="{F6C3C122-DC7A-4508-95D5-2D403F37695F}">
      <dgm:prSet/>
      <dgm:spPr/>
      <dgm:t>
        <a:bodyPr/>
        <a:lstStyle/>
        <a:p>
          <a:endParaRPr lang="en-US"/>
        </a:p>
      </dgm:t>
    </dgm:pt>
    <dgm:pt modelId="{1B37C7DE-5016-4365-8213-71E34B95B179}" type="sibTrans" cxnId="{F6C3C122-DC7A-4508-95D5-2D403F37695F}">
      <dgm:prSet/>
      <dgm:spPr/>
      <dgm:t>
        <a:bodyPr/>
        <a:lstStyle/>
        <a:p>
          <a:endParaRPr lang="en-US"/>
        </a:p>
      </dgm:t>
    </dgm:pt>
    <dgm:pt modelId="{DC6F24D8-3B57-45D7-988E-C026642FCD70}">
      <dgm:prSet custT="1"/>
      <dgm:spPr/>
      <dgm:t>
        <a:bodyPr/>
        <a:lstStyle/>
        <a:p>
          <a:r>
            <a:rPr lang="en-US" sz="1200" b="1" dirty="0"/>
            <a:t>Behavioral health assessment and treatment </a:t>
          </a:r>
          <a:r>
            <a:rPr lang="en-US" sz="1200" dirty="0"/>
            <a:t>that provide individuals with the </a:t>
          </a:r>
          <a:r>
            <a:rPr lang="en-US" sz="1200" b="1" dirty="0"/>
            <a:t>self-management skills </a:t>
          </a:r>
          <a:r>
            <a:rPr lang="en-US" sz="1200" dirty="0"/>
            <a:t>necessary to effectively manage their chronic conditions</a:t>
          </a:r>
        </a:p>
      </dgm:t>
    </dgm:pt>
    <dgm:pt modelId="{A9B85F8B-A373-4D0E-8370-F6D9AF66A519}" type="parTrans" cxnId="{2E6E1824-5B30-4722-A51D-8260E1C495AA}">
      <dgm:prSet/>
      <dgm:spPr/>
      <dgm:t>
        <a:bodyPr/>
        <a:lstStyle/>
        <a:p>
          <a:endParaRPr lang="en-US"/>
        </a:p>
      </dgm:t>
    </dgm:pt>
    <dgm:pt modelId="{9AC0FA4B-8A88-4627-A6F9-045AB2972AF3}" type="sibTrans" cxnId="{2E6E1824-5B30-4722-A51D-8260E1C495AA}">
      <dgm:prSet/>
      <dgm:spPr/>
      <dgm:t>
        <a:bodyPr/>
        <a:lstStyle/>
        <a:p>
          <a:endParaRPr lang="en-US"/>
        </a:p>
      </dgm:t>
    </dgm:pt>
    <dgm:pt modelId="{640AA169-F399-4F63-BF48-AA86B9BFE2D0}">
      <dgm:prSet custT="1"/>
      <dgm:spPr/>
      <dgm:t>
        <a:bodyPr/>
        <a:lstStyle/>
        <a:p>
          <a:r>
            <a:rPr lang="en-US" sz="1200" b="1" dirty="0"/>
            <a:t>Diagnosis and treatment</a:t>
          </a:r>
          <a:r>
            <a:rPr lang="en-US" sz="1200" dirty="0"/>
            <a:t> of mental and behavioral health problems (e.g., depression, suicide risk, anxiety disorders, addiction, and insomnia)</a:t>
          </a:r>
        </a:p>
      </dgm:t>
    </dgm:pt>
    <dgm:pt modelId="{323B7DE6-2B19-4E93-99BA-E8657362099C}" type="parTrans" cxnId="{47BDF450-7172-4473-82B1-EFB3C9F8228F}">
      <dgm:prSet/>
      <dgm:spPr/>
      <dgm:t>
        <a:bodyPr/>
        <a:lstStyle/>
        <a:p>
          <a:endParaRPr lang="en-US"/>
        </a:p>
      </dgm:t>
    </dgm:pt>
    <dgm:pt modelId="{08C5B415-8A92-4607-BFC9-8E4D43D28004}" type="sibTrans" cxnId="{47BDF450-7172-4473-82B1-EFB3C9F8228F}">
      <dgm:prSet/>
      <dgm:spPr/>
      <dgm:t>
        <a:bodyPr/>
        <a:lstStyle/>
        <a:p>
          <a:endParaRPr lang="en-US"/>
        </a:p>
      </dgm:t>
    </dgm:pt>
    <dgm:pt modelId="{5A8BDD45-7E8B-45D0-9591-10E38301AA90}">
      <dgm:prSet custT="1"/>
      <dgm:spPr/>
      <dgm:t>
        <a:bodyPr/>
        <a:lstStyle/>
        <a:p>
          <a:r>
            <a:rPr lang="en-US" sz="1200" b="1" dirty="0"/>
            <a:t>Consultation and recommendations </a:t>
          </a:r>
          <a:r>
            <a:rPr lang="en-US" sz="1200" dirty="0"/>
            <a:t>to family members, significant others, and other health care providers with the client’s consent </a:t>
          </a:r>
        </a:p>
      </dgm:t>
    </dgm:pt>
    <dgm:pt modelId="{FE456C31-A0A8-42D0-9752-5D9976D1DC5C}" type="parTrans" cxnId="{00E5890F-8DD4-481B-BBED-85C412D0C57F}">
      <dgm:prSet/>
      <dgm:spPr/>
      <dgm:t>
        <a:bodyPr/>
        <a:lstStyle/>
        <a:p>
          <a:endParaRPr lang="en-US"/>
        </a:p>
      </dgm:t>
    </dgm:pt>
    <dgm:pt modelId="{951F70F5-4A55-4576-AED7-F319DC451A37}" type="sibTrans" cxnId="{00E5890F-8DD4-481B-BBED-85C412D0C57F}">
      <dgm:prSet/>
      <dgm:spPr/>
      <dgm:t>
        <a:bodyPr/>
        <a:lstStyle/>
        <a:p>
          <a:endParaRPr lang="en-US"/>
        </a:p>
      </dgm:t>
    </dgm:pt>
    <dgm:pt modelId="{6ED8333F-4259-440A-8EEF-10AA286B808D}">
      <dgm:prSet custT="1"/>
      <dgm:spPr/>
      <dgm:t>
        <a:bodyPr/>
        <a:lstStyle/>
        <a:p>
          <a:r>
            <a:rPr lang="en-US" sz="1200" b="0" i="0" u="none" strike="noStrike" dirty="0">
              <a:solidFill>
                <a:srgbClr val="000000"/>
              </a:solidFill>
              <a:effectLst/>
              <a:latin typeface="+mn-lt"/>
            </a:rPr>
            <a:t>“Integrated health services delivery is defined as an approach to strengthen people-centered health systems through the promotion of the comprehensive delivery of quality services across the life-course, designed according to the multidimensional needs of the population and the individual and delivered by a coordinated multidisciplinary team of providers working across settings and levels of care.”</a:t>
          </a:r>
          <a:endParaRPr lang="en-US" sz="1200" dirty="0">
            <a:latin typeface="+mn-lt"/>
          </a:endParaRPr>
        </a:p>
      </dgm:t>
    </dgm:pt>
    <dgm:pt modelId="{13F603C0-7907-4C68-B59B-EB61F3AF769E}" type="parTrans" cxnId="{4C03A70D-7203-4C60-B74B-03E6694700D6}">
      <dgm:prSet/>
      <dgm:spPr/>
      <dgm:t>
        <a:bodyPr/>
        <a:lstStyle/>
        <a:p>
          <a:endParaRPr lang="en-US"/>
        </a:p>
      </dgm:t>
    </dgm:pt>
    <dgm:pt modelId="{C5A0E882-8216-4CDF-B92F-C22C103E9A6A}" type="sibTrans" cxnId="{4C03A70D-7203-4C60-B74B-03E6694700D6}">
      <dgm:prSet/>
      <dgm:spPr/>
      <dgm:t>
        <a:bodyPr/>
        <a:lstStyle/>
        <a:p>
          <a:endParaRPr lang="en-US"/>
        </a:p>
      </dgm:t>
    </dgm:pt>
    <dgm:pt modelId="{03905F03-F5A0-4A0C-891E-E3BD286F1FEA}">
      <dgm:prSet custT="1"/>
      <dgm:spPr/>
      <dgm:t>
        <a:bodyPr/>
        <a:lstStyle/>
        <a:p>
          <a:r>
            <a:rPr lang="en-US" sz="2000" u="sng" dirty="0"/>
            <a:t>Key Components </a:t>
          </a:r>
          <a:r>
            <a:rPr lang="en-US" sz="2000" dirty="0"/>
            <a:t>of Integrated Care Models for PLWHA</a:t>
          </a:r>
        </a:p>
      </dgm:t>
    </dgm:pt>
    <dgm:pt modelId="{91A13ED5-D663-42D8-AA94-3867C0A742FB}" type="parTrans" cxnId="{95C253E4-AF71-4770-93D0-48FBA7AFD27F}">
      <dgm:prSet/>
      <dgm:spPr/>
      <dgm:t>
        <a:bodyPr/>
        <a:lstStyle/>
        <a:p>
          <a:endParaRPr lang="en-US"/>
        </a:p>
      </dgm:t>
    </dgm:pt>
    <dgm:pt modelId="{A952C225-C472-4732-93A4-98759300A608}" type="sibTrans" cxnId="{95C253E4-AF71-4770-93D0-48FBA7AFD27F}">
      <dgm:prSet/>
      <dgm:spPr/>
      <dgm:t>
        <a:bodyPr/>
        <a:lstStyle/>
        <a:p>
          <a:endParaRPr lang="en-US"/>
        </a:p>
      </dgm:t>
    </dgm:pt>
    <dgm:pt modelId="{66206CBB-E452-4F90-A6CE-B4C93BD4558F}">
      <dgm:prSet custT="1"/>
      <dgm:spPr/>
      <dgm:t>
        <a:bodyPr/>
        <a:lstStyle/>
        <a:p>
          <a:r>
            <a:rPr lang="en-US" sz="1200" dirty="0">
              <a:latin typeface="Arial" panose="020B0604020202020204" pitchFamily="34" charset="0"/>
              <a:cs typeface="Arial" panose="020B0604020202020204" pitchFamily="34" charset="0"/>
            </a:rPr>
            <a:t>Treatment of HIV/HCV</a:t>
          </a:r>
        </a:p>
      </dgm:t>
    </dgm:pt>
    <dgm:pt modelId="{6F4EBFB7-7A54-4FAC-AF83-0E52BD2624C6}" type="parTrans" cxnId="{88756714-38E2-43FE-B2FE-DF23EC8D5A19}">
      <dgm:prSet/>
      <dgm:spPr/>
      <dgm:t>
        <a:bodyPr/>
        <a:lstStyle/>
        <a:p>
          <a:endParaRPr lang="en-US"/>
        </a:p>
      </dgm:t>
    </dgm:pt>
    <dgm:pt modelId="{8EF9877A-D627-4A9D-A4D6-61F702AFC7CF}" type="sibTrans" cxnId="{88756714-38E2-43FE-B2FE-DF23EC8D5A19}">
      <dgm:prSet/>
      <dgm:spPr/>
      <dgm:t>
        <a:bodyPr/>
        <a:lstStyle/>
        <a:p>
          <a:endParaRPr lang="en-US"/>
        </a:p>
      </dgm:t>
    </dgm:pt>
    <dgm:pt modelId="{989F4DA3-458C-4EC0-8E62-933D690D708F}">
      <dgm:prSet custT="1"/>
      <dgm:spPr/>
      <dgm:t>
        <a:bodyPr/>
        <a:lstStyle/>
        <a:p>
          <a:r>
            <a:rPr lang="en-US" sz="1200" dirty="0">
              <a:latin typeface="Arial" panose="020B0604020202020204" pitchFamily="34" charset="0"/>
              <a:cs typeface="Arial" panose="020B0604020202020204" pitchFamily="34" charset="0"/>
            </a:rPr>
            <a:t>Behavioral health services</a:t>
          </a:r>
        </a:p>
      </dgm:t>
    </dgm:pt>
    <dgm:pt modelId="{FAB39ACE-9BDB-4C04-BFE6-72F59C3684A8}" type="parTrans" cxnId="{DC93E9DD-57D0-40BE-BB24-00F3AC622362}">
      <dgm:prSet/>
      <dgm:spPr/>
      <dgm:t>
        <a:bodyPr/>
        <a:lstStyle/>
        <a:p>
          <a:endParaRPr lang="en-US"/>
        </a:p>
      </dgm:t>
    </dgm:pt>
    <dgm:pt modelId="{07DF22A5-2CF9-4E2F-A35B-C5736DADAB76}" type="sibTrans" cxnId="{DC93E9DD-57D0-40BE-BB24-00F3AC622362}">
      <dgm:prSet/>
      <dgm:spPr/>
      <dgm:t>
        <a:bodyPr/>
        <a:lstStyle/>
        <a:p>
          <a:endParaRPr lang="en-US"/>
        </a:p>
      </dgm:t>
    </dgm:pt>
    <dgm:pt modelId="{B2A874A7-037F-45B3-A96B-7369D68683E8}">
      <dgm:prSet custT="1"/>
      <dgm:spPr/>
      <dgm:t>
        <a:bodyPr/>
        <a:lstStyle/>
        <a:p>
          <a:r>
            <a:rPr lang="en-US" sz="1200" dirty="0">
              <a:latin typeface="Arial" panose="020B0604020202020204" pitchFamily="34" charset="0"/>
              <a:cs typeface="Arial" panose="020B0604020202020204" pitchFamily="34" charset="0"/>
            </a:rPr>
            <a:t>Access to </a:t>
          </a:r>
          <a:r>
            <a:rPr lang="en-US" sz="1200" dirty="0" err="1">
              <a:latin typeface="Arial" panose="020B0604020202020204" pitchFamily="34" charset="0"/>
              <a:cs typeface="Arial" panose="020B0604020202020204" pitchFamily="34" charset="0"/>
            </a:rPr>
            <a:t>PrEP</a:t>
          </a:r>
          <a:endParaRPr lang="en-US" sz="1200" dirty="0">
            <a:latin typeface="Arial" panose="020B0604020202020204" pitchFamily="34" charset="0"/>
            <a:cs typeface="Arial" panose="020B0604020202020204" pitchFamily="34" charset="0"/>
          </a:endParaRPr>
        </a:p>
      </dgm:t>
    </dgm:pt>
    <dgm:pt modelId="{C27BA5AE-3913-42B4-9B3E-E62A5D9C4C6B}" type="parTrans" cxnId="{4A86FC71-F9F2-4FD9-BBD0-2B446D54AC06}">
      <dgm:prSet/>
      <dgm:spPr/>
      <dgm:t>
        <a:bodyPr/>
        <a:lstStyle/>
        <a:p>
          <a:endParaRPr lang="en-US"/>
        </a:p>
      </dgm:t>
    </dgm:pt>
    <dgm:pt modelId="{0BBDB65D-61CB-4754-A6AF-C0DA3776BB0F}" type="sibTrans" cxnId="{4A86FC71-F9F2-4FD9-BBD0-2B446D54AC06}">
      <dgm:prSet/>
      <dgm:spPr/>
      <dgm:t>
        <a:bodyPr/>
        <a:lstStyle/>
        <a:p>
          <a:endParaRPr lang="en-US"/>
        </a:p>
      </dgm:t>
    </dgm:pt>
    <dgm:pt modelId="{48CE046C-0160-4BF2-BF28-8AA4554E87BD}">
      <dgm:prSet custT="1"/>
      <dgm:spPr/>
      <dgm:t>
        <a:bodyPr/>
        <a:lstStyle/>
        <a:p>
          <a:r>
            <a:rPr lang="en-US" sz="1200" dirty="0">
              <a:latin typeface="Arial" panose="020B0604020202020204" pitchFamily="34" charset="0"/>
              <a:cs typeface="Arial" panose="020B0604020202020204" pitchFamily="34" charset="0"/>
            </a:rPr>
            <a:t>Additional harm reduction services </a:t>
          </a:r>
          <a:r>
            <a:rPr lang="en-US" sz="1200" dirty="0">
              <a:solidFill>
                <a:schemeClr val="tx1">
                  <a:lumMod val="75000"/>
                </a:schemeClr>
              </a:solidFill>
              <a:latin typeface="Arial" panose="020B0604020202020204" pitchFamily="34" charset="0"/>
              <a:cs typeface="Arial" panose="020B0604020202020204" pitchFamily="34" charset="0"/>
            </a:rPr>
            <a:t>(SSP</a:t>
          </a:r>
          <a:r>
            <a:rPr lang="en-US" sz="900" dirty="0">
              <a:solidFill>
                <a:schemeClr val="tx1">
                  <a:lumMod val="75000"/>
                </a:schemeClr>
              </a:solidFill>
              <a:latin typeface="Arial" panose="020B0604020202020204" pitchFamily="34" charset="0"/>
              <a:cs typeface="Arial" panose="020B0604020202020204" pitchFamily="34" charset="0"/>
            </a:rPr>
            <a:t>, naloxone, etc.)</a:t>
          </a:r>
        </a:p>
      </dgm:t>
    </dgm:pt>
    <dgm:pt modelId="{696332ED-8677-4239-A03C-73B4F6457940}" type="parTrans" cxnId="{C8645D7E-ED72-4C02-873C-477849D7AA79}">
      <dgm:prSet/>
      <dgm:spPr/>
      <dgm:t>
        <a:bodyPr/>
        <a:lstStyle/>
        <a:p>
          <a:endParaRPr lang="en-US"/>
        </a:p>
      </dgm:t>
    </dgm:pt>
    <dgm:pt modelId="{B517C4F0-C800-403D-A0EA-5E9E7DB7ABB1}" type="sibTrans" cxnId="{C8645D7E-ED72-4C02-873C-477849D7AA79}">
      <dgm:prSet/>
      <dgm:spPr/>
      <dgm:t>
        <a:bodyPr/>
        <a:lstStyle/>
        <a:p>
          <a:endParaRPr lang="en-US"/>
        </a:p>
      </dgm:t>
    </dgm:pt>
    <dgm:pt modelId="{63E09819-36B9-47AC-8F07-D8E2A002D114}">
      <dgm:prSet custT="1"/>
      <dgm:spPr/>
      <dgm:t>
        <a:bodyPr/>
        <a:lstStyle/>
        <a:p>
          <a:r>
            <a:rPr lang="en-US" sz="1200" dirty="0">
              <a:latin typeface="Arial" panose="020B0604020202020204" pitchFamily="34" charset="0"/>
              <a:cs typeface="Arial" panose="020B0604020202020204" pitchFamily="34" charset="0"/>
            </a:rPr>
            <a:t>SUD treatment</a:t>
          </a:r>
          <a:endParaRPr lang="en-US" sz="1200" dirty="0"/>
        </a:p>
      </dgm:t>
    </dgm:pt>
    <dgm:pt modelId="{296977EF-7AC8-490F-B26C-3FBA4EF94369}" type="parTrans" cxnId="{433E51E9-DA03-4D3D-A237-87DCB0784CBD}">
      <dgm:prSet/>
      <dgm:spPr/>
      <dgm:t>
        <a:bodyPr/>
        <a:lstStyle/>
        <a:p>
          <a:endParaRPr lang="en-US"/>
        </a:p>
      </dgm:t>
    </dgm:pt>
    <dgm:pt modelId="{95BCA464-EA06-4FB8-946B-05D61BA2CF72}" type="sibTrans" cxnId="{433E51E9-DA03-4D3D-A237-87DCB0784CBD}">
      <dgm:prSet/>
      <dgm:spPr/>
      <dgm:t>
        <a:bodyPr/>
        <a:lstStyle/>
        <a:p>
          <a:endParaRPr lang="en-US"/>
        </a:p>
      </dgm:t>
    </dgm:pt>
    <dgm:pt modelId="{E73D1131-9485-4972-BEC8-B729ECB1E9ED}">
      <dgm:prSet custT="1"/>
      <dgm:spPr/>
      <dgm:t>
        <a:bodyPr/>
        <a:lstStyle/>
        <a:p>
          <a:r>
            <a:rPr lang="en-US" sz="2000" dirty="0"/>
            <a:t>SBIRT Model</a:t>
          </a:r>
        </a:p>
      </dgm:t>
    </dgm:pt>
    <dgm:pt modelId="{D7C5005A-8BA5-4821-B4FE-51E1D20D82B4}" type="parTrans" cxnId="{0433FE3D-2FA8-418C-A525-3A70D75D0027}">
      <dgm:prSet/>
      <dgm:spPr/>
      <dgm:t>
        <a:bodyPr/>
        <a:lstStyle/>
        <a:p>
          <a:endParaRPr lang="en-US"/>
        </a:p>
      </dgm:t>
    </dgm:pt>
    <dgm:pt modelId="{51D6E684-A1BC-48E9-8977-B42DE863623B}" type="sibTrans" cxnId="{0433FE3D-2FA8-418C-A525-3A70D75D0027}">
      <dgm:prSet/>
      <dgm:spPr/>
      <dgm:t>
        <a:bodyPr/>
        <a:lstStyle/>
        <a:p>
          <a:endParaRPr lang="en-US"/>
        </a:p>
      </dgm:t>
    </dgm:pt>
    <dgm:pt modelId="{06E53F16-7ED5-4732-BBA2-D94AA9AFF436}">
      <dgm:prSet/>
      <dgm:spPr/>
      <dgm:t>
        <a:bodyPr/>
        <a:lstStyle/>
        <a:p>
          <a:r>
            <a:rPr lang="en-US" sz="900" dirty="0"/>
            <a:t>Screening</a:t>
          </a:r>
        </a:p>
      </dgm:t>
    </dgm:pt>
    <dgm:pt modelId="{DA438F3F-524F-4B65-A72D-8BD5415BF1CF}" type="parTrans" cxnId="{06C3519F-6679-4C70-93BD-DFA4AF9B9FF2}">
      <dgm:prSet/>
      <dgm:spPr/>
      <dgm:t>
        <a:bodyPr/>
        <a:lstStyle/>
        <a:p>
          <a:endParaRPr lang="en-US"/>
        </a:p>
      </dgm:t>
    </dgm:pt>
    <dgm:pt modelId="{F0103F0E-AD9C-450A-ABC5-7DD4A7D3BCC0}" type="sibTrans" cxnId="{06C3519F-6679-4C70-93BD-DFA4AF9B9FF2}">
      <dgm:prSet/>
      <dgm:spPr/>
      <dgm:t>
        <a:bodyPr/>
        <a:lstStyle/>
        <a:p>
          <a:endParaRPr lang="en-US"/>
        </a:p>
      </dgm:t>
    </dgm:pt>
    <dgm:pt modelId="{DB321955-F432-4E79-BEDB-F285774902E3}">
      <dgm:prSet/>
      <dgm:spPr/>
      <dgm:t>
        <a:bodyPr/>
        <a:lstStyle/>
        <a:p>
          <a:r>
            <a:rPr lang="en-US" sz="900" dirty="0"/>
            <a:t>Referral to Treatment</a:t>
          </a:r>
        </a:p>
      </dgm:t>
    </dgm:pt>
    <dgm:pt modelId="{FF66DACD-4645-4CA0-98E4-D9DC5E54ED83}" type="parTrans" cxnId="{9E485C3E-BC58-43F5-BF45-6B8E22218DEE}">
      <dgm:prSet/>
      <dgm:spPr/>
      <dgm:t>
        <a:bodyPr/>
        <a:lstStyle/>
        <a:p>
          <a:endParaRPr lang="en-US"/>
        </a:p>
      </dgm:t>
    </dgm:pt>
    <dgm:pt modelId="{C6CD9CB8-4F9D-4E19-BA26-27F285C0528B}" type="sibTrans" cxnId="{9E485C3E-BC58-43F5-BF45-6B8E22218DEE}">
      <dgm:prSet/>
      <dgm:spPr/>
      <dgm:t>
        <a:bodyPr/>
        <a:lstStyle/>
        <a:p>
          <a:endParaRPr lang="en-US"/>
        </a:p>
      </dgm:t>
    </dgm:pt>
    <dgm:pt modelId="{FC93D7D5-78D6-4400-AF38-9C5518F0B5E2}">
      <dgm:prSet/>
      <dgm:spPr/>
      <dgm:t>
        <a:bodyPr/>
        <a:lstStyle/>
        <a:p>
          <a:r>
            <a:rPr lang="en-US" sz="900" dirty="0"/>
            <a:t>Brief Intervention</a:t>
          </a:r>
        </a:p>
      </dgm:t>
    </dgm:pt>
    <dgm:pt modelId="{A80B3FF8-E8B6-4A2D-968F-58DE321179AC}" type="parTrans" cxnId="{9E10ED7B-5265-48C1-B8F7-306ABF4026F8}">
      <dgm:prSet/>
      <dgm:spPr/>
      <dgm:t>
        <a:bodyPr/>
        <a:lstStyle/>
        <a:p>
          <a:endParaRPr lang="en-US"/>
        </a:p>
      </dgm:t>
    </dgm:pt>
    <dgm:pt modelId="{60C18346-1E06-4A7F-AF6E-06957C0BD114}" type="sibTrans" cxnId="{9E10ED7B-5265-48C1-B8F7-306ABF4026F8}">
      <dgm:prSet/>
      <dgm:spPr/>
      <dgm:t>
        <a:bodyPr/>
        <a:lstStyle/>
        <a:p>
          <a:endParaRPr lang="en-US"/>
        </a:p>
      </dgm:t>
    </dgm:pt>
    <dgm:pt modelId="{0424B0B2-AC37-4AEC-B754-76D0480419C1}" type="pres">
      <dgm:prSet presAssocID="{B5609B8C-FE45-4ABD-A15B-085F176CBD7B}" presName="Name0" presStyleCnt="0">
        <dgm:presLayoutVars>
          <dgm:dir/>
          <dgm:animLvl val="lvl"/>
          <dgm:resizeHandles val="exact"/>
        </dgm:presLayoutVars>
      </dgm:prSet>
      <dgm:spPr/>
    </dgm:pt>
    <dgm:pt modelId="{346320E9-9B62-4811-AF9A-FA0A2B52FF32}" type="pres">
      <dgm:prSet presAssocID="{82A7AD94-1781-4367-B7E6-1AD4681B6BB9}" presName="linNode" presStyleCnt="0"/>
      <dgm:spPr/>
    </dgm:pt>
    <dgm:pt modelId="{8BBE52C5-C2D1-4D22-85DE-7FD256FF143B}" type="pres">
      <dgm:prSet presAssocID="{82A7AD94-1781-4367-B7E6-1AD4681B6BB9}" presName="parentText" presStyleLbl="node1" presStyleIdx="0" presStyleCnt="4" custScaleY="131388">
        <dgm:presLayoutVars>
          <dgm:chMax val="1"/>
          <dgm:bulletEnabled val="1"/>
        </dgm:presLayoutVars>
      </dgm:prSet>
      <dgm:spPr/>
    </dgm:pt>
    <dgm:pt modelId="{47BB1F43-2E8C-45DC-B84E-82E3C3406287}" type="pres">
      <dgm:prSet presAssocID="{82A7AD94-1781-4367-B7E6-1AD4681B6BB9}" presName="descendantText" presStyleLbl="alignAccFollowNode1" presStyleIdx="0" presStyleCnt="4" custScaleY="117881">
        <dgm:presLayoutVars>
          <dgm:bulletEnabled val="1"/>
        </dgm:presLayoutVars>
      </dgm:prSet>
      <dgm:spPr/>
    </dgm:pt>
    <dgm:pt modelId="{DC24153E-DC95-4213-AB76-C66D47E81FFB}" type="pres">
      <dgm:prSet presAssocID="{5C180291-DF2F-4011-B196-FA44DC183518}" presName="sp" presStyleCnt="0"/>
      <dgm:spPr/>
    </dgm:pt>
    <dgm:pt modelId="{FCEDF559-8BF3-45C6-9880-B7F03B5E0A6E}" type="pres">
      <dgm:prSet presAssocID="{142DB16A-8FB8-4D9B-8869-6C6E6A9336C5}" presName="linNode" presStyleCnt="0"/>
      <dgm:spPr/>
    </dgm:pt>
    <dgm:pt modelId="{D4FBDE75-99C8-4EDE-BE55-43A0407CF18E}" type="pres">
      <dgm:prSet presAssocID="{142DB16A-8FB8-4D9B-8869-6C6E6A9336C5}" presName="parentText" presStyleLbl="node1" presStyleIdx="1" presStyleCnt="4" custScaleY="156114">
        <dgm:presLayoutVars>
          <dgm:chMax val="1"/>
          <dgm:bulletEnabled val="1"/>
        </dgm:presLayoutVars>
      </dgm:prSet>
      <dgm:spPr/>
    </dgm:pt>
    <dgm:pt modelId="{BB33AE6E-A0CA-4B97-B4D9-27BC7294E9F8}" type="pres">
      <dgm:prSet presAssocID="{142DB16A-8FB8-4D9B-8869-6C6E6A9336C5}" presName="descendantText" presStyleLbl="alignAccFollowNode1" presStyleIdx="1" presStyleCnt="4" custScaleY="224755">
        <dgm:presLayoutVars>
          <dgm:bulletEnabled val="1"/>
        </dgm:presLayoutVars>
      </dgm:prSet>
      <dgm:spPr/>
    </dgm:pt>
    <dgm:pt modelId="{24E06D49-33DF-427F-AC69-AA8A9CDBC616}" type="pres">
      <dgm:prSet presAssocID="{5C391E85-18C5-468E-AF77-F97D0FA4D217}" presName="sp" presStyleCnt="0"/>
      <dgm:spPr/>
    </dgm:pt>
    <dgm:pt modelId="{1BFCD91B-0E8A-47F5-8843-FBBD8AEF693E}" type="pres">
      <dgm:prSet presAssocID="{03905F03-F5A0-4A0C-891E-E3BD286F1FEA}" presName="linNode" presStyleCnt="0"/>
      <dgm:spPr/>
    </dgm:pt>
    <dgm:pt modelId="{5E0FF982-2ACC-4D47-A3FF-E68CD7105CF2}" type="pres">
      <dgm:prSet presAssocID="{03905F03-F5A0-4A0C-891E-E3BD286F1FEA}" presName="parentText" presStyleLbl="node1" presStyleIdx="2" presStyleCnt="4" custScaleY="139833">
        <dgm:presLayoutVars>
          <dgm:chMax val="1"/>
          <dgm:bulletEnabled val="1"/>
        </dgm:presLayoutVars>
      </dgm:prSet>
      <dgm:spPr/>
    </dgm:pt>
    <dgm:pt modelId="{C88A4C5A-4866-4248-995B-3303F618CAA5}" type="pres">
      <dgm:prSet presAssocID="{03905F03-F5A0-4A0C-891E-E3BD286F1FEA}" presName="descendantText" presStyleLbl="alignAccFollowNode1" presStyleIdx="2" presStyleCnt="4" custScaleY="150921" custLinFactNeighborX="0" custLinFactNeighborY="767">
        <dgm:presLayoutVars>
          <dgm:bulletEnabled val="1"/>
        </dgm:presLayoutVars>
      </dgm:prSet>
      <dgm:spPr/>
    </dgm:pt>
    <dgm:pt modelId="{1465F06E-057A-450A-84FF-1F46AA025A4B}" type="pres">
      <dgm:prSet presAssocID="{A952C225-C472-4732-93A4-98759300A608}" presName="sp" presStyleCnt="0"/>
      <dgm:spPr/>
    </dgm:pt>
    <dgm:pt modelId="{837254FE-63CA-44C5-8DD3-D943555CD2E5}" type="pres">
      <dgm:prSet presAssocID="{E73D1131-9485-4972-BEC8-B729ECB1E9ED}" presName="linNode" presStyleCnt="0"/>
      <dgm:spPr/>
    </dgm:pt>
    <dgm:pt modelId="{BA84FD2C-0DB6-4C96-A791-C6CC015EBB68}" type="pres">
      <dgm:prSet presAssocID="{E73D1131-9485-4972-BEC8-B729ECB1E9ED}" presName="parentText" presStyleLbl="node1" presStyleIdx="3" presStyleCnt="4" custScaleY="79559">
        <dgm:presLayoutVars>
          <dgm:chMax val="1"/>
          <dgm:bulletEnabled val="1"/>
        </dgm:presLayoutVars>
      </dgm:prSet>
      <dgm:spPr/>
    </dgm:pt>
    <dgm:pt modelId="{7B002698-984F-49B5-A0CA-FFAA6F889925}" type="pres">
      <dgm:prSet presAssocID="{E73D1131-9485-4972-BEC8-B729ECB1E9ED}" presName="descendantText" presStyleLbl="alignAccFollowNode1" presStyleIdx="3" presStyleCnt="4">
        <dgm:presLayoutVars>
          <dgm:bulletEnabled val="1"/>
        </dgm:presLayoutVars>
      </dgm:prSet>
      <dgm:spPr/>
    </dgm:pt>
  </dgm:ptLst>
  <dgm:cxnLst>
    <dgm:cxn modelId="{4C03A70D-7203-4C60-B74B-03E6694700D6}" srcId="{82A7AD94-1781-4367-B7E6-1AD4681B6BB9}" destId="{6ED8333F-4259-440A-8EEF-10AA286B808D}" srcOrd="0" destOrd="0" parTransId="{13F603C0-7907-4C68-B59B-EB61F3AF769E}" sibTransId="{C5A0E882-8216-4CDF-B92F-C22C103E9A6A}"/>
    <dgm:cxn modelId="{00E5890F-8DD4-481B-BBED-85C412D0C57F}" srcId="{142DB16A-8FB8-4D9B-8869-6C6E6A9336C5}" destId="{5A8BDD45-7E8B-45D0-9591-10E38301AA90}" srcOrd="3" destOrd="0" parTransId="{FE456C31-A0A8-42D0-9752-5D9976D1DC5C}" sibTransId="{951F70F5-4A55-4576-AED7-F319DC451A37}"/>
    <dgm:cxn modelId="{BED72614-3399-4EA4-8748-E90FB1E44258}" srcId="{B5609B8C-FE45-4ABD-A15B-085F176CBD7B}" destId="{82A7AD94-1781-4367-B7E6-1AD4681B6BB9}" srcOrd="0" destOrd="0" parTransId="{D01FAF3D-C3C4-4A5A-AC97-9EC1886718DF}" sibTransId="{5C180291-DF2F-4011-B196-FA44DC183518}"/>
    <dgm:cxn modelId="{88756714-38E2-43FE-B2FE-DF23EC8D5A19}" srcId="{03905F03-F5A0-4A0C-891E-E3BD286F1FEA}" destId="{66206CBB-E452-4F90-A6CE-B4C93BD4558F}" srcOrd="1" destOrd="0" parTransId="{6F4EBFB7-7A54-4FAC-AF83-0E52BD2624C6}" sibTransId="{8EF9877A-D627-4A9D-A4D6-61F702AFC7CF}"/>
    <dgm:cxn modelId="{F1026E18-DA4E-424D-BCBF-9474CDD1DC15}" type="presOf" srcId="{6ED8333F-4259-440A-8EEF-10AA286B808D}" destId="{47BB1F43-2E8C-45DC-B84E-82E3C3406287}" srcOrd="0" destOrd="0" presId="urn:microsoft.com/office/officeart/2005/8/layout/vList5"/>
    <dgm:cxn modelId="{F6DA0519-5ACC-48D2-9AB5-CCF7F240AAFF}" type="presOf" srcId="{DC6F24D8-3B57-45D7-988E-C026642FCD70}" destId="{BB33AE6E-A0CA-4B97-B4D9-27BC7294E9F8}" srcOrd="0" destOrd="1" presId="urn:microsoft.com/office/officeart/2005/8/layout/vList5"/>
    <dgm:cxn modelId="{8424DE1F-83DE-42F7-B6AD-4727B942645E}" type="presOf" srcId="{5A8BDD45-7E8B-45D0-9591-10E38301AA90}" destId="{BB33AE6E-A0CA-4B97-B4D9-27BC7294E9F8}" srcOrd="0" destOrd="3" presId="urn:microsoft.com/office/officeart/2005/8/layout/vList5"/>
    <dgm:cxn modelId="{F6C3C122-DC7A-4508-95D5-2D403F37695F}" srcId="{142DB16A-8FB8-4D9B-8869-6C6E6A9336C5}" destId="{61455BB4-51A0-4A62-A91D-0C353277BB4C}" srcOrd="0" destOrd="0" parTransId="{78F30155-8908-4A1E-8DD1-B4B1FCEC47CB}" sibTransId="{1B37C7DE-5016-4365-8213-71E34B95B179}"/>
    <dgm:cxn modelId="{2E6E1824-5B30-4722-A51D-8260E1C495AA}" srcId="{142DB16A-8FB8-4D9B-8869-6C6E6A9336C5}" destId="{DC6F24D8-3B57-45D7-988E-C026642FCD70}" srcOrd="1" destOrd="0" parTransId="{A9B85F8B-A373-4D0E-8370-F6D9AF66A519}" sibTransId="{9AC0FA4B-8A88-4627-A6F9-045AB2972AF3}"/>
    <dgm:cxn modelId="{0433FE3D-2FA8-418C-A525-3A70D75D0027}" srcId="{B5609B8C-FE45-4ABD-A15B-085F176CBD7B}" destId="{E73D1131-9485-4972-BEC8-B729ECB1E9ED}" srcOrd="3" destOrd="0" parTransId="{D7C5005A-8BA5-4821-B4FE-51E1D20D82B4}" sibTransId="{51D6E684-A1BC-48E9-8977-B42DE863623B}"/>
    <dgm:cxn modelId="{9E485C3E-BC58-43F5-BF45-6B8E22218DEE}" srcId="{E73D1131-9485-4972-BEC8-B729ECB1E9ED}" destId="{DB321955-F432-4E79-BEDB-F285774902E3}" srcOrd="2" destOrd="0" parTransId="{FF66DACD-4645-4CA0-98E4-D9DC5E54ED83}" sibTransId="{C6CD9CB8-4F9D-4E19-BA26-27F285C0528B}"/>
    <dgm:cxn modelId="{FB2CF46D-D911-4CAC-B3DC-1BD40A88B7C8}" type="presOf" srcId="{B2A874A7-037F-45B3-A96B-7369D68683E8}" destId="{C88A4C5A-4866-4248-995B-3303F618CAA5}" srcOrd="0" destOrd="3" presId="urn:microsoft.com/office/officeart/2005/8/layout/vList5"/>
    <dgm:cxn modelId="{47BDF450-7172-4473-82B1-EFB3C9F8228F}" srcId="{142DB16A-8FB8-4D9B-8869-6C6E6A9336C5}" destId="{640AA169-F399-4F63-BF48-AA86B9BFE2D0}" srcOrd="2" destOrd="0" parTransId="{323B7DE6-2B19-4E93-99BA-E8657362099C}" sibTransId="{08C5B415-8A92-4607-BFC9-8E4D43D28004}"/>
    <dgm:cxn modelId="{56F96271-665A-4684-BFE4-D4C0B933B17C}" type="presOf" srcId="{63E09819-36B9-47AC-8F07-D8E2A002D114}" destId="{C88A4C5A-4866-4248-995B-3303F618CAA5}" srcOrd="0" destOrd="0" presId="urn:microsoft.com/office/officeart/2005/8/layout/vList5"/>
    <dgm:cxn modelId="{4A86FC71-F9F2-4FD9-BBD0-2B446D54AC06}" srcId="{03905F03-F5A0-4A0C-891E-E3BD286F1FEA}" destId="{B2A874A7-037F-45B3-A96B-7369D68683E8}" srcOrd="3" destOrd="0" parTransId="{C27BA5AE-3913-42B4-9B3E-E62A5D9C4C6B}" sibTransId="{0BBDB65D-61CB-4754-A6AF-C0DA3776BB0F}"/>
    <dgm:cxn modelId="{9E10ED7B-5265-48C1-B8F7-306ABF4026F8}" srcId="{E73D1131-9485-4972-BEC8-B729ECB1E9ED}" destId="{FC93D7D5-78D6-4400-AF38-9C5518F0B5E2}" srcOrd="1" destOrd="0" parTransId="{A80B3FF8-E8B6-4A2D-968F-58DE321179AC}" sibTransId="{60C18346-1E06-4A7F-AF6E-06957C0BD114}"/>
    <dgm:cxn modelId="{C8645D7E-ED72-4C02-873C-477849D7AA79}" srcId="{03905F03-F5A0-4A0C-891E-E3BD286F1FEA}" destId="{48CE046C-0160-4BF2-BF28-8AA4554E87BD}" srcOrd="4" destOrd="0" parTransId="{696332ED-8677-4239-A03C-73B4F6457940}" sibTransId="{B517C4F0-C800-403D-A0EA-5E9E7DB7ABB1}"/>
    <dgm:cxn modelId="{0482F07E-464A-49DA-80D8-6218D26FC2B4}" type="presOf" srcId="{E73D1131-9485-4972-BEC8-B729ECB1E9ED}" destId="{BA84FD2C-0DB6-4C96-A791-C6CC015EBB68}" srcOrd="0" destOrd="0" presId="urn:microsoft.com/office/officeart/2005/8/layout/vList5"/>
    <dgm:cxn modelId="{C3220F89-FF40-4D25-8C62-0541E33B3A63}" type="presOf" srcId="{48CE046C-0160-4BF2-BF28-8AA4554E87BD}" destId="{C88A4C5A-4866-4248-995B-3303F618CAA5}" srcOrd="0" destOrd="4" presId="urn:microsoft.com/office/officeart/2005/8/layout/vList5"/>
    <dgm:cxn modelId="{4A4FDB8B-3F29-4ADC-8C28-7E22E80865AC}" type="presOf" srcId="{DB321955-F432-4E79-BEDB-F285774902E3}" destId="{7B002698-984F-49B5-A0CA-FFAA6F889925}" srcOrd="0" destOrd="2" presId="urn:microsoft.com/office/officeart/2005/8/layout/vList5"/>
    <dgm:cxn modelId="{51E6CA8E-5F5F-4648-A9AB-F1F97A4C6F47}" type="presOf" srcId="{640AA169-F399-4F63-BF48-AA86B9BFE2D0}" destId="{BB33AE6E-A0CA-4B97-B4D9-27BC7294E9F8}" srcOrd="0" destOrd="2" presId="urn:microsoft.com/office/officeart/2005/8/layout/vList5"/>
    <dgm:cxn modelId="{1CD1169C-0C36-4392-ACB9-664135C04F16}" type="presOf" srcId="{82A7AD94-1781-4367-B7E6-1AD4681B6BB9}" destId="{8BBE52C5-C2D1-4D22-85DE-7FD256FF143B}" srcOrd="0" destOrd="0" presId="urn:microsoft.com/office/officeart/2005/8/layout/vList5"/>
    <dgm:cxn modelId="{34FD759E-587B-4B4E-9998-1145E1420F4E}" type="presOf" srcId="{61455BB4-51A0-4A62-A91D-0C353277BB4C}" destId="{BB33AE6E-A0CA-4B97-B4D9-27BC7294E9F8}" srcOrd="0" destOrd="0" presId="urn:microsoft.com/office/officeart/2005/8/layout/vList5"/>
    <dgm:cxn modelId="{06C3519F-6679-4C70-93BD-DFA4AF9B9FF2}" srcId="{E73D1131-9485-4972-BEC8-B729ECB1E9ED}" destId="{06E53F16-7ED5-4732-BBA2-D94AA9AFF436}" srcOrd="0" destOrd="0" parTransId="{DA438F3F-524F-4B65-A72D-8BD5415BF1CF}" sibTransId="{F0103F0E-AD9C-450A-ABC5-7DD4A7D3BCC0}"/>
    <dgm:cxn modelId="{8A58F6B0-EFB6-45D7-978D-ECD3A77D62EB}" type="presOf" srcId="{66206CBB-E452-4F90-A6CE-B4C93BD4558F}" destId="{C88A4C5A-4866-4248-995B-3303F618CAA5}" srcOrd="0" destOrd="1" presId="urn:microsoft.com/office/officeart/2005/8/layout/vList5"/>
    <dgm:cxn modelId="{CDD4C5BF-9B5E-45AD-9E56-AE94DCFBECE2}" type="presOf" srcId="{989F4DA3-458C-4EC0-8E62-933D690D708F}" destId="{C88A4C5A-4866-4248-995B-3303F618CAA5}" srcOrd="0" destOrd="2" presId="urn:microsoft.com/office/officeart/2005/8/layout/vList5"/>
    <dgm:cxn modelId="{4769D3C6-C78B-4C22-8098-A6AE506A0FE9}" type="presOf" srcId="{B5609B8C-FE45-4ABD-A15B-085F176CBD7B}" destId="{0424B0B2-AC37-4AEC-B754-76D0480419C1}" srcOrd="0" destOrd="0" presId="urn:microsoft.com/office/officeart/2005/8/layout/vList5"/>
    <dgm:cxn modelId="{9D7EFCCF-A741-47F2-BF9D-04A025EC05CF}" srcId="{B5609B8C-FE45-4ABD-A15B-085F176CBD7B}" destId="{142DB16A-8FB8-4D9B-8869-6C6E6A9336C5}" srcOrd="1" destOrd="0" parTransId="{51059683-F453-4E6D-A3B4-2487DDB7E84D}" sibTransId="{5C391E85-18C5-468E-AF77-F97D0FA4D217}"/>
    <dgm:cxn modelId="{2F1798D9-D064-4F4E-8EB1-95EF027FCA8E}" type="presOf" srcId="{142DB16A-8FB8-4D9B-8869-6C6E6A9336C5}" destId="{D4FBDE75-99C8-4EDE-BE55-43A0407CF18E}" srcOrd="0" destOrd="0" presId="urn:microsoft.com/office/officeart/2005/8/layout/vList5"/>
    <dgm:cxn modelId="{93670FDD-D3FA-4951-8CC8-778BAA20E03C}" type="presOf" srcId="{FC93D7D5-78D6-4400-AF38-9C5518F0B5E2}" destId="{7B002698-984F-49B5-A0CA-FFAA6F889925}" srcOrd="0" destOrd="1" presId="urn:microsoft.com/office/officeart/2005/8/layout/vList5"/>
    <dgm:cxn modelId="{DC93E9DD-57D0-40BE-BB24-00F3AC622362}" srcId="{03905F03-F5A0-4A0C-891E-E3BD286F1FEA}" destId="{989F4DA3-458C-4EC0-8E62-933D690D708F}" srcOrd="2" destOrd="0" parTransId="{FAB39ACE-9BDB-4C04-BFE6-72F59C3684A8}" sibTransId="{07DF22A5-2CF9-4E2F-A35B-C5736DADAB76}"/>
    <dgm:cxn modelId="{95C253E4-AF71-4770-93D0-48FBA7AFD27F}" srcId="{B5609B8C-FE45-4ABD-A15B-085F176CBD7B}" destId="{03905F03-F5A0-4A0C-891E-E3BD286F1FEA}" srcOrd="2" destOrd="0" parTransId="{91A13ED5-D663-42D8-AA94-3867C0A742FB}" sibTransId="{A952C225-C472-4732-93A4-98759300A608}"/>
    <dgm:cxn modelId="{433E51E9-DA03-4D3D-A237-87DCB0784CBD}" srcId="{03905F03-F5A0-4A0C-891E-E3BD286F1FEA}" destId="{63E09819-36B9-47AC-8F07-D8E2A002D114}" srcOrd="0" destOrd="0" parTransId="{296977EF-7AC8-490F-B26C-3FBA4EF94369}" sibTransId="{95BCA464-EA06-4FB8-946B-05D61BA2CF72}"/>
    <dgm:cxn modelId="{778554EC-CDC7-47E7-B213-5AD0E4D8D401}" type="presOf" srcId="{03905F03-F5A0-4A0C-891E-E3BD286F1FEA}" destId="{5E0FF982-2ACC-4D47-A3FF-E68CD7105CF2}" srcOrd="0" destOrd="0" presId="urn:microsoft.com/office/officeart/2005/8/layout/vList5"/>
    <dgm:cxn modelId="{0C269FFD-79F5-45FC-8588-659478306A01}" type="presOf" srcId="{06E53F16-7ED5-4732-BBA2-D94AA9AFF436}" destId="{7B002698-984F-49B5-A0CA-FFAA6F889925}" srcOrd="0" destOrd="0" presId="urn:microsoft.com/office/officeart/2005/8/layout/vList5"/>
    <dgm:cxn modelId="{F9BBB423-4FF2-43BE-B6DB-78AA24702201}" type="presParOf" srcId="{0424B0B2-AC37-4AEC-B754-76D0480419C1}" destId="{346320E9-9B62-4811-AF9A-FA0A2B52FF32}" srcOrd="0" destOrd="0" presId="urn:microsoft.com/office/officeart/2005/8/layout/vList5"/>
    <dgm:cxn modelId="{0CF2333A-E5FC-48BA-B4C7-CA79FE6A4CDF}" type="presParOf" srcId="{346320E9-9B62-4811-AF9A-FA0A2B52FF32}" destId="{8BBE52C5-C2D1-4D22-85DE-7FD256FF143B}" srcOrd="0" destOrd="0" presId="urn:microsoft.com/office/officeart/2005/8/layout/vList5"/>
    <dgm:cxn modelId="{FE7314E4-20CE-46C7-A05A-1995479A0491}" type="presParOf" srcId="{346320E9-9B62-4811-AF9A-FA0A2B52FF32}" destId="{47BB1F43-2E8C-45DC-B84E-82E3C3406287}" srcOrd="1" destOrd="0" presId="urn:microsoft.com/office/officeart/2005/8/layout/vList5"/>
    <dgm:cxn modelId="{030C263B-9C27-4914-AB71-35339D562B4D}" type="presParOf" srcId="{0424B0B2-AC37-4AEC-B754-76D0480419C1}" destId="{DC24153E-DC95-4213-AB76-C66D47E81FFB}" srcOrd="1" destOrd="0" presId="urn:microsoft.com/office/officeart/2005/8/layout/vList5"/>
    <dgm:cxn modelId="{C5BF2E5F-4F89-4E43-9218-BE41F6AF39F6}" type="presParOf" srcId="{0424B0B2-AC37-4AEC-B754-76D0480419C1}" destId="{FCEDF559-8BF3-45C6-9880-B7F03B5E0A6E}" srcOrd="2" destOrd="0" presId="urn:microsoft.com/office/officeart/2005/8/layout/vList5"/>
    <dgm:cxn modelId="{8B474089-6691-42BC-8B40-81444AD6364B}" type="presParOf" srcId="{FCEDF559-8BF3-45C6-9880-B7F03B5E0A6E}" destId="{D4FBDE75-99C8-4EDE-BE55-43A0407CF18E}" srcOrd="0" destOrd="0" presId="urn:microsoft.com/office/officeart/2005/8/layout/vList5"/>
    <dgm:cxn modelId="{E1817E9D-F3FC-4563-BFC6-4BBC494C58DC}" type="presParOf" srcId="{FCEDF559-8BF3-45C6-9880-B7F03B5E0A6E}" destId="{BB33AE6E-A0CA-4B97-B4D9-27BC7294E9F8}" srcOrd="1" destOrd="0" presId="urn:microsoft.com/office/officeart/2005/8/layout/vList5"/>
    <dgm:cxn modelId="{3288227C-D5E5-4E47-9CB9-7C1B21877498}" type="presParOf" srcId="{0424B0B2-AC37-4AEC-B754-76D0480419C1}" destId="{24E06D49-33DF-427F-AC69-AA8A9CDBC616}" srcOrd="3" destOrd="0" presId="urn:microsoft.com/office/officeart/2005/8/layout/vList5"/>
    <dgm:cxn modelId="{538C2765-8F75-46E6-8868-0CB6993783E6}" type="presParOf" srcId="{0424B0B2-AC37-4AEC-B754-76D0480419C1}" destId="{1BFCD91B-0E8A-47F5-8843-FBBD8AEF693E}" srcOrd="4" destOrd="0" presId="urn:microsoft.com/office/officeart/2005/8/layout/vList5"/>
    <dgm:cxn modelId="{CF43773B-990E-42FC-BE87-25A1C46B89A2}" type="presParOf" srcId="{1BFCD91B-0E8A-47F5-8843-FBBD8AEF693E}" destId="{5E0FF982-2ACC-4D47-A3FF-E68CD7105CF2}" srcOrd="0" destOrd="0" presId="urn:microsoft.com/office/officeart/2005/8/layout/vList5"/>
    <dgm:cxn modelId="{9E783FE9-291D-4F94-8DBA-CD484782C853}" type="presParOf" srcId="{1BFCD91B-0E8A-47F5-8843-FBBD8AEF693E}" destId="{C88A4C5A-4866-4248-995B-3303F618CAA5}" srcOrd="1" destOrd="0" presId="urn:microsoft.com/office/officeart/2005/8/layout/vList5"/>
    <dgm:cxn modelId="{08791F1E-0894-4C04-A0BB-793AB10B4B51}" type="presParOf" srcId="{0424B0B2-AC37-4AEC-B754-76D0480419C1}" destId="{1465F06E-057A-450A-84FF-1F46AA025A4B}" srcOrd="5" destOrd="0" presId="urn:microsoft.com/office/officeart/2005/8/layout/vList5"/>
    <dgm:cxn modelId="{5D85A4A3-5E35-4E89-B41B-29D8A8757010}" type="presParOf" srcId="{0424B0B2-AC37-4AEC-B754-76D0480419C1}" destId="{837254FE-63CA-44C5-8DD3-D943555CD2E5}" srcOrd="6" destOrd="0" presId="urn:microsoft.com/office/officeart/2005/8/layout/vList5"/>
    <dgm:cxn modelId="{3591CD57-C450-4A67-9E34-299F65F41093}" type="presParOf" srcId="{837254FE-63CA-44C5-8DD3-D943555CD2E5}" destId="{BA84FD2C-0DB6-4C96-A791-C6CC015EBB68}" srcOrd="0" destOrd="0" presId="urn:microsoft.com/office/officeart/2005/8/layout/vList5"/>
    <dgm:cxn modelId="{E8228484-06E5-4459-8842-15BF561CF4E1}" type="presParOf" srcId="{837254FE-63CA-44C5-8DD3-D943555CD2E5}" destId="{7B002698-984F-49B5-A0CA-FFAA6F88992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B932C-1A6D-4E2C-8A4D-BE283B6B15EC}">
      <dsp:nvSpPr>
        <dsp:cNvPr id="0" name=""/>
        <dsp:cNvSpPr/>
      </dsp:nvSpPr>
      <dsp:spPr>
        <a:xfrm>
          <a:off x="0" y="0"/>
          <a:ext cx="10840914" cy="253770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HIV with co-occurring MI </a:t>
          </a:r>
          <a:r>
            <a:rPr lang="en-US" sz="1800" kern="1200" dirty="0">
              <a:solidFill>
                <a:schemeClr val="tx1">
                  <a:lumMod val="85000"/>
                </a:schemeClr>
              </a:solidFill>
              <a:latin typeface="Arial" panose="020B0604020202020204" pitchFamily="34" charset="0"/>
              <a:cs typeface="Arial" panose="020B0604020202020204" pitchFamily="34" charset="0"/>
            </a:rPr>
            <a:t>(Mental Illness) </a:t>
          </a:r>
          <a:r>
            <a:rPr lang="en-US" sz="1800" kern="1200" dirty="0">
              <a:latin typeface="Arial" panose="020B0604020202020204" pitchFamily="34" charset="0"/>
              <a:cs typeface="Arial" panose="020B0604020202020204" pitchFamily="34" charset="0"/>
            </a:rPr>
            <a:t>and/or SUD </a:t>
          </a:r>
          <a:r>
            <a:rPr lang="en-US" sz="1800" kern="1200" dirty="0">
              <a:solidFill>
                <a:schemeClr val="tx1">
                  <a:lumMod val="85000"/>
                </a:schemeClr>
              </a:solidFill>
              <a:latin typeface="Arial" panose="020B0604020202020204" pitchFamily="34" charset="0"/>
              <a:cs typeface="Arial" panose="020B0604020202020204" pitchFamily="34" charset="0"/>
            </a:rPr>
            <a:t>(Substance Use Disorders)</a:t>
          </a:r>
        </a:p>
      </dsp:txBody>
      <dsp:txXfrm>
        <a:off x="0" y="0"/>
        <a:ext cx="10840914" cy="1370362"/>
      </dsp:txXfrm>
    </dsp:sp>
    <dsp:sp modelId="{AF346A78-4803-4639-8810-C2BA93111BA3}">
      <dsp:nvSpPr>
        <dsp:cNvPr id="0" name=""/>
        <dsp:cNvSpPr/>
      </dsp:nvSpPr>
      <dsp:spPr>
        <a:xfrm>
          <a:off x="3001" y="1319608"/>
          <a:ext cx="1879162" cy="1167346"/>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&gt;1M people </a:t>
          </a:r>
          <a:r>
            <a:rPr lang="en-US" sz="1200" kern="1200" dirty="0">
              <a:latin typeface="Arial" panose="020B0604020202020204" pitchFamily="34" charset="0"/>
              <a:cs typeface="Arial" panose="020B0604020202020204" pitchFamily="34" charset="0"/>
            </a:rPr>
            <a:t>in the US live with HIV </a:t>
          </a:r>
          <a:r>
            <a:rPr lang="en-US" sz="1200" kern="1200" dirty="0">
              <a:solidFill>
                <a:schemeClr val="bg1">
                  <a:lumMod val="50000"/>
                  <a:lumOff val="50000"/>
                </a:schemeClr>
              </a:solidFill>
              <a:latin typeface="Arial" panose="020B0604020202020204" pitchFamily="34" charset="0"/>
              <a:cs typeface="Arial" panose="020B0604020202020204" pitchFamily="34" charset="0"/>
            </a:rPr>
            <a:t>(Human Immunodeficiency Virus)</a:t>
          </a:r>
        </a:p>
      </dsp:txBody>
      <dsp:txXfrm>
        <a:off x="3001" y="1319608"/>
        <a:ext cx="1879162" cy="1167346"/>
      </dsp:txXfrm>
    </dsp:sp>
    <dsp:sp modelId="{556DC72C-AE77-4F2B-B38C-7D92D610B7A0}">
      <dsp:nvSpPr>
        <dsp:cNvPr id="0" name=""/>
        <dsp:cNvSpPr/>
      </dsp:nvSpPr>
      <dsp:spPr>
        <a:xfrm>
          <a:off x="1882163" y="1319608"/>
          <a:ext cx="2043025" cy="1167346"/>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a:t>
          </a:r>
          <a:r>
            <a:rPr lang="en-US" sz="1200" b="1" kern="1200" dirty="0">
              <a:latin typeface="Arial" panose="020B0604020202020204" pitchFamily="34" charset="0"/>
              <a:cs typeface="Arial" panose="020B0604020202020204" pitchFamily="34" charset="0"/>
            </a:rPr>
            <a:t>10-28% of people living with HIV </a:t>
          </a:r>
          <a:r>
            <a:rPr lang="en-US" sz="1200" kern="1200" dirty="0">
              <a:latin typeface="Arial" panose="020B0604020202020204" pitchFamily="34" charset="0"/>
              <a:cs typeface="Arial" panose="020B0604020202020204" pitchFamily="34" charset="0"/>
            </a:rPr>
            <a:t>have </a:t>
          </a:r>
          <a:r>
            <a:rPr lang="en-US" sz="1200" b="1" kern="1200" dirty="0">
              <a:latin typeface="Arial" panose="020B0604020202020204" pitchFamily="34" charset="0"/>
              <a:cs typeface="Arial" panose="020B0604020202020204" pitchFamily="34" charset="0"/>
            </a:rPr>
            <a:t>co-occurring SUDs and mental illnesses</a:t>
          </a:r>
          <a:r>
            <a:rPr lang="en-US" sz="1200" kern="1200" dirty="0">
              <a:latin typeface="Arial" panose="020B0604020202020204" pitchFamily="34" charset="0"/>
              <a:cs typeface="Arial" panose="020B0604020202020204" pitchFamily="34" charset="0"/>
            </a:rPr>
            <a:t>.</a:t>
          </a:r>
        </a:p>
      </dsp:txBody>
      <dsp:txXfrm>
        <a:off x="1882163" y="1319608"/>
        <a:ext cx="2043025" cy="1167346"/>
      </dsp:txXfrm>
    </dsp:sp>
    <dsp:sp modelId="{6BB23A0D-2994-4C32-81F1-0FBB18B16D11}">
      <dsp:nvSpPr>
        <dsp:cNvPr id="0" name=""/>
        <dsp:cNvSpPr/>
      </dsp:nvSpPr>
      <dsp:spPr>
        <a:xfrm>
          <a:off x="3925188" y="1319608"/>
          <a:ext cx="1879162" cy="1167346"/>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People living with HIV are as much </a:t>
          </a:r>
          <a:r>
            <a:rPr lang="en-US" sz="1200" b="1" kern="1200" dirty="0">
              <a:latin typeface="Arial" panose="020B0604020202020204" pitchFamily="34" charset="0"/>
              <a:cs typeface="Arial" panose="020B0604020202020204" pitchFamily="34" charset="0"/>
            </a:rPr>
            <a:t>20x more likely </a:t>
          </a:r>
          <a:r>
            <a:rPr lang="en-US" sz="1200" kern="1200" dirty="0">
              <a:latin typeface="Arial" panose="020B0604020202020204" pitchFamily="34" charset="0"/>
              <a:cs typeface="Arial" panose="020B0604020202020204" pitchFamily="34" charset="0"/>
            </a:rPr>
            <a:t>to have </a:t>
          </a:r>
          <a:r>
            <a:rPr lang="en-US" sz="1200" b="1" kern="1200" dirty="0">
              <a:latin typeface="Arial" panose="020B0604020202020204" pitchFamily="34" charset="0"/>
              <a:cs typeface="Arial" panose="020B0604020202020204" pitchFamily="34" charset="0"/>
            </a:rPr>
            <a:t>experienced trauma </a:t>
          </a:r>
          <a:r>
            <a:rPr lang="en-US" sz="1200" kern="1200" dirty="0">
              <a:latin typeface="Arial" panose="020B0604020202020204" pitchFamily="34" charset="0"/>
              <a:cs typeface="Arial" panose="020B0604020202020204" pitchFamily="34" charset="0"/>
            </a:rPr>
            <a:t>than the general population</a:t>
          </a:r>
        </a:p>
      </dsp:txBody>
      <dsp:txXfrm>
        <a:off x="3925188" y="1319608"/>
        <a:ext cx="1879162" cy="1167346"/>
      </dsp:txXfrm>
    </dsp:sp>
    <dsp:sp modelId="{32C4702F-04D0-4B32-A083-7CB28AB76325}">
      <dsp:nvSpPr>
        <dsp:cNvPr id="0" name=""/>
        <dsp:cNvSpPr/>
      </dsp:nvSpPr>
      <dsp:spPr>
        <a:xfrm>
          <a:off x="5804351" y="1319608"/>
          <a:ext cx="2227840" cy="1167346"/>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People living with both HIV and SUDs may </a:t>
          </a:r>
          <a:r>
            <a:rPr lang="en-US" sz="1200" b="1" kern="1200" dirty="0">
              <a:latin typeface="Arial" panose="020B0604020202020204" pitchFamily="34" charset="0"/>
              <a:cs typeface="Arial" panose="020B0604020202020204" pitchFamily="34" charset="0"/>
            </a:rPr>
            <a:t>delay HIV treatment initiation </a:t>
          </a:r>
          <a:r>
            <a:rPr lang="en-US" sz="1200" kern="1200" dirty="0">
              <a:latin typeface="Arial" panose="020B0604020202020204" pitchFamily="34" charset="0"/>
              <a:cs typeface="Arial" panose="020B0604020202020204" pitchFamily="34" charset="0"/>
            </a:rPr>
            <a:t>and </a:t>
          </a:r>
          <a:r>
            <a:rPr lang="en-US" sz="1200" b="1" kern="1200" dirty="0">
              <a:latin typeface="Arial" panose="020B0604020202020204" pitchFamily="34" charset="0"/>
              <a:cs typeface="Arial" panose="020B0604020202020204" pitchFamily="34" charset="0"/>
            </a:rPr>
            <a:t>underutilize SUD treatment</a:t>
          </a:r>
          <a:r>
            <a:rPr lang="en-US" sz="1200" kern="1200" dirty="0">
              <a:latin typeface="Arial" panose="020B0604020202020204" pitchFamily="34" charset="0"/>
              <a:cs typeface="Arial" panose="020B0604020202020204" pitchFamily="34" charset="0"/>
            </a:rPr>
            <a:t>. </a:t>
          </a:r>
        </a:p>
      </dsp:txBody>
      <dsp:txXfrm>
        <a:off x="5804351" y="1319608"/>
        <a:ext cx="2227840" cy="1167346"/>
      </dsp:txXfrm>
    </dsp:sp>
    <dsp:sp modelId="{D8E0E500-825B-4991-8FB7-FF4AFB13B45E}">
      <dsp:nvSpPr>
        <dsp:cNvPr id="0" name=""/>
        <dsp:cNvSpPr/>
      </dsp:nvSpPr>
      <dsp:spPr>
        <a:xfrm>
          <a:off x="8032191" y="1319608"/>
          <a:ext cx="2805720" cy="1167346"/>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People living with HIV and a co-occurring SUD are </a:t>
          </a:r>
          <a:r>
            <a:rPr lang="en-US" sz="1200" b="1" i="0" u="none" kern="1200" dirty="0">
              <a:latin typeface="Arial" panose="020B0604020202020204" pitchFamily="34" charset="0"/>
              <a:cs typeface="Arial" panose="020B0604020202020204" pitchFamily="34" charset="0"/>
            </a:rPr>
            <a:t>less likely to receive Antiretroviral Therapy (ART) </a:t>
          </a:r>
          <a:r>
            <a:rPr lang="en-US" sz="1200" kern="1200" dirty="0">
              <a:latin typeface="Arial" panose="020B0604020202020204" pitchFamily="34" charset="0"/>
              <a:cs typeface="Arial" panose="020B0604020202020204" pitchFamily="34" charset="0"/>
            </a:rPr>
            <a:t>and </a:t>
          </a:r>
          <a:r>
            <a:rPr lang="en-US" sz="1200" b="1" u="none" kern="1200" dirty="0">
              <a:latin typeface="Arial" panose="020B0604020202020204" pitchFamily="34" charset="0"/>
              <a:cs typeface="Arial" panose="020B0604020202020204" pitchFamily="34" charset="0"/>
            </a:rPr>
            <a:t>other clinical assessments</a:t>
          </a:r>
          <a:r>
            <a:rPr lang="en-US" sz="1200" kern="1200" dirty="0">
              <a:latin typeface="Arial" panose="020B0604020202020204" pitchFamily="34" charset="0"/>
              <a:cs typeface="Arial" panose="020B0604020202020204" pitchFamily="34" charset="0"/>
            </a:rPr>
            <a:t> </a:t>
          </a:r>
          <a:r>
            <a:rPr lang="en-US" sz="1200" kern="1200" dirty="0">
              <a:solidFill>
                <a:schemeClr val="bg1">
                  <a:lumMod val="50000"/>
                  <a:lumOff val="50000"/>
                </a:schemeClr>
              </a:solidFill>
              <a:latin typeface="Arial" panose="020B0604020202020204" pitchFamily="34" charset="0"/>
              <a:cs typeface="Arial" panose="020B0604020202020204" pitchFamily="34" charset="0"/>
            </a:rPr>
            <a:t>(e.g., viral load testing)</a:t>
          </a:r>
        </a:p>
      </dsp:txBody>
      <dsp:txXfrm>
        <a:off x="8032191" y="1319608"/>
        <a:ext cx="2805720" cy="11673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FC877-3965-419F-9F7B-D919B8A28366}">
      <dsp:nvSpPr>
        <dsp:cNvPr id="0" name=""/>
        <dsp:cNvSpPr/>
      </dsp:nvSpPr>
      <dsp:spPr>
        <a:xfrm>
          <a:off x="125014" y="356321"/>
          <a:ext cx="1826608" cy="90732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5 essential elements contribute to cultural competence</a:t>
          </a:r>
        </a:p>
      </dsp:txBody>
      <dsp:txXfrm>
        <a:off x="151589" y="382896"/>
        <a:ext cx="1773458" cy="854173"/>
      </dsp:txXfrm>
    </dsp:sp>
    <dsp:sp modelId="{0A33C99D-18ED-414D-B742-4E9DA4E2998A}">
      <dsp:nvSpPr>
        <dsp:cNvPr id="0" name=""/>
        <dsp:cNvSpPr/>
      </dsp:nvSpPr>
      <dsp:spPr>
        <a:xfrm>
          <a:off x="307675" y="1263645"/>
          <a:ext cx="147252" cy="636747"/>
        </a:xfrm>
        <a:custGeom>
          <a:avLst/>
          <a:gdLst/>
          <a:ahLst/>
          <a:cxnLst/>
          <a:rect l="0" t="0" r="0" b="0"/>
          <a:pathLst>
            <a:path>
              <a:moveTo>
                <a:pt x="0" y="0"/>
              </a:moveTo>
              <a:lnTo>
                <a:pt x="0" y="636747"/>
              </a:lnTo>
              <a:lnTo>
                <a:pt x="147252" y="63674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8D1FC9-EC3E-4956-9711-FC89E22F09D1}">
      <dsp:nvSpPr>
        <dsp:cNvPr id="0" name=""/>
        <dsp:cNvSpPr/>
      </dsp:nvSpPr>
      <dsp:spPr>
        <a:xfrm>
          <a:off x="454927" y="1558662"/>
          <a:ext cx="1093540"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Valuing diversity</a:t>
          </a:r>
        </a:p>
      </dsp:txBody>
      <dsp:txXfrm>
        <a:off x="474945" y="1578680"/>
        <a:ext cx="1053504" cy="643426"/>
      </dsp:txXfrm>
    </dsp:sp>
    <dsp:sp modelId="{6B39C99E-0663-4900-A478-E12B31F7CCCC}">
      <dsp:nvSpPr>
        <dsp:cNvPr id="0" name=""/>
        <dsp:cNvSpPr/>
      </dsp:nvSpPr>
      <dsp:spPr>
        <a:xfrm>
          <a:off x="307675" y="1263645"/>
          <a:ext cx="147252" cy="1491076"/>
        </a:xfrm>
        <a:custGeom>
          <a:avLst/>
          <a:gdLst/>
          <a:ahLst/>
          <a:cxnLst/>
          <a:rect l="0" t="0" r="0" b="0"/>
          <a:pathLst>
            <a:path>
              <a:moveTo>
                <a:pt x="0" y="0"/>
              </a:moveTo>
              <a:lnTo>
                <a:pt x="0" y="1491076"/>
              </a:lnTo>
              <a:lnTo>
                <a:pt x="147252" y="149107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A6460B-D00B-4E54-8F94-7284D4C3D5BE}">
      <dsp:nvSpPr>
        <dsp:cNvPr id="0" name=""/>
        <dsp:cNvSpPr/>
      </dsp:nvSpPr>
      <dsp:spPr>
        <a:xfrm>
          <a:off x="454927" y="2412990"/>
          <a:ext cx="1546090"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Cultural self-assessment</a:t>
          </a:r>
        </a:p>
      </dsp:txBody>
      <dsp:txXfrm>
        <a:off x="474945" y="2433008"/>
        <a:ext cx="1506054" cy="643426"/>
      </dsp:txXfrm>
    </dsp:sp>
    <dsp:sp modelId="{7D16022C-200D-4FC1-90CB-87853D791014}">
      <dsp:nvSpPr>
        <dsp:cNvPr id="0" name=""/>
        <dsp:cNvSpPr/>
      </dsp:nvSpPr>
      <dsp:spPr>
        <a:xfrm>
          <a:off x="307675" y="1263645"/>
          <a:ext cx="147252" cy="2345404"/>
        </a:xfrm>
        <a:custGeom>
          <a:avLst/>
          <a:gdLst/>
          <a:ahLst/>
          <a:cxnLst/>
          <a:rect l="0" t="0" r="0" b="0"/>
          <a:pathLst>
            <a:path>
              <a:moveTo>
                <a:pt x="0" y="0"/>
              </a:moveTo>
              <a:lnTo>
                <a:pt x="0" y="2345404"/>
              </a:lnTo>
              <a:lnTo>
                <a:pt x="147252" y="2345404"/>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BFDE9D-E32A-4723-B9B3-4B4E9362B678}">
      <dsp:nvSpPr>
        <dsp:cNvPr id="0" name=""/>
        <dsp:cNvSpPr/>
      </dsp:nvSpPr>
      <dsp:spPr>
        <a:xfrm>
          <a:off x="454927" y="3267319"/>
          <a:ext cx="1615727"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Dynamics of difference</a:t>
          </a:r>
        </a:p>
      </dsp:txBody>
      <dsp:txXfrm>
        <a:off x="474945" y="3287337"/>
        <a:ext cx="1575691" cy="643426"/>
      </dsp:txXfrm>
    </dsp:sp>
    <dsp:sp modelId="{F2C16120-A42C-4686-B611-F0DD8546420E}">
      <dsp:nvSpPr>
        <dsp:cNvPr id="0" name=""/>
        <dsp:cNvSpPr/>
      </dsp:nvSpPr>
      <dsp:spPr>
        <a:xfrm>
          <a:off x="307675" y="1263645"/>
          <a:ext cx="147252" cy="3199732"/>
        </a:xfrm>
        <a:custGeom>
          <a:avLst/>
          <a:gdLst/>
          <a:ahLst/>
          <a:cxnLst/>
          <a:rect l="0" t="0" r="0" b="0"/>
          <a:pathLst>
            <a:path>
              <a:moveTo>
                <a:pt x="0" y="0"/>
              </a:moveTo>
              <a:lnTo>
                <a:pt x="0" y="3199732"/>
              </a:lnTo>
              <a:lnTo>
                <a:pt x="147252" y="319973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18C178-A668-4FEB-8DAB-4AA53E7593C9}">
      <dsp:nvSpPr>
        <dsp:cNvPr id="0" name=""/>
        <dsp:cNvSpPr/>
      </dsp:nvSpPr>
      <dsp:spPr>
        <a:xfrm>
          <a:off x="454927" y="4121647"/>
          <a:ext cx="2617946"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Institutionalization of cultural knowledge</a:t>
          </a:r>
        </a:p>
      </dsp:txBody>
      <dsp:txXfrm>
        <a:off x="474945" y="4141665"/>
        <a:ext cx="2577910" cy="643426"/>
      </dsp:txXfrm>
    </dsp:sp>
    <dsp:sp modelId="{1654F777-B298-40E6-B61A-0C745CCF7208}">
      <dsp:nvSpPr>
        <dsp:cNvPr id="0" name=""/>
        <dsp:cNvSpPr/>
      </dsp:nvSpPr>
      <dsp:spPr>
        <a:xfrm>
          <a:off x="307675" y="1263645"/>
          <a:ext cx="147252" cy="4054061"/>
        </a:xfrm>
        <a:custGeom>
          <a:avLst/>
          <a:gdLst/>
          <a:ahLst/>
          <a:cxnLst/>
          <a:rect l="0" t="0" r="0" b="0"/>
          <a:pathLst>
            <a:path>
              <a:moveTo>
                <a:pt x="0" y="0"/>
              </a:moveTo>
              <a:lnTo>
                <a:pt x="0" y="4054061"/>
              </a:lnTo>
              <a:lnTo>
                <a:pt x="147252" y="40540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C5522A-36E9-46DF-8667-250CE0C13A1B}">
      <dsp:nvSpPr>
        <dsp:cNvPr id="0" name=""/>
        <dsp:cNvSpPr/>
      </dsp:nvSpPr>
      <dsp:spPr>
        <a:xfrm>
          <a:off x="454927" y="4975975"/>
          <a:ext cx="1650731"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Adaptations to diversity</a:t>
          </a:r>
        </a:p>
      </dsp:txBody>
      <dsp:txXfrm>
        <a:off x="474945" y="4995993"/>
        <a:ext cx="1610695" cy="643426"/>
      </dsp:txXfrm>
    </dsp:sp>
    <dsp:sp modelId="{29D818D6-7032-4148-98C6-0D6C9B5B0883}">
      <dsp:nvSpPr>
        <dsp:cNvPr id="0" name=""/>
        <dsp:cNvSpPr/>
      </dsp:nvSpPr>
      <dsp:spPr>
        <a:xfrm>
          <a:off x="3027809" y="709"/>
          <a:ext cx="1866618" cy="12765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Weiss (2007) recommends these six steps to improve cross-cultural communication with clients</a:t>
          </a:r>
        </a:p>
      </dsp:txBody>
      <dsp:txXfrm>
        <a:off x="3065198" y="38098"/>
        <a:ext cx="1791840" cy="1201773"/>
      </dsp:txXfrm>
    </dsp:sp>
    <dsp:sp modelId="{2E3CA6AA-DEF9-4FF3-9208-96851077643C}">
      <dsp:nvSpPr>
        <dsp:cNvPr id="0" name=""/>
        <dsp:cNvSpPr/>
      </dsp:nvSpPr>
      <dsp:spPr>
        <a:xfrm>
          <a:off x="3214470" y="1277260"/>
          <a:ext cx="186661" cy="512596"/>
        </a:xfrm>
        <a:custGeom>
          <a:avLst/>
          <a:gdLst/>
          <a:ahLst/>
          <a:cxnLst/>
          <a:rect l="0" t="0" r="0" b="0"/>
          <a:pathLst>
            <a:path>
              <a:moveTo>
                <a:pt x="0" y="0"/>
              </a:moveTo>
              <a:lnTo>
                <a:pt x="0" y="512596"/>
              </a:lnTo>
              <a:lnTo>
                <a:pt x="186661" y="51259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85C-F6DF-4827-A4D9-3D9E0DC768A2}">
      <dsp:nvSpPr>
        <dsp:cNvPr id="0" name=""/>
        <dsp:cNvSpPr/>
      </dsp:nvSpPr>
      <dsp:spPr>
        <a:xfrm>
          <a:off x="3401132" y="1448126"/>
          <a:ext cx="1093540"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Slow down</a:t>
          </a:r>
          <a:endParaRPr lang="en-US" sz="800" kern="1200" dirty="0">
            <a:latin typeface="Arial" panose="020B0604020202020204" pitchFamily="34" charset="0"/>
            <a:cs typeface="Arial" panose="020B0604020202020204" pitchFamily="34" charset="0"/>
          </a:endParaRPr>
        </a:p>
      </dsp:txBody>
      <dsp:txXfrm>
        <a:off x="3421150" y="1468144"/>
        <a:ext cx="1053504" cy="643426"/>
      </dsp:txXfrm>
    </dsp:sp>
    <dsp:sp modelId="{B5871690-0514-44CC-9159-37F9BABECB7B}">
      <dsp:nvSpPr>
        <dsp:cNvPr id="0" name=""/>
        <dsp:cNvSpPr/>
      </dsp:nvSpPr>
      <dsp:spPr>
        <a:xfrm>
          <a:off x="3214470" y="1277260"/>
          <a:ext cx="186661" cy="1366925"/>
        </a:xfrm>
        <a:custGeom>
          <a:avLst/>
          <a:gdLst/>
          <a:ahLst/>
          <a:cxnLst/>
          <a:rect l="0" t="0" r="0" b="0"/>
          <a:pathLst>
            <a:path>
              <a:moveTo>
                <a:pt x="0" y="0"/>
              </a:moveTo>
              <a:lnTo>
                <a:pt x="0" y="1366925"/>
              </a:lnTo>
              <a:lnTo>
                <a:pt x="186661" y="136692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9A4236-0C3A-40E8-A8EC-E59BD526E687}">
      <dsp:nvSpPr>
        <dsp:cNvPr id="0" name=""/>
        <dsp:cNvSpPr/>
      </dsp:nvSpPr>
      <dsp:spPr>
        <a:xfrm>
          <a:off x="3401132" y="2302454"/>
          <a:ext cx="1657894"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Use plain, nonpsychiatric language</a:t>
          </a:r>
        </a:p>
      </dsp:txBody>
      <dsp:txXfrm>
        <a:off x="3421150" y="2322472"/>
        <a:ext cx="1617858" cy="643426"/>
      </dsp:txXfrm>
    </dsp:sp>
    <dsp:sp modelId="{681EBA9C-0AA6-4C83-9F27-6B71D488BF5E}">
      <dsp:nvSpPr>
        <dsp:cNvPr id="0" name=""/>
        <dsp:cNvSpPr/>
      </dsp:nvSpPr>
      <dsp:spPr>
        <a:xfrm>
          <a:off x="3214470" y="1277260"/>
          <a:ext cx="186661" cy="2221253"/>
        </a:xfrm>
        <a:custGeom>
          <a:avLst/>
          <a:gdLst/>
          <a:ahLst/>
          <a:cxnLst/>
          <a:rect l="0" t="0" r="0" b="0"/>
          <a:pathLst>
            <a:path>
              <a:moveTo>
                <a:pt x="0" y="0"/>
              </a:moveTo>
              <a:lnTo>
                <a:pt x="0" y="2221253"/>
              </a:lnTo>
              <a:lnTo>
                <a:pt x="186661" y="222125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CC2BC5-FAFA-44FD-AEB7-841FFA1911D5}">
      <dsp:nvSpPr>
        <dsp:cNvPr id="0" name=""/>
        <dsp:cNvSpPr/>
      </dsp:nvSpPr>
      <dsp:spPr>
        <a:xfrm>
          <a:off x="3401132" y="3156782"/>
          <a:ext cx="1315955"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Show or draw pictures</a:t>
          </a:r>
        </a:p>
      </dsp:txBody>
      <dsp:txXfrm>
        <a:off x="3421150" y="3176800"/>
        <a:ext cx="1275919" cy="643426"/>
      </dsp:txXfrm>
    </dsp:sp>
    <dsp:sp modelId="{5AE2C4D5-96C7-4525-9596-95B51EF042BA}">
      <dsp:nvSpPr>
        <dsp:cNvPr id="0" name=""/>
        <dsp:cNvSpPr/>
      </dsp:nvSpPr>
      <dsp:spPr>
        <a:xfrm>
          <a:off x="3214470" y="1277260"/>
          <a:ext cx="186661" cy="3075581"/>
        </a:xfrm>
        <a:custGeom>
          <a:avLst/>
          <a:gdLst/>
          <a:ahLst/>
          <a:cxnLst/>
          <a:rect l="0" t="0" r="0" b="0"/>
          <a:pathLst>
            <a:path>
              <a:moveTo>
                <a:pt x="0" y="0"/>
              </a:moveTo>
              <a:lnTo>
                <a:pt x="0" y="3075581"/>
              </a:lnTo>
              <a:lnTo>
                <a:pt x="186661" y="307558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CE0706-DF95-47FF-9BA8-B751DE48BBE7}">
      <dsp:nvSpPr>
        <dsp:cNvPr id="0" name=""/>
        <dsp:cNvSpPr/>
      </dsp:nvSpPr>
      <dsp:spPr>
        <a:xfrm>
          <a:off x="3401132" y="4011110"/>
          <a:ext cx="1514760"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Limit the amount of information provided at one time.</a:t>
          </a:r>
        </a:p>
      </dsp:txBody>
      <dsp:txXfrm>
        <a:off x="3421150" y="4031128"/>
        <a:ext cx="1474724" cy="643426"/>
      </dsp:txXfrm>
    </dsp:sp>
    <dsp:sp modelId="{397F3F70-2B7A-42B7-9F86-1B303E8047FF}">
      <dsp:nvSpPr>
        <dsp:cNvPr id="0" name=""/>
        <dsp:cNvSpPr/>
      </dsp:nvSpPr>
      <dsp:spPr>
        <a:xfrm>
          <a:off x="3214470" y="1277260"/>
          <a:ext cx="165359" cy="3958714"/>
        </a:xfrm>
        <a:custGeom>
          <a:avLst/>
          <a:gdLst/>
          <a:ahLst/>
          <a:cxnLst/>
          <a:rect l="0" t="0" r="0" b="0"/>
          <a:pathLst>
            <a:path>
              <a:moveTo>
                <a:pt x="0" y="0"/>
              </a:moveTo>
              <a:lnTo>
                <a:pt x="0" y="3958714"/>
              </a:lnTo>
              <a:lnTo>
                <a:pt x="165359" y="3958714"/>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F16EEA-C2F2-4112-877D-528C81A346CE}">
      <dsp:nvSpPr>
        <dsp:cNvPr id="0" name=""/>
        <dsp:cNvSpPr/>
      </dsp:nvSpPr>
      <dsp:spPr>
        <a:xfrm>
          <a:off x="3379830" y="4858338"/>
          <a:ext cx="1969159" cy="75527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Use the “teach-back” method. Ask the client, in a nonthreatening way, to explain or show what he or she has been told</a:t>
          </a:r>
        </a:p>
      </dsp:txBody>
      <dsp:txXfrm>
        <a:off x="3401951" y="4880459"/>
        <a:ext cx="1924917" cy="711032"/>
      </dsp:txXfrm>
    </dsp:sp>
    <dsp:sp modelId="{EDE395ED-E781-4E19-96E7-364EE0A85AA8}">
      <dsp:nvSpPr>
        <dsp:cNvPr id="0" name=""/>
        <dsp:cNvSpPr/>
      </dsp:nvSpPr>
      <dsp:spPr>
        <a:xfrm>
          <a:off x="3214470" y="1277260"/>
          <a:ext cx="186661" cy="4856049"/>
        </a:xfrm>
        <a:custGeom>
          <a:avLst/>
          <a:gdLst/>
          <a:ahLst/>
          <a:cxnLst/>
          <a:rect l="0" t="0" r="0" b="0"/>
          <a:pathLst>
            <a:path>
              <a:moveTo>
                <a:pt x="0" y="0"/>
              </a:moveTo>
              <a:lnTo>
                <a:pt x="0" y="4856049"/>
              </a:lnTo>
              <a:lnTo>
                <a:pt x="186661" y="485604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050E2F-EDF7-4E55-A88B-C2CFAC3E4010}">
      <dsp:nvSpPr>
        <dsp:cNvPr id="0" name=""/>
        <dsp:cNvSpPr/>
      </dsp:nvSpPr>
      <dsp:spPr>
        <a:xfrm>
          <a:off x="3401132" y="5791578"/>
          <a:ext cx="1713533" cy="6834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rial" panose="020B0604020202020204" pitchFamily="34" charset="0"/>
              <a:cs typeface="Arial" panose="020B0604020202020204" pitchFamily="34" charset="0"/>
            </a:rPr>
            <a:t>Create a shame-free environment that encourages questions and participation</a:t>
          </a:r>
        </a:p>
      </dsp:txBody>
      <dsp:txXfrm>
        <a:off x="3421150" y="5811596"/>
        <a:ext cx="1673497" cy="6434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4FF82-3770-46E8-BCC9-6B8C7C63FCF2}">
      <dsp:nvSpPr>
        <dsp:cNvPr id="0" name=""/>
        <dsp:cNvSpPr/>
      </dsp:nvSpPr>
      <dsp:spPr>
        <a:xfrm rot="5400000">
          <a:off x="234023" y="2646662"/>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DBEEB-2044-4392-9636-CF12DFD3864F}">
      <dsp:nvSpPr>
        <dsp:cNvPr id="0" name=""/>
        <dsp:cNvSpPr/>
      </dsp:nvSpPr>
      <dsp:spPr>
        <a:xfrm>
          <a:off x="119143" y="2988823"/>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i="0" u="none" kern="1200" dirty="0"/>
            <a:t>Step 1: </a:t>
          </a:r>
        </a:p>
        <a:p>
          <a:pPr marL="0" lvl="0" indent="0" algn="l" defTabSz="533400">
            <a:lnSpc>
              <a:spcPct val="90000"/>
            </a:lnSpc>
            <a:spcBef>
              <a:spcPct val="0"/>
            </a:spcBef>
            <a:spcAft>
              <a:spcPct val="35000"/>
            </a:spcAft>
            <a:buNone/>
          </a:pPr>
          <a:r>
            <a:rPr lang="en-US" sz="1200" b="0" i="0" u="none" kern="1200" dirty="0"/>
            <a:t>Engage clients</a:t>
          </a:r>
          <a:endParaRPr lang="en-US" sz="1200" kern="1200" dirty="0">
            <a:latin typeface="Arial" panose="020B0604020202020204" pitchFamily="34" charset="0"/>
            <a:cs typeface="Arial" panose="020B0604020202020204" pitchFamily="34" charset="0"/>
          </a:endParaRPr>
        </a:p>
      </dsp:txBody>
      <dsp:txXfrm>
        <a:off x="119143" y="2988823"/>
        <a:ext cx="1033871" cy="906249"/>
      </dsp:txXfrm>
    </dsp:sp>
    <dsp:sp modelId="{F1696801-1937-4F45-9A00-0169A5B88CF2}">
      <dsp:nvSpPr>
        <dsp:cNvPr id="0" name=""/>
        <dsp:cNvSpPr/>
      </dsp:nvSpPr>
      <dsp:spPr>
        <a:xfrm>
          <a:off x="957944" y="2562352"/>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59A187-1D8D-42D6-B0D9-8F3F44C6140B}">
      <dsp:nvSpPr>
        <dsp:cNvPr id="0" name=""/>
        <dsp:cNvSpPr/>
      </dsp:nvSpPr>
      <dsp:spPr>
        <a:xfrm rot="5400000">
          <a:off x="1499684" y="2333473"/>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7B0ABD-5DBB-48E3-B301-5E7677B7C823}">
      <dsp:nvSpPr>
        <dsp:cNvPr id="0" name=""/>
        <dsp:cNvSpPr/>
      </dsp:nvSpPr>
      <dsp:spPr>
        <a:xfrm>
          <a:off x="1384804" y="2675634"/>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dirty="0"/>
            <a:t>Step 2:</a:t>
          </a:r>
        </a:p>
        <a:p>
          <a:pPr marL="0" lvl="0" indent="0" algn="l" defTabSz="533400">
            <a:lnSpc>
              <a:spcPct val="90000"/>
            </a:lnSpc>
            <a:spcBef>
              <a:spcPct val="0"/>
            </a:spcBef>
            <a:spcAft>
              <a:spcPct val="35000"/>
            </a:spcAft>
            <a:buFont typeface="Arial" panose="020B0604020202020204" pitchFamily="34" charset="0"/>
            <a:buNone/>
          </a:pPr>
          <a:r>
            <a:rPr lang="en-US" sz="1200" b="0" i="0" u="none" kern="1200" dirty="0"/>
            <a:t>Familiarize clients and their families with treatment and evaluation processes</a:t>
          </a:r>
        </a:p>
      </dsp:txBody>
      <dsp:txXfrm>
        <a:off x="1384804" y="2675634"/>
        <a:ext cx="1033871" cy="906249"/>
      </dsp:txXfrm>
    </dsp:sp>
    <dsp:sp modelId="{C6F167F9-EA1C-4A09-9C97-2AC268577B9A}">
      <dsp:nvSpPr>
        <dsp:cNvPr id="0" name=""/>
        <dsp:cNvSpPr/>
      </dsp:nvSpPr>
      <dsp:spPr>
        <a:xfrm>
          <a:off x="2223605" y="2249163"/>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509E2-A3DA-4964-A537-5783F88D596A}">
      <dsp:nvSpPr>
        <dsp:cNvPr id="0" name=""/>
        <dsp:cNvSpPr/>
      </dsp:nvSpPr>
      <dsp:spPr>
        <a:xfrm rot="5400000">
          <a:off x="2765345" y="2020283"/>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D1E039-6284-4868-B73B-E9BFBA969313}">
      <dsp:nvSpPr>
        <dsp:cNvPr id="0" name=""/>
        <dsp:cNvSpPr/>
      </dsp:nvSpPr>
      <dsp:spPr>
        <a:xfrm>
          <a:off x="2650465" y="2362445"/>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dirty="0"/>
            <a:t>Step 3: </a:t>
          </a:r>
        </a:p>
        <a:p>
          <a:pPr marL="0" lvl="0" indent="0" algn="l" defTabSz="533400">
            <a:lnSpc>
              <a:spcPct val="90000"/>
            </a:lnSpc>
            <a:spcBef>
              <a:spcPct val="0"/>
            </a:spcBef>
            <a:spcAft>
              <a:spcPct val="35000"/>
            </a:spcAft>
            <a:buFont typeface="Arial" panose="020B0604020202020204" pitchFamily="34" charset="0"/>
            <a:buNone/>
          </a:pPr>
          <a:r>
            <a:rPr lang="en-US" sz="1200" b="0" i="0" u="none" kern="1200" dirty="0"/>
            <a:t>Endorse collaboration in interviews, assessments, and treatment planning</a:t>
          </a:r>
        </a:p>
      </dsp:txBody>
      <dsp:txXfrm>
        <a:off x="2650465" y="2362445"/>
        <a:ext cx="1033871" cy="906249"/>
      </dsp:txXfrm>
    </dsp:sp>
    <dsp:sp modelId="{E25195BA-5C00-4490-A195-88C4DE445D68}">
      <dsp:nvSpPr>
        <dsp:cNvPr id="0" name=""/>
        <dsp:cNvSpPr/>
      </dsp:nvSpPr>
      <dsp:spPr>
        <a:xfrm>
          <a:off x="3489266" y="1935974"/>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8CFDB3-C0FA-4F46-BEA4-CAEBCF1801D4}">
      <dsp:nvSpPr>
        <dsp:cNvPr id="0" name=""/>
        <dsp:cNvSpPr/>
      </dsp:nvSpPr>
      <dsp:spPr>
        <a:xfrm rot="5400000">
          <a:off x="4031006" y="1707094"/>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F7CB38-1DAF-4A2D-B65B-7E2833C205EE}">
      <dsp:nvSpPr>
        <dsp:cNvPr id="0" name=""/>
        <dsp:cNvSpPr/>
      </dsp:nvSpPr>
      <dsp:spPr>
        <a:xfrm>
          <a:off x="3916126" y="2049255"/>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dirty="0"/>
            <a:t>Step 4: </a:t>
          </a:r>
        </a:p>
        <a:p>
          <a:pPr marL="0" lvl="0" indent="0" algn="l" defTabSz="533400">
            <a:lnSpc>
              <a:spcPct val="90000"/>
            </a:lnSpc>
            <a:spcBef>
              <a:spcPct val="0"/>
            </a:spcBef>
            <a:spcAft>
              <a:spcPct val="35000"/>
            </a:spcAft>
            <a:buFont typeface="Arial" panose="020B0604020202020204" pitchFamily="34" charset="0"/>
            <a:buNone/>
          </a:pPr>
          <a:r>
            <a:rPr lang="en-US" sz="1200" b="0" i="0" u="none" kern="1200" dirty="0"/>
            <a:t>Integrate culturally relevant information and themes</a:t>
          </a:r>
        </a:p>
      </dsp:txBody>
      <dsp:txXfrm>
        <a:off x="3916126" y="2049255"/>
        <a:ext cx="1033871" cy="906249"/>
      </dsp:txXfrm>
    </dsp:sp>
    <dsp:sp modelId="{73FDA381-D5CC-40B9-91AF-AA45A2CDA87F}">
      <dsp:nvSpPr>
        <dsp:cNvPr id="0" name=""/>
        <dsp:cNvSpPr/>
      </dsp:nvSpPr>
      <dsp:spPr>
        <a:xfrm>
          <a:off x="4754927" y="1622785"/>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01A4A7-961B-41B4-A658-1B205DC0C911}">
      <dsp:nvSpPr>
        <dsp:cNvPr id="0" name=""/>
        <dsp:cNvSpPr/>
      </dsp:nvSpPr>
      <dsp:spPr>
        <a:xfrm rot="5400000">
          <a:off x="5296667" y="1393905"/>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4BFC52-8900-4CBB-BD16-AF0CCA23316D}">
      <dsp:nvSpPr>
        <dsp:cNvPr id="0" name=""/>
        <dsp:cNvSpPr/>
      </dsp:nvSpPr>
      <dsp:spPr>
        <a:xfrm>
          <a:off x="5181786" y="1736066"/>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dirty="0"/>
            <a:t>Step 5:</a:t>
          </a:r>
        </a:p>
        <a:p>
          <a:pPr marL="0" lvl="0" indent="0" algn="l" defTabSz="533400">
            <a:lnSpc>
              <a:spcPct val="90000"/>
            </a:lnSpc>
            <a:spcBef>
              <a:spcPct val="0"/>
            </a:spcBef>
            <a:spcAft>
              <a:spcPct val="35000"/>
            </a:spcAft>
            <a:buFont typeface="Arial" panose="020B0604020202020204" pitchFamily="34" charset="0"/>
            <a:buNone/>
          </a:pPr>
          <a:r>
            <a:rPr lang="en-US" sz="1200" b="0" i="0" u="none" kern="1200" dirty="0"/>
            <a:t>Gather culturally relevant collateral information</a:t>
          </a:r>
        </a:p>
      </dsp:txBody>
      <dsp:txXfrm>
        <a:off x="5181786" y="1736066"/>
        <a:ext cx="1033871" cy="906249"/>
      </dsp:txXfrm>
    </dsp:sp>
    <dsp:sp modelId="{D8AA1126-E7AE-42B0-89D5-32C2B9E6AD76}">
      <dsp:nvSpPr>
        <dsp:cNvPr id="0" name=""/>
        <dsp:cNvSpPr/>
      </dsp:nvSpPr>
      <dsp:spPr>
        <a:xfrm>
          <a:off x="6020588" y="1309596"/>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E51C14-7DE8-4DE2-81FE-1841DDC0DB00}">
      <dsp:nvSpPr>
        <dsp:cNvPr id="0" name=""/>
        <dsp:cNvSpPr/>
      </dsp:nvSpPr>
      <dsp:spPr>
        <a:xfrm rot="5400000">
          <a:off x="6562328" y="1080716"/>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99A18-7CFA-4317-BD24-4BF45DE04C5C}">
      <dsp:nvSpPr>
        <dsp:cNvPr id="0" name=""/>
        <dsp:cNvSpPr/>
      </dsp:nvSpPr>
      <dsp:spPr>
        <a:xfrm>
          <a:off x="6447447" y="1422877"/>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dirty="0"/>
            <a:t>Step 6: </a:t>
          </a:r>
        </a:p>
        <a:p>
          <a:pPr marL="0" lvl="0" indent="0" algn="l" defTabSz="533400">
            <a:lnSpc>
              <a:spcPct val="90000"/>
            </a:lnSpc>
            <a:spcBef>
              <a:spcPct val="0"/>
            </a:spcBef>
            <a:spcAft>
              <a:spcPct val="35000"/>
            </a:spcAft>
            <a:buFont typeface="Arial" panose="020B0604020202020204" pitchFamily="34" charset="0"/>
            <a:buNone/>
          </a:pPr>
          <a:r>
            <a:rPr lang="en-US" sz="1200" b="0" i="0" u="none" kern="1200" dirty="0"/>
            <a:t>Select culturally appropriate screening and assessment tools </a:t>
          </a:r>
        </a:p>
      </dsp:txBody>
      <dsp:txXfrm>
        <a:off x="6447447" y="1422877"/>
        <a:ext cx="1033871" cy="906249"/>
      </dsp:txXfrm>
    </dsp:sp>
    <dsp:sp modelId="{EA5B9D1F-9008-480A-913D-62C27407A9DE}">
      <dsp:nvSpPr>
        <dsp:cNvPr id="0" name=""/>
        <dsp:cNvSpPr/>
      </dsp:nvSpPr>
      <dsp:spPr>
        <a:xfrm>
          <a:off x="7286249" y="996407"/>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7C05AA-8881-4D50-B104-AEDEFBEBEAFF}">
      <dsp:nvSpPr>
        <dsp:cNvPr id="0" name=""/>
        <dsp:cNvSpPr/>
      </dsp:nvSpPr>
      <dsp:spPr>
        <a:xfrm rot="5400000">
          <a:off x="7827989" y="767527"/>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DCF59-39DA-4321-8434-599C387CBAE6}">
      <dsp:nvSpPr>
        <dsp:cNvPr id="0" name=""/>
        <dsp:cNvSpPr/>
      </dsp:nvSpPr>
      <dsp:spPr>
        <a:xfrm>
          <a:off x="7713108" y="1109688"/>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dirty="0"/>
            <a:t>Step 7:</a:t>
          </a:r>
        </a:p>
        <a:p>
          <a:pPr marL="0" lvl="0" indent="0" algn="l" defTabSz="533400">
            <a:lnSpc>
              <a:spcPct val="90000"/>
            </a:lnSpc>
            <a:spcBef>
              <a:spcPct val="0"/>
            </a:spcBef>
            <a:spcAft>
              <a:spcPct val="35000"/>
            </a:spcAft>
            <a:buFont typeface="Arial" panose="020B0604020202020204" pitchFamily="34" charset="0"/>
            <a:buNone/>
          </a:pPr>
          <a:r>
            <a:rPr lang="en-US" sz="1200" b="0" i="0" u="none" kern="1200" dirty="0"/>
            <a:t>Determine readiness and motivation for change</a:t>
          </a:r>
        </a:p>
      </dsp:txBody>
      <dsp:txXfrm>
        <a:off x="7713108" y="1109688"/>
        <a:ext cx="1033871" cy="906249"/>
      </dsp:txXfrm>
    </dsp:sp>
    <dsp:sp modelId="{C8D68E07-C18D-42E6-B29E-3F3513D56BDB}">
      <dsp:nvSpPr>
        <dsp:cNvPr id="0" name=""/>
        <dsp:cNvSpPr/>
      </dsp:nvSpPr>
      <dsp:spPr>
        <a:xfrm>
          <a:off x="8551910" y="683218"/>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A2ECDA-25E8-48B3-AE3D-3C69BE669E21}">
      <dsp:nvSpPr>
        <dsp:cNvPr id="0" name=""/>
        <dsp:cNvSpPr/>
      </dsp:nvSpPr>
      <dsp:spPr>
        <a:xfrm rot="5400000">
          <a:off x="9093650" y="454338"/>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24A10C-DC49-4023-A0C4-11CFE2F3B14D}">
      <dsp:nvSpPr>
        <dsp:cNvPr id="0" name=""/>
        <dsp:cNvSpPr/>
      </dsp:nvSpPr>
      <dsp:spPr>
        <a:xfrm>
          <a:off x="8978769" y="796499"/>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dirty="0"/>
            <a:t>Step 8:</a:t>
          </a:r>
        </a:p>
        <a:p>
          <a:pPr marL="0" lvl="0" indent="0" algn="l" defTabSz="533400">
            <a:lnSpc>
              <a:spcPct val="90000"/>
            </a:lnSpc>
            <a:spcBef>
              <a:spcPct val="0"/>
            </a:spcBef>
            <a:spcAft>
              <a:spcPct val="35000"/>
            </a:spcAft>
            <a:buFont typeface="Arial" panose="020B0604020202020204" pitchFamily="34" charset="0"/>
            <a:buNone/>
          </a:pPr>
          <a:r>
            <a:rPr lang="en-US" sz="1200" b="0" i="0" u="none" kern="1200" dirty="0"/>
            <a:t>Provide culturally responsive case management</a:t>
          </a:r>
        </a:p>
      </dsp:txBody>
      <dsp:txXfrm>
        <a:off x="8978769" y="796499"/>
        <a:ext cx="1033871" cy="906249"/>
      </dsp:txXfrm>
    </dsp:sp>
    <dsp:sp modelId="{21FBD92F-169B-45C4-9C58-57771C894E3A}">
      <dsp:nvSpPr>
        <dsp:cNvPr id="0" name=""/>
        <dsp:cNvSpPr/>
      </dsp:nvSpPr>
      <dsp:spPr>
        <a:xfrm>
          <a:off x="9817571" y="370029"/>
          <a:ext cx="195070" cy="195070"/>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B41A80-3DE7-48E7-A2B1-024BEEE83A3D}">
      <dsp:nvSpPr>
        <dsp:cNvPr id="0" name=""/>
        <dsp:cNvSpPr/>
      </dsp:nvSpPr>
      <dsp:spPr>
        <a:xfrm rot="5400000">
          <a:off x="10359311" y="141149"/>
          <a:ext cx="688216" cy="1145176"/>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2270C-F72E-4A30-A3A3-700ADC81EA23}">
      <dsp:nvSpPr>
        <dsp:cNvPr id="0" name=""/>
        <dsp:cNvSpPr/>
      </dsp:nvSpPr>
      <dsp:spPr>
        <a:xfrm>
          <a:off x="10244430" y="483310"/>
          <a:ext cx="1033871" cy="906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i="0" u="none" kern="1200" dirty="0"/>
            <a:t>Step 9:</a:t>
          </a:r>
        </a:p>
        <a:p>
          <a:pPr marL="0" lvl="0" indent="0" algn="l" defTabSz="533400">
            <a:lnSpc>
              <a:spcPct val="90000"/>
            </a:lnSpc>
            <a:spcBef>
              <a:spcPct val="0"/>
            </a:spcBef>
            <a:spcAft>
              <a:spcPct val="35000"/>
            </a:spcAft>
            <a:buNone/>
          </a:pPr>
          <a:r>
            <a:rPr lang="en-US" sz="1200" b="0" i="0" u="none" kern="1200" dirty="0"/>
            <a:t>Incorporate Cultural Factors Into Treatment Planning</a:t>
          </a:r>
        </a:p>
      </dsp:txBody>
      <dsp:txXfrm>
        <a:off x="10244430" y="483310"/>
        <a:ext cx="1033871" cy="9062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F7D24-A73D-4F99-84AC-8B1E12837EBD}">
      <dsp:nvSpPr>
        <dsp:cNvPr id="0" name=""/>
        <dsp:cNvSpPr/>
      </dsp:nvSpPr>
      <dsp:spPr>
        <a:xfrm rot="5400000">
          <a:off x="5803181" y="-1508292"/>
          <a:ext cx="3137280" cy="6938184"/>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chemeClr val="accent3"/>
              </a:solidFill>
              <a:hlinkClick xmlns:r="http://schemas.openxmlformats.org/officeDocument/2006/relationships" r:id="rId1">
                <a:extLst>
                  <a:ext uri="{A12FA001-AC4F-418D-AE19-62706E023703}">
                    <ahyp:hlinkClr xmlns:ahyp="http://schemas.microsoft.com/office/drawing/2018/hyperlinkcolor" val="tx"/>
                  </a:ext>
                </a:extLst>
              </a:hlinkClick>
            </a:rPr>
            <a:t>https://www.thenationalcouncil.org/program/center-of-excellence/</a:t>
          </a:r>
          <a:r>
            <a:rPr lang="en-US" sz="1700" kern="1200" dirty="0">
              <a:solidFill>
                <a:schemeClr val="accent3"/>
              </a:solidFill>
            </a:rPr>
            <a:t> </a:t>
          </a:r>
        </a:p>
        <a:p>
          <a:pPr marL="171450" lvl="1" indent="-171450" algn="l" defTabSz="755650">
            <a:lnSpc>
              <a:spcPct val="90000"/>
            </a:lnSpc>
            <a:spcBef>
              <a:spcPct val="0"/>
            </a:spcBef>
            <a:spcAft>
              <a:spcPct val="15000"/>
            </a:spcAft>
            <a:buChar char="•"/>
          </a:pPr>
          <a:r>
            <a:rPr lang="en-US" sz="1700" kern="1200" dirty="0">
              <a:solidFill>
                <a:schemeClr val="accent3"/>
              </a:solidFill>
              <a:hlinkClick xmlns:r="http://schemas.openxmlformats.org/officeDocument/2006/relationships" r:id="rId2">
                <a:extLst>
                  <a:ext uri="{A12FA001-AC4F-418D-AE19-62706E023703}">
                    <ahyp:hlinkClr xmlns:ahyp="http://schemas.microsoft.com/office/drawing/2018/hyperlinkcolor" val="tx"/>
                  </a:ext>
                </a:extLst>
              </a:hlinkClick>
            </a:rPr>
            <a:t>https://nida.nih.gov/drug-topics/hiv</a:t>
          </a:r>
          <a:r>
            <a:rPr lang="en-US" sz="1700" kern="1200" dirty="0">
              <a:solidFill>
                <a:schemeClr val="accent3"/>
              </a:solidFill>
            </a:rPr>
            <a:t> </a:t>
          </a:r>
        </a:p>
        <a:p>
          <a:pPr marL="171450" lvl="1" indent="-171450" algn="l" defTabSz="755650">
            <a:lnSpc>
              <a:spcPct val="90000"/>
            </a:lnSpc>
            <a:spcBef>
              <a:spcPct val="0"/>
            </a:spcBef>
            <a:spcAft>
              <a:spcPct val="15000"/>
            </a:spcAft>
            <a:buChar char="•"/>
          </a:pPr>
          <a:r>
            <a:rPr lang="en-US" sz="1700" kern="1200" dirty="0">
              <a:solidFill>
                <a:schemeClr val="accent3"/>
              </a:solidFill>
              <a:hlinkClick xmlns:r="http://schemas.openxmlformats.org/officeDocument/2006/relationships" r:id="rId3">
                <a:extLst>
                  <a:ext uri="{A12FA001-AC4F-418D-AE19-62706E023703}">
                    <ahyp:hlinkClr xmlns:ahyp="http://schemas.microsoft.com/office/drawing/2018/hyperlinkcolor" val="tx"/>
                  </a:ext>
                </a:extLst>
              </a:hlinkClick>
            </a:rPr>
            <a:t>https://hivinfo.nih.gov/understanding-hiv/fact-sheets/hiv-and-substance-use</a:t>
          </a:r>
          <a:r>
            <a:rPr lang="en-US" sz="1700" kern="1200" dirty="0">
              <a:solidFill>
                <a:schemeClr val="accent3"/>
              </a:solidFill>
            </a:rPr>
            <a:t> </a:t>
          </a:r>
        </a:p>
        <a:p>
          <a:pPr marL="171450" lvl="1" indent="-171450" algn="l" defTabSz="755650">
            <a:lnSpc>
              <a:spcPct val="90000"/>
            </a:lnSpc>
            <a:spcBef>
              <a:spcPct val="0"/>
            </a:spcBef>
            <a:spcAft>
              <a:spcPct val="15000"/>
            </a:spcAft>
            <a:buChar char="•"/>
          </a:pPr>
          <a:r>
            <a:rPr lang="en-US" sz="1700" kern="1200" dirty="0">
              <a:solidFill>
                <a:schemeClr val="accent3"/>
              </a:solidFill>
              <a:hlinkClick xmlns:r="http://schemas.openxmlformats.org/officeDocument/2006/relationships" r:id="rId4">
                <a:extLst>
                  <a:ext uri="{A12FA001-AC4F-418D-AE19-62706E023703}">
                    <ahyp:hlinkClr xmlns:ahyp="http://schemas.microsoft.com/office/drawing/2018/hyperlinkcolor" val="tx"/>
                  </a:ext>
                </a:extLst>
              </a:hlinkClick>
            </a:rPr>
            <a:t>https://www.dukehealth.org/locations/duke-prep-clinic-hiv-prevention</a:t>
          </a:r>
          <a:r>
            <a:rPr lang="en-US" sz="1700" kern="1200" dirty="0">
              <a:solidFill>
                <a:schemeClr val="accent3"/>
              </a:solidFill>
            </a:rPr>
            <a:t> </a:t>
          </a:r>
        </a:p>
        <a:p>
          <a:pPr marL="171450" lvl="1" indent="-171450" algn="l" defTabSz="755650">
            <a:lnSpc>
              <a:spcPct val="90000"/>
            </a:lnSpc>
            <a:spcBef>
              <a:spcPct val="0"/>
            </a:spcBef>
            <a:spcAft>
              <a:spcPct val="15000"/>
            </a:spcAft>
            <a:buChar char="•"/>
          </a:pPr>
          <a:r>
            <a:rPr lang="en-US" sz="1700" kern="1200" dirty="0">
              <a:solidFill>
                <a:schemeClr val="accent3"/>
              </a:solidFill>
              <a:hlinkClick xmlns:r="http://schemas.openxmlformats.org/officeDocument/2006/relationships" r:id="rId5">
                <a:extLst>
                  <a:ext uri="{A12FA001-AC4F-418D-AE19-62706E023703}">
                    <ahyp:hlinkClr xmlns:ahyp="http://schemas.microsoft.com/office/drawing/2018/hyperlinkcolor" val="tx"/>
                  </a:ext>
                </a:extLst>
              </a:hlinkClick>
            </a:rPr>
            <a:t>https://epi.dph.ncdhhs.gov/cd/hiv/program.html</a:t>
          </a:r>
          <a:r>
            <a:rPr lang="en-US" sz="1700" kern="1200" dirty="0">
              <a:solidFill>
                <a:schemeClr val="accent3"/>
              </a:solidFill>
            </a:rPr>
            <a:t> </a:t>
          </a:r>
        </a:p>
        <a:p>
          <a:pPr marL="171450" lvl="1" indent="-171450" algn="l" defTabSz="755650">
            <a:lnSpc>
              <a:spcPct val="90000"/>
            </a:lnSpc>
            <a:spcBef>
              <a:spcPct val="0"/>
            </a:spcBef>
            <a:spcAft>
              <a:spcPct val="15000"/>
            </a:spcAft>
            <a:buChar char="•"/>
          </a:pPr>
          <a:r>
            <a:rPr lang="en-US" sz="1700" kern="1200" dirty="0">
              <a:solidFill>
                <a:schemeClr val="accent3"/>
              </a:solidFill>
              <a:hlinkClick xmlns:r="http://schemas.openxmlformats.org/officeDocument/2006/relationships" r:id="rId6">
                <a:extLst>
                  <a:ext uri="{A12FA001-AC4F-418D-AE19-62706E023703}">
                    <ahyp:hlinkClr xmlns:ahyp="http://schemas.microsoft.com/office/drawing/2018/hyperlinkcolor" val="tx"/>
                  </a:ext>
                </a:extLst>
              </a:hlinkClick>
            </a:rPr>
            <a:t>https://adap.directory/north-carolina</a:t>
          </a:r>
          <a:r>
            <a:rPr lang="en-US" sz="1700" kern="1200" dirty="0">
              <a:solidFill>
                <a:schemeClr val="accent3"/>
              </a:solidFill>
            </a:rPr>
            <a:t> </a:t>
          </a:r>
        </a:p>
        <a:p>
          <a:pPr marL="171450" lvl="1" indent="-171450" algn="l" defTabSz="755650">
            <a:lnSpc>
              <a:spcPct val="90000"/>
            </a:lnSpc>
            <a:spcBef>
              <a:spcPct val="0"/>
            </a:spcBef>
            <a:spcAft>
              <a:spcPct val="15000"/>
            </a:spcAft>
            <a:buChar char="•"/>
          </a:pPr>
          <a:r>
            <a:rPr lang="en-US" sz="1700" kern="1200" dirty="0">
              <a:solidFill>
                <a:schemeClr val="accent3"/>
              </a:solidFill>
              <a:hlinkClick xmlns:r="http://schemas.openxmlformats.org/officeDocument/2006/relationships" r:id="rId7">
                <a:extLst>
                  <a:ext uri="{A12FA001-AC4F-418D-AE19-62706E023703}">
                    <ahyp:hlinkClr xmlns:ahyp="http://schemas.microsoft.com/office/drawing/2018/hyperlinkcolor" val="tx"/>
                  </a:ext>
                </a:extLst>
              </a:hlinkClick>
            </a:rPr>
            <a:t>https://epi.dph.ncdhhs.gov/cd/hiv/docs/NC2017-2021_IntegratedPreventionandCarePlan_9-30-16.pdf</a:t>
          </a:r>
          <a:r>
            <a:rPr lang="en-US" sz="1700" kern="1200" dirty="0">
              <a:solidFill>
                <a:schemeClr val="accent3"/>
              </a:solidFill>
            </a:rPr>
            <a:t> </a:t>
          </a:r>
        </a:p>
      </dsp:txBody>
      <dsp:txXfrm rot="-5400000">
        <a:off x="3902730" y="545308"/>
        <a:ext cx="6785035" cy="2830982"/>
      </dsp:txXfrm>
    </dsp:sp>
    <dsp:sp modelId="{9DC014C8-917C-44A7-8A51-7E203DF3B52A}">
      <dsp:nvSpPr>
        <dsp:cNvPr id="0" name=""/>
        <dsp:cNvSpPr/>
      </dsp:nvSpPr>
      <dsp:spPr>
        <a:xfrm>
          <a:off x="0" y="0"/>
          <a:ext cx="3902729" cy="39216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1" u="sng"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Resources</a:t>
          </a:r>
          <a:r>
            <a:rPr lang="en-US" sz="4800" kern="1200" dirty="0">
              <a:solidFill>
                <a:schemeClr val="tx1"/>
              </a:solidFill>
            </a:rPr>
            <a:t> </a:t>
          </a:r>
          <a:r>
            <a:rPr lang="en-US" sz="4400" kern="1200" dirty="0">
              <a:solidFill>
                <a:schemeClr val="tx1"/>
              </a:solidFill>
            </a:rPr>
            <a:t>for more information on HIV and SUDs</a:t>
          </a:r>
          <a:endParaRPr lang="en-US" sz="4800" kern="1200" dirty="0">
            <a:solidFill>
              <a:schemeClr val="tx1"/>
            </a:solidFill>
          </a:endParaRPr>
        </a:p>
      </dsp:txBody>
      <dsp:txXfrm>
        <a:off x="190516" y="190516"/>
        <a:ext cx="3521697" cy="3540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6E3F3-401F-4F10-9E78-CDD9AE5EA1DA}">
      <dsp:nvSpPr>
        <dsp:cNvPr id="0" name=""/>
        <dsp:cNvSpPr/>
      </dsp:nvSpPr>
      <dsp:spPr>
        <a:xfrm>
          <a:off x="3370" y="499197"/>
          <a:ext cx="1961712" cy="784685"/>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Substance Use Disorder</a:t>
          </a:r>
        </a:p>
      </dsp:txBody>
      <dsp:txXfrm>
        <a:off x="395713" y="499197"/>
        <a:ext cx="1177027" cy="784685"/>
      </dsp:txXfrm>
    </dsp:sp>
    <dsp:sp modelId="{D077ACE1-654C-4D50-96D8-A04206DE2CD3}">
      <dsp:nvSpPr>
        <dsp:cNvPr id="0" name=""/>
        <dsp:cNvSpPr/>
      </dsp:nvSpPr>
      <dsp:spPr>
        <a:xfrm>
          <a:off x="1768911" y="499197"/>
          <a:ext cx="1961712" cy="784685"/>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Low immune system, liver disease, and immune deficiency disease </a:t>
          </a:r>
        </a:p>
      </dsp:txBody>
      <dsp:txXfrm>
        <a:off x="2161254" y="499197"/>
        <a:ext cx="1177027" cy="784685"/>
      </dsp:txXfrm>
    </dsp:sp>
    <dsp:sp modelId="{C8E5BCC8-CE23-4863-B219-3FB4B5E40369}">
      <dsp:nvSpPr>
        <dsp:cNvPr id="0" name=""/>
        <dsp:cNvSpPr/>
      </dsp:nvSpPr>
      <dsp:spPr>
        <a:xfrm>
          <a:off x="3534453" y="499197"/>
          <a:ext cx="1961712" cy="784685"/>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Increased viral load</a:t>
          </a:r>
        </a:p>
      </dsp:txBody>
      <dsp:txXfrm>
        <a:off x="3926796" y="499197"/>
        <a:ext cx="1177027" cy="784685"/>
      </dsp:txXfrm>
    </dsp:sp>
    <dsp:sp modelId="{22D7EDFB-CA78-447E-BEAB-BD85F647027C}">
      <dsp:nvSpPr>
        <dsp:cNvPr id="0" name=""/>
        <dsp:cNvSpPr/>
      </dsp:nvSpPr>
      <dsp:spPr>
        <a:xfrm>
          <a:off x="5299995" y="499197"/>
          <a:ext cx="1961712" cy="784685"/>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AIDS related morbidity</a:t>
          </a:r>
        </a:p>
      </dsp:txBody>
      <dsp:txXfrm>
        <a:off x="5692338" y="499197"/>
        <a:ext cx="1177027" cy="784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9DC2D-892F-482C-971E-0D6BCA71068A}">
      <dsp:nvSpPr>
        <dsp:cNvPr id="0" name=""/>
        <dsp:cNvSpPr/>
      </dsp:nvSpPr>
      <dsp:spPr>
        <a:xfrm>
          <a:off x="3086948" y="1986046"/>
          <a:ext cx="1415623" cy="141562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ART</a:t>
          </a:r>
        </a:p>
      </dsp:txBody>
      <dsp:txXfrm>
        <a:off x="3294261" y="2193359"/>
        <a:ext cx="1000997" cy="1000997"/>
      </dsp:txXfrm>
    </dsp:sp>
    <dsp:sp modelId="{D5DDE1EF-5D81-4BEF-B4D0-CA8145EBE9C0}">
      <dsp:nvSpPr>
        <dsp:cNvPr id="0" name=""/>
        <dsp:cNvSpPr/>
      </dsp:nvSpPr>
      <dsp:spPr>
        <a:xfrm rot="16200000">
          <a:off x="3644130" y="1469710"/>
          <a:ext cx="301258" cy="4813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689319" y="1611161"/>
        <a:ext cx="210881" cy="288787"/>
      </dsp:txXfrm>
    </dsp:sp>
    <dsp:sp modelId="{40645925-BD35-43F3-969F-812E2B6DC533}">
      <dsp:nvSpPr>
        <dsp:cNvPr id="0" name=""/>
        <dsp:cNvSpPr/>
      </dsp:nvSpPr>
      <dsp:spPr>
        <a:xfrm>
          <a:off x="3086948" y="2010"/>
          <a:ext cx="1415623" cy="141562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Decreased HIV viral load in bodily fluids</a:t>
          </a:r>
        </a:p>
      </dsp:txBody>
      <dsp:txXfrm>
        <a:off x="3294261" y="209323"/>
        <a:ext cx="1000997" cy="1000997"/>
      </dsp:txXfrm>
    </dsp:sp>
    <dsp:sp modelId="{29BED9F9-4DB0-4868-894B-01E0839B4160}">
      <dsp:nvSpPr>
        <dsp:cNvPr id="0" name=""/>
        <dsp:cNvSpPr/>
      </dsp:nvSpPr>
      <dsp:spPr>
        <a:xfrm rot="20520000">
          <a:off x="4579486" y="2149286"/>
          <a:ext cx="301258" cy="4813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581698" y="2259512"/>
        <a:ext cx="210881" cy="288787"/>
      </dsp:txXfrm>
    </dsp:sp>
    <dsp:sp modelId="{BD82BCCA-BBEE-483B-A3D8-AA520CE0DFA1}">
      <dsp:nvSpPr>
        <dsp:cNvPr id="0" name=""/>
        <dsp:cNvSpPr/>
      </dsp:nvSpPr>
      <dsp:spPr>
        <a:xfrm>
          <a:off x="4973878" y="1372946"/>
          <a:ext cx="1415623" cy="141562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Manageable chronic disease</a:t>
          </a:r>
        </a:p>
        <a:p>
          <a:pPr marL="0" lvl="0" indent="0" algn="ctr" defTabSz="577850">
            <a:lnSpc>
              <a:spcPct val="90000"/>
            </a:lnSpc>
            <a:spcBef>
              <a:spcPct val="0"/>
            </a:spcBef>
            <a:spcAft>
              <a:spcPct val="35000"/>
            </a:spcAft>
            <a:buNone/>
          </a:pPr>
          <a:r>
            <a:rPr lang="en-US" sz="1300" kern="1200" dirty="0"/>
            <a:t>(Terminal without ART)</a:t>
          </a:r>
        </a:p>
      </dsp:txBody>
      <dsp:txXfrm>
        <a:off x="5181191" y="1580259"/>
        <a:ext cx="1000997" cy="1000997"/>
      </dsp:txXfrm>
    </dsp:sp>
    <dsp:sp modelId="{2702DB5D-FD1A-4561-8F4C-5DD0248B4C04}">
      <dsp:nvSpPr>
        <dsp:cNvPr id="0" name=""/>
        <dsp:cNvSpPr/>
      </dsp:nvSpPr>
      <dsp:spPr>
        <a:xfrm rot="3221930">
          <a:off x="4226611" y="3249773"/>
          <a:ext cx="306626" cy="4813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245375" y="3308968"/>
        <a:ext cx="214638" cy="288787"/>
      </dsp:txXfrm>
    </dsp:sp>
    <dsp:sp modelId="{3E99D2C3-B93C-46C4-9F5B-186C418D5699}">
      <dsp:nvSpPr>
        <dsp:cNvPr id="0" name=""/>
        <dsp:cNvSpPr/>
      </dsp:nvSpPr>
      <dsp:spPr>
        <a:xfrm>
          <a:off x="4267552" y="3593176"/>
          <a:ext cx="1415623" cy="141562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Improved health outcomes</a:t>
          </a:r>
        </a:p>
      </dsp:txBody>
      <dsp:txXfrm>
        <a:off x="4474865" y="3800489"/>
        <a:ext cx="1000997" cy="1000997"/>
      </dsp:txXfrm>
    </dsp:sp>
    <dsp:sp modelId="{2F6DAC05-D8D0-4F96-8418-8710747B065B}">
      <dsp:nvSpPr>
        <dsp:cNvPr id="0" name=""/>
        <dsp:cNvSpPr/>
      </dsp:nvSpPr>
      <dsp:spPr>
        <a:xfrm rot="7560000">
          <a:off x="3066048" y="3248864"/>
          <a:ext cx="301258" cy="4813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137798" y="3308568"/>
        <a:ext cx="210881" cy="288787"/>
      </dsp:txXfrm>
    </dsp:sp>
    <dsp:sp modelId="{28AB3917-3138-44EF-9A3C-BC94A8AACEF8}">
      <dsp:nvSpPr>
        <dsp:cNvPr id="0" name=""/>
        <dsp:cNvSpPr/>
      </dsp:nvSpPr>
      <dsp:spPr>
        <a:xfrm>
          <a:off x="1920761" y="3591165"/>
          <a:ext cx="1415623" cy="141562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Decreased mortality</a:t>
          </a:r>
        </a:p>
      </dsp:txBody>
      <dsp:txXfrm>
        <a:off x="2128074" y="3798478"/>
        <a:ext cx="1000997" cy="1000997"/>
      </dsp:txXfrm>
    </dsp:sp>
    <dsp:sp modelId="{4A7C926A-F8DF-4F18-9A10-EFBE9274138C}">
      <dsp:nvSpPr>
        <dsp:cNvPr id="0" name=""/>
        <dsp:cNvSpPr/>
      </dsp:nvSpPr>
      <dsp:spPr>
        <a:xfrm rot="11880000">
          <a:off x="2708774" y="2149286"/>
          <a:ext cx="301258" cy="4813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796939" y="2259512"/>
        <a:ext cx="210881" cy="288787"/>
      </dsp:txXfrm>
    </dsp:sp>
    <dsp:sp modelId="{B5A5889E-9234-43B5-81F7-BC39C5E34202}">
      <dsp:nvSpPr>
        <dsp:cNvPr id="0" name=""/>
        <dsp:cNvSpPr/>
      </dsp:nvSpPr>
      <dsp:spPr>
        <a:xfrm>
          <a:off x="1200017" y="1372946"/>
          <a:ext cx="1415623" cy="141562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Potentially eliminate viral load and transmission</a:t>
          </a:r>
        </a:p>
      </dsp:txBody>
      <dsp:txXfrm>
        <a:off x="1407330" y="1580259"/>
        <a:ext cx="1000997" cy="1000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3CA67-3CF3-41D2-B8E0-3098A1CDC934}">
      <dsp:nvSpPr>
        <dsp:cNvPr id="0" name=""/>
        <dsp:cNvSpPr/>
      </dsp:nvSpPr>
      <dsp:spPr>
        <a:xfrm>
          <a:off x="0" y="1889"/>
          <a:ext cx="10841038" cy="6844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mj-lt"/>
            <a:buNone/>
          </a:pPr>
          <a:r>
            <a:rPr lang="en-US" sz="1800" b="1" i="0" u="none" kern="1200" dirty="0"/>
            <a:t>Recommendations for SUD Treatment Providers when working with PLWHA</a:t>
          </a:r>
        </a:p>
      </dsp:txBody>
      <dsp:txXfrm>
        <a:off x="33412" y="35301"/>
        <a:ext cx="10774214" cy="617626"/>
      </dsp:txXfrm>
    </dsp:sp>
    <dsp:sp modelId="{70573AC4-C872-4BE9-956E-D9B24158BDEA}">
      <dsp:nvSpPr>
        <dsp:cNvPr id="0" name=""/>
        <dsp:cNvSpPr/>
      </dsp:nvSpPr>
      <dsp:spPr>
        <a:xfrm>
          <a:off x="0" y="686339"/>
          <a:ext cx="10841038" cy="216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203" tIns="22860" rIns="128016" bIns="22860" numCol="1" spcCol="1270" anchor="t" anchorCtr="0">
          <a:noAutofit/>
        </a:bodyPr>
        <a:lstStyle/>
        <a:p>
          <a:pPr marL="114300" lvl="1" indent="-114300" algn="l" defTabSz="622300">
            <a:lnSpc>
              <a:spcPct val="90000"/>
            </a:lnSpc>
            <a:spcBef>
              <a:spcPct val="0"/>
            </a:spcBef>
            <a:spcAft>
              <a:spcPct val="20000"/>
            </a:spcAft>
            <a:buFont typeface="Arial" panose="020B0604020202020204" pitchFamily="34" charset="0"/>
            <a:buChar char="•"/>
          </a:pPr>
          <a:r>
            <a:rPr lang="en-US" sz="1400" b="0" i="0" u="none" kern="1200" dirty="0"/>
            <a:t>Providers should offer universal HIV screenings for people experiencing a SUD</a:t>
          </a:r>
        </a:p>
        <a:p>
          <a:pPr marL="114300" lvl="1" indent="-114300" algn="l" defTabSz="622300">
            <a:lnSpc>
              <a:spcPct val="90000"/>
            </a:lnSpc>
            <a:spcBef>
              <a:spcPct val="0"/>
            </a:spcBef>
            <a:spcAft>
              <a:spcPct val="20000"/>
            </a:spcAft>
            <a:buFont typeface="Arial" panose="020B0604020202020204" pitchFamily="34" charset="0"/>
            <a:buChar char="•"/>
          </a:pPr>
          <a:r>
            <a:rPr lang="en-US" sz="1400" b="0" i="0" u="none" kern="1200" dirty="0"/>
            <a:t>For clients experiencing a SUD who are not living with HIV, providers can implement ongoing HIV screenings and testing, prescribe PrEP and PEP, provide education on harm reduction strategies, and implement counseling programs to support continued SUD recovery and prevent HIV</a:t>
          </a:r>
        </a:p>
        <a:p>
          <a:pPr marL="114300" lvl="1" indent="-114300" algn="l" defTabSz="622300">
            <a:lnSpc>
              <a:spcPct val="90000"/>
            </a:lnSpc>
            <a:spcBef>
              <a:spcPct val="0"/>
            </a:spcBef>
            <a:spcAft>
              <a:spcPct val="20000"/>
            </a:spcAft>
            <a:buFont typeface="Arial" panose="020B0604020202020204" pitchFamily="34" charset="0"/>
            <a:buChar char="•"/>
          </a:pPr>
          <a:r>
            <a:rPr lang="en-US" sz="1400" b="0" i="0" u="none" kern="1200" dirty="0"/>
            <a:t>SUD treatment providers can quickly link clients with HIV to HIV primary care</a:t>
          </a:r>
        </a:p>
        <a:p>
          <a:pPr marL="114300" lvl="1" indent="-114300" algn="l" defTabSz="622300">
            <a:lnSpc>
              <a:spcPct val="90000"/>
            </a:lnSpc>
            <a:spcBef>
              <a:spcPct val="0"/>
            </a:spcBef>
            <a:spcAft>
              <a:spcPct val="20000"/>
            </a:spcAft>
            <a:buFont typeface="Arial" panose="020B0604020202020204" pitchFamily="34" charset="0"/>
            <a:buChar char="•"/>
          </a:pPr>
          <a:r>
            <a:rPr lang="en-US" sz="1400" b="0" i="0" u="none" kern="1200" dirty="0"/>
            <a:t>Providers must receive training to effectively implement screening, assessment, and treatment programs</a:t>
          </a:r>
        </a:p>
        <a:p>
          <a:pPr marL="114300" lvl="1" indent="-114300" algn="l" defTabSz="622300">
            <a:lnSpc>
              <a:spcPct val="90000"/>
            </a:lnSpc>
            <a:spcBef>
              <a:spcPct val="0"/>
            </a:spcBef>
            <a:spcAft>
              <a:spcPct val="20000"/>
            </a:spcAft>
            <a:buFont typeface="Arial" panose="020B0604020202020204" pitchFamily="34" charset="0"/>
            <a:buChar char="•"/>
          </a:pPr>
          <a:r>
            <a:rPr lang="en-US" sz="1400" b="0" i="0" u="none" kern="1200" dirty="0"/>
            <a:t>The co-occurrence of a SUD and HIV requires an integrated treatment plan that assesses and addresses the client’s social stressors and support systems while acknowledging potential client co-morbidities</a:t>
          </a:r>
        </a:p>
        <a:p>
          <a:pPr marL="114300" lvl="1" indent="-114300" algn="l" defTabSz="622300">
            <a:lnSpc>
              <a:spcPct val="90000"/>
            </a:lnSpc>
            <a:spcBef>
              <a:spcPct val="0"/>
            </a:spcBef>
            <a:spcAft>
              <a:spcPct val="20000"/>
            </a:spcAft>
            <a:buFont typeface="Arial" panose="020B0604020202020204" pitchFamily="34" charset="0"/>
            <a:buChar char="•"/>
          </a:pPr>
          <a:r>
            <a:rPr lang="en-US" sz="1400" b="0" i="0" u="none" kern="1200" dirty="0"/>
            <a:t>Case managers are essential for developing and implementing an integrated treatment plans</a:t>
          </a:r>
        </a:p>
        <a:p>
          <a:pPr marL="114300" lvl="1" indent="-114300" algn="l" defTabSz="622300">
            <a:lnSpc>
              <a:spcPct val="90000"/>
            </a:lnSpc>
            <a:spcBef>
              <a:spcPct val="0"/>
            </a:spcBef>
            <a:spcAft>
              <a:spcPct val="20000"/>
            </a:spcAft>
            <a:buFont typeface="Arial" panose="020B0604020202020204" pitchFamily="34" charset="0"/>
            <a:buChar char="•"/>
          </a:pPr>
          <a:r>
            <a:rPr lang="en-US" sz="1400" b="0" i="0" u="none" kern="1200" dirty="0"/>
            <a:t>Case managers and providers should establish a network of referrals for services not provided</a:t>
          </a:r>
        </a:p>
      </dsp:txBody>
      <dsp:txXfrm>
        <a:off x="0" y="686339"/>
        <a:ext cx="10841038" cy="2161080"/>
      </dsp:txXfrm>
    </dsp:sp>
    <dsp:sp modelId="{BE1448AC-6F9B-4617-898E-A3460F44A34D}">
      <dsp:nvSpPr>
        <dsp:cNvPr id="0" name=""/>
        <dsp:cNvSpPr/>
      </dsp:nvSpPr>
      <dsp:spPr>
        <a:xfrm>
          <a:off x="0" y="2847419"/>
          <a:ext cx="10841038" cy="6844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mj-lt"/>
            <a:buNone/>
          </a:pPr>
          <a:r>
            <a:rPr lang="en-US" sz="1800" b="0" i="0" u="none" kern="1200" dirty="0"/>
            <a:t>Tailored and integrated services are necessary to achieve both HIV and SUD related treatment goals</a:t>
          </a:r>
          <a:endParaRPr lang="en-US" sz="1800" b="1" i="0" u="none" kern="1200" dirty="0"/>
        </a:p>
      </dsp:txBody>
      <dsp:txXfrm>
        <a:off x="33412" y="2880831"/>
        <a:ext cx="10774214" cy="617626"/>
      </dsp:txXfrm>
    </dsp:sp>
    <dsp:sp modelId="{D340C7C9-D073-47F3-9481-36540EB1285F}">
      <dsp:nvSpPr>
        <dsp:cNvPr id="0" name=""/>
        <dsp:cNvSpPr/>
      </dsp:nvSpPr>
      <dsp:spPr>
        <a:xfrm>
          <a:off x="0" y="3583709"/>
          <a:ext cx="10841038" cy="6844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u="none" kern="1200" dirty="0"/>
            <a:t>SUD treatment programs need to be well-equipped to provide HIV risk assessments, testing, counseling, and linkage to HIV care providers</a:t>
          </a:r>
        </a:p>
      </dsp:txBody>
      <dsp:txXfrm>
        <a:off x="33412" y="3617121"/>
        <a:ext cx="10774214" cy="617626"/>
      </dsp:txXfrm>
    </dsp:sp>
    <dsp:sp modelId="{E2417ED4-17C0-457C-9D17-012FDC1D56E5}">
      <dsp:nvSpPr>
        <dsp:cNvPr id="0" name=""/>
        <dsp:cNvSpPr/>
      </dsp:nvSpPr>
      <dsp:spPr>
        <a:xfrm>
          <a:off x="0" y="4319999"/>
          <a:ext cx="10841038" cy="6844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u="none" kern="1200" dirty="0"/>
            <a:t>PrEP and PEP prescriptions for those who do not have HIV to reduce their risk of contracting HIV</a:t>
          </a:r>
        </a:p>
      </dsp:txBody>
      <dsp:txXfrm>
        <a:off x="33412" y="4353411"/>
        <a:ext cx="10774214" cy="617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C1EFD-0542-4B6F-A517-76F80DB6CACA}">
      <dsp:nvSpPr>
        <dsp:cNvPr id="0" name=""/>
        <dsp:cNvSpPr/>
      </dsp:nvSpPr>
      <dsp:spPr>
        <a:xfrm>
          <a:off x="3387" y="68042"/>
          <a:ext cx="3303128" cy="4032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Font typeface="+mj-lt"/>
            <a:buNone/>
          </a:pPr>
          <a:r>
            <a:rPr lang="en-US" sz="1400" b="0" i="0" u="none" kern="1200" dirty="0"/>
            <a:t>Appropriately Diagnosing Individuals</a:t>
          </a:r>
        </a:p>
      </dsp:txBody>
      <dsp:txXfrm>
        <a:off x="3387" y="68042"/>
        <a:ext cx="3303128" cy="403200"/>
      </dsp:txXfrm>
    </dsp:sp>
    <dsp:sp modelId="{4A450D06-9812-4DB5-B577-882EBB6D4292}">
      <dsp:nvSpPr>
        <dsp:cNvPr id="0" name=""/>
        <dsp:cNvSpPr/>
      </dsp:nvSpPr>
      <dsp:spPr>
        <a:xfrm>
          <a:off x="3387" y="471242"/>
          <a:ext cx="3303128" cy="338184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t> Understanding SUD and HIV symptomatology leads to effective diagnosis and treatment strategies.</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t> Providers should be able to discern whether a symptom is due to HIV or a SUD</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t> Differential diagnoses are key to ensuring individuals get the individualized care they need, and that they do not experience possible adverse drug reactions or interactions if taking HIV medications</a:t>
          </a:r>
        </a:p>
      </dsp:txBody>
      <dsp:txXfrm>
        <a:off x="3387" y="471242"/>
        <a:ext cx="3303128" cy="3381840"/>
      </dsp:txXfrm>
    </dsp:sp>
    <dsp:sp modelId="{CC7CCABB-C4BB-4FC7-9325-D11B87FB1F92}">
      <dsp:nvSpPr>
        <dsp:cNvPr id="0" name=""/>
        <dsp:cNvSpPr/>
      </dsp:nvSpPr>
      <dsp:spPr>
        <a:xfrm>
          <a:off x="3768954" y="68042"/>
          <a:ext cx="3303128" cy="4032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Font typeface="+mj-lt"/>
            <a:buNone/>
          </a:pPr>
          <a:r>
            <a:rPr lang="en-US" sz="1400" b="0" i="0" u="none" kern="1200" dirty="0"/>
            <a:t>Supporting Consistent ART Use</a:t>
          </a:r>
        </a:p>
      </dsp:txBody>
      <dsp:txXfrm>
        <a:off x="3768954" y="68042"/>
        <a:ext cx="3303128" cy="403200"/>
      </dsp:txXfrm>
    </dsp:sp>
    <dsp:sp modelId="{367449AF-0AA1-4D1B-ADE0-E9D7FA4F40EE}">
      <dsp:nvSpPr>
        <dsp:cNvPr id="0" name=""/>
        <dsp:cNvSpPr/>
      </dsp:nvSpPr>
      <dsp:spPr>
        <a:xfrm>
          <a:off x="3768954" y="471242"/>
          <a:ext cx="3303128" cy="338184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t>For people with HIV and a co-occurring SUD who need additional support to adhere to ART, providers can provide:</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u="none" kern="1200" dirty="0"/>
            <a:t>HIV education on de-stigmatization, routes of transmission, and the importance of testing</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u="none" kern="1200" dirty="0"/>
            <a:t>Strategies to prevent HIV transmission</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u="none" kern="1200" dirty="0"/>
            <a:t>HIV Treatment program policies</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u="none" kern="1200" dirty="0"/>
            <a:t>Confidentiality rules and expectations</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u="none" kern="1200" dirty="0"/>
            <a:t>Local HIV-specific resources, including testing sites and hotlines</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u="none" kern="1200" dirty="0"/>
            <a:t>Available medical and social services and how to obtain them</a:t>
          </a:r>
        </a:p>
      </dsp:txBody>
      <dsp:txXfrm>
        <a:off x="3768954" y="471242"/>
        <a:ext cx="3303128" cy="3381840"/>
      </dsp:txXfrm>
    </dsp:sp>
    <dsp:sp modelId="{BBE674CA-DD30-4FCF-B79C-47EC079B06FB}">
      <dsp:nvSpPr>
        <dsp:cNvPr id="0" name=""/>
        <dsp:cNvSpPr/>
      </dsp:nvSpPr>
      <dsp:spPr>
        <a:xfrm>
          <a:off x="7534521" y="68042"/>
          <a:ext cx="3303128" cy="4032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Font typeface="+mj-lt"/>
            <a:buNone/>
          </a:pPr>
          <a:r>
            <a:rPr lang="en-US" sz="1400" b="0" i="0" u="none" kern="1200" dirty="0"/>
            <a:t>Monitoring Medication Interactions</a:t>
          </a:r>
        </a:p>
      </dsp:txBody>
      <dsp:txXfrm>
        <a:off x="7534521" y="68042"/>
        <a:ext cx="3303128" cy="403200"/>
      </dsp:txXfrm>
    </dsp:sp>
    <dsp:sp modelId="{108A21A5-622A-48F6-98B8-1A2962E2E21C}">
      <dsp:nvSpPr>
        <dsp:cNvPr id="0" name=""/>
        <dsp:cNvSpPr/>
      </dsp:nvSpPr>
      <dsp:spPr>
        <a:xfrm>
          <a:off x="7534521" y="471242"/>
          <a:ext cx="3303128" cy="338184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t>Providers must understand interactions between ART, medications for SUDs </a:t>
          </a:r>
          <a:r>
            <a:rPr lang="en-US" sz="1400" b="0" i="0" u="none" kern="1200" dirty="0">
              <a:solidFill>
                <a:schemeClr val="tx1">
                  <a:lumMod val="50000"/>
                </a:schemeClr>
              </a:solidFill>
            </a:rPr>
            <a:t>(e.g., methadone, buprenorphine, naltrexone), </a:t>
          </a:r>
          <a:r>
            <a:rPr lang="en-US" sz="1400" b="0" i="0" u="none" kern="1200" dirty="0"/>
            <a:t>and pharmacotherapies for mental disorders to closely monitor for interactions between prescribed medications</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dirty="0"/>
            <a:t> Additionally, providers should consider the interactions between prescribed medications and other drugs</a:t>
          </a:r>
        </a:p>
      </dsp:txBody>
      <dsp:txXfrm>
        <a:off x="7534521" y="471242"/>
        <a:ext cx="3303128" cy="3381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D1164-763F-4119-9DC9-64C1EF0BDD23}">
      <dsp:nvSpPr>
        <dsp:cNvPr id="0" name=""/>
        <dsp:cNvSpPr/>
      </dsp:nvSpPr>
      <dsp:spPr>
        <a:xfrm>
          <a:off x="0" y="832390"/>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Shame and guilt</a:t>
          </a:r>
        </a:p>
      </dsp:txBody>
      <dsp:txXfrm>
        <a:off x="14850" y="847240"/>
        <a:ext cx="3399300" cy="274500"/>
      </dsp:txXfrm>
    </dsp:sp>
    <dsp:sp modelId="{436EFBFA-6E6A-4F26-ACC3-DD0225C3FC6B}">
      <dsp:nvSpPr>
        <dsp:cNvPr id="0" name=""/>
        <dsp:cNvSpPr/>
      </dsp:nvSpPr>
      <dsp:spPr>
        <a:xfrm>
          <a:off x="0" y="1174030"/>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Homophobia</a:t>
          </a:r>
        </a:p>
      </dsp:txBody>
      <dsp:txXfrm>
        <a:off x="14850" y="1188880"/>
        <a:ext cx="3399300" cy="274500"/>
      </dsp:txXfrm>
    </dsp:sp>
    <dsp:sp modelId="{C3224C4E-AF39-4A92-B1B4-67DB1A3B19F6}">
      <dsp:nvSpPr>
        <dsp:cNvPr id="0" name=""/>
        <dsp:cNvSpPr/>
      </dsp:nvSpPr>
      <dsp:spPr>
        <a:xfrm>
          <a:off x="0" y="1515670"/>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Anger and hostility</a:t>
          </a:r>
        </a:p>
      </dsp:txBody>
      <dsp:txXfrm>
        <a:off x="14850" y="1530520"/>
        <a:ext cx="3399300" cy="274500"/>
      </dsp:txXfrm>
    </dsp:sp>
    <dsp:sp modelId="{6E78C526-5EA8-488E-A08C-D8330D1AAF1B}">
      <dsp:nvSpPr>
        <dsp:cNvPr id="0" name=""/>
        <dsp:cNvSpPr/>
      </dsp:nvSpPr>
      <dsp:spPr>
        <a:xfrm>
          <a:off x="0" y="1857311"/>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Frustration</a:t>
          </a:r>
        </a:p>
      </dsp:txBody>
      <dsp:txXfrm>
        <a:off x="14850" y="1872161"/>
        <a:ext cx="3399300" cy="274500"/>
      </dsp:txXfrm>
    </dsp:sp>
    <dsp:sp modelId="{DA6F4E82-9FDA-45BD-9C54-6DB0BD0FB54D}">
      <dsp:nvSpPr>
        <dsp:cNvPr id="0" name=""/>
        <dsp:cNvSpPr/>
      </dsp:nvSpPr>
      <dsp:spPr>
        <a:xfrm>
          <a:off x="0" y="2198951"/>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Over-identification</a:t>
          </a:r>
        </a:p>
      </dsp:txBody>
      <dsp:txXfrm>
        <a:off x="14850" y="2213801"/>
        <a:ext cx="3399300" cy="274500"/>
      </dsp:txXfrm>
    </dsp:sp>
    <dsp:sp modelId="{92D6F414-CD2F-4EF3-AEF7-DE8F8D95FFB6}">
      <dsp:nvSpPr>
        <dsp:cNvPr id="0" name=""/>
        <dsp:cNvSpPr/>
      </dsp:nvSpPr>
      <dsp:spPr>
        <a:xfrm>
          <a:off x="0" y="2540591"/>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Denial</a:t>
          </a:r>
        </a:p>
      </dsp:txBody>
      <dsp:txXfrm>
        <a:off x="14850" y="2555441"/>
        <a:ext cx="3399300" cy="274500"/>
      </dsp:txXfrm>
    </dsp:sp>
    <dsp:sp modelId="{5E08E378-45CC-4327-A867-86876376FAA9}">
      <dsp:nvSpPr>
        <dsp:cNvPr id="0" name=""/>
        <dsp:cNvSpPr/>
      </dsp:nvSpPr>
      <dsp:spPr>
        <a:xfrm>
          <a:off x="0" y="2882231"/>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Racial, gender, and economic inequity</a:t>
          </a:r>
        </a:p>
      </dsp:txBody>
      <dsp:txXfrm>
        <a:off x="14850" y="2897081"/>
        <a:ext cx="3399300" cy="274500"/>
      </dsp:txXfrm>
    </dsp:sp>
    <dsp:sp modelId="{0C1E5FC1-B429-4154-8812-8F7F692B9641}">
      <dsp:nvSpPr>
        <dsp:cNvPr id="0" name=""/>
        <dsp:cNvSpPr/>
      </dsp:nvSpPr>
      <dsp:spPr>
        <a:xfrm>
          <a:off x="0" y="3223871"/>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Powerlessness, helplessness, loss of control</a:t>
          </a:r>
          <a:endParaRPr lang="en-US" sz="1300" kern="1200" dirty="0">
            <a:latin typeface="Arial" panose="020B0604020202020204" pitchFamily="34" charset="0"/>
            <a:cs typeface="Arial" panose="020B0604020202020204" pitchFamily="34" charset="0"/>
          </a:endParaRPr>
        </a:p>
      </dsp:txBody>
      <dsp:txXfrm>
        <a:off x="14850" y="3238721"/>
        <a:ext cx="3399300" cy="274500"/>
      </dsp:txXfrm>
    </dsp:sp>
    <dsp:sp modelId="{6E5D3DA5-C6F4-4C7A-9C07-137F376686CC}">
      <dsp:nvSpPr>
        <dsp:cNvPr id="0" name=""/>
        <dsp:cNvSpPr/>
      </dsp:nvSpPr>
      <dsp:spPr>
        <a:xfrm>
          <a:off x="0" y="3565511"/>
          <a:ext cx="3429000"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Burnout</a:t>
          </a:r>
        </a:p>
      </dsp:txBody>
      <dsp:txXfrm>
        <a:off x="14850" y="3580361"/>
        <a:ext cx="3399300" cy="274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766D8-279C-4E96-A0EB-30C4F4FB07E7}">
      <dsp:nvSpPr>
        <dsp:cNvPr id="0" name=""/>
        <dsp:cNvSpPr/>
      </dsp:nvSpPr>
      <dsp:spPr>
        <a:xfrm>
          <a:off x="2935" y="0"/>
          <a:ext cx="2688162" cy="4572000"/>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Harm Reduction Strategies </a:t>
          </a:r>
        </a:p>
      </dsp:txBody>
      <dsp:txXfrm>
        <a:off x="2935" y="0"/>
        <a:ext cx="2688162" cy="1371600"/>
      </dsp:txXfrm>
    </dsp:sp>
    <dsp:sp modelId="{A519A9A6-4C0C-49AE-955D-96D788AAAEC6}">
      <dsp:nvSpPr>
        <dsp:cNvPr id="0" name=""/>
        <dsp:cNvSpPr/>
      </dsp:nvSpPr>
      <dsp:spPr>
        <a:xfrm>
          <a:off x="182141" y="1372162"/>
          <a:ext cx="2329750" cy="341082"/>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b="0" kern="1200" dirty="0"/>
            <a:t>Overdose prevention</a:t>
          </a:r>
        </a:p>
      </dsp:txBody>
      <dsp:txXfrm>
        <a:off x="192131" y="1382152"/>
        <a:ext cx="2309770" cy="321102"/>
      </dsp:txXfrm>
    </dsp:sp>
    <dsp:sp modelId="{DBB56AAB-514C-4297-89CC-7E2FD943F40D}">
      <dsp:nvSpPr>
        <dsp:cNvPr id="0" name=""/>
        <dsp:cNvSpPr/>
      </dsp:nvSpPr>
      <dsp:spPr>
        <a:xfrm>
          <a:off x="182141" y="1793389"/>
          <a:ext cx="2329750" cy="668391"/>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t" anchorCtr="0">
          <a:noAutofit/>
        </a:bodyPr>
        <a:lstStyle/>
        <a:p>
          <a:pPr marL="0" lvl="0" indent="0" algn="ctr" defTabSz="444500">
            <a:lnSpc>
              <a:spcPct val="90000"/>
            </a:lnSpc>
            <a:spcBef>
              <a:spcPct val="0"/>
            </a:spcBef>
            <a:spcAft>
              <a:spcPct val="35000"/>
            </a:spcAft>
            <a:buNone/>
          </a:pPr>
          <a:r>
            <a:rPr lang="en-US" sz="1000" kern="1200" dirty="0"/>
            <a:t>Prevention of infectious complications</a:t>
          </a:r>
        </a:p>
        <a:p>
          <a:pPr marL="57150" lvl="1" indent="-57150" algn="l" defTabSz="444500">
            <a:lnSpc>
              <a:spcPct val="90000"/>
            </a:lnSpc>
            <a:spcBef>
              <a:spcPct val="0"/>
            </a:spcBef>
            <a:spcAft>
              <a:spcPct val="15000"/>
            </a:spcAft>
            <a:buChar char="•"/>
          </a:pPr>
          <a:r>
            <a:rPr lang="en-US" sz="1000" kern="1200" dirty="0"/>
            <a:t>Syringe service programs (SSPs)</a:t>
          </a:r>
        </a:p>
        <a:p>
          <a:pPr marL="57150" lvl="1" indent="-57150" algn="l" defTabSz="444500">
            <a:lnSpc>
              <a:spcPct val="90000"/>
            </a:lnSpc>
            <a:spcBef>
              <a:spcPct val="0"/>
            </a:spcBef>
            <a:spcAft>
              <a:spcPct val="15000"/>
            </a:spcAft>
            <a:buChar char="•"/>
          </a:pPr>
          <a:r>
            <a:rPr lang="en-US" sz="1000" kern="1200" dirty="0"/>
            <a:t>Pre‐exposure prophylaxis (PrEP)</a:t>
          </a:r>
        </a:p>
      </dsp:txBody>
      <dsp:txXfrm>
        <a:off x="201718" y="1812966"/>
        <a:ext cx="2290596" cy="629237"/>
      </dsp:txXfrm>
    </dsp:sp>
    <dsp:sp modelId="{7A4DA38E-23C2-4225-8A8C-46C4635F85D3}">
      <dsp:nvSpPr>
        <dsp:cNvPr id="0" name=""/>
        <dsp:cNvSpPr/>
      </dsp:nvSpPr>
      <dsp:spPr>
        <a:xfrm>
          <a:off x="182141" y="2541925"/>
          <a:ext cx="2329750" cy="799511"/>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t" anchorCtr="0">
          <a:noAutofit/>
        </a:bodyPr>
        <a:lstStyle/>
        <a:p>
          <a:pPr marL="0" lvl="0" indent="0" algn="ctr" defTabSz="444500">
            <a:lnSpc>
              <a:spcPct val="90000"/>
            </a:lnSpc>
            <a:spcBef>
              <a:spcPct val="0"/>
            </a:spcBef>
            <a:spcAft>
              <a:spcPct val="35000"/>
            </a:spcAft>
            <a:buNone/>
          </a:pPr>
          <a:r>
            <a:rPr lang="en-US" sz="1000" kern="1200" dirty="0"/>
            <a:t>Pharmacologic treatment </a:t>
          </a:r>
        </a:p>
        <a:p>
          <a:pPr marL="57150" lvl="1" indent="-57150" algn="l" defTabSz="444500">
            <a:lnSpc>
              <a:spcPct val="90000"/>
            </a:lnSpc>
            <a:spcBef>
              <a:spcPct val="0"/>
            </a:spcBef>
            <a:spcAft>
              <a:spcPct val="15000"/>
            </a:spcAft>
            <a:buChar char="•"/>
          </a:pPr>
          <a:r>
            <a:rPr lang="en-US" sz="1000" kern="1200" dirty="0"/>
            <a:t>Methadone</a:t>
          </a:r>
        </a:p>
        <a:p>
          <a:pPr marL="57150" lvl="1" indent="-57150" algn="l" defTabSz="444500">
            <a:lnSpc>
              <a:spcPct val="90000"/>
            </a:lnSpc>
            <a:spcBef>
              <a:spcPct val="0"/>
            </a:spcBef>
            <a:spcAft>
              <a:spcPct val="15000"/>
            </a:spcAft>
            <a:buChar char="•"/>
          </a:pPr>
          <a:r>
            <a:rPr lang="en-US" sz="1000" kern="1200" dirty="0"/>
            <a:t>Buprenorphine/naloxone (Suboxone®)</a:t>
          </a:r>
        </a:p>
        <a:p>
          <a:pPr marL="57150" lvl="1" indent="-57150" algn="l" defTabSz="444500">
            <a:lnSpc>
              <a:spcPct val="90000"/>
            </a:lnSpc>
            <a:spcBef>
              <a:spcPct val="0"/>
            </a:spcBef>
            <a:spcAft>
              <a:spcPct val="15000"/>
            </a:spcAft>
            <a:buChar char="•"/>
          </a:pPr>
          <a:r>
            <a:rPr lang="en-US" sz="1000" kern="1200" dirty="0"/>
            <a:t>Naltrexone</a:t>
          </a:r>
        </a:p>
      </dsp:txBody>
      <dsp:txXfrm>
        <a:off x="205558" y="2565342"/>
        <a:ext cx="2282916" cy="752677"/>
      </dsp:txXfrm>
    </dsp:sp>
    <dsp:sp modelId="{6FCF5C19-8B3D-429C-8D3C-072A03FD6398}">
      <dsp:nvSpPr>
        <dsp:cNvPr id="0" name=""/>
        <dsp:cNvSpPr/>
      </dsp:nvSpPr>
      <dsp:spPr>
        <a:xfrm>
          <a:off x="182141" y="3421580"/>
          <a:ext cx="2329750" cy="50115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t" anchorCtr="0">
          <a:noAutofit/>
        </a:bodyPr>
        <a:lstStyle/>
        <a:p>
          <a:pPr marL="0" lvl="0" indent="0" algn="ctr" defTabSz="444500">
            <a:lnSpc>
              <a:spcPct val="90000"/>
            </a:lnSpc>
            <a:spcBef>
              <a:spcPct val="0"/>
            </a:spcBef>
            <a:spcAft>
              <a:spcPct val="35000"/>
            </a:spcAft>
            <a:buNone/>
          </a:pPr>
          <a:r>
            <a:rPr lang="en-US" sz="1000" kern="1200" dirty="0"/>
            <a:t>Outreach and education</a:t>
          </a:r>
        </a:p>
        <a:p>
          <a:pPr marL="57150" lvl="1" indent="-57150" algn="l" defTabSz="444500">
            <a:lnSpc>
              <a:spcPct val="90000"/>
            </a:lnSpc>
            <a:spcBef>
              <a:spcPct val="0"/>
            </a:spcBef>
            <a:spcAft>
              <a:spcPct val="15000"/>
            </a:spcAft>
            <a:buChar char="•"/>
          </a:pPr>
          <a:r>
            <a:rPr lang="en-US" sz="1000" kern="1200" dirty="0"/>
            <a:t>https://harmreduction.org</a:t>
          </a:r>
        </a:p>
      </dsp:txBody>
      <dsp:txXfrm>
        <a:off x="196819" y="3436258"/>
        <a:ext cx="2300394" cy="471799"/>
      </dsp:txXfrm>
    </dsp:sp>
    <dsp:sp modelId="{544141ED-1285-467B-A8F8-FD66BBC99EAC}">
      <dsp:nvSpPr>
        <dsp:cNvPr id="0" name=""/>
        <dsp:cNvSpPr/>
      </dsp:nvSpPr>
      <dsp:spPr>
        <a:xfrm>
          <a:off x="182141" y="4002879"/>
          <a:ext cx="2329750" cy="339957"/>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Supervised injection facilities (SIFs)</a:t>
          </a:r>
        </a:p>
      </dsp:txBody>
      <dsp:txXfrm>
        <a:off x="192098" y="4012836"/>
        <a:ext cx="2309836" cy="320043"/>
      </dsp:txXfrm>
    </dsp:sp>
    <dsp:sp modelId="{820553A2-EBE9-4868-9CCB-5C44887DE7B1}">
      <dsp:nvSpPr>
        <dsp:cNvPr id="0" name=""/>
        <dsp:cNvSpPr/>
      </dsp:nvSpPr>
      <dsp:spPr>
        <a:xfrm>
          <a:off x="2965954" y="0"/>
          <a:ext cx="2974159" cy="4572000"/>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Brief Intervention</a:t>
          </a:r>
        </a:p>
      </dsp:txBody>
      <dsp:txXfrm>
        <a:off x="2965954" y="0"/>
        <a:ext cx="2974159" cy="1371600"/>
      </dsp:txXfrm>
    </dsp:sp>
    <dsp:sp modelId="{996E996B-B425-45D8-AF6B-D05721491660}">
      <dsp:nvSpPr>
        <dsp:cNvPr id="0" name=""/>
        <dsp:cNvSpPr/>
      </dsp:nvSpPr>
      <dsp:spPr>
        <a:xfrm>
          <a:off x="2987136" y="1372004"/>
          <a:ext cx="2931795" cy="457198"/>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Font typeface="+mj-lt"/>
            <a:buNone/>
          </a:pPr>
          <a:r>
            <a:rPr lang="en-US" sz="1000" kern="1200" dirty="0"/>
            <a:t>Research-proven procedure for working with individuals with at-risk use and less severe abuse behaviors</a:t>
          </a:r>
        </a:p>
      </dsp:txBody>
      <dsp:txXfrm>
        <a:off x="3000527" y="1385395"/>
        <a:ext cx="2905013" cy="430416"/>
      </dsp:txXfrm>
    </dsp:sp>
    <dsp:sp modelId="{993086F4-E687-40F9-A296-52F5B9A3C191}">
      <dsp:nvSpPr>
        <dsp:cNvPr id="0" name=""/>
        <dsp:cNvSpPr/>
      </dsp:nvSpPr>
      <dsp:spPr>
        <a:xfrm>
          <a:off x="2987136" y="1915597"/>
          <a:ext cx="2931795" cy="42738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Can be successful when transported into specialist treatment settings and performed by alcohol and drug counselors</a:t>
          </a:r>
        </a:p>
      </dsp:txBody>
      <dsp:txXfrm>
        <a:off x="2999654" y="1928115"/>
        <a:ext cx="2906759" cy="402349"/>
      </dsp:txXfrm>
    </dsp:sp>
    <dsp:sp modelId="{B254DC5A-D049-4343-B4FB-A933D3A6357F}">
      <dsp:nvSpPr>
        <dsp:cNvPr id="0" name=""/>
        <dsp:cNvSpPr/>
      </dsp:nvSpPr>
      <dsp:spPr>
        <a:xfrm>
          <a:off x="3033004" y="2429377"/>
          <a:ext cx="2840059" cy="26876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Raising the patient’s awareness of their substance use</a:t>
          </a:r>
        </a:p>
      </dsp:txBody>
      <dsp:txXfrm>
        <a:off x="3040876" y="2437249"/>
        <a:ext cx="2824315" cy="253021"/>
      </dsp:txXfrm>
    </dsp:sp>
    <dsp:sp modelId="{B4109356-9704-4267-932C-9AB666660939}">
      <dsp:nvSpPr>
        <dsp:cNvPr id="0" name=""/>
        <dsp:cNvSpPr/>
      </dsp:nvSpPr>
      <dsp:spPr>
        <a:xfrm>
          <a:off x="3022655" y="2784537"/>
          <a:ext cx="2860757" cy="601970"/>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Informing the patient about the health consequences of substance use, especially how substance use can affect HIV disease and treatment</a:t>
          </a:r>
        </a:p>
      </dsp:txBody>
      <dsp:txXfrm>
        <a:off x="3040286" y="2802168"/>
        <a:ext cx="2825495" cy="566708"/>
      </dsp:txXfrm>
    </dsp:sp>
    <dsp:sp modelId="{DC6EE14F-402A-4B9B-A749-0D1879DE8B82}">
      <dsp:nvSpPr>
        <dsp:cNvPr id="0" name=""/>
        <dsp:cNvSpPr/>
      </dsp:nvSpPr>
      <dsp:spPr>
        <a:xfrm>
          <a:off x="3022655" y="3472902"/>
          <a:ext cx="2860757" cy="434197"/>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Helping the patient understand the negative social, legal, financial, and physical consequences of her/his use</a:t>
          </a:r>
        </a:p>
      </dsp:txBody>
      <dsp:txXfrm>
        <a:off x="3035372" y="3485619"/>
        <a:ext cx="2835323" cy="408763"/>
      </dsp:txXfrm>
    </dsp:sp>
    <dsp:sp modelId="{B90D56F9-7DD7-4842-8E31-1FDF95922D89}">
      <dsp:nvSpPr>
        <dsp:cNvPr id="0" name=""/>
        <dsp:cNvSpPr/>
      </dsp:nvSpPr>
      <dsp:spPr>
        <a:xfrm>
          <a:off x="3022655" y="3993494"/>
          <a:ext cx="2860757" cy="349501"/>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Motivating the patient to consider positive behavior change(s) </a:t>
          </a:r>
        </a:p>
      </dsp:txBody>
      <dsp:txXfrm>
        <a:off x="3032892" y="4003731"/>
        <a:ext cx="2840283" cy="329027"/>
      </dsp:txXfrm>
    </dsp:sp>
    <dsp:sp modelId="{C2A6608E-565A-4A31-8FC8-F04215D926E3}">
      <dsp:nvSpPr>
        <dsp:cNvPr id="0" name=""/>
        <dsp:cNvSpPr/>
      </dsp:nvSpPr>
      <dsp:spPr>
        <a:xfrm>
          <a:off x="6196755" y="0"/>
          <a:ext cx="4754895" cy="4572000"/>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Motivational Interviewing </a:t>
          </a:r>
          <a:r>
            <a:rPr lang="en-US" sz="2000" kern="1200" dirty="0">
              <a:solidFill>
                <a:schemeClr val="bg1">
                  <a:lumMod val="50000"/>
                  <a:lumOff val="50000"/>
                </a:schemeClr>
              </a:solidFill>
            </a:rPr>
            <a:t>(MI)</a:t>
          </a:r>
          <a:endParaRPr lang="en-US" sz="2000" kern="1200" dirty="0"/>
        </a:p>
      </dsp:txBody>
      <dsp:txXfrm>
        <a:off x="6196755" y="0"/>
        <a:ext cx="4754895" cy="1371600"/>
      </dsp:txXfrm>
    </dsp:sp>
    <dsp:sp modelId="{AD7635C0-3F90-4170-A4FC-E3E560DDBD84}">
      <dsp:nvSpPr>
        <dsp:cNvPr id="0" name=""/>
        <dsp:cNvSpPr/>
      </dsp:nvSpPr>
      <dsp:spPr>
        <a:xfrm>
          <a:off x="6397851" y="1372468"/>
          <a:ext cx="4389131" cy="287618"/>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Goal-directed SUD intervention that stems from person-centered counseling</a:t>
          </a:r>
        </a:p>
      </dsp:txBody>
      <dsp:txXfrm>
        <a:off x="6406275" y="1380892"/>
        <a:ext cx="4372283" cy="270770"/>
      </dsp:txXfrm>
    </dsp:sp>
    <dsp:sp modelId="{664E390E-79CB-418C-BEC5-93C79B0F898A}">
      <dsp:nvSpPr>
        <dsp:cNvPr id="0" name=""/>
        <dsp:cNvSpPr/>
      </dsp:nvSpPr>
      <dsp:spPr>
        <a:xfrm>
          <a:off x="6397851" y="1711991"/>
          <a:ext cx="4389131" cy="548638"/>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Counseling style that raises awareness of a client’s internal discrepancies about substance use, focuses on helping clients resolve their ambivalence about SUD, and can promote their motivation to change</a:t>
          </a:r>
        </a:p>
      </dsp:txBody>
      <dsp:txXfrm>
        <a:off x="6413920" y="1728060"/>
        <a:ext cx="4356993" cy="516500"/>
      </dsp:txXfrm>
    </dsp:sp>
    <dsp:sp modelId="{C8745BBA-ADC2-4842-ACB2-1C12E0C3893A}">
      <dsp:nvSpPr>
        <dsp:cNvPr id="0" name=""/>
        <dsp:cNvSpPr/>
      </dsp:nvSpPr>
      <dsp:spPr>
        <a:xfrm>
          <a:off x="6397851" y="2312533"/>
          <a:ext cx="4389131" cy="318498"/>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Underlying this approach is the principle that a client’s motivation to change is essential to bringing about actual change</a:t>
          </a:r>
        </a:p>
      </dsp:txBody>
      <dsp:txXfrm>
        <a:off x="6407179" y="2321861"/>
        <a:ext cx="4370475" cy="299842"/>
      </dsp:txXfrm>
    </dsp:sp>
    <dsp:sp modelId="{1CD59F8D-BB96-4AFA-833E-95000FA623B9}">
      <dsp:nvSpPr>
        <dsp:cNvPr id="0" name=""/>
        <dsp:cNvSpPr/>
      </dsp:nvSpPr>
      <dsp:spPr>
        <a:xfrm>
          <a:off x="6397851" y="2682936"/>
          <a:ext cx="4389131" cy="277602"/>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Focus is on enhancing intrinsic motivation </a:t>
          </a:r>
        </a:p>
      </dsp:txBody>
      <dsp:txXfrm>
        <a:off x="6405982" y="2691067"/>
        <a:ext cx="4372869" cy="261340"/>
      </dsp:txXfrm>
    </dsp:sp>
    <dsp:sp modelId="{3EDF0870-2CCA-4B44-8AD5-123B82C044E3}">
      <dsp:nvSpPr>
        <dsp:cNvPr id="0" name=""/>
        <dsp:cNvSpPr/>
      </dsp:nvSpPr>
      <dsp:spPr>
        <a:xfrm>
          <a:off x="6397851" y="3012442"/>
          <a:ext cx="4389131" cy="278209"/>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Provider helps the client see “where they are” and “where they want to be” </a:t>
          </a:r>
        </a:p>
      </dsp:txBody>
      <dsp:txXfrm>
        <a:off x="6405999" y="3020590"/>
        <a:ext cx="4372835" cy="261913"/>
      </dsp:txXfrm>
    </dsp:sp>
    <dsp:sp modelId="{B64C6AAD-4E86-4259-9BAC-8D5CAC44C937}">
      <dsp:nvSpPr>
        <dsp:cNvPr id="0" name=""/>
        <dsp:cNvSpPr/>
      </dsp:nvSpPr>
      <dsp:spPr>
        <a:xfrm>
          <a:off x="6397851" y="3342555"/>
          <a:ext cx="4389131" cy="373797"/>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Incorporates four interwoven processes: Partnership, Acceptance, Compassion, and Evocation (PACE)</a:t>
          </a:r>
        </a:p>
      </dsp:txBody>
      <dsp:txXfrm>
        <a:off x="6408799" y="3353503"/>
        <a:ext cx="4367235" cy="351901"/>
      </dsp:txXfrm>
    </dsp:sp>
    <dsp:sp modelId="{3FBEBA9C-0C90-45DF-ADCA-606D4D1D1E8C}">
      <dsp:nvSpPr>
        <dsp:cNvPr id="0" name=""/>
        <dsp:cNvSpPr/>
      </dsp:nvSpPr>
      <dsp:spPr>
        <a:xfrm>
          <a:off x="6397851" y="3768256"/>
          <a:ext cx="4389131" cy="266998"/>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Rooted in the trans-theoretical model of the stages of change framework</a:t>
          </a:r>
        </a:p>
      </dsp:txBody>
      <dsp:txXfrm>
        <a:off x="6405671" y="3776076"/>
        <a:ext cx="4373491" cy="251358"/>
      </dsp:txXfrm>
    </dsp:sp>
    <dsp:sp modelId="{B006CE91-8563-44E2-82E2-37FD55F1D14F}">
      <dsp:nvSpPr>
        <dsp:cNvPr id="0" name=""/>
        <dsp:cNvSpPr/>
      </dsp:nvSpPr>
      <dsp:spPr>
        <a:xfrm>
          <a:off x="6397851" y="4087158"/>
          <a:ext cx="4389131" cy="255372"/>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Based on 4 processes: Engaging, Focusing, Evoking, and Planning</a:t>
          </a:r>
        </a:p>
      </dsp:txBody>
      <dsp:txXfrm>
        <a:off x="6405331" y="4094638"/>
        <a:ext cx="4374171" cy="2404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B6332-C312-4874-87CE-F35262830EAD}">
      <dsp:nvSpPr>
        <dsp:cNvPr id="0" name=""/>
        <dsp:cNvSpPr/>
      </dsp:nvSpPr>
      <dsp:spPr>
        <a:xfrm>
          <a:off x="4314" y="0"/>
          <a:ext cx="3343275" cy="4572000"/>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Additional Treatments</a:t>
          </a:r>
          <a:endParaRPr lang="en-US" sz="2000" b="0" kern="1200" dirty="0"/>
        </a:p>
      </dsp:txBody>
      <dsp:txXfrm>
        <a:off x="4314" y="0"/>
        <a:ext cx="3343275" cy="1371600"/>
      </dsp:txXfrm>
    </dsp:sp>
    <dsp:sp modelId="{F106BB8A-8182-4F38-8567-0449EF984BF3}">
      <dsp:nvSpPr>
        <dsp:cNvPr id="0" name=""/>
        <dsp:cNvSpPr/>
      </dsp:nvSpPr>
      <dsp:spPr>
        <a:xfrm>
          <a:off x="167185" y="1372403"/>
          <a:ext cx="3017533" cy="385985"/>
        </a:xfrm>
        <a:prstGeom prst="roundRect">
          <a:avLst>
            <a:gd name="adj" fmla="val 10000"/>
          </a:avLst>
        </a:prstGeom>
        <a:gradFill rotWithShape="0">
          <a:gsLst>
            <a:gs pos="0">
              <a:srgbClr val="F07F09">
                <a:hueOff val="0"/>
                <a:satOff val="0"/>
                <a:lumOff val="0"/>
                <a:alphaOff val="0"/>
                <a:tint val="98000"/>
                <a:lumMod val="100000"/>
              </a:srgbClr>
            </a:gs>
            <a:gs pos="100000">
              <a:srgbClr val="F07F09">
                <a:hueOff val="0"/>
                <a:satOff val="0"/>
                <a:lumOff val="0"/>
                <a:alphaOff val="0"/>
                <a:shade val="88000"/>
                <a:lumMod val="88000"/>
              </a:srgb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prstClr val="white"/>
              </a:solidFill>
              <a:latin typeface="Arial" panose="020B0604020202020204"/>
              <a:ea typeface="+mn-ea"/>
              <a:cs typeface="+mn-cs"/>
            </a:rPr>
            <a:t>Anti-Retroviral Therapy (ART) </a:t>
          </a:r>
        </a:p>
      </dsp:txBody>
      <dsp:txXfrm>
        <a:off x="178490" y="1383708"/>
        <a:ext cx="2994923" cy="363375"/>
      </dsp:txXfrm>
    </dsp:sp>
    <dsp:sp modelId="{CD063412-F7E3-444F-BB43-53600D0B5F37}">
      <dsp:nvSpPr>
        <dsp:cNvPr id="0" name=""/>
        <dsp:cNvSpPr/>
      </dsp:nvSpPr>
      <dsp:spPr>
        <a:xfrm>
          <a:off x="165500" y="1817771"/>
          <a:ext cx="3020903" cy="38598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Contingency Management (CM)</a:t>
          </a:r>
        </a:p>
      </dsp:txBody>
      <dsp:txXfrm>
        <a:off x="176805" y="1829076"/>
        <a:ext cx="2998293" cy="363375"/>
      </dsp:txXfrm>
    </dsp:sp>
    <dsp:sp modelId="{5645A536-AF59-47C1-AE26-5AF205ECC75E}">
      <dsp:nvSpPr>
        <dsp:cNvPr id="0" name=""/>
        <dsp:cNvSpPr/>
      </dsp:nvSpPr>
      <dsp:spPr>
        <a:xfrm>
          <a:off x="165500" y="2263139"/>
          <a:ext cx="3020903" cy="38598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Cognitive Behavioral Therapy (CBT)</a:t>
          </a:r>
        </a:p>
      </dsp:txBody>
      <dsp:txXfrm>
        <a:off x="176805" y="2274444"/>
        <a:ext cx="2998293" cy="363375"/>
      </dsp:txXfrm>
    </dsp:sp>
    <dsp:sp modelId="{27DB5733-9677-490A-A995-F7D4A220B00C}">
      <dsp:nvSpPr>
        <dsp:cNvPr id="0" name=""/>
        <dsp:cNvSpPr/>
      </dsp:nvSpPr>
      <dsp:spPr>
        <a:xfrm>
          <a:off x="165500" y="2708508"/>
          <a:ext cx="3020903" cy="385985"/>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HIV Navigation Services STEPS to Care (HNS–STEPS to Care) </a:t>
          </a:r>
        </a:p>
      </dsp:txBody>
      <dsp:txXfrm>
        <a:off x="176805" y="2719813"/>
        <a:ext cx="2998293" cy="363375"/>
      </dsp:txXfrm>
    </dsp:sp>
    <dsp:sp modelId="{29A7F66B-0477-4030-8BE2-1CCD76E8D975}">
      <dsp:nvSpPr>
        <dsp:cNvPr id="0" name=""/>
        <dsp:cNvSpPr/>
      </dsp:nvSpPr>
      <dsp:spPr>
        <a:xfrm>
          <a:off x="165500" y="3153876"/>
          <a:ext cx="3020903" cy="1188720"/>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t" anchorCtr="0">
          <a:noAutofit/>
        </a:bodyPr>
        <a:lstStyle/>
        <a:p>
          <a:pPr marL="0" lvl="0" indent="0" algn="l" defTabSz="488950">
            <a:lnSpc>
              <a:spcPct val="90000"/>
            </a:lnSpc>
            <a:spcBef>
              <a:spcPct val="0"/>
            </a:spcBef>
            <a:spcAft>
              <a:spcPct val="35000"/>
            </a:spcAft>
            <a:buNone/>
          </a:pPr>
          <a:r>
            <a:rPr lang="en-US" sz="1100" b="1" kern="1200" dirty="0"/>
            <a:t>Medication Assisted Treatment (MAT)</a:t>
          </a:r>
        </a:p>
        <a:p>
          <a:pPr marL="57150" lvl="1" indent="-57150" algn="l" defTabSz="400050">
            <a:lnSpc>
              <a:spcPct val="90000"/>
            </a:lnSpc>
            <a:spcBef>
              <a:spcPct val="0"/>
            </a:spcBef>
            <a:spcAft>
              <a:spcPct val="15000"/>
            </a:spcAft>
            <a:buChar char="•"/>
          </a:pPr>
          <a:r>
            <a:rPr lang="en-US" sz="900" kern="1200" dirty="0"/>
            <a:t>The use of medications, in combination with counseling and behavioral therapies</a:t>
          </a:r>
        </a:p>
        <a:p>
          <a:pPr marL="57150" lvl="1" indent="-57150" algn="l" defTabSz="400050">
            <a:lnSpc>
              <a:spcPct val="90000"/>
            </a:lnSpc>
            <a:spcBef>
              <a:spcPct val="0"/>
            </a:spcBef>
            <a:spcAft>
              <a:spcPct val="15000"/>
            </a:spcAft>
            <a:buChar char="•"/>
          </a:pPr>
          <a:r>
            <a:rPr lang="en-US" sz="900" kern="1200" dirty="0"/>
            <a:t>Aims to provide a “whole-patient” approach to the treatment of</a:t>
          </a:r>
        </a:p>
        <a:p>
          <a:pPr marL="114300" lvl="2" indent="-57150" algn="l" defTabSz="400050">
            <a:lnSpc>
              <a:spcPct val="90000"/>
            </a:lnSpc>
            <a:spcBef>
              <a:spcPct val="0"/>
            </a:spcBef>
            <a:spcAft>
              <a:spcPct val="15000"/>
            </a:spcAft>
            <a:buChar char="•"/>
          </a:pPr>
          <a:r>
            <a:rPr lang="en-US" sz="900" kern="1200" dirty="0"/>
            <a:t>Opioid use disorders</a:t>
          </a:r>
        </a:p>
        <a:p>
          <a:pPr marL="114300" lvl="2" indent="-57150" algn="l" defTabSz="400050">
            <a:lnSpc>
              <a:spcPct val="90000"/>
            </a:lnSpc>
            <a:spcBef>
              <a:spcPct val="0"/>
            </a:spcBef>
            <a:spcAft>
              <a:spcPct val="15000"/>
            </a:spcAft>
            <a:buChar char="•"/>
          </a:pPr>
          <a:r>
            <a:rPr lang="en-US" sz="900" kern="1200" dirty="0"/>
            <a:t>Alcohol use disorders</a:t>
          </a:r>
        </a:p>
      </dsp:txBody>
      <dsp:txXfrm>
        <a:off x="200316" y="3188692"/>
        <a:ext cx="2951271" cy="1119088"/>
      </dsp:txXfrm>
    </dsp:sp>
    <dsp:sp modelId="{A0C4CB1E-8C6E-4CB4-8FEB-42A80D476261}">
      <dsp:nvSpPr>
        <dsp:cNvPr id="0" name=""/>
        <dsp:cNvSpPr/>
      </dsp:nvSpPr>
      <dsp:spPr>
        <a:xfrm>
          <a:off x="3598335" y="0"/>
          <a:ext cx="3776128" cy="4572000"/>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Stimulants, Marijuana, and Benzodiazepine</a:t>
          </a:r>
          <a:endParaRPr lang="en-US" sz="2000" b="0" kern="1200" dirty="0"/>
        </a:p>
      </dsp:txBody>
      <dsp:txXfrm>
        <a:off x="3598335" y="0"/>
        <a:ext cx="3776128" cy="1371600"/>
      </dsp:txXfrm>
    </dsp:sp>
    <dsp:sp modelId="{4F4F3F63-4084-4524-AB9D-860B2F813AEC}">
      <dsp:nvSpPr>
        <dsp:cNvPr id="0" name=""/>
        <dsp:cNvSpPr/>
      </dsp:nvSpPr>
      <dsp:spPr>
        <a:xfrm>
          <a:off x="3975948" y="1394464"/>
          <a:ext cx="3020903" cy="822950"/>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No pharmacological agents are approved by the FDA for treating cocaine (or other similarly acting stimulants), cannabis (marijuana, hashish), or benzodiazepine use disorders.</a:t>
          </a:r>
        </a:p>
      </dsp:txBody>
      <dsp:txXfrm>
        <a:off x="4000051" y="1418567"/>
        <a:ext cx="2972697" cy="774744"/>
      </dsp:txXfrm>
    </dsp:sp>
    <dsp:sp modelId="{B496D78C-DB9F-41B2-A836-BAD70E6A26B7}">
      <dsp:nvSpPr>
        <dsp:cNvPr id="0" name=""/>
        <dsp:cNvSpPr/>
      </dsp:nvSpPr>
      <dsp:spPr>
        <a:xfrm>
          <a:off x="3975948" y="2674615"/>
          <a:ext cx="3020903" cy="731508"/>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There have been many scientific advances in the past 5 years in the identification of multiple cannabinoid receptors, and research is underway to explore reciprocal pharmacological agents. </a:t>
          </a:r>
        </a:p>
      </dsp:txBody>
      <dsp:txXfrm>
        <a:off x="3997373" y="2696040"/>
        <a:ext cx="2978053" cy="688658"/>
      </dsp:txXfrm>
    </dsp:sp>
    <dsp:sp modelId="{C68BFDAC-971A-4167-BB6B-C489FC252A44}">
      <dsp:nvSpPr>
        <dsp:cNvPr id="0" name=""/>
        <dsp:cNvSpPr/>
      </dsp:nvSpPr>
      <dsp:spPr>
        <a:xfrm>
          <a:off x="3975948" y="3863323"/>
          <a:ext cx="3020903" cy="457211"/>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There are over 65 medications in development for cocaine addiction.</a:t>
          </a:r>
        </a:p>
      </dsp:txBody>
      <dsp:txXfrm>
        <a:off x="3989339" y="3876714"/>
        <a:ext cx="2994121" cy="430429"/>
      </dsp:txXfrm>
    </dsp:sp>
    <dsp:sp modelId="{4947F1E7-E5D1-43EA-BA63-F5C281114905}">
      <dsp:nvSpPr>
        <dsp:cNvPr id="0" name=""/>
        <dsp:cNvSpPr/>
      </dsp:nvSpPr>
      <dsp:spPr>
        <a:xfrm>
          <a:off x="7625210" y="0"/>
          <a:ext cx="3343275" cy="4572000"/>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PrEP</a:t>
          </a:r>
          <a:r>
            <a:rPr lang="en-US" sz="2000" kern="1200" dirty="0"/>
            <a:t> and PEP</a:t>
          </a:r>
        </a:p>
      </dsp:txBody>
      <dsp:txXfrm>
        <a:off x="7625210" y="0"/>
        <a:ext cx="3343275" cy="1371600"/>
      </dsp:txXfrm>
    </dsp:sp>
    <dsp:sp modelId="{881A5B58-21D6-4A69-8154-E3CB42D68181}">
      <dsp:nvSpPr>
        <dsp:cNvPr id="0" name=""/>
        <dsp:cNvSpPr/>
      </dsp:nvSpPr>
      <dsp:spPr>
        <a:xfrm>
          <a:off x="7799501" y="1325880"/>
          <a:ext cx="3020903" cy="1463046"/>
        </a:xfrm>
        <a:prstGeom prst="roundRect">
          <a:avLst>
            <a:gd name="adj" fmla="val 10000"/>
          </a:avLst>
        </a:prstGeom>
        <a:gradFill rotWithShape="0">
          <a:gsLst>
            <a:gs pos="0">
              <a:srgbClr val="F07F09">
                <a:hueOff val="0"/>
                <a:satOff val="0"/>
                <a:lumOff val="0"/>
                <a:alphaOff val="0"/>
                <a:tint val="98000"/>
                <a:lumMod val="100000"/>
              </a:srgbClr>
            </a:gs>
            <a:gs pos="100000">
              <a:srgbClr val="F07F09">
                <a:hueOff val="0"/>
                <a:satOff val="0"/>
                <a:lumOff val="0"/>
                <a:alphaOff val="0"/>
                <a:shade val="88000"/>
                <a:lumMod val="88000"/>
              </a:srgb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t" anchorCtr="0">
          <a:noAutofit/>
        </a:bodyPr>
        <a:lstStyle/>
        <a:p>
          <a:pPr marL="0" lvl="0" indent="0" algn="l" defTabSz="444500">
            <a:lnSpc>
              <a:spcPct val="90000"/>
            </a:lnSpc>
            <a:spcBef>
              <a:spcPct val="0"/>
            </a:spcBef>
            <a:spcAft>
              <a:spcPct val="35000"/>
            </a:spcAft>
            <a:buNone/>
          </a:pPr>
          <a:r>
            <a:rPr lang="en-US" sz="1000" b="1" kern="1200" dirty="0" err="1"/>
            <a:t>PrEP</a:t>
          </a:r>
          <a:r>
            <a:rPr lang="en-US" sz="1000" b="1" kern="1200" dirty="0"/>
            <a:t> (Pre-Exposure Prophylaxis)</a:t>
          </a:r>
        </a:p>
        <a:p>
          <a:pPr marL="57150" lvl="1" indent="-57150" algn="l" defTabSz="444500">
            <a:lnSpc>
              <a:spcPct val="90000"/>
            </a:lnSpc>
            <a:spcBef>
              <a:spcPct val="0"/>
            </a:spcBef>
            <a:spcAft>
              <a:spcPct val="15000"/>
            </a:spcAft>
            <a:buChar char="•"/>
          </a:pPr>
          <a:r>
            <a:rPr lang="en-US" sz="1000" kern="1200" dirty="0"/>
            <a:t> Strategy in which people who are at an increased risk of getting HIV routinely take one or more antiretroviral drugs to reduce their risk of contracting HIV.</a:t>
          </a:r>
        </a:p>
        <a:p>
          <a:pPr marL="57150" lvl="1" indent="-57150" algn="l" defTabSz="444500">
            <a:lnSpc>
              <a:spcPct val="90000"/>
            </a:lnSpc>
            <a:spcBef>
              <a:spcPct val="0"/>
            </a:spcBef>
            <a:spcAft>
              <a:spcPct val="15000"/>
            </a:spcAft>
            <a:buChar char="•"/>
          </a:pPr>
          <a:r>
            <a:rPr lang="en-US" sz="1000" kern="1200" dirty="0"/>
            <a:t> </a:t>
          </a:r>
          <a:r>
            <a:rPr lang="en-US" sz="1000" kern="1200" dirty="0" err="1"/>
            <a:t>PrEP</a:t>
          </a:r>
          <a:r>
            <a:rPr lang="en-US" sz="1000" kern="1200" dirty="0"/>
            <a:t> reduces the risk of getting HIV from sex by about 99%.</a:t>
          </a:r>
        </a:p>
        <a:p>
          <a:pPr marL="57150" lvl="1" indent="-57150" algn="l" defTabSz="444500">
            <a:lnSpc>
              <a:spcPct val="90000"/>
            </a:lnSpc>
            <a:spcBef>
              <a:spcPct val="0"/>
            </a:spcBef>
            <a:spcAft>
              <a:spcPct val="15000"/>
            </a:spcAft>
            <a:buChar char="•"/>
          </a:pPr>
          <a:r>
            <a:rPr lang="en-US" sz="1000" kern="1200" dirty="0"/>
            <a:t> </a:t>
          </a:r>
          <a:r>
            <a:rPr lang="en-US" sz="1000" kern="1200" dirty="0" err="1"/>
            <a:t>PrEP</a:t>
          </a:r>
          <a:r>
            <a:rPr lang="en-US" sz="1000" kern="1200" dirty="0"/>
            <a:t> reduces the risk of getting HIV from injection drug use by at least 74%.</a:t>
          </a:r>
        </a:p>
      </dsp:txBody>
      <dsp:txXfrm>
        <a:off x="7842352" y="1368731"/>
        <a:ext cx="2935201" cy="1377344"/>
      </dsp:txXfrm>
    </dsp:sp>
    <dsp:sp modelId="{D5A70976-9E3D-43BA-8791-E2C37985F11A}">
      <dsp:nvSpPr>
        <dsp:cNvPr id="0" name=""/>
        <dsp:cNvSpPr/>
      </dsp:nvSpPr>
      <dsp:spPr>
        <a:xfrm>
          <a:off x="7799501" y="3280416"/>
          <a:ext cx="3020903" cy="914393"/>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t" anchorCtr="0">
          <a:noAutofit/>
        </a:bodyPr>
        <a:lstStyle/>
        <a:p>
          <a:pPr marL="0" lvl="0" indent="0" algn="l" defTabSz="444500">
            <a:lnSpc>
              <a:spcPct val="90000"/>
            </a:lnSpc>
            <a:spcBef>
              <a:spcPct val="0"/>
            </a:spcBef>
            <a:spcAft>
              <a:spcPct val="35000"/>
            </a:spcAft>
            <a:buNone/>
          </a:pPr>
          <a:r>
            <a:rPr lang="en-US" sz="1000" b="1" kern="1200" dirty="0"/>
            <a:t>PEP (Post-Exposure Prophylaxis)</a:t>
          </a:r>
        </a:p>
        <a:p>
          <a:pPr marL="57150" lvl="1" indent="-57150" algn="l" defTabSz="444500">
            <a:lnSpc>
              <a:spcPct val="90000"/>
            </a:lnSpc>
            <a:spcBef>
              <a:spcPct val="0"/>
            </a:spcBef>
            <a:spcAft>
              <a:spcPct val="15000"/>
            </a:spcAft>
            <a:buChar char="•"/>
          </a:pPr>
          <a:r>
            <a:rPr lang="en-US" sz="1000" kern="1200" dirty="0"/>
            <a:t>The use of antiretroviral drugs after a single high-risk event to stop HIV seroconversion</a:t>
          </a:r>
        </a:p>
        <a:p>
          <a:pPr marL="57150" lvl="1" indent="-57150" algn="l" defTabSz="444500">
            <a:lnSpc>
              <a:spcPct val="90000"/>
            </a:lnSpc>
            <a:spcBef>
              <a:spcPct val="0"/>
            </a:spcBef>
            <a:spcAft>
              <a:spcPct val="15000"/>
            </a:spcAft>
            <a:buChar char="•"/>
          </a:pPr>
          <a:r>
            <a:rPr lang="en-US" sz="1000" kern="1200" dirty="0"/>
            <a:t>PEP must be started within 72 hours of a possible exposure to HIV.</a:t>
          </a:r>
        </a:p>
      </dsp:txBody>
      <dsp:txXfrm>
        <a:off x="7826283" y="3307198"/>
        <a:ext cx="2967339" cy="8608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1F43-2E8C-45DC-B84E-82E3C3406287}">
      <dsp:nvSpPr>
        <dsp:cNvPr id="0" name=""/>
        <dsp:cNvSpPr/>
      </dsp:nvSpPr>
      <dsp:spPr>
        <a:xfrm rot="5400000">
          <a:off x="6951148" y="-2889167"/>
          <a:ext cx="826947" cy="693140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06680" rIns="213360" bIns="106680" numCol="1" spcCol="1270" anchor="ctr" anchorCtr="0">
          <a:noAutofit/>
        </a:bodyPr>
        <a:lstStyle/>
        <a:p>
          <a:pPr marL="114300" lvl="1" indent="-114300" algn="l" defTabSz="533400">
            <a:lnSpc>
              <a:spcPct val="90000"/>
            </a:lnSpc>
            <a:spcBef>
              <a:spcPct val="0"/>
            </a:spcBef>
            <a:spcAft>
              <a:spcPct val="15000"/>
            </a:spcAft>
            <a:buChar char="•"/>
          </a:pPr>
          <a:r>
            <a:rPr lang="en-US" sz="1200" b="0" i="0" u="none" strike="noStrike" kern="1200" dirty="0">
              <a:solidFill>
                <a:srgbClr val="000000"/>
              </a:solidFill>
              <a:effectLst/>
              <a:latin typeface="+mn-lt"/>
            </a:rPr>
            <a:t>“Integrated health services delivery is defined as an approach to strengthen people-centered health systems through the promotion of the comprehensive delivery of quality services across the life-course, designed according to the multidimensional needs of the population and the individual and delivered by a coordinated multidisciplinary team of providers working across settings and levels of care.”</a:t>
          </a:r>
          <a:endParaRPr lang="en-US" sz="1200" kern="1200" dirty="0">
            <a:latin typeface="+mn-lt"/>
          </a:endParaRPr>
        </a:p>
      </dsp:txBody>
      <dsp:txXfrm rot="-5400000">
        <a:off x="3898917" y="203432"/>
        <a:ext cx="6891041" cy="746211"/>
      </dsp:txXfrm>
    </dsp:sp>
    <dsp:sp modelId="{8BBE52C5-C2D1-4D22-85DE-7FD256FF143B}">
      <dsp:nvSpPr>
        <dsp:cNvPr id="0" name=""/>
        <dsp:cNvSpPr/>
      </dsp:nvSpPr>
      <dsp:spPr>
        <a:xfrm>
          <a:off x="0" y="474"/>
          <a:ext cx="3898917" cy="115212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Definition of </a:t>
          </a:r>
          <a:r>
            <a:rPr lang="en-US" sz="2000" b="0" i="0" u="sng" kern="1200" dirty="0"/>
            <a:t>Integrated Care </a:t>
          </a:r>
        </a:p>
        <a:p>
          <a:pPr marL="0" lvl="0" indent="0" algn="ctr" defTabSz="889000">
            <a:lnSpc>
              <a:spcPct val="90000"/>
            </a:lnSpc>
            <a:spcBef>
              <a:spcPct val="0"/>
            </a:spcBef>
            <a:spcAft>
              <a:spcPct val="35000"/>
            </a:spcAft>
            <a:buNone/>
          </a:pPr>
          <a:r>
            <a:rPr lang="en-US" sz="1200" b="1" kern="1200" dirty="0"/>
            <a:t>(</a:t>
          </a:r>
          <a:r>
            <a:rPr lang="en-US" sz="1200" b="0" kern="1200" dirty="0"/>
            <a:t>from</a:t>
          </a:r>
          <a:r>
            <a:rPr lang="en-US" sz="1200" b="1" kern="1200" dirty="0"/>
            <a:t> </a:t>
          </a:r>
          <a:r>
            <a:rPr lang="en-US" sz="1200" kern="1200" dirty="0"/>
            <a:t>the World Health Organization (</a:t>
          </a:r>
          <a:r>
            <a:rPr lang="en-US" sz="1200" u="none" kern="1200" dirty="0"/>
            <a:t>WHO) Regional Office of Europe)</a:t>
          </a:r>
        </a:p>
      </dsp:txBody>
      <dsp:txXfrm>
        <a:off x="56242" y="56716"/>
        <a:ext cx="3786433" cy="1039641"/>
      </dsp:txXfrm>
    </dsp:sp>
    <dsp:sp modelId="{BB33AE6E-A0CA-4B97-B4D9-27BC7294E9F8}">
      <dsp:nvSpPr>
        <dsp:cNvPr id="0" name=""/>
        <dsp:cNvSpPr/>
      </dsp:nvSpPr>
      <dsp:spPr>
        <a:xfrm rot="5400000">
          <a:off x="6576282" y="-1480920"/>
          <a:ext cx="1576679" cy="693140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06680" rIns="213360" bIns="10668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Cognitive, capacity, diagnostic, and personality assessments </a:t>
          </a:r>
          <a:r>
            <a:rPr lang="en-US" sz="1200" kern="1200" dirty="0"/>
            <a:t>that differentiate normal processes from pathologic states, side effects of medications, adjustment reactions, or combinations of these problems</a:t>
          </a:r>
        </a:p>
        <a:p>
          <a:pPr marL="114300" lvl="1" indent="-114300" algn="l" defTabSz="533400">
            <a:lnSpc>
              <a:spcPct val="90000"/>
            </a:lnSpc>
            <a:spcBef>
              <a:spcPct val="0"/>
            </a:spcBef>
            <a:spcAft>
              <a:spcPct val="15000"/>
            </a:spcAft>
            <a:buChar char="•"/>
          </a:pPr>
          <a:r>
            <a:rPr lang="en-US" sz="1200" b="1" kern="1200" dirty="0"/>
            <a:t>Behavioral health assessment and treatment </a:t>
          </a:r>
          <a:r>
            <a:rPr lang="en-US" sz="1200" kern="1200" dirty="0"/>
            <a:t>that provide individuals with the </a:t>
          </a:r>
          <a:r>
            <a:rPr lang="en-US" sz="1200" b="1" kern="1200" dirty="0"/>
            <a:t>self-management skills </a:t>
          </a:r>
          <a:r>
            <a:rPr lang="en-US" sz="1200" kern="1200" dirty="0"/>
            <a:t>necessary to effectively manage their chronic conditions</a:t>
          </a:r>
        </a:p>
        <a:p>
          <a:pPr marL="114300" lvl="1" indent="-114300" algn="l" defTabSz="533400">
            <a:lnSpc>
              <a:spcPct val="90000"/>
            </a:lnSpc>
            <a:spcBef>
              <a:spcPct val="0"/>
            </a:spcBef>
            <a:spcAft>
              <a:spcPct val="15000"/>
            </a:spcAft>
            <a:buChar char="•"/>
          </a:pPr>
          <a:r>
            <a:rPr lang="en-US" sz="1200" b="1" kern="1200" dirty="0"/>
            <a:t>Diagnosis and treatment</a:t>
          </a:r>
          <a:r>
            <a:rPr lang="en-US" sz="1200" kern="1200" dirty="0"/>
            <a:t> of mental and behavioral health problems (e.g., depression, suicide risk, anxiety disorders, addiction, and insomnia)</a:t>
          </a:r>
        </a:p>
        <a:p>
          <a:pPr marL="114300" lvl="1" indent="-114300" algn="l" defTabSz="533400">
            <a:lnSpc>
              <a:spcPct val="90000"/>
            </a:lnSpc>
            <a:spcBef>
              <a:spcPct val="0"/>
            </a:spcBef>
            <a:spcAft>
              <a:spcPct val="15000"/>
            </a:spcAft>
            <a:buChar char="•"/>
          </a:pPr>
          <a:r>
            <a:rPr lang="en-US" sz="1200" b="1" kern="1200" dirty="0"/>
            <a:t>Consultation and recommendations </a:t>
          </a:r>
          <a:r>
            <a:rPr lang="en-US" sz="1200" kern="1200" dirty="0"/>
            <a:t>to family members, significant others, and other health care providers with the client’s consent </a:t>
          </a:r>
        </a:p>
      </dsp:txBody>
      <dsp:txXfrm rot="-5400000">
        <a:off x="3898918" y="1273411"/>
        <a:ext cx="6854442" cy="1422745"/>
      </dsp:txXfrm>
    </dsp:sp>
    <dsp:sp modelId="{D4FBDE75-99C8-4EDE-BE55-43A0407CF18E}">
      <dsp:nvSpPr>
        <dsp:cNvPr id="0" name=""/>
        <dsp:cNvSpPr/>
      </dsp:nvSpPr>
      <dsp:spPr>
        <a:xfrm>
          <a:off x="0" y="1300311"/>
          <a:ext cx="3898917" cy="13689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t>What services can </a:t>
          </a:r>
          <a:r>
            <a:rPr lang="en-US" sz="2000" b="0" u="sng" kern="1200" dirty="0"/>
            <a:t>mental health providers</a:t>
          </a:r>
          <a:r>
            <a:rPr lang="en-US" sz="2000" b="0" kern="1200" dirty="0"/>
            <a:t> add to Integrated care teams? </a:t>
          </a:r>
        </a:p>
        <a:p>
          <a:pPr marL="0" lvl="0" indent="0" algn="ctr" defTabSz="889000">
            <a:lnSpc>
              <a:spcPct val="90000"/>
            </a:lnSpc>
            <a:spcBef>
              <a:spcPct val="0"/>
            </a:spcBef>
            <a:spcAft>
              <a:spcPct val="35000"/>
            </a:spcAft>
            <a:buNone/>
          </a:pPr>
          <a:r>
            <a:rPr lang="en-US" sz="1200" kern="1200" dirty="0"/>
            <a:t>(adapted from an American Psychological Association fact sheet for policymakers):</a:t>
          </a:r>
          <a:endParaRPr lang="en-US" sz="1600" kern="1200" dirty="0"/>
        </a:p>
      </dsp:txBody>
      <dsp:txXfrm>
        <a:off x="66826" y="1367137"/>
        <a:ext cx="3765265" cy="1235292"/>
      </dsp:txXfrm>
    </dsp:sp>
    <dsp:sp modelId="{C88A4C5A-4866-4248-995B-3303F618CAA5}">
      <dsp:nvSpPr>
        <dsp:cNvPr id="0" name=""/>
        <dsp:cNvSpPr/>
      </dsp:nvSpPr>
      <dsp:spPr>
        <a:xfrm rot="5400000">
          <a:off x="6835259" y="-30266"/>
          <a:ext cx="1058726" cy="6931409"/>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06680" rIns="213360" bIns="10668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SUD treatment</a:t>
          </a:r>
          <a:endParaRPr lang="en-US" sz="1200" kern="1200" dirty="0"/>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Treatment of HIV/HCV</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Behavioral health services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Access to </a:t>
          </a:r>
          <a:r>
            <a:rPr lang="en-US" sz="1200" kern="1200" dirty="0" err="1">
              <a:latin typeface="Arial" panose="020B0604020202020204" pitchFamily="34" charset="0"/>
              <a:cs typeface="Arial" panose="020B0604020202020204" pitchFamily="34" charset="0"/>
            </a:rPr>
            <a:t>PrEP</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Additional harm reduction services </a:t>
          </a:r>
          <a:r>
            <a:rPr lang="en-US" sz="1200" kern="1200" dirty="0">
              <a:solidFill>
                <a:schemeClr val="tx1">
                  <a:lumMod val="75000"/>
                </a:schemeClr>
              </a:solidFill>
              <a:latin typeface="Arial" panose="020B0604020202020204" pitchFamily="34" charset="0"/>
              <a:cs typeface="Arial" panose="020B0604020202020204" pitchFamily="34" charset="0"/>
            </a:rPr>
            <a:t>(SSP</a:t>
          </a:r>
          <a:r>
            <a:rPr lang="en-US" sz="900" kern="1200" dirty="0">
              <a:solidFill>
                <a:schemeClr val="tx1">
                  <a:lumMod val="75000"/>
                </a:schemeClr>
              </a:solidFill>
              <a:latin typeface="Arial" panose="020B0604020202020204" pitchFamily="34" charset="0"/>
              <a:cs typeface="Arial" panose="020B0604020202020204" pitchFamily="34" charset="0"/>
            </a:rPr>
            <a:t>, naloxone, etc.)</a:t>
          </a:r>
        </a:p>
      </dsp:txBody>
      <dsp:txXfrm rot="-5400000">
        <a:off x="3898918" y="2957758"/>
        <a:ext cx="6879726" cy="955360"/>
      </dsp:txXfrm>
    </dsp:sp>
    <dsp:sp modelId="{5E0FF982-2ACC-4D47-A3FF-E68CD7105CF2}">
      <dsp:nvSpPr>
        <dsp:cNvPr id="0" name=""/>
        <dsp:cNvSpPr/>
      </dsp:nvSpPr>
      <dsp:spPr>
        <a:xfrm>
          <a:off x="0" y="2816968"/>
          <a:ext cx="3898917" cy="12261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u="sng" kern="1200" dirty="0"/>
            <a:t>Key Components </a:t>
          </a:r>
          <a:r>
            <a:rPr lang="en-US" sz="2000" kern="1200" dirty="0"/>
            <a:t>of Integrated Care Models for PLWHA</a:t>
          </a:r>
        </a:p>
      </dsp:txBody>
      <dsp:txXfrm>
        <a:off x="59857" y="2876825"/>
        <a:ext cx="3779203" cy="1106464"/>
      </dsp:txXfrm>
    </dsp:sp>
    <dsp:sp modelId="{7B002698-984F-49B5-A0CA-FFAA6F889925}">
      <dsp:nvSpPr>
        <dsp:cNvPr id="0" name=""/>
        <dsp:cNvSpPr/>
      </dsp:nvSpPr>
      <dsp:spPr>
        <a:xfrm rot="5400000">
          <a:off x="7021066" y="968653"/>
          <a:ext cx="701510" cy="6938184"/>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Screening</a:t>
          </a:r>
        </a:p>
        <a:p>
          <a:pPr marL="114300" lvl="1" indent="-114300" algn="l" defTabSz="577850">
            <a:lnSpc>
              <a:spcPct val="90000"/>
            </a:lnSpc>
            <a:spcBef>
              <a:spcPct val="0"/>
            </a:spcBef>
            <a:spcAft>
              <a:spcPct val="15000"/>
            </a:spcAft>
            <a:buChar char="•"/>
          </a:pPr>
          <a:r>
            <a:rPr lang="en-US" sz="1300" kern="1200" dirty="0"/>
            <a:t>Brief Intervention</a:t>
          </a:r>
        </a:p>
        <a:p>
          <a:pPr marL="114300" lvl="1" indent="-114300" algn="l" defTabSz="577850">
            <a:lnSpc>
              <a:spcPct val="90000"/>
            </a:lnSpc>
            <a:spcBef>
              <a:spcPct val="0"/>
            </a:spcBef>
            <a:spcAft>
              <a:spcPct val="15000"/>
            </a:spcAft>
            <a:buChar char="•"/>
          </a:pPr>
          <a:r>
            <a:rPr lang="en-US" sz="1300" kern="1200" dirty="0"/>
            <a:t>Referral to Treatment</a:t>
          </a:r>
        </a:p>
      </dsp:txBody>
      <dsp:txXfrm rot="-5400000">
        <a:off x="3902730" y="4121235"/>
        <a:ext cx="6903939" cy="633020"/>
      </dsp:txXfrm>
    </dsp:sp>
    <dsp:sp modelId="{BA84FD2C-0DB6-4C96-A791-C6CC015EBB68}">
      <dsp:nvSpPr>
        <dsp:cNvPr id="0" name=""/>
        <dsp:cNvSpPr/>
      </dsp:nvSpPr>
      <dsp:spPr>
        <a:xfrm>
          <a:off x="0" y="4088924"/>
          <a:ext cx="3902729" cy="69764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SBIRT Model</a:t>
          </a:r>
        </a:p>
      </dsp:txBody>
      <dsp:txXfrm>
        <a:off x="34056" y="4122980"/>
        <a:ext cx="3834617" cy="6295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BF7510-B9ED-40E0-8274-4F64AD62B8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5E24B0-B97F-4932-93CD-4307D6181D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0AA17F-CB06-445B-ACD3-321E84E51A80}" type="datetimeFigureOut">
              <a:rPr lang="en-US" smtClean="0"/>
              <a:t>5/24/2022</a:t>
            </a:fld>
            <a:endParaRPr lang="en-US" dirty="0"/>
          </a:p>
        </p:txBody>
      </p:sp>
      <p:sp>
        <p:nvSpPr>
          <p:cNvPr id="4" name="Footer Placeholder 3">
            <a:extLst>
              <a:ext uri="{FF2B5EF4-FFF2-40B4-BE49-F238E27FC236}">
                <a16:creationId xmlns:a16="http://schemas.microsoft.com/office/drawing/2014/main" id="{7FC3A0DF-A8A7-4EF4-96E5-757FFFC2A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2BEC987-E8F6-4FD2-BFB2-04815BD1D2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078EF9-7F2B-4B20-A25C-9E80C16977B9}" type="slidenum">
              <a:rPr lang="en-US" smtClean="0"/>
              <a:t>‹#›</a:t>
            </a:fld>
            <a:endParaRPr lang="en-US" dirty="0"/>
          </a:p>
        </p:txBody>
      </p:sp>
    </p:spTree>
    <p:extLst>
      <p:ext uri="{BB962C8B-B14F-4D97-AF65-F5344CB8AC3E}">
        <p14:creationId xmlns:p14="http://schemas.microsoft.com/office/powerpoint/2010/main" val="250011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141C0-BF72-4A20-AFA7-D05563D549B7}" type="datetimeFigureOut">
              <a:rPr lang="en-US" smtClean="0"/>
              <a:t>5/24/2022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AF9CF-D1E5-49FD-94F7-B246BB67E246}" type="slidenum">
              <a:rPr lang="en-US" smtClean="0"/>
              <a:t>‹#›</a:t>
            </a:fld>
            <a:endParaRPr lang="en-US" dirty="0"/>
          </a:p>
        </p:txBody>
      </p:sp>
    </p:spTree>
    <p:extLst>
      <p:ext uri="{BB962C8B-B14F-4D97-AF65-F5344CB8AC3E}">
        <p14:creationId xmlns:p14="http://schemas.microsoft.com/office/powerpoint/2010/main" val="162928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a:t>
            </a:fld>
            <a:endParaRPr lang="en-US" dirty="0"/>
          </a:p>
        </p:txBody>
      </p:sp>
    </p:spTree>
    <p:extLst>
      <p:ext uri="{BB962C8B-B14F-4D97-AF65-F5344CB8AC3E}">
        <p14:creationId xmlns:p14="http://schemas.microsoft.com/office/powerpoint/2010/main" val="271098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11</a:t>
            </a:fld>
            <a:endParaRPr lang="en-US" dirty="0"/>
          </a:p>
        </p:txBody>
      </p:sp>
    </p:spTree>
    <p:extLst>
      <p:ext uri="{BB962C8B-B14F-4D97-AF65-F5344CB8AC3E}">
        <p14:creationId xmlns:p14="http://schemas.microsoft.com/office/powerpoint/2010/main" val="691091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mj-lt"/>
              <a:buAutoNum type="arabicPeriod"/>
            </a:pPr>
            <a:endParaRPr lang="en-US" sz="900" b="0" i="0" u="none" strike="noStrike" dirty="0">
              <a:solidFill>
                <a:srgbClr val="000000"/>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12</a:t>
            </a:fld>
            <a:endParaRPr lang="en-US" dirty="0"/>
          </a:p>
        </p:txBody>
      </p:sp>
    </p:spTree>
    <p:extLst>
      <p:ext uri="{BB962C8B-B14F-4D97-AF65-F5344CB8AC3E}">
        <p14:creationId xmlns:p14="http://schemas.microsoft.com/office/powerpoint/2010/main" val="2254660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13</a:t>
            </a:fld>
            <a:endParaRPr lang="en-US" dirty="0"/>
          </a:p>
        </p:txBody>
      </p:sp>
    </p:spTree>
    <p:extLst>
      <p:ext uri="{BB962C8B-B14F-4D97-AF65-F5344CB8AC3E}">
        <p14:creationId xmlns:p14="http://schemas.microsoft.com/office/powerpoint/2010/main" val="2359036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14</a:t>
            </a:fld>
            <a:endParaRPr lang="en-US" dirty="0"/>
          </a:p>
        </p:txBody>
      </p:sp>
    </p:spTree>
    <p:extLst>
      <p:ext uri="{BB962C8B-B14F-4D97-AF65-F5344CB8AC3E}">
        <p14:creationId xmlns:p14="http://schemas.microsoft.com/office/powerpoint/2010/main" val="1770523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15</a:t>
            </a:fld>
            <a:endParaRPr lang="en-US" dirty="0"/>
          </a:p>
        </p:txBody>
      </p:sp>
    </p:spTree>
    <p:extLst>
      <p:ext uri="{BB962C8B-B14F-4D97-AF65-F5344CB8AC3E}">
        <p14:creationId xmlns:p14="http://schemas.microsoft.com/office/powerpoint/2010/main" val="3207637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16</a:t>
            </a:fld>
            <a:endParaRPr lang="en-US" dirty="0"/>
          </a:p>
        </p:txBody>
      </p:sp>
    </p:spTree>
    <p:extLst>
      <p:ext uri="{BB962C8B-B14F-4D97-AF65-F5344CB8AC3E}">
        <p14:creationId xmlns:p14="http://schemas.microsoft.com/office/powerpoint/2010/main" val="844799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spcBef>
                <a:spcPts val="0"/>
              </a:spcBef>
              <a:spcAft>
                <a:spcPts val="0"/>
              </a:spcAft>
              <a:buFont typeface="+mj-lt"/>
              <a:buAutoNum type="arabicPeriod"/>
            </a:pPr>
            <a:endParaRPr lang="en-US" sz="1000" b="0" i="0" u="none" strike="noStrike" dirty="0">
              <a:solidFill>
                <a:srgbClr val="000000"/>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17</a:t>
            </a:fld>
            <a:endParaRPr lang="en-US" dirty="0"/>
          </a:p>
        </p:txBody>
      </p:sp>
    </p:spTree>
    <p:extLst>
      <p:ext uri="{BB962C8B-B14F-4D97-AF65-F5344CB8AC3E}">
        <p14:creationId xmlns:p14="http://schemas.microsoft.com/office/powerpoint/2010/main" val="4279026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18</a:t>
            </a:fld>
            <a:endParaRPr lang="en-US" dirty="0"/>
          </a:p>
        </p:txBody>
      </p:sp>
    </p:spTree>
    <p:extLst>
      <p:ext uri="{BB962C8B-B14F-4D97-AF65-F5344CB8AC3E}">
        <p14:creationId xmlns:p14="http://schemas.microsoft.com/office/powerpoint/2010/main" val="15469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19</a:t>
            </a:fld>
            <a:endParaRPr lang="en-US" dirty="0"/>
          </a:p>
        </p:txBody>
      </p:sp>
    </p:spTree>
    <p:extLst>
      <p:ext uri="{BB962C8B-B14F-4D97-AF65-F5344CB8AC3E}">
        <p14:creationId xmlns:p14="http://schemas.microsoft.com/office/powerpoint/2010/main" val="1610528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21</a:t>
            </a:fld>
            <a:endParaRPr lang="en-US" dirty="0"/>
          </a:p>
        </p:txBody>
      </p:sp>
    </p:spTree>
    <p:extLst>
      <p:ext uri="{BB962C8B-B14F-4D97-AF65-F5344CB8AC3E}">
        <p14:creationId xmlns:p14="http://schemas.microsoft.com/office/powerpoint/2010/main" val="285827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2</a:t>
            </a:fld>
            <a:endParaRPr lang="en-US" dirty="0"/>
          </a:p>
        </p:txBody>
      </p:sp>
    </p:spTree>
    <p:extLst>
      <p:ext uri="{BB962C8B-B14F-4D97-AF65-F5344CB8AC3E}">
        <p14:creationId xmlns:p14="http://schemas.microsoft.com/office/powerpoint/2010/main" val="2803540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mj-lt"/>
              <a:buAutoNum type="arabicPeriod"/>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23</a:t>
            </a:fld>
            <a:endParaRPr lang="en-US" dirty="0"/>
          </a:p>
        </p:txBody>
      </p:sp>
    </p:spTree>
    <p:extLst>
      <p:ext uri="{BB962C8B-B14F-4D97-AF65-F5344CB8AC3E}">
        <p14:creationId xmlns:p14="http://schemas.microsoft.com/office/powerpoint/2010/main" val="163664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3</a:t>
            </a:fld>
            <a:endParaRPr lang="en-US" dirty="0"/>
          </a:p>
        </p:txBody>
      </p:sp>
    </p:spTree>
    <p:extLst>
      <p:ext uri="{BB962C8B-B14F-4D97-AF65-F5344CB8AC3E}">
        <p14:creationId xmlns:p14="http://schemas.microsoft.com/office/powerpoint/2010/main" val="326364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mj-lt"/>
              <a:buAutoNum type="arabicPeriod"/>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4</a:t>
            </a:fld>
            <a:endParaRPr lang="en-US" dirty="0"/>
          </a:p>
        </p:txBody>
      </p:sp>
    </p:spTree>
    <p:extLst>
      <p:ext uri="{BB962C8B-B14F-4D97-AF65-F5344CB8AC3E}">
        <p14:creationId xmlns:p14="http://schemas.microsoft.com/office/powerpoint/2010/main" val="150735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mj-lt"/>
              <a:buAutoNum type="arabicPeriod"/>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5</a:t>
            </a:fld>
            <a:endParaRPr lang="en-US" dirty="0"/>
          </a:p>
        </p:txBody>
      </p:sp>
    </p:spTree>
    <p:extLst>
      <p:ext uri="{BB962C8B-B14F-4D97-AF65-F5344CB8AC3E}">
        <p14:creationId xmlns:p14="http://schemas.microsoft.com/office/powerpoint/2010/main" val="12755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mj-lt"/>
              <a:buAutoNum type="arabicPeriod"/>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6</a:t>
            </a:fld>
            <a:endParaRPr lang="en-US" dirty="0"/>
          </a:p>
        </p:txBody>
      </p:sp>
    </p:spTree>
    <p:extLst>
      <p:ext uri="{BB962C8B-B14F-4D97-AF65-F5344CB8AC3E}">
        <p14:creationId xmlns:p14="http://schemas.microsoft.com/office/powerpoint/2010/main" val="35045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mj-lt"/>
              <a:buAutoNum type="arabicPeriod"/>
            </a:pPr>
            <a:endParaRPr lang="en-US" sz="800" b="0" i="0" u="none" strike="noStrike" dirty="0">
              <a:solidFill>
                <a:srgbClr val="000000"/>
              </a:solidFill>
              <a:effectLst/>
              <a:latin typeface="Arial" panose="020B0604020202020204" pitchFamily="34" charset="0"/>
            </a:endParaRPr>
          </a:p>
          <a:p>
            <a:pPr marL="457200" rtl="0" fontAlgn="base">
              <a:spcBef>
                <a:spcPts val="0"/>
              </a:spcBef>
              <a:spcAft>
                <a:spcPts val="0"/>
              </a:spcAft>
              <a:buFont typeface="+mj-lt"/>
              <a:buAutoNum type="arabicPeriod"/>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7</a:t>
            </a:fld>
            <a:endParaRPr lang="en-US" dirty="0"/>
          </a:p>
        </p:txBody>
      </p:sp>
    </p:spTree>
    <p:extLst>
      <p:ext uri="{BB962C8B-B14F-4D97-AF65-F5344CB8AC3E}">
        <p14:creationId xmlns:p14="http://schemas.microsoft.com/office/powerpoint/2010/main" val="178128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mj-lt"/>
              <a:buAutoNum type="arabicPeriod"/>
            </a:pPr>
            <a:endParaRPr lang="en-US" sz="1000" b="1" i="0" u="none" strike="noStrike" dirty="0">
              <a:solidFill>
                <a:srgbClr val="000000"/>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C6AAF9CF-D1E5-49FD-94F7-B246BB67E246}" type="slidenum">
              <a:rPr lang="en-US" smtClean="0"/>
              <a:t>8</a:t>
            </a:fld>
            <a:endParaRPr lang="en-US" dirty="0"/>
          </a:p>
        </p:txBody>
      </p:sp>
    </p:spTree>
    <p:extLst>
      <p:ext uri="{BB962C8B-B14F-4D97-AF65-F5344CB8AC3E}">
        <p14:creationId xmlns:p14="http://schemas.microsoft.com/office/powerpoint/2010/main" val="963638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AF9CF-D1E5-49FD-94F7-B246BB67E246}" type="slidenum">
              <a:rPr lang="en-US" smtClean="0"/>
              <a:t>9</a:t>
            </a:fld>
            <a:endParaRPr lang="en-US" dirty="0"/>
          </a:p>
        </p:txBody>
      </p:sp>
    </p:spTree>
    <p:extLst>
      <p:ext uri="{BB962C8B-B14F-4D97-AF65-F5344CB8AC3E}">
        <p14:creationId xmlns:p14="http://schemas.microsoft.com/office/powerpoint/2010/main" val="2393800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chor="ctr" anchorCtr="0">
            <a:normAutofit/>
          </a:bodyPr>
          <a:lstStyle>
            <a:lvl1pPr>
              <a:defRPr sz="3000"/>
            </a:lvl1pPr>
          </a:lstStyle>
          <a:p>
            <a:r>
              <a:rPr lang="en-US" noProof="0"/>
              <a:t>Click to edit Master title style</a:t>
            </a:r>
          </a:p>
        </p:txBody>
      </p:sp>
      <p:sp>
        <p:nvSpPr>
          <p:cNvPr id="3" name="Content Placeholder 2"/>
          <p:cNvSpPr>
            <a:spLocks noGrp="1"/>
          </p:cNvSpPr>
          <p:nvPr>
            <p:ph idx="1"/>
          </p:nvPr>
        </p:nvSpPr>
        <p:spPr>
          <a:xfrm>
            <a:off x="685801" y="1869601"/>
            <a:ext cx="10840914" cy="3921600"/>
          </a:xfrm>
        </p:spPr>
        <p:txBody>
          <a:bodyPr anchor="t"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8" name="Straight Connector 7">
            <a:extLst>
              <a:ext uri="{FF2B5EF4-FFF2-40B4-BE49-F238E27FC236}">
                <a16:creationId xmlns:a16="http://schemas.microsoft.com/office/drawing/2014/main" id="{328F7C25-BFB6-430F-87B6-7D0D2C7493D6}"/>
              </a:ext>
              <a:ext uri="{C183D7F6-B498-43B3-948B-1728B52AA6E4}">
                <adec:decorative xmlns:adec="http://schemas.microsoft.com/office/drawing/2017/decorative" val="1"/>
              </a:ext>
            </a:extLst>
          </p:cNvPr>
          <p:cNvCxnSpPr>
            <a:cxnSpLocks/>
          </p:cNvCxnSpPr>
          <p:nvPr userDrawn="1"/>
        </p:nvCxnSpPr>
        <p:spPr>
          <a:xfrm rot="16200000">
            <a:off x="-185517" y="1223433"/>
            <a:ext cx="504000"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026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hasCustomPrompt="1"/>
          </p:nvPr>
        </p:nvSpPr>
        <p:spPr>
          <a:xfrm>
            <a:off x="685801" y="609601"/>
            <a:ext cx="10840913" cy="3124199"/>
          </a:xfrm>
        </p:spPr>
        <p:txBody>
          <a:bodyPr anchor="ctr">
            <a:normAutofit/>
          </a:bodyPr>
          <a:lstStyle>
            <a:lvl1pPr algn="l">
              <a:defRPr sz="3000" b="0" cap="none"/>
            </a:lvl1pPr>
          </a:lstStyle>
          <a:p>
            <a:r>
              <a:rPr lang="en-US" noProof="0"/>
              <a:t>CLICK TO EDIT MASTER TITLE STYLE</a:t>
            </a:r>
          </a:p>
        </p:txBody>
      </p:sp>
      <p:sp>
        <p:nvSpPr>
          <p:cNvPr id="3" name="Text Placeholder 2"/>
          <p:cNvSpPr>
            <a:spLocks noGrp="1"/>
          </p:cNvSpPr>
          <p:nvPr>
            <p:ph type="body" idx="1"/>
          </p:nvPr>
        </p:nvSpPr>
        <p:spPr>
          <a:xfrm>
            <a:off x="685800" y="3733800"/>
            <a:ext cx="10840914" cy="205740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8332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ormAutofit/>
          </a:bodyPr>
          <a:lstStyle>
            <a:lvl1pPr>
              <a:defRPr sz="3000"/>
            </a:lvl1pPr>
          </a:lstStyle>
          <a:p>
            <a:r>
              <a:rPr lang="en-US" noProof="0"/>
              <a:t>Click to edit Master title style</a:t>
            </a:r>
          </a:p>
        </p:txBody>
      </p:sp>
      <p:sp>
        <p:nvSpPr>
          <p:cNvPr id="3" name="Date Placeholder 2"/>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151064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p:txBody>
      </p:sp>
      <p:sp>
        <p:nvSpPr>
          <p:cNvPr id="4" name="Slide Number Placeholder 3"/>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245370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1786"/>
            <a:ext cx="12188825" cy="6856214"/>
          </a:xfrm>
          <a:prstGeom prst="rect">
            <a:avLst/>
          </a:prstGeom>
        </p:spPr>
      </p:pic>
      <p:sp>
        <p:nvSpPr>
          <p:cNvPr id="2" name="Title 1"/>
          <p:cNvSpPr>
            <a:spLocks noGrp="1"/>
          </p:cNvSpPr>
          <p:nvPr>
            <p:ph type="ctrTitle"/>
          </p:nvPr>
        </p:nvSpPr>
        <p:spPr>
          <a:xfrm>
            <a:off x="2476500" y="2716272"/>
            <a:ext cx="8683625" cy="2421464"/>
          </a:xfrm>
        </p:spPr>
        <p:txBody>
          <a:bodyPr anchor="b">
            <a:normAutofit/>
          </a:bodyPr>
          <a:lstStyle>
            <a:lvl1pPr algn="r">
              <a:defRPr sz="4800">
                <a:effectLst/>
              </a:defRPr>
            </a:lvl1pPr>
          </a:lstStyle>
          <a:p>
            <a:r>
              <a:rPr lang="en-US" noProof="0"/>
              <a:t>Click to edit Master title style</a:t>
            </a:r>
          </a:p>
        </p:txBody>
      </p:sp>
      <p:sp>
        <p:nvSpPr>
          <p:cNvPr id="3" name="Subtitle 2"/>
          <p:cNvSpPr>
            <a:spLocks noGrp="1"/>
          </p:cNvSpPr>
          <p:nvPr>
            <p:ph type="subTitle" idx="1"/>
          </p:nvPr>
        </p:nvSpPr>
        <p:spPr>
          <a:xfrm>
            <a:off x="2476500" y="5137736"/>
            <a:ext cx="8683625" cy="732840"/>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984B7D2A-0DF8-424B-9572-B79AEBB2D9DC}" type="datetimeFigureOut">
              <a:rPr lang="en-US" noProof="0" smtClean="0"/>
              <a:t>5/24/2022</a:t>
            </a:fld>
            <a:endParaRPr lang="en-US" noProof="0" dirty="0"/>
          </a:p>
        </p:txBody>
      </p:sp>
      <p:sp>
        <p:nvSpPr>
          <p:cNvPr id="5" name="Footer Placeholder 4"/>
          <p:cNvSpPr>
            <a:spLocks noGrp="1"/>
          </p:cNvSpPr>
          <p:nvPr>
            <p:ph type="ftr" sz="quarter" idx="11"/>
          </p:nvPr>
        </p:nvSpPr>
        <p:spPr>
          <a:xfrm>
            <a:off x="3962399" y="5870575"/>
            <a:ext cx="4893958" cy="377825"/>
          </a:xfrm>
        </p:spPr>
        <p:txBody>
          <a:bodyPr/>
          <a:lstStyle/>
          <a:p>
            <a:r>
              <a:rPr lang="en-US" noProof="0" dirty="0"/>
              <a:t>Add a Footer</a:t>
            </a:r>
          </a:p>
        </p:txBody>
      </p:sp>
      <p:sp>
        <p:nvSpPr>
          <p:cNvPr id="6" name="Slide Number Placeholder 5"/>
          <p:cNvSpPr>
            <a:spLocks noGrp="1"/>
          </p:cNvSpPr>
          <p:nvPr>
            <p:ph type="sldNum" sz="quarter" idx="12"/>
          </p:nvPr>
        </p:nvSpPr>
        <p:spPr>
          <a:xfrm>
            <a:off x="10608958" y="5870575"/>
            <a:ext cx="551167" cy="377825"/>
          </a:xfrm>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406293711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552450" y="1874308"/>
            <a:ext cx="3814235" cy="1260000"/>
          </a:xfrm>
        </p:spPr>
        <p:txBody>
          <a:bodyPr anchor="ctr" anchorCtr="0">
            <a:noAutofit/>
          </a:bodyPr>
          <a:lstStyle>
            <a:lvl1pPr algn="r">
              <a:defRPr sz="3000" b="0"/>
            </a:lvl1pPr>
          </a:lstStyle>
          <a:p>
            <a:r>
              <a:rPr lang="en-US" noProof="0"/>
              <a:t>Click to edit Master title style</a:t>
            </a:r>
          </a:p>
        </p:txBody>
      </p:sp>
      <p:sp>
        <p:nvSpPr>
          <p:cNvPr id="3" name="Content Placeholder 2"/>
          <p:cNvSpPr>
            <a:spLocks noGrp="1"/>
          </p:cNvSpPr>
          <p:nvPr>
            <p:ph idx="1"/>
          </p:nvPr>
        </p:nvSpPr>
        <p:spPr>
          <a:xfrm>
            <a:off x="4648200" y="0"/>
            <a:ext cx="7543800" cy="6856214"/>
          </a:xfrm>
        </p:spPr>
        <p:txBody>
          <a:bodyPr anchor="ct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552450" y="3134308"/>
            <a:ext cx="3814235" cy="2016600"/>
          </a:xfrm>
        </p:spPr>
        <p:txBody>
          <a:bodyPr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200633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Description and Conent">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840914" cy="1260000"/>
          </a:xfrm>
        </p:spPr>
        <p:txBody>
          <a:bodyPr anchor="ctr" anchorCtr="0">
            <a:normAutofit/>
          </a:bodyPr>
          <a:lstStyle>
            <a:lvl1pPr>
              <a:defRPr sz="3000"/>
            </a:lvl1pPr>
          </a:lstStyle>
          <a:p>
            <a:r>
              <a:rPr lang="en-US" noProof="0"/>
              <a:t>Click to edit Master title style</a:t>
            </a:r>
          </a:p>
        </p:txBody>
      </p:sp>
      <p:sp>
        <p:nvSpPr>
          <p:cNvPr id="3" name="Text Placeholder 2"/>
          <p:cNvSpPr>
            <a:spLocks noGrp="1"/>
          </p:cNvSpPr>
          <p:nvPr>
            <p:ph type="body" idx="1"/>
          </p:nvPr>
        </p:nvSpPr>
        <p:spPr>
          <a:xfrm>
            <a:off x="685799" y="1881824"/>
            <a:ext cx="10840914" cy="1032826"/>
          </a:xfrm>
        </p:spPr>
        <p:txBody>
          <a:bodyPr anchor="t" anchorCtr="0">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Date Placeholder 6"/>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6" name="Text Placeholder 5">
            <a:extLst>
              <a:ext uri="{FF2B5EF4-FFF2-40B4-BE49-F238E27FC236}">
                <a16:creationId xmlns:a16="http://schemas.microsoft.com/office/drawing/2014/main" id="{B47DAE59-9D63-4159-8F3E-560C31F19A89}"/>
              </a:ext>
            </a:extLst>
          </p:cNvPr>
          <p:cNvSpPr>
            <a:spLocks noGrp="1"/>
          </p:cNvSpPr>
          <p:nvPr>
            <p:ph type="body" sz="quarter" idx="14"/>
          </p:nvPr>
        </p:nvSpPr>
        <p:spPr>
          <a:xfrm>
            <a:off x="1216192"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dirty="0"/>
          </a:p>
        </p:txBody>
      </p:sp>
      <p:sp>
        <p:nvSpPr>
          <p:cNvPr id="12" name="Text Placeholder 2">
            <a:extLst>
              <a:ext uri="{FF2B5EF4-FFF2-40B4-BE49-F238E27FC236}">
                <a16:creationId xmlns:a16="http://schemas.microsoft.com/office/drawing/2014/main" id="{4249143D-80A5-4E4C-BBFD-F253500CE226}"/>
              </a:ext>
            </a:extLst>
          </p:cNvPr>
          <p:cNvSpPr>
            <a:spLocks noGrp="1"/>
          </p:cNvSpPr>
          <p:nvPr>
            <p:ph type="body" idx="13"/>
          </p:nvPr>
        </p:nvSpPr>
        <p:spPr>
          <a:xfrm>
            <a:off x="685799" y="2914650"/>
            <a:ext cx="10840914" cy="502126"/>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Text Placeholder 5">
            <a:extLst>
              <a:ext uri="{FF2B5EF4-FFF2-40B4-BE49-F238E27FC236}">
                <a16:creationId xmlns:a16="http://schemas.microsoft.com/office/drawing/2014/main" id="{B06123F0-984B-4EF8-9945-3621C401B7AD}"/>
              </a:ext>
            </a:extLst>
          </p:cNvPr>
          <p:cNvSpPr>
            <a:spLocks noGrp="1"/>
          </p:cNvSpPr>
          <p:nvPr>
            <p:ph type="body" sz="quarter" idx="17"/>
          </p:nvPr>
        </p:nvSpPr>
        <p:spPr>
          <a:xfrm>
            <a:off x="7465366"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21" name="Text Placeholder 5">
            <a:extLst>
              <a:ext uri="{FF2B5EF4-FFF2-40B4-BE49-F238E27FC236}">
                <a16:creationId xmlns:a16="http://schemas.microsoft.com/office/drawing/2014/main" id="{A669C074-A9BE-4B07-ACEE-3B34AAC8B9E7}"/>
              </a:ext>
            </a:extLst>
          </p:cNvPr>
          <p:cNvSpPr>
            <a:spLocks noGrp="1"/>
          </p:cNvSpPr>
          <p:nvPr>
            <p:ph type="body" sz="quarter" idx="18"/>
          </p:nvPr>
        </p:nvSpPr>
        <p:spPr>
          <a:xfrm>
            <a:off x="9548424"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19" name="Text Placeholder 5">
            <a:extLst>
              <a:ext uri="{FF2B5EF4-FFF2-40B4-BE49-F238E27FC236}">
                <a16:creationId xmlns:a16="http://schemas.microsoft.com/office/drawing/2014/main" id="{84A40D78-D6DD-41A7-A132-9D48DF8649A9}"/>
              </a:ext>
            </a:extLst>
          </p:cNvPr>
          <p:cNvSpPr>
            <a:spLocks noGrp="1"/>
          </p:cNvSpPr>
          <p:nvPr>
            <p:ph type="body" sz="quarter" idx="16"/>
          </p:nvPr>
        </p:nvSpPr>
        <p:spPr>
          <a:xfrm>
            <a:off x="5382308"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sp>
        <p:nvSpPr>
          <p:cNvPr id="18" name="Text Placeholder 5">
            <a:extLst>
              <a:ext uri="{FF2B5EF4-FFF2-40B4-BE49-F238E27FC236}">
                <a16:creationId xmlns:a16="http://schemas.microsoft.com/office/drawing/2014/main" id="{4A9CFAA7-850F-4C92-A9BE-56452E5CA04D}"/>
              </a:ext>
            </a:extLst>
          </p:cNvPr>
          <p:cNvSpPr>
            <a:spLocks noGrp="1"/>
          </p:cNvSpPr>
          <p:nvPr>
            <p:ph type="body" sz="quarter" idx="15"/>
          </p:nvPr>
        </p:nvSpPr>
        <p:spPr>
          <a:xfrm>
            <a:off x="3299250"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a:t>Click to edit Master text styles</a:t>
            </a:r>
          </a:p>
        </p:txBody>
      </p:sp>
      <p:cxnSp>
        <p:nvCxnSpPr>
          <p:cNvPr id="14" name="Straight Connector 13">
            <a:extLst>
              <a:ext uri="{FF2B5EF4-FFF2-40B4-BE49-F238E27FC236}">
                <a16:creationId xmlns:a16="http://schemas.microsoft.com/office/drawing/2014/main" id="{CC5A0CF1-9FE7-4149-97DC-5221639144C8}"/>
              </a:ext>
              <a:ext uri="{C183D7F6-B498-43B3-948B-1728B52AA6E4}">
                <adec:decorative xmlns:adec="http://schemas.microsoft.com/office/drawing/2017/decorative" val="1"/>
              </a:ext>
            </a:extLst>
          </p:cNvPr>
          <p:cNvCxnSpPr>
            <a:cxnSpLocks/>
          </p:cNvCxnSpPr>
          <p:nvPr userDrawn="1"/>
        </p:nvCxnSpPr>
        <p:spPr>
          <a:xfrm rot="16200000">
            <a:off x="-185517" y="1242483"/>
            <a:ext cx="504000"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93639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1457326" y="995967"/>
            <a:ext cx="6238874" cy="1260000"/>
          </a:xfrm>
        </p:spPr>
        <p:txBody>
          <a:bodyPr anchor="ctr" anchorCtr="0">
            <a:noAutofit/>
          </a:bodyPr>
          <a:lstStyle>
            <a:lvl1pPr algn="r">
              <a:defRPr sz="3000" b="0"/>
            </a:lvl1pPr>
          </a:lstStyle>
          <a:p>
            <a:r>
              <a:rPr lang="en-US" noProof="0"/>
              <a:t>Click to edit Master title style</a:t>
            </a:r>
          </a:p>
        </p:txBody>
      </p:sp>
      <p:sp>
        <p:nvSpPr>
          <p:cNvPr id="14" name="Picture Placeholder 2"/>
          <p:cNvSpPr>
            <a:spLocks noGrp="1" noChangeAspect="1"/>
          </p:cNvSpPr>
          <p:nvPr>
            <p:ph type="pic" idx="1"/>
          </p:nvPr>
        </p:nvSpPr>
        <p:spPr bwMode="blackGray">
          <a:xfrm>
            <a:off x="8014200" y="995968"/>
            <a:ext cx="3492000" cy="4866064"/>
          </a:xfrm>
          <a:prstGeom prst="roundRect">
            <a:avLst>
              <a:gd name="adj" fmla="val 2371"/>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085849" y="2255967"/>
            <a:ext cx="6610351" cy="3476618"/>
          </a:xfrm>
        </p:spPr>
        <p:txBody>
          <a:bodyPr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96938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Righ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6657974" y="995968"/>
            <a:ext cx="4848225" cy="1260000"/>
          </a:xfrm>
        </p:spPr>
        <p:txBody>
          <a:bodyPr anchor="ctr" anchorCtr="0">
            <a:normAutofit/>
          </a:bodyPr>
          <a:lstStyle>
            <a:lvl1pPr algn="l">
              <a:defRPr sz="3000" b="0"/>
            </a:lvl1pPr>
          </a:lstStyle>
          <a:p>
            <a:r>
              <a:rPr lang="en-US" noProof="0"/>
              <a:t>Click to edit Master title style</a:t>
            </a:r>
          </a:p>
        </p:txBody>
      </p:sp>
      <p:sp>
        <p:nvSpPr>
          <p:cNvPr id="14" name="Picture Placeholder 2"/>
          <p:cNvSpPr>
            <a:spLocks noGrp="1" noChangeAspect="1"/>
          </p:cNvSpPr>
          <p:nvPr>
            <p:ph type="pic" idx="1"/>
          </p:nvPr>
        </p:nvSpPr>
        <p:spPr bwMode="blackGray">
          <a:xfrm>
            <a:off x="727574" y="914400"/>
            <a:ext cx="5749425" cy="4818185"/>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a:xfrm>
            <a:off x="6657974" y="2255968"/>
            <a:ext cx="4848225" cy="3476617"/>
          </a:xfrm>
        </p:spPr>
        <p:txBody>
          <a:bodyPr anchor="t">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83295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bwMode="white">
          <a:xfrm>
            <a:off x="10571243"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noProof="0" dirty="0">
                <a:solidFill>
                  <a:schemeClr val="tx1"/>
                </a:solidFill>
                <a:effectLst/>
              </a:rPr>
              <a:t>”</a:t>
            </a:r>
          </a:p>
        </p:txBody>
      </p:sp>
      <p:sp>
        <p:nvSpPr>
          <p:cNvPr id="11" name="TextBox 10"/>
          <p:cNvSpPr txBox="1"/>
          <p:nvPr/>
        </p:nvSpPr>
        <p:spPr bwMode="white">
          <a:xfrm>
            <a:off x="100262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noProof="0" dirty="0">
                <a:solidFill>
                  <a:schemeClr val="tx1"/>
                </a:solidFill>
                <a:effectLst/>
              </a:rPr>
              <a:t>“</a:t>
            </a:r>
          </a:p>
        </p:txBody>
      </p:sp>
      <p:sp>
        <p:nvSpPr>
          <p:cNvPr id="2" name="Title 1"/>
          <p:cNvSpPr>
            <a:spLocks noGrp="1"/>
          </p:cNvSpPr>
          <p:nvPr>
            <p:ph type="title" hasCustomPrompt="1"/>
          </p:nvPr>
        </p:nvSpPr>
        <p:spPr>
          <a:xfrm>
            <a:off x="1320801" y="609601"/>
            <a:ext cx="9550399" cy="2743199"/>
          </a:xfrm>
        </p:spPr>
        <p:txBody>
          <a:bodyPr anchor="ctr">
            <a:normAutofit/>
          </a:bodyPr>
          <a:lstStyle>
            <a:lvl1pPr algn="ctr">
              <a:defRPr sz="3000" b="0" i="1" cap="none">
                <a:solidFill>
                  <a:schemeClr val="tx1"/>
                </a:solidFill>
              </a:defRPr>
            </a:lvl1pPr>
          </a:lstStyle>
          <a:p>
            <a:r>
              <a:rPr lang="en-US" noProof="0"/>
              <a:t>CLICK TO EDIT MASTER TITLE STYLE</a:t>
            </a:r>
          </a:p>
        </p:txBody>
      </p:sp>
      <p:sp>
        <p:nvSpPr>
          <p:cNvPr id="10" name="Text Placeholder 9"/>
          <p:cNvSpPr>
            <a:spLocks noGrp="1"/>
          </p:cNvSpPr>
          <p:nvPr>
            <p:ph type="body" sz="quarter" idx="13"/>
          </p:nvPr>
        </p:nvSpPr>
        <p:spPr>
          <a:xfrm>
            <a:off x="1426408" y="3352800"/>
            <a:ext cx="9339184" cy="381000"/>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7" name="Rectangle: Rounded Corners 6">
            <a:extLst>
              <a:ext uri="{FF2B5EF4-FFF2-40B4-BE49-F238E27FC236}">
                <a16:creationId xmlns:a16="http://schemas.microsoft.com/office/drawing/2014/main" id="{1AD7857E-8E0E-4AC1-ABDC-E42462C788DE}"/>
              </a:ext>
            </a:extLst>
          </p:cNvPr>
          <p:cNvSpPr/>
          <p:nvPr userDrawn="1"/>
        </p:nvSpPr>
        <p:spPr>
          <a:xfrm>
            <a:off x="1750844" y="3962401"/>
            <a:ext cx="8690313" cy="1908173"/>
          </a:xfrm>
          <a:prstGeom prst="roundRect">
            <a:avLst>
              <a:gd name="adj" fmla="val 6552"/>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p:cNvSpPr>
            <a:spLocks noGrp="1"/>
          </p:cNvSpPr>
          <p:nvPr>
            <p:ph type="body" idx="1"/>
          </p:nvPr>
        </p:nvSpPr>
        <p:spPr>
          <a:xfrm>
            <a:off x="1857375" y="4021138"/>
            <a:ext cx="8486775" cy="1760537"/>
          </a:xfrm>
        </p:spPr>
        <p:txBody>
          <a:bodyPr anchor="ctr">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1153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599"/>
            <a:ext cx="10840914" cy="1260000"/>
          </a:xfrm>
        </p:spPr>
        <p:txBody>
          <a:bodyPr>
            <a:normAutofit/>
          </a:bodyPr>
          <a:lstStyle>
            <a:lvl1pPr>
              <a:defRPr sz="3000"/>
            </a:lvl1pPr>
          </a:lstStyle>
          <a:p>
            <a:r>
              <a:rPr lang="en-US" noProof="0"/>
              <a:t>Click to edit Master title style</a:t>
            </a:r>
          </a:p>
        </p:txBody>
      </p:sp>
      <p:sp>
        <p:nvSpPr>
          <p:cNvPr id="3" name="Text Placeholder 2"/>
          <p:cNvSpPr>
            <a:spLocks noGrp="1"/>
          </p:cNvSpPr>
          <p:nvPr>
            <p:ph type="body" idx="1"/>
          </p:nvPr>
        </p:nvSpPr>
        <p:spPr>
          <a:xfrm>
            <a:off x="685799" y="1869599"/>
            <a:ext cx="5202071" cy="916228"/>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685800" y="2870201"/>
            <a:ext cx="5202071" cy="2916000"/>
          </a:xfrm>
          <a:prstGeom prst="roundRect">
            <a:avLst>
              <a:gd name="adj" fmla="val 2496"/>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98270" y="1869599"/>
            <a:ext cx="5228444" cy="916228"/>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98270" y="2870201"/>
            <a:ext cx="5202071" cy="2916000"/>
          </a:xfrm>
          <a:prstGeom prst="roundRect">
            <a:avLst>
              <a:gd name="adj" fmla="val 2798"/>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12" name="Straight Connector 11">
            <a:extLst>
              <a:ext uri="{FF2B5EF4-FFF2-40B4-BE49-F238E27FC236}">
                <a16:creationId xmlns:a16="http://schemas.microsoft.com/office/drawing/2014/main" id="{8031B0A9-3E16-4C5B-A6CE-045BCB91A008}"/>
              </a:ext>
              <a:ext uri="{C183D7F6-B498-43B3-948B-1728B52AA6E4}">
                <adec:decorative xmlns:adec="http://schemas.microsoft.com/office/drawing/2017/decorative" val="1"/>
              </a:ext>
            </a:extLst>
          </p:cNvPr>
          <p:cNvCxnSpPr>
            <a:cxnSpLocks/>
          </p:cNvCxnSpPr>
          <p:nvPr userDrawn="1"/>
        </p:nvCxnSpPr>
        <p:spPr>
          <a:xfrm flipV="1">
            <a:off x="57150" y="939761"/>
            <a:ext cx="3666" cy="491143"/>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6696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ormAutofit/>
          </a:bodyPr>
          <a:lstStyle>
            <a:lvl1pPr>
              <a:defRPr sz="3000"/>
            </a:lvl1pPr>
          </a:lstStyle>
          <a:p>
            <a:r>
              <a:rPr lang="en-US" noProof="0"/>
              <a:t>Click to edit Master title style</a:t>
            </a:r>
          </a:p>
        </p:txBody>
      </p:sp>
      <p:sp>
        <p:nvSpPr>
          <p:cNvPr id="9" name="Rectangle: Rounded Corners 8">
            <a:extLst>
              <a:ext uri="{FF2B5EF4-FFF2-40B4-BE49-F238E27FC236}">
                <a16:creationId xmlns:a16="http://schemas.microsoft.com/office/drawing/2014/main" id="{E44449DE-635B-4B23-9B8B-C95A5B8764DB}"/>
              </a:ext>
            </a:extLst>
          </p:cNvPr>
          <p:cNvSpPr/>
          <p:nvPr userDrawn="1"/>
        </p:nvSpPr>
        <p:spPr>
          <a:xfrm>
            <a:off x="663356" y="1790228"/>
            <a:ext cx="10863358" cy="4080348"/>
          </a:xfrm>
          <a:prstGeom prst="roundRect">
            <a:avLst>
              <a:gd name="adj" fmla="val 2634"/>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p:cNvSpPr>
            <a:spLocks noGrp="1"/>
          </p:cNvSpPr>
          <p:nvPr>
            <p:ph sz="half" idx="1"/>
          </p:nvPr>
        </p:nvSpPr>
        <p:spPr>
          <a:xfrm>
            <a:off x="685802" y="1869600"/>
            <a:ext cx="5040000" cy="3921601"/>
          </a:xfrm>
          <a:prstGeom prst="roundRect">
            <a:avLst>
              <a:gd name="adj" fmla="val 1970"/>
            </a:avLst>
          </a:prstGeom>
          <a:ln w="28575">
            <a:noFill/>
          </a:ln>
          <a:effectLst/>
        </p:spPr>
        <p:txBody>
          <a:bodyPr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488644" y="1869601"/>
            <a:ext cx="5040000" cy="3921600"/>
          </a:xfrm>
          <a:prstGeom prst="roundRect">
            <a:avLst>
              <a:gd name="adj" fmla="val 2211"/>
            </a:avLst>
          </a:prstGeom>
          <a:ln w="28575">
            <a:noFill/>
          </a:ln>
          <a:effectLst/>
        </p:spPr>
        <p:txBody>
          <a:bodyPr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984B7D2A-0DF8-424B-9572-B79AEBB2D9DC}" type="datetimeFigureOut">
              <a:rPr lang="en-US" noProof="0" smtClean="0"/>
              <a:t>5/24/2022</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10" name="Straight Connector 9">
            <a:extLst>
              <a:ext uri="{FF2B5EF4-FFF2-40B4-BE49-F238E27FC236}">
                <a16:creationId xmlns:a16="http://schemas.microsoft.com/office/drawing/2014/main" id="{E8539E0A-8009-4A6E-A7A1-5AEFA52206C3}"/>
              </a:ext>
              <a:ext uri="{C183D7F6-B498-43B3-948B-1728B52AA6E4}">
                <adec:decorative xmlns:adec="http://schemas.microsoft.com/office/drawing/2017/decorative" val="1"/>
              </a:ext>
            </a:extLst>
          </p:cNvPr>
          <p:cNvCxnSpPr>
            <a:cxnSpLocks/>
          </p:cNvCxnSpPr>
          <p:nvPr userDrawn="1"/>
        </p:nvCxnSpPr>
        <p:spPr>
          <a:xfrm flipV="1">
            <a:off x="57150" y="996911"/>
            <a:ext cx="3666" cy="491143"/>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235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85801" y="609600"/>
            <a:ext cx="10840914" cy="1456267"/>
          </a:xfrm>
          <a:prstGeom prst="rect">
            <a:avLst/>
          </a:prstGeom>
          <a:effectLst/>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bwMode="white">
          <a:xfrm>
            <a:off x="685801" y="2142067"/>
            <a:ext cx="10840914" cy="3649133"/>
          </a:xfrm>
          <a:prstGeom prst="rect">
            <a:avLst/>
          </a:prstGeom>
        </p:spPr>
        <p:txBody>
          <a:bodyPr vert="horz" lIns="91440" tIns="45720" rIns="91440" bIns="45720" rtlCol="0" anchor="ct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4B7D2A-0DF8-424B-9572-B79AEBB2D9DC}" type="datetimeFigureOut">
              <a:rPr lang="en-US" noProof="0" smtClean="0"/>
              <a:t>5/24/2022</a:t>
            </a:fld>
            <a:endParaRPr lang="en-US" noProof="0"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noProof="0" dirty="0"/>
              <a:t>Add a Footer</a:t>
            </a:r>
          </a:p>
        </p:txBody>
      </p:sp>
      <p:sp>
        <p:nvSpPr>
          <p:cNvPr id="6" name="Slide Number Placeholder 5"/>
          <p:cNvSpPr>
            <a:spLocks noGrp="1"/>
          </p:cNvSpPr>
          <p:nvPr>
            <p:ph type="sldNum" sz="quarter" idx="4"/>
          </p:nvPr>
        </p:nvSpPr>
        <p:spPr>
          <a:xfrm>
            <a:off x="10266059" y="5870575"/>
            <a:ext cx="126065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009069978"/>
      </p:ext>
    </p:extLst>
  </p:cSld>
  <p:clrMap bg1="dk1" tx1="lt1" bg2="dk2" tx2="lt2" accent1="accent1" accent2="accent2" accent3="accent3" accent4="accent4" accent5="accent5" accent6="accent6" hlink="hlink" folHlink="folHlink"/>
  <p:sldLayoutIdLst>
    <p:sldLayoutId id="2147483662" r:id="rId1"/>
    <p:sldLayoutId id="2147483661" r:id="rId2"/>
    <p:sldLayoutId id="2147483668" r:id="rId3"/>
    <p:sldLayoutId id="2147483679" r:id="rId4"/>
    <p:sldLayoutId id="2147483669" r:id="rId5"/>
    <p:sldLayoutId id="2147483680" r:id="rId6"/>
    <p:sldLayoutId id="2147483672" r:id="rId7"/>
    <p:sldLayoutId id="2147483665" r:id="rId8"/>
    <p:sldLayoutId id="2147483664" r:id="rId9"/>
    <p:sldLayoutId id="2147483671" r:id="rId10"/>
    <p:sldLayoutId id="2147483666" r:id="rId11"/>
    <p:sldLayoutId id="2147483667" r:id="rId1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xml"/><Relationship Id="rId7" Type="http://schemas.openxmlformats.org/officeDocument/2006/relationships/diagramQuickStyle" Target="../diagrams/quickStyle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xml"/><Relationship Id="rId7" Type="http://schemas.openxmlformats.org/officeDocument/2006/relationships/diagramQuickStyle" Target="../diagrams/quickStyl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xml"/><Relationship Id="rId7" Type="http://schemas.openxmlformats.org/officeDocument/2006/relationships/diagramQuickStyle" Target="../diagrams/quickStyle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xml"/><Relationship Id="rId7" Type="http://schemas.openxmlformats.org/officeDocument/2006/relationships/diagramQuickStyle" Target="../diagrams/quickStyle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xml"/><Relationship Id="rId7" Type="http://schemas.openxmlformats.org/officeDocument/2006/relationships/diagramQuickStyle" Target="../diagrams/quickStyle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1.xml"/><Relationship Id="rId7" Type="http://schemas.openxmlformats.org/officeDocument/2006/relationships/diagramQuickStyle" Target="../diagrams/quickStyle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9.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1.xml"/><Relationship Id="rId7" Type="http://schemas.openxmlformats.org/officeDocument/2006/relationships/diagramQuickStyle" Target="../diagrams/quickStyle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7.xml"/><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1.xml"/><Relationship Id="rId7" Type="http://schemas.openxmlformats.org/officeDocument/2006/relationships/diagramQuickStyle" Target="../diagrams/quickStyle1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1.xml"/><Relationship Id="rId11" Type="http://schemas.openxmlformats.org/officeDocument/2006/relationships/image" Target="../media/image4.png"/><Relationship Id="rId5" Type="http://schemas.openxmlformats.org/officeDocument/2006/relationships/diagramData" Target="../diagrams/data11.xml"/><Relationship Id="rId10" Type="http://schemas.openxmlformats.org/officeDocument/2006/relationships/hyperlink" Target="https://store.samhsa.gov/sites/default/files/d7/priv/sma14-4849.pdf" TargetMode="External"/><Relationship Id="rId4" Type="http://schemas.openxmlformats.org/officeDocument/2006/relationships/notesSlide" Target="../notesSlides/notesSlide18.xml"/><Relationship Id="rId9" Type="http://schemas.microsoft.com/office/2007/relationships/diagramDrawing" Target="../diagrams/drawing1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1.xml"/><Relationship Id="rId7" Type="http://schemas.openxmlformats.org/officeDocument/2006/relationships/diagramQuickStyle" Target="../diagrams/quickStyle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4.png"/><Relationship Id="rId4" Type="http://schemas.openxmlformats.org/officeDocument/2006/relationships/notesSlide" Target="../notesSlides/notesSlide19.xml"/><Relationship Id="rId9" Type="http://schemas.microsoft.com/office/2007/relationships/diagramDrawing" Target="../diagrams/drawing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1.xml"/><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5B398-1E7F-44AD-8356-8345134C958C}"/>
              </a:ext>
            </a:extLst>
          </p:cNvPr>
          <p:cNvSpPr>
            <a:spLocks noGrp="1"/>
          </p:cNvSpPr>
          <p:nvPr>
            <p:ph type="ctrTitle"/>
          </p:nvPr>
        </p:nvSpPr>
        <p:spPr/>
        <p:txBody>
          <a:bodyPr>
            <a:normAutofit fontScale="90000"/>
          </a:bodyPr>
          <a:lstStyle/>
          <a:p>
            <a:r>
              <a:rPr lang="en-US" cap="none" dirty="0">
                <a:latin typeface="Arial" panose="020B0604020202020204" pitchFamily="34" charset="0"/>
                <a:cs typeface="Arial" panose="020B0604020202020204" pitchFamily="34" charset="0"/>
              </a:rPr>
              <a:t>Improving Medication Adherence Among People Living with HIV and Behavioral Health Challenges </a:t>
            </a:r>
          </a:p>
        </p:txBody>
      </p:sp>
      <p:sp>
        <p:nvSpPr>
          <p:cNvPr id="3" name="Subtitle 2">
            <a:extLst>
              <a:ext uri="{FF2B5EF4-FFF2-40B4-BE49-F238E27FC236}">
                <a16:creationId xmlns:a16="http://schemas.microsoft.com/office/drawing/2014/main" id="{852A3D91-AB3F-4EDF-B87E-FDDF6C5DC4CF}"/>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By: Jessica James</a:t>
            </a:r>
          </a:p>
          <a:p>
            <a:endParaRPr lang="en-US" dirty="0">
              <a:latin typeface="Arial" panose="020B0604020202020204" pitchFamily="34" charset="0"/>
              <a:cs typeface="Arial" panose="020B0604020202020204" pitchFamily="34" charset="0"/>
            </a:endParaRPr>
          </a:p>
        </p:txBody>
      </p:sp>
      <p:pic>
        <p:nvPicPr>
          <p:cNvPr id="4" name="Intro">
            <a:hlinkClick r:id="" action="ppaction://media"/>
            <a:extLst>
              <a:ext uri="{FF2B5EF4-FFF2-40B4-BE49-F238E27FC236}">
                <a16:creationId xmlns:a16="http://schemas.microsoft.com/office/drawing/2014/main" id="{C8468CB8-8D46-415B-A2CA-A23EDE1D71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3177" y="5498354"/>
            <a:ext cx="1024312" cy="1024312"/>
          </a:xfrm>
          <a:prstGeom prst="rect">
            <a:avLst/>
          </a:prstGeom>
        </p:spPr>
      </p:pic>
    </p:spTree>
    <p:extLst>
      <p:ext uri="{BB962C8B-B14F-4D97-AF65-F5344CB8AC3E}">
        <p14:creationId xmlns:p14="http://schemas.microsoft.com/office/powerpoint/2010/main" val="23527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Barriers to Accessing CARE</a:t>
            </a:r>
          </a:p>
        </p:txBody>
      </p:sp>
      <p:grpSp>
        <p:nvGrpSpPr>
          <p:cNvPr id="18" name="Group 17">
            <a:extLst>
              <a:ext uri="{FF2B5EF4-FFF2-40B4-BE49-F238E27FC236}">
                <a16:creationId xmlns:a16="http://schemas.microsoft.com/office/drawing/2014/main" id="{E013F4A9-702E-4C12-A12A-DDA812C5569D}"/>
              </a:ext>
            </a:extLst>
          </p:cNvPr>
          <p:cNvGrpSpPr/>
          <p:nvPr/>
        </p:nvGrpSpPr>
        <p:grpSpPr>
          <a:xfrm>
            <a:off x="6781801" y="1158690"/>
            <a:ext cx="6308336" cy="5863949"/>
            <a:chOff x="6447543" y="1090111"/>
            <a:chExt cx="5552933" cy="5161760"/>
          </a:xfrm>
        </p:grpSpPr>
        <p:sp>
          <p:nvSpPr>
            <p:cNvPr id="19" name="Freeform: Shape 18">
              <a:extLst>
                <a:ext uri="{FF2B5EF4-FFF2-40B4-BE49-F238E27FC236}">
                  <a16:creationId xmlns:a16="http://schemas.microsoft.com/office/drawing/2014/main" id="{5E8D1C6A-5CF5-42E5-A39A-4F741DADEFEA}"/>
                </a:ext>
              </a:extLst>
            </p:cNvPr>
            <p:cNvSpPr/>
            <p:nvPr/>
          </p:nvSpPr>
          <p:spPr>
            <a:xfrm>
              <a:off x="8896386" y="1090111"/>
              <a:ext cx="1341959" cy="1542482"/>
            </a:xfrm>
            <a:custGeom>
              <a:avLst/>
              <a:gdLst>
                <a:gd name="connsiteX0" fmla="*/ 0 w 1542481"/>
                <a:gd name="connsiteY0" fmla="*/ 670979 h 1341958"/>
                <a:gd name="connsiteX1" fmla="*/ 335490 w 1542481"/>
                <a:gd name="connsiteY1" fmla="*/ 0 h 1341958"/>
                <a:gd name="connsiteX2" fmla="*/ 1206992 w 1542481"/>
                <a:gd name="connsiteY2" fmla="*/ 0 h 1341958"/>
                <a:gd name="connsiteX3" fmla="*/ 1542481 w 1542481"/>
                <a:gd name="connsiteY3" fmla="*/ 670979 h 1341958"/>
                <a:gd name="connsiteX4" fmla="*/ 1206992 w 1542481"/>
                <a:gd name="connsiteY4" fmla="*/ 1341958 h 1341958"/>
                <a:gd name="connsiteX5" fmla="*/ 335490 w 1542481"/>
                <a:gd name="connsiteY5" fmla="*/ 1341958 h 1341958"/>
                <a:gd name="connsiteX6" fmla="*/ 0 w 1542481"/>
                <a:gd name="connsiteY6" fmla="*/ 670979 h 13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81" h="1341958">
                  <a:moveTo>
                    <a:pt x="771241" y="0"/>
                  </a:moveTo>
                  <a:lnTo>
                    <a:pt x="1542480" y="291876"/>
                  </a:lnTo>
                  <a:lnTo>
                    <a:pt x="1542480" y="1050082"/>
                  </a:lnTo>
                  <a:lnTo>
                    <a:pt x="771241" y="1341958"/>
                  </a:lnTo>
                  <a:lnTo>
                    <a:pt x="1" y="1050082"/>
                  </a:lnTo>
                  <a:lnTo>
                    <a:pt x="1" y="291876"/>
                  </a:lnTo>
                  <a:lnTo>
                    <a:pt x="77124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222" tIns="278471" rIns="247223" bIns="278470" numCol="1" spcCol="1270" anchor="ctr" anchorCtr="0">
              <a:noAutofit/>
            </a:bodyPr>
            <a:lstStyle/>
            <a:p>
              <a:pPr algn="ctr" defTabSz="444500">
                <a:lnSpc>
                  <a:spcPct val="90000"/>
                </a:lnSpc>
                <a:spcBef>
                  <a:spcPct val="0"/>
                </a:spcBef>
                <a:spcAft>
                  <a:spcPct val="35000"/>
                </a:spcAft>
              </a:pPr>
              <a:r>
                <a:rPr lang="en-US" sz="1000" dirty="0"/>
                <a:t>SUD and HIV stigma and discrimination</a:t>
              </a:r>
            </a:p>
          </p:txBody>
        </p:sp>
        <p:sp>
          <p:nvSpPr>
            <p:cNvPr id="20" name="Rectangle 19">
              <a:extLst>
                <a:ext uri="{FF2B5EF4-FFF2-40B4-BE49-F238E27FC236}">
                  <a16:creationId xmlns:a16="http://schemas.microsoft.com/office/drawing/2014/main" id="{FE5FBF6E-E5E9-4EEB-9F50-F30A1D6AACE2}"/>
                </a:ext>
              </a:extLst>
            </p:cNvPr>
            <p:cNvSpPr/>
            <p:nvPr/>
          </p:nvSpPr>
          <p:spPr>
            <a:xfrm>
              <a:off x="10279067" y="1398608"/>
              <a:ext cx="1721409" cy="925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84688C65-6AC1-405D-B4AE-ED3FFC33CE63}"/>
                </a:ext>
              </a:extLst>
            </p:cNvPr>
            <p:cNvSpPr/>
            <p:nvPr/>
          </p:nvSpPr>
          <p:spPr>
            <a:xfrm>
              <a:off x="7447070" y="1090111"/>
              <a:ext cx="1341959" cy="1542482"/>
            </a:xfrm>
            <a:custGeom>
              <a:avLst/>
              <a:gdLst>
                <a:gd name="connsiteX0" fmla="*/ 0 w 1542481"/>
                <a:gd name="connsiteY0" fmla="*/ 670979 h 1341958"/>
                <a:gd name="connsiteX1" fmla="*/ 335490 w 1542481"/>
                <a:gd name="connsiteY1" fmla="*/ 0 h 1341958"/>
                <a:gd name="connsiteX2" fmla="*/ 1206992 w 1542481"/>
                <a:gd name="connsiteY2" fmla="*/ 0 h 1341958"/>
                <a:gd name="connsiteX3" fmla="*/ 1542481 w 1542481"/>
                <a:gd name="connsiteY3" fmla="*/ 670979 h 1341958"/>
                <a:gd name="connsiteX4" fmla="*/ 1206992 w 1542481"/>
                <a:gd name="connsiteY4" fmla="*/ 1341958 h 1341958"/>
                <a:gd name="connsiteX5" fmla="*/ 335490 w 1542481"/>
                <a:gd name="connsiteY5" fmla="*/ 1341958 h 1341958"/>
                <a:gd name="connsiteX6" fmla="*/ 0 w 1542481"/>
                <a:gd name="connsiteY6" fmla="*/ 670979 h 13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81" h="1341958">
                  <a:moveTo>
                    <a:pt x="771241" y="0"/>
                  </a:moveTo>
                  <a:lnTo>
                    <a:pt x="1542480" y="291876"/>
                  </a:lnTo>
                  <a:lnTo>
                    <a:pt x="1542480" y="1050082"/>
                  </a:lnTo>
                  <a:lnTo>
                    <a:pt x="771241" y="1341958"/>
                  </a:lnTo>
                  <a:lnTo>
                    <a:pt x="1" y="1050082"/>
                  </a:lnTo>
                  <a:lnTo>
                    <a:pt x="1" y="291876"/>
                  </a:lnTo>
                  <a:lnTo>
                    <a:pt x="77124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222" tIns="278471" rIns="247223" bIns="278470" numCol="1" spcCol="1270" anchor="ctr" anchorCtr="0">
              <a:noAutofit/>
            </a:bodyPr>
            <a:lstStyle/>
            <a:p>
              <a:pPr algn="ctr" defTabSz="444500">
                <a:lnSpc>
                  <a:spcPct val="90000"/>
                </a:lnSpc>
                <a:spcBef>
                  <a:spcPct val="0"/>
                </a:spcBef>
                <a:spcAft>
                  <a:spcPct val="35000"/>
                </a:spcAft>
              </a:pPr>
              <a:r>
                <a:rPr lang="en-US" sz="1000" dirty="0"/>
                <a:t> Additional service needs </a:t>
              </a:r>
              <a:r>
                <a:rPr lang="en-US" sz="1000" dirty="0">
                  <a:solidFill>
                    <a:schemeClr val="tx1">
                      <a:lumMod val="85000"/>
                    </a:schemeClr>
                  </a:solidFill>
                </a:rPr>
                <a:t>(e.g. housing, employment, child-care, food security)</a:t>
              </a:r>
            </a:p>
          </p:txBody>
        </p:sp>
        <p:sp>
          <p:nvSpPr>
            <p:cNvPr id="22" name="Freeform: Shape 21">
              <a:extLst>
                <a:ext uri="{FF2B5EF4-FFF2-40B4-BE49-F238E27FC236}">
                  <a16:creationId xmlns:a16="http://schemas.microsoft.com/office/drawing/2014/main" id="{4D453845-9029-40D7-B594-B5212B281BEE}"/>
                </a:ext>
              </a:extLst>
            </p:cNvPr>
            <p:cNvSpPr/>
            <p:nvPr/>
          </p:nvSpPr>
          <p:spPr>
            <a:xfrm>
              <a:off x="8168952" y="2399369"/>
              <a:ext cx="1341959" cy="1542482"/>
            </a:xfrm>
            <a:custGeom>
              <a:avLst/>
              <a:gdLst>
                <a:gd name="connsiteX0" fmla="*/ 0 w 1542481"/>
                <a:gd name="connsiteY0" fmla="*/ 670979 h 1341958"/>
                <a:gd name="connsiteX1" fmla="*/ 335490 w 1542481"/>
                <a:gd name="connsiteY1" fmla="*/ 0 h 1341958"/>
                <a:gd name="connsiteX2" fmla="*/ 1206992 w 1542481"/>
                <a:gd name="connsiteY2" fmla="*/ 0 h 1341958"/>
                <a:gd name="connsiteX3" fmla="*/ 1542481 w 1542481"/>
                <a:gd name="connsiteY3" fmla="*/ 670979 h 1341958"/>
                <a:gd name="connsiteX4" fmla="*/ 1206992 w 1542481"/>
                <a:gd name="connsiteY4" fmla="*/ 1341958 h 1341958"/>
                <a:gd name="connsiteX5" fmla="*/ 335490 w 1542481"/>
                <a:gd name="connsiteY5" fmla="*/ 1341958 h 1341958"/>
                <a:gd name="connsiteX6" fmla="*/ 0 w 1542481"/>
                <a:gd name="connsiteY6" fmla="*/ 670979 h 13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81" h="1341958">
                  <a:moveTo>
                    <a:pt x="771241" y="0"/>
                  </a:moveTo>
                  <a:lnTo>
                    <a:pt x="1542480" y="291876"/>
                  </a:lnTo>
                  <a:lnTo>
                    <a:pt x="1542480" y="1050082"/>
                  </a:lnTo>
                  <a:lnTo>
                    <a:pt x="771241" y="1341958"/>
                  </a:lnTo>
                  <a:lnTo>
                    <a:pt x="1" y="1050082"/>
                  </a:lnTo>
                  <a:lnTo>
                    <a:pt x="1" y="291876"/>
                  </a:lnTo>
                  <a:lnTo>
                    <a:pt x="77124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222" tIns="278471" rIns="247223" bIns="278470" numCol="1" spcCol="1270" anchor="ctr" anchorCtr="0">
              <a:noAutofit/>
            </a:bodyPr>
            <a:lstStyle/>
            <a:p>
              <a:pPr marL="0" lvl="0" indent="0" algn="ctr" defTabSz="444500">
                <a:lnSpc>
                  <a:spcPct val="90000"/>
                </a:lnSpc>
                <a:spcBef>
                  <a:spcPct val="0"/>
                </a:spcBef>
                <a:spcAft>
                  <a:spcPct val="35000"/>
                </a:spcAft>
                <a:buFont typeface="+mj-lt"/>
                <a:buNone/>
              </a:pPr>
              <a:r>
                <a:rPr lang="en-US" sz="1400" b="0" i="0" u="none" kern="1200" dirty="0"/>
                <a:t>Obstacles that racial/ethnic minorities often face in accessing care</a:t>
              </a:r>
            </a:p>
          </p:txBody>
        </p:sp>
        <p:sp>
          <p:nvSpPr>
            <p:cNvPr id="23" name="Rectangle 22">
              <a:extLst>
                <a:ext uri="{FF2B5EF4-FFF2-40B4-BE49-F238E27FC236}">
                  <a16:creationId xmlns:a16="http://schemas.microsoft.com/office/drawing/2014/main" id="{DDE48E06-4851-4217-A46F-22D6674674DA}"/>
                </a:ext>
              </a:extLst>
            </p:cNvPr>
            <p:cNvSpPr/>
            <p:nvPr/>
          </p:nvSpPr>
          <p:spPr>
            <a:xfrm>
              <a:off x="6447543" y="2707866"/>
              <a:ext cx="1665880" cy="925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Freeform: Shape 23">
              <a:extLst>
                <a:ext uri="{FF2B5EF4-FFF2-40B4-BE49-F238E27FC236}">
                  <a16:creationId xmlns:a16="http://schemas.microsoft.com/office/drawing/2014/main" id="{A19BAF5C-E2FE-4BE5-BC0A-51F8D95D945A}"/>
                </a:ext>
              </a:extLst>
            </p:cNvPr>
            <p:cNvSpPr/>
            <p:nvPr/>
          </p:nvSpPr>
          <p:spPr>
            <a:xfrm>
              <a:off x="9618267" y="2399369"/>
              <a:ext cx="1341959" cy="1542482"/>
            </a:xfrm>
            <a:custGeom>
              <a:avLst/>
              <a:gdLst>
                <a:gd name="connsiteX0" fmla="*/ 0 w 1542481"/>
                <a:gd name="connsiteY0" fmla="*/ 670979 h 1341958"/>
                <a:gd name="connsiteX1" fmla="*/ 335490 w 1542481"/>
                <a:gd name="connsiteY1" fmla="*/ 0 h 1341958"/>
                <a:gd name="connsiteX2" fmla="*/ 1206992 w 1542481"/>
                <a:gd name="connsiteY2" fmla="*/ 0 h 1341958"/>
                <a:gd name="connsiteX3" fmla="*/ 1542481 w 1542481"/>
                <a:gd name="connsiteY3" fmla="*/ 670979 h 1341958"/>
                <a:gd name="connsiteX4" fmla="*/ 1206992 w 1542481"/>
                <a:gd name="connsiteY4" fmla="*/ 1341958 h 1341958"/>
                <a:gd name="connsiteX5" fmla="*/ 335490 w 1542481"/>
                <a:gd name="connsiteY5" fmla="*/ 1341958 h 1341958"/>
                <a:gd name="connsiteX6" fmla="*/ 0 w 1542481"/>
                <a:gd name="connsiteY6" fmla="*/ 670979 h 13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81" h="1341958">
                  <a:moveTo>
                    <a:pt x="771241" y="0"/>
                  </a:moveTo>
                  <a:lnTo>
                    <a:pt x="1542480" y="291876"/>
                  </a:lnTo>
                  <a:lnTo>
                    <a:pt x="1542480" y="1050082"/>
                  </a:lnTo>
                  <a:lnTo>
                    <a:pt x="771241" y="1341958"/>
                  </a:lnTo>
                  <a:lnTo>
                    <a:pt x="1" y="1050082"/>
                  </a:lnTo>
                  <a:lnTo>
                    <a:pt x="1" y="291876"/>
                  </a:lnTo>
                  <a:lnTo>
                    <a:pt x="77124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222" tIns="278471" rIns="247223" bIns="278470" numCol="1" spcCol="1270" anchor="ctr" anchorCtr="0">
              <a:noAutofit/>
            </a:bodyPr>
            <a:lstStyle/>
            <a:p>
              <a:pPr algn="ctr" defTabSz="444500">
                <a:lnSpc>
                  <a:spcPct val="90000"/>
                </a:lnSpc>
                <a:spcBef>
                  <a:spcPct val="0"/>
                </a:spcBef>
                <a:spcAft>
                  <a:spcPct val="35000"/>
                </a:spcAft>
              </a:pPr>
              <a:r>
                <a:rPr lang="en-US" sz="1000" dirty="0"/>
                <a:t>Psychological stressors affecting individual and community health outcomes</a:t>
              </a:r>
            </a:p>
          </p:txBody>
        </p:sp>
        <p:sp>
          <p:nvSpPr>
            <p:cNvPr id="25" name="Freeform: Shape 24">
              <a:extLst>
                <a:ext uri="{FF2B5EF4-FFF2-40B4-BE49-F238E27FC236}">
                  <a16:creationId xmlns:a16="http://schemas.microsoft.com/office/drawing/2014/main" id="{E65D75DF-55E2-4C61-97B8-AA5668A12E09}"/>
                </a:ext>
              </a:extLst>
            </p:cNvPr>
            <p:cNvSpPr/>
            <p:nvPr/>
          </p:nvSpPr>
          <p:spPr>
            <a:xfrm>
              <a:off x="8896386" y="3708628"/>
              <a:ext cx="1341959" cy="1542482"/>
            </a:xfrm>
            <a:custGeom>
              <a:avLst/>
              <a:gdLst>
                <a:gd name="connsiteX0" fmla="*/ 0 w 1542481"/>
                <a:gd name="connsiteY0" fmla="*/ 670979 h 1341958"/>
                <a:gd name="connsiteX1" fmla="*/ 335490 w 1542481"/>
                <a:gd name="connsiteY1" fmla="*/ 0 h 1341958"/>
                <a:gd name="connsiteX2" fmla="*/ 1206992 w 1542481"/>
                <a:gd name="connsiteY2" fmla="*/ 0 h 1341958"/>
                <a:gd name="connsiteX3" fmla="*/ 1542481 w 1542481"/>
                <a:gd name="connsiteY3" fmla="*/ 670979 h 1341958"/>
                <a:gd name="connsiteX4" fmla="*/ 1206992 w 1542481"/>
                <a:gd name="connsiteY4" fmla="*/ 1341958 h 1341958"/>
                <a:gd name="connsiteX5" fmla="*/ 335490 w 1542481"/>
                <a:gd name="connsiteY5" fmla="*/ 1341958 h 1341958"/>
                <a:gd name="connsiteX6" fmla="*/ 0 w 1542481"/>
                <a:gd name="connsiteY6" fmla="*/ 670979 h 13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81" h="1341958">
                  <a:moveTo>
                    <a:pt x="771241" y="0"/>
                  </a:moveTo>
                  <a:lnTo>
                    <a:pt x="1542480" y="291876"/>
                  </a:lnTo>
                  <a:lnTo>
                    <a:pt x="1542480" y="1050082"/>
                  </a:lnTo>
                  <a:lnTo>
                    <a:pt x="771241" y="1341958"/>
                  </a:lnTo>
                  <a:lnTo>
                    <a:pt x="1" y="1050082"/>
                  </a:lnTo>
                  <a:lnTo>
                    <a:pt x="1" y="291876"/>
                  </a:lnTo>
                  <a:lnTo>
                    <a:pt x="77124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222" tIns="278471" rIns="247223" bIns="278470" numCol="1" spcCol="1270" anchor="ctr" anchorCtr="0">
              <a:noAutofit/>
            </a:bodyPr>
            <a:lstStyle/>
            <a:p>
              <a:pPr marL="0" lvl="0" indent="0" algn="ctr" defTabSz="444500">
                <a:lnSpc>
                  <a:spcPct val="90000"/>
                </a:lnSpc>
                <a:spcBef>
                  <a:spcPct val="0"/>
                </a:spcBef>
                <a:spcAft>
                  <a:spcPct val="35000"/>
                </a:spcAft>
                <a:buFont typeface="+mj-lt"/>
                <a:buNone/>
              </a:pPr>
              <a:r>
                <a:rPr lang="en-US" sz="1000" b="0" i="0" u="none" kern="1200" dirty="0"/>
                <a:t>Complexities of medical comorbidities </a:t>
              </a:r>
              <a:r>
                <a:rPr lang="en-US" sz="1000" b="0" i="0" u="none" kern="1200" dirty="0">
                  <a:solidFill>
                    <a:schemeClr val="tx1">
                      <a:lumMod val="85000"/>
                    </a:schemeClr>
                  </a:solidFill>
                </a:rPr>
                <a:t>(e.g. viral hepatitis)</a:t>
              </a:r>
            </a:p>
          </p:txBody>
        </p:sp>
        <p:sp>
          <p:nvSpPr>
            <p:cNvPr id="26" name="Rectangle 25">
              <a:extLst>
                <a:ext uri="{FF2B5EF4-FFF2-40B4-BE49-F238E27FC236}">
                  <a16:creationId xmlns:a16="http://schemas.microsoft.com/office/drawing/2014/main" id="{1C911B4E-BAB1-48F5-BC09-8EF366C07398}"/>
                </a:ext>
              </a:extLst>
            </p:cNvPr>
            <p:cNvSpPr/>
            <p:nvPr/>
          </p:nvSpPr>
          <p:spPr>
            <a:xfrm>
              <a:off x="10279067" y="4017125"/>
              <a:ext cx="1721409" cy="925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id="{86A35335-FDF2-4B6D-8B69-FA72135B524F}"/>
                </a:ext>
              </a:extLst>
            </p:cNvPr>
            <p:cNvSpPr/>
            <p:nvPr/>
          </p:nvSpPr>
          <p:spPr>
            <a:xfrm>
              <a:off x="7447070" y="3708628"/>
              <a:ext cx="1341959" cy="1542482"/>
            </a:xfrm>
            <a:custGeom>
              <a:avLst/>
              <a:gdLst>
                <a:gd name="connsiteX0" fmla="*/ 0 w 1542481"/>
                <a:gd name="connsiteY0" fmla="*/ 670979 h 1341958"/>
                <a:gd name="connsiteX1" fmla="*/ 335490 w 1542481"/>
                <a:gd name="connsiteY1" fmla="*/ 0 h 1341958"/>
                <a:gd name="connsiteX2" fmla="*/ 1206992 w 1542481"/>
                <a:gd name="connsiteY2" fmla="*/ 0 h 1341958"/>
                <a:gd name="connsiteX3" fmla="*/ 1542481 w 1542481"/>
                <a:gd name="connsiteY3" fmla="*/ 670979 h 1341958"/>
                <a:gd name="connsiteX4" fmla="*/ 1206992 w 1542481"/>
                <a:gd name="connsiteY4" fmla="*/ 1341958 h 1341958"/>
                <a:gd name="connsiteX5" fmla="*/ 335490 w 1542481"/>
                <a:gd name="connsiteY5" fmla="*/ 1341958 h 1341958"/>
                <a:gd name="connsiteX6" fmla="*/ 0 w 1542481"/>
                <a:gd name="connsiteY6" fmla="*/ 670979 h 13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81" h="1341958">
                  <a:moveTo>
                    <a:pt x="771241" y="0"/>
                  </a:moveTo>
                  <a:lnTo>
                    <a:pt x="1542480" y="291876"/>
                  </a:lnTo>
                  <a:lnTo>
                    <a:pt x="1542480" y="1050082"/>
                  </a:lnTo>
                  <a:lnTo>
                    <a:pt x="771241" y="1341958"/>
                  </a:lnTo>
                  <a:lnTo>
                    <a:pt x="1" y="1050082"/>
                  </a:lnTo>
                  <a:lnTo>
                    <a:pt x="1" y="291876"/>
                  </a:lnTo>
                  <a:lnTo>
                    <a:pt x="77124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222" tIns="278471" rIns="247223" bIns="278470" numCol="1" spcCol="1270" anchor="ctr" anchorCtr="0">
              <a:noAutofit/>
            </a:bodyPr>
            <a:lstStyle/>
            <a:p>
              <a:pPr algn="ctr" defTabSz="444500">
                <a:lnSpc>
                  <a:spcPct val="90000"/>
                </a:lnSpc>
                <a:spcBef>
                  <a:spcPct val="0"/>
                </a:spcBef>
                <a:spcAft>
                  <a:spcPct val="35000"/>
                </a:spcAft>
              </a:pPr>
              <a:r>
                <a:rPr lang="en-US" sz="1000" dirty="0"/>
                <a:t>Incarceration and criminal justice system barriers</a:t>
              </a:r>
            </a:p>
          </p:txBody>
        </p:sp>
        <p:sp>
          <p:nvSpPr>
            <p:cNvPr id="28" name="Freeform: Shape 27">
              <a:extLst>
                <a:ext uri="{FF2B5EF4-FFF2-40B4-BE49-F238E27FC236}">
                  <a16:creationId xmlns:a16="http://schemas.microsoft.com/office/drawing/2014/main" id="{F44BC36F-BA99-453E-96CD-5FA1F397D4DD}"/>
                </a:ext>
              </a:extLst>
            </p:cNvPr>
            <p:cNvSpPr/>
            <p:nvPr/>
          </p:nvSpPr>
          <p:spPr>
            <a:xfrm>
              <a:off x="6719636" y="2378131"/>
              <a:ext cx="1341959" cy="1542482"/>
            </a:xfrm>
            <a:custGeom>
              <a:avLst/>
              <a:gdLst>
                <a:gd name="connsiteX0" fmla="*/ 0 w 1542481"/>
                <a:gd name="connsiteY0" fmla="*/ 670979 h 1341958"/>
                <a:gd name="connsiteX1" fmla="*/ 335490 w 1542481"/>
                <a:gd name="connsiteY1" fmla="*/ 0 h 1341958"/>
                <a:gd name="connsiteX2" fmla="*/ 1206992 w 1542481"/>
                <a:gd name="connsiteY2" fmla="*/ 0 h 1341958"/>
                <a:gd name="connsiteX3" fmla="*/ 1542481 w 1542481"/>
                <a:gd name="connsiteY3" fmla="*/ 670979 h 1341958"/>
                <a:gd name="connsiteX4" fmla="*/ 1206992 w 1542481"/>
                <a:gd name="connsiteY4" fmla="*/ 1341958 h 1341958"/>
                <a:gd name="connsiteX5" fmla="*/ 335490 w 1542481"/>
                <a:gd name="connsiteY5" fmla="*/ 1341958 h 1341958"/>
                <a:gd name="connsiteX6" fmla="*/ 0 w 1542481"/>
                <a:gd name="connsiteY6" fmla="*/ 670979 h 13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481" h="1341958">
                  <a:moveTo>
                    <a:pt x="771241" y="0"/>
                  </a:moveTo>
                  <a:lnTo>
                    <a:pt x="1542480" y="291876"/>
                  </a:lnTo>
                  <a:lnTo>
                    <a:pt x="1542480" y="1050082"/>
                  </a:lnTo>
                  <a:lnTo>
                    <a:pt x="771241" y="1341958"/>
                  </a:lnTo>
                  <a:lnTo>
                    <a:pt x="1" y="1050082"/>
                  </a:lnTo>
                  <a:lnTo>
                    <a:pt x="1" y="291876"/>
                  </a:lnTo>
                  <a:lnTo>
                    <a:pt x="77124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222" tIns="278471" rIns="247223" bIns="278470" numCol="1" spcCol="1270" anchor="ctr" anchorCtr="0">
              <a:noAutofit/>
            </a:bodyPr>
            <a:lstStyle/>
            <a:p>
              <a:pPr marL="0" lvl="0" indent="0" algn="ctr" defTabSz="444500">
                <a:lnSpc>
                  <a:spcPct val="90000"/>
                </a:lnSpc>
                <a:spcBef>
                  <a:spcPct val="0"/>
                </a:spcBef>
                <a:spcAft>
                  <a:spcPct val="35000"/>
                </a:spcAft>
                <a:buFont typeface="+mj-lt"/>
                <a:buNone/>
              </a:pPr>
              <a:r>
                <a:rPr lang="en-US" sz="1000" b="0" i="0" u="none" kern="1200" dirty="0"/>
                <a:t>Co-occurring HIV, SUDs, and mental disorders</a:t>
              </a:r>
            </a:p>
          </p:txBody>
        </p:sp>
        <p:sp>
          <p:nvSpPr>
            <p:cNvPr id="29" name="Rectangle 28">
              <a:extLst>
                <a:ext uri="{FF2B5EF4-FFF2-40B4-BE49-F238E27FC236}">
                  <a16:creationId xmlns:a16="http://schemas.microsoft.com/office/drawing/2014/main" id="{1B435451-8F0E-4B46-9A5C-AF0B69AE2C04}"/>
                </a:ext>
              </a:extLst>
            </p:cNvPr>
            <p:cNvSpPr/>
            <p:nvPr/>
          </p:nvSpPr>
          <p:spPr>
            <a:xfrm>
              <a:off x="6447543" y="5326383"/>
              <a:ext cx="1665880" cy="925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35" name="Content Placeholder 2">
            <a:extLst>
              <a:ext uri="{FF2B5EF4-FFF2-40B4-BE49-F238E27FC236}">
                <a16:creationId xmlns:a16="http://schemas.microsoft.com/office/drawing/2014/main" id="{DB534C51-47B7-4112-860E-312C4897FC02}"/>
              </a:ext>
            </a:extLst>
          </p:cNvPr>
          <p:cNvSpPr>
            <a:spLocks noGrp="1"/>
          </p:cNvSpPr>
          <p:nvPr>
            <p:ph idx="1"/>
          </p:nvPr>
        </p:nvSpPr>
        <p:spPr>
          <a:xfrm>
            <a:off x="685801" y="1869601"/>
            <a:ext cx="6039388" cy="3921600"/>
          </a:xfrm>
        </p:spPr>
        <p:txBody>
          <a:bodyPr/>
          <a:lstStyle/>
          <a:p>
            <a:r>
              <a:rPr lang="en-US" dirty="0">
                <a:latin typeface="Arial" panose="020B0604020202020204" pitchFamily="34" charset="0"/>
                <a:cs typeface="Arial" panose="020B0604020202020204" pitchFamily="34" charset="0"/>
              </a:rPr>
              <a:t>When HIV, SUD, and mental disorder treatments are fragmented, clients are at greater risk of dropping out of treatment as a result of:</a:t>
            </a:r>
          </a:p>
          <a:p>
            <a:pPr lvl="1"/>
            <a:r>
              <a:rPr lang="en-US" dirty="0">
                <a:latin typeface="Arial" panose="020B0604020202020204" pitchFamily="34" charset="0"/>
                <a:cs typeface="Arial" panose="020B0604020202020204" pitchFamily="34" charset="0"/>
              </a:rPr>
              <a:t>Fear</a:t>
            </a:r>
          </a:p>
          <a:p>
            <a:pPr lvl="1"/>
            <a:r>
              <a:rPr lang="en-US" dirty="0">
                <a:latin typeface="Arial" panose="020B0604020202020204" pitchFamily="34" charset="0"/>
                <a:cs typeface="Arial" panose="020B0604020202020204" pitchFamily="34" charset="0"/>
              </a:rPr>
              <a:t>Stigma</a:t>
            </a:r>
          </a:p>
          <a:p>
            <a:pPr lvl="1"/>
            <a:r>
              <a:rPr lang="en-US" dirty="0">
                <a:latin typeface="Arial" panose="020B0604020202020204" pitchFamily="34" charset="0"/>
                <a:cs typeface="Arial" panose="020B0604020202020204" pitchFamily="34" charset="0"/>
              </a:rPr>
              <a:t>Escalating substance use</a:t>
            </a:r>
          </a:p>
          <a:p>
            <a:pPr lvl="1"/>
            <a:r>
              <a:rPr lang="en-US" dirty="0">
                <a:latin typeface="Arial" panose="020B0604020202020204" pitchFamily="34" charset="0"/>
                <a:cs typeface="Arial" panose="020B0604020202020204" pitchFamily="34" charset="0"/>
              </a:rPr>
              <a:t>Mental disorder symptomatology</a:t>
            </a:r>
          </a:p>
          <a:p>
            <a:pPr lvl="1"/>
            <a:r>
              <a:rPr lang="en-US" dirty="0">
                <a:latin typeface="Arial" panose="020B0604020202020204" pitchFamily="34" charset="0"/>
                <a:cs typeface="Arial" panose="020B0604020202020204" pitchFamily="34" charset="0"/>
              </a:rPr>
              <a:t>Difficulties adhering to ART</a:t>
            </a:r>
          </a:p>
          <a:p>
            <a:pPr lvl="1"/>
            <a:r>
              <a:rPr lang="en-US" dirty="0">
                <a:latin typeface="Arial" panose="020B0604020202020204" pitchFamily="34" charset="0"/>
                <a:cs typeface="Arial" panose="020B0604020202020204" pitchFamily="34" charset="0"/>
              </a:rPr>
              <a:t>Concern about decreases in viral suppression</a:t>
            </a:r>
          </a:p>
          <a:p>
            <a:endParaRPr lang="en-US" dirty="0">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1D6AA7A1-FC0C-464E-A0E7-5D2F8926B9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4554" y="5719856"/>
            <a:ext cx="845540" cy="845540"/>
          </a:xfrm>
          <a:prstGeom prst="rect">
            <a:avLst/>
          </a:prstGeom>
        </p:spPr>
      </p:pic>
    </p:spTree>
    <p:extLst>
      <p:ext uri="{BB962C8B-B14F-4D97-AF65-F5344CB8AC3E}">
        <p14:creationId xmlns:p14="http://schemas.microsoft.com/office/powerpoint/2010/main" val="36743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Recommended practices</a:t>
            </a:r>
          </a:p>
        </p:txBody>
      </p:sp>
      <p:graphicFrame>
        <p:nvGraphicFramePr>
          <p:cNvPr id="7" name="Content Placeholder 6">
            <a:extLst>
              <a:ext uri="{FF2B5EF4-FFF2-40B4-BE49-F238E27FC236}">
                <a16:creationId xmlns:a16="http://schemas.microsoft.com/office/drawing/2014/main" id="{8C22DCB7-9FAE-487C-B35C-129ADE5F0564}"/>
              </a:ext>
            </a:extLst>
          </p:cNvPr>
          <p:cNvGraphicFramePr>
            <a:graphicFrameLocks noGrp="1"/>
          </p:cNvGraphicFramePr>
          <p:nvPr>
            <p:ph idx="1"/>
            <p:extLst>
              <p:ext uri="{D42A27DB-BD31-4B8C-83A1-F6EECF244321}">
                <p14:modId xmlns:p14="http://schemas.microsoft.com/office/powerpoint/2010/main" val="3658801459"/>
              </p:ext>
            </p:extLst>
          </p:nvPr>
        </p:nvGraphicFramePr>
        <p:xfrm>
          <a:off x="685800" y="1539240"/>
          <a:ext cx="10841038" cy="50063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AC1676BE-8284-451C-8A61-4D44E43F838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4507" y="5782236"/>
            <a:ext cx="1017494" cy="1017494"/>
          </a:xfrm>
          <a:prstGeom prst="rect">
            <a:avLst/>
          </a:prstGeom>
        </p:spPr>
      </p:pic>
    </p:spTree>
    <p:extLst>
      <p:ext uri="{BB962C8B-B14F-4D97-AF65-F5344CB8AC3E}">
        <p14:creationId xmlns:p14="http://schemas.microsoft.com/office/powerpoint/2010/main" val="41989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Important Considerations</a:t>
            </a:r>
          </a:p>
        </p:txBody>
      </p:sp>
      <p:graphicFrame>
        <p:nvGraphicFramePr>
          <p:cNvPr id="5" name="Content Placeholder 4">
            <a:extLst>
              <a:ext uri="{FF2B5EF4-FFF2-40B4-BE49-F238E27FC236}">
                <a16:creationId xmlns:a16="http://schemas.microsoft.com/office/drawing/2014/main" id="{A79129F4-8F15-4AF9-89B0-6FBCC669D5AF}"/>
              </a:ext>
            </a:extLst>
          </p:cNvPr>
          <p:cNvGraphicFramePr>
            <a:graphicFrameLocks noGrp="1"/>
          </p:cNvGraphicFramePr>
          <p:nvPr>
            <p:ph idx="1"/>
            <p:extLst>
              <p:ext uri="{D42A27DB-BD31-4B8C-83A1-F6EECF244321}">
                <p14:modId xmlns:p14="http://schemas.microsoft.com/office/powerpoint/2010/main" val="3758107406"/>
              </p:ext>
            </p:extLst>
          </p:nvPr>
        </p:nvGraphicFramePr>
        <p:xfrm>
          <a:off x="685800" y="1870075"/>
          <a:ext cx="10841038" cy="3921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BCC0416F-0CFC-4E76-B94F-472C2A36FB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32038" y="5674238"/>
            <a:ext cx="1148323" cy="1148323"/>
          </a:xfrm>
          <a:prstGeom prst="rect">
            <a:avLst/>
          </a:prstGeom>
        </p:spPr>
      </p:pic>
    </p:spTree>
    <p:extLst>
      <p:ext uri="{BB962C8B-B14F-4D97-AF65-F5344CB8AC3E}">
        <p14:creationId xmlns:p14="http://schemas.microsoft.com/office/powerpoint/2010/main" val="176921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Provider Strategies</a:t>
            </a:r>
          </a:p>
        </p:txBody>
      </p:sp>
      <p:sp>
        <p:nvSpPr>
          <p:cNvPr id="3" name="Content Placeholder 2">
            <a:extLst>
              <a:ext uri="{FF2B5EF4-FFF2-40B4-BE49-F238E27FC236}">
                <a16:creationId xmlns:a16="http://schemas.microsoft.com/office/drawing/2014/main" id="{A42ABB83-4DBB-44E0-96C0-7407D2BC336B}"/>
              </a:ext>
            </a:extLst>
          </p:cNvPr>
          <p:cNvSpPr>
            <a:spLocks noGrp="1"/>
          </p:cNvSpPr>
          <p:nvPr>
            <p:ph idx="1"/>
          </p:nvPr>
        </p:nvSpPr>
        <p:spPr>
          <a:xfrm>
            <a:off x="685801" y="1869600"/>
            <a:ext cx="10840914" cy="4508339"/>
          </a:xfrm>
        </p:spPr>
        <p:txBody>
          <a:bodyPr>
            <a:normAutofit/>
          </a:bodyPr>
          <a:lstStyle/>
          <a:p>
            <a:r>
              <a:rPr lang="en-US" b="1" u="sng" dirty="0">
                <a:latin typeface="Arial" panose="020B0604020202020204" pitchFamily="34" charset="0"/>
                <a:cs typeface="Arial" panose="020B0604020202020204" pitchFamily="34" charset="0"/>
              </a:rPr>
              <a:t>Universal HIV Testing</a:t>
            </a:r>
          </a:p>
          <a:p>
            <a:pPr lvl="1"/>
            <a:r>
              <a:rPr lang="en-US" dirty="0">
                <a:latin typeface="Arial" panose="020B0604020202020204" pitchFamily="34" charset="0"/>
                <a:cs typeface="Arial" panose="020B0604020202020204" pitchFamily="34" charset="0"/>
              </a:rPr>
              <a:t>In the US, about </a:t>
            </a:r>
            <a:r>
              <a:rPr lang="en-US" b="1" dirty="0">
                <a:latin typeface="Arial" panose="020B0604020202020204" pitchFamily="34" charset="0"/>
                <a:cs typeface="Arial" panose="020B0604020202020204" pitchFamily="34" charset="0"/>
              </a:rPr>
              <a:t>14% of &gt;1M people with HIV do not know they have the disease </a:t>
            </a:r>
            <a:r>
              <a:rPr lang="en-US" dirty="0">
                <a:latin typeface="Arial" panose="020B0604020202020204" pitchFamily="34" charset="0"/>
                <a:cs typeface="Arial" panose="020B0604020202020204" pitchFamily="34" charset="0"/>
              </a:rPr>
              <a:t>(Centers for Disease Control and Prevention, 2020)</a:t>
            </a:r>
          </a:p>
          <a:p>
            <a:pPr lvl="1"/>
            <a:r>
              <a:rPr lang="en-US" dirty="0">
                <a:latin typeface="Arial" panose="020B0604020202020204" pitchFamily="34" charset="0"/>
                <a:cs typeface="Arial" panose="020B0604020202020204" pitchFamily="34" charset="0"/>
              </a:rPr>
              <a:t>Testing identifies an individual’s HIV status and is the first step in linking those newly diagnosed with HIV to care. Testing also helps </a:t>
            </a:r>
            <a:r>
              <a:rPr lang="en-US" b="1" dirty="0">
                <a:latin typeface="Arial" panose="020B0604020202020204" pitchFamily="34" charset="0"/>
                <a:cs typeface="Arial" panose="020B0604020202020204" pitchFamily="34" charset="0"/>
              </a:rPr>
              <a:t>prevent HIV transmission </a:t>
            </a:r>
            <a:r>
              <a:rPr lang="en-US" dirty="0">
                <a:latin typeface="Arial" panose="020B0604020202020204" pitchFamily="34" charset="0"/>
                <a:cs typeface="Arial" panose="020B0604020202020204" pitchFamily="34" charset="0"/>
              </a:rPr>
              <a:t>and new infections (Mayo Clinic, 2020).</a:t>
            </a:r>
          </a:p>
          <a:p>
            <a:pPr lvl="1"/>
            <a:r>
              <a:rPr lang="en-US" dirty="0">
                <a:latin typeface="Arial" panose="020B0604020202020204" pitchFamily="34" charset="0"/>
                <a:cs typeface="Arial" panose="020B0604020202020204" pitchFamily="34" charset="0"/>
              </a:rPr>
              <a:t>Individuals who are </a:t>
            </a:r>
            <a:r>
              <a:rPr lang="en-US" b="1" dirty="0">
                <a:latin typeface="Arial" panose="020B0604020202020204" pitchFamily="34" charset="0"/>
                <a:cs typeface="Arial" panose="020B0604020202020204" pitchFamily="34" charset="0"/>
              </a:rPr>
              <a:t>undiagnosed or unaware </a:t>
            </a:r>
            <a:r>
              <a:rPr lang="en-US" dirty="0">
                <a:latin typeface="Arial" panose="020B0604020202020204" pitchFamily="34" charset="0"/>
                <a:cs typeface="Arial" panose="020B0604020202020204" pitchFamily="34" charset="0"/>
              </a:rPr>
              <a:t>of their HIV status account for </a:t>
            </a:r>
            <a:r>
              <a:rPr lang="en-US" b="1" dirty="0">
                <a:latin typeface="Arial" panose="020B0604020202020204" pitchFamily="34" charset="0"/>
                <a:cs typeface="Arial" panose="020B0604020202020204" pitchFamily="34" charset="0"/>
              </a:rPr>
              <a:t>nearly 40% of ongoing HIV transmissions</a:t>
            </a:r>
          </a:p>
          <a:p>
            <a:pPr lvl="1"/>
            <a:r>
              <a:rPr lang="en-US" dirty="0">
                <a:latin typeface="Arial" panose="020B0604020202020204" pitchFamily="34" charset="0"/>
                <a:cs typeface="Arial" panose="020B0604020202020204" pitchFamily="34" charset="0"/>
              </a:rPr>
              <a:t>Treatment providers should prescribe PEP to those who may have been exposed to HIV, and risk reduction counseling and intervention for clients at risk for infection</a:t>
            </a:r>
          </a:p>
          <a:p>
            <a:pPr lvl="1"/>
            <a:r>
              <a:rPr lang="en-US" dirty="0">
                <a:latin typeface="Arial" panose="020B0604020202020204" pitchFamily="34" charset="0"/>
                <a:cs typeface="Arial" panose="020B0604020202020204" pitchFamily="34" charset="0"/>
              </a:rPr>
              <a:t>HIV counseling should be part of a SUD provider’s approach, both before and after testing.</a:t>
            </a:r>
          </a:p>
          <a:p>
            <a:pPr lvl="1"/>
            <a:r>
              <a:rPr lang="en-US" dirty="0">
                <a:latin typeface="Arial" panose="020B0604020202020204" pitchFamily="34" charset="0"/>
                <a:cs typeface="Arial" panose="020B0604020202020204" pitchFamily="34" charset="0"/>
              </a:rPr>
              <a:t>Counseling is an opportunity to help people assess their risks, encourage and reinforce harm reduction and prevention strategies, and refer people with HIV to clinical care. Counselors should be specifically trained in HIV counseling.</a:t>
            </a:r>
          </a:p>
          <a:p>
            <a:endParaRPr lang="en-US"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B3D9ADF3-4E11-4F73-977C-161C05E1E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9447" y="5454614"/>
            <a:ext cx="1213503" cy="1213503"/>
          </a:xfrm>
          <a:prstGeom prst="rect">
            <a:avLst/>
          </a:prstGeom>
        </p:spPr>
      </p:pic>
    </p:spTree>
    <p:extLst>
      <p:ext uri="{BB962C8B-B14F-4D97-AF65-F5344CB8AC3E}">
        <p14:creationId xmlns:p14="http://schemas.microsoft.com/office/powerpoint/2010/main" val="9418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Provider Strategies (Cont.)</a:t>
            </a:r>
          </a:p>
        </p:txBody>
      </p:sp>
      <p:sp>
        <p:nvSpPr>
          <p:cNvPr id="3" name="Content Placeholder 2">
            <a:extLst>
              <a:ext uri="{FF2B5EF4-FFF2-40B4-BE49-F238E27FC236}">
                <a16:creationId xmlns:a16="http://schemas.microsoft.com/office/drawing/2014/main" id="{A42ABB83-4DBB-44E0-96C0-7407D2BC336B}"/>
              </a:ext>
            </a:extLst>
          </p:cNvPr>
          <p:cNvSpPr>
            <a:spLocks noGrp="1"/>
          </p:cNvSpPr>
          <p:nvPr>
            <p:ph idx="1"/>
          </p:nvPr>
        </p:nvSpPr>
        <p:spPr>
          <a:xfrm>
            <a:off x="685801" y="1869601"/>
            <a:ext cx="7254239" cy="3921600"/>
          </a:xfrm>
        </p:spPr>
        <p:txBody>
          <a:bodyPr>
            <a:normAutofit fontScale="92500" lnSpcReduction="20000"/>
          </a:bodyPr>
          <a:lstStyle/>
          <a:p>
            <a:r>
              <a:rPr lang="en-US" dirty="0">
                <a:latin typeface="Arial" panose="020B0604020202020204" pitchFamily="34" charset="0"/>
                <a:cs typeface="Arial" panose="020B0604020202020204" pitchFamily="34" charset="0"/>
              </a:rPr>
              <a:t>Assess for specific SUD type and severity to determine SUD treatment plan</a:t>
            </a:r>
          </a:p>
          <a:p>
            <a:r>
              <a:rPr lang="en-US" dirty="0">
                <a:latin typeface="Arial" panose="020B0604020202020204" pitchFamily="34" charset="0"/>
                <a:cs typeface="Arial" panose="020B0604020202020204" pitchFamily="34" charset="0"/>
              </a:rPr>
              <a:t>Coordinate and integrate care for people with HIV and SUD</a:t>
            </a:r>
          </a:p>
          <a:p>
            <a:r>
              <a:rPr lang="en-US" dirty="0">
                <a:latin typeface="Arial" panose="020B0604020202020204" pitchFamily="34" charset="0"/>
                <a:cs typeface="Arial" panose="020B0604020202020204" pitchFamily="34" charset="0"/>
              </a:rPr>
              <a:t>Provide case management to address ancillary service needs and build referral networks for clients </a:t>
            </a:r>
          </a:p>
          <a:p>
            <a:r>
              <a:rPr lang="en-US" dirty="0">
                <a:latin typeface="Arial" panose="020B0604020202020204" pitchFamily="34" charset="0"/>
                <a:cs typeface="Arial" panose="020B0604020202020204" pitchFamily="34" charset="0"/>
              </a:rPr>
              <a:t>Provide counseling to support treatment adherence </a:t>
            </a:r>
          </a:p>
          <a:p>
            <a:r>
              <a:rPr lang="en-US" dirty="0">
                <a:latin typeface="Arial" panose="020B0604020202020204" pitchFamily="34" charset="0"/>
                <a:cs typeface="Arial" panose="020B0604020202020204" pitchFamily="34" charset="0"/>
              </a:rPr>
              <a:t>Train providers on the availability of services in their communities </a:t>
            </a:r>
          </a:p>
          <a:p>
            <a:r>
              <a:rPr lang="en-US" dirty="0">
                <a:latin typeface="Arial" panose="020B0604020202020204" pitchFamily="34" charset="0"/>
                <a:cs typeface="Arial" panose="020B0604020202020204" pitchFamily="34" charset="0"/>
              </a:rPr>
              <a:t>Train providers and clinic staff on cultural, ethical and cross-cutting issues: </a:t>
            </a:r>
          </a:p>
          <a:p>
            <a:pPr lvl="1"/>
            <a:r>
              <a:rPr lang="en-US" dirty="0">
                <a:latin typeface="Arial" panose="020B0604020202020204" pitchFamily="34" charset="0"/>
                <a:cs typeface="Arial" panose="020B0604020202020204" pitchFamily="34" charset="0"/>
              </a:rPr>
              <a:t>Implicit bias and HIV- and SUD related stigma</a:t>
            </a:r>
          </a:p>
          <a:p>
            <a:pPr lvl="1"/>
            <a:r>
              <a:rPr lang="en-US" dirty="0">
                <a:latin typeface="Arial" panose="020B0604020202020204" pitchFamily="34" charset="0"/>
                <a:cs typeface="Arial" panose="020B0604020202020204" pitchFamily="34" charset="0"/>
              </a:rPr>
              <a:t>Stigmatizing attitudes are still pervasive within the United States and can negatively impact an individual’s willingness to seek care and remain engaged in it. Stigmatizing beliefs may be related to fear of transmission or ideas about who is at risk for being diagnosed with HIV or a SUD</a:t>
            </a:r>
          </a:p>
          <a:p>
            <a:endParaRPr lang="en-US"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2D9864F0-3273-412E-AD46-788160A39F81}"/>
              </a:ext>
            </a:extLst>
          </p:cNvPr>
          <p:cNvGraphicFramePr/>
          <p:nvPr>
            <p:extLst>
              <p:ext uri="{D42A27DB-BD31-4B8C-83A1-F6EECF244321}">
                <p14:modId xmlns:p14="http://schemas.microsoft.com/office/powerpoint/2010/main" val="1138972636"/>
              </p:ext>
            </p:extLst>
          </p:nvPr>
        </p:nvGraphicFramePr>
        <p:xfrm>
          <a:off x="8427720" y="1869600"/>
          <a:ext cx="3429000" cy="47021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2468A79E-57C0-4794-AE99-C0AE0B4CFEB9}"/>
              </a:ext>
            </a:extLst>
          </p:cNvPr>
          <p:cNvSpPr txBox="1"/>
          <p:nvPr/>
        </p:nvSpPr>
        <p:spPr>
          <a:xfrm>
            <a:off x="8397240" y="1937462"/>
            <a:ext cx="3429000" cy="738664"/>
          </a:xfrm>
          <a:prstGeom prst="rect">
            <a:avLst/>
          </a:prstGeom>
          <a:noFill/>
        </p:spPr>
        <p:txBody>
          <a:bodyPr wrap="square" rtlCol="0">
            <a:spAutoFit/>
          </a:bodyPr>
          <a:lstStyle/>
          <a:p>
            <a:r>
              <a:rPr lang="en-US" sz="1400" dirty="0"/>
              <a:t>While working with this client population, providers may need to confront the following treatment obstacles:</a:t>
            </a:r>
          </a:p>
        </p:txBody>
      </p:sp>
      <p:pic>
        <p:nvPicPr>
          <p:cNvPr id="4" name="Recorded Sound">
            <a:hlinkClick r:id="" action="ppaction://media"/>
            <a:extLst>
              <a:ext uri="{FF2B5EF4-FFF2-40B4-BE49-F238E27FC236}">
                <a16:creationId xmlns:a16="http://schemas.microsoft.com/office/drawing/2014/main" id="{53739C6F-AFA6-48AC-8534-4DE1A06E52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18290" y="5791201"/>
            <a:ext cx="1073710" cy="1073710"/>
          </a:xfrm>
          <a:prstGeom prst="rect">
            <a:avLst/>
          </a:prstGeom>
        </p:spPr>
      </p:pic>
    </p:spTree>
    <p:extLst>
      <p:ext uri="{BB962C8B-B14F-4D97-AF65-F5344CB8AC3E}">
        <p14:creationId xmlns:p14="http://schemas.microsoft.com/office/powerpoint/2010/main" val="17436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Treatment and prevention</a:t>
            </a:r>
          </a:p>
        </p:txBody>
      </p:sp>
      <p:graphicFrame>
        <p:nvGraphicFramePr>
          <p:cNvPr id="4" name="Content Placeholder 3">
            <a:extLst>
              <a:ext uri="{FF2B5EF4-FFF2-40B4-BE49-F238E27FC236}">
                <a16:creationId xmlns:a16="http://schemas.microsoft.com/office/drawing/2014/main" id="{62014469-26D5-4C23-9159-C0063E66F94C}"/>
              </a:ext>
            </a:extLst>
          </p:cNvPr>
          <p:cNvGraphicFramePr>
            <a:graphicFrameLocks noGrp="1"/>
          </p:cNvGraphicFramePr>
          <p:nvPr>
            <p:ph idx="1"/>
            <p:extLst>
              <p:ext uri="{D42A27DB-BD31-4B8C-83A1-F6EECF244321}">
                <p14:modId xmlns:p14="http://schemas.microsoft.com/office/powerpoint/2010/main" val="686253656"/>
              </p:ext>
            </p:extLst>
          </p:nvPr>
        </p:nvGraphicFramePr>
        <p:xfrm>
          <a:off x="685800" y="1870076"/>
          <a:ext cx="109728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B770EF9A-04F3-4A39-9BDC-D0833F0BF6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31936" y="5768368"/>
            <a:ext cx="960064" cy="960064"/>
          </a:xfrm>
          <a:prstGeom prst="rect">
            <a:avLst/>
          </a:prstGeom>
        </p:spPr>
      </p:pic>
    </p:spTree>
    <p:extLst>
      <p:ext uri="{BB962C8B-B14F-4D97-AF65-F5344CB8AC3E}">
        <p14:creationId xmlns:p14="http://schemas.microsoft.com/office/powerpoint/2010/main" val="156872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Treatment and prevention (cont.)</a:t>
            </a:r>
            <a:endParaRPr lang="en-US" dirty="0">
              <a:solidFill>
                <a:schemeClr val="tx1">
                  <a:lumMod val="65000"/>
                </a:schemeClr>
              </a:solidFill>
            </a:endParaRPr>
          </a:p>
        </p:txBody>
      </p:sp>
      <p:sp>
        <p:nvSpPr>
          <p:cNvPr id="3" name="Content Placeholder 2">
            <a:extLst>
              <a:ext uri="{FF2B5EF4-FFF2-40B4-BE49-F238E27FC236}">
                <a16:creationId xmlns:a16="http://schemas.microsoft.com/office/drawing/2014/main" id="{A42ABB83-4DBB-44E0-96C0-7407D2BC336B}"/>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C7DC78EC-7E82-43B7-985F-9536996F833D}"/>
              </a:ext>
            </a:extLst>
          </p:cNvPr>
          <p:cNvGraphicFramePr/>
          <p:nvPr>
            <p:extLst>
              <p:ext uri="{D42A27DB-BD31-4B8C-83A1-F6EECF244321}">
                <p14:modId xmlns:p14="http://schemas.microsoft.com/office/powerpoint/2010/main" val="4171630234"/>
              </p:ext>
            </p:extLst>
          </p:nvPr>
        </p:nvGraphicFramePr>
        <p:xfrm>
          <a:off x="685800" y="1869600"/>
          <a:ext cx="109728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tar: 5 Points 3">
            <a:extLst>
              <a:ext uri="{FF2B5EF4-FFF2-40B4-BE49-F238E27FC236}">
                <a16:creationId xmlns:a16="http://schemas.microsoft.com/office/drawing/2014/main" id="{5763C669-891F-4067-A052-9FE8310A011C}"/>
              </a:ext>
            </a:extLst>
          </p:cNvPr>
          <p:cNvSpPr/>
          <p:nvPr/>
        </p:nvSpPr>
        <p:spPr>
          <a:xfrm>
            <a:off x="3487119" y="3306951"/>
            <a:ext cx="255722" cy="244098"/>
          </a:xfrm>
          <a:prstGeom prst="star5">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B1B64486-FE39-4F44-97FF-E49DEA8D89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13474" y="5791201"/>
            <a:ext cx="1041278" cy="1041278"/>
          </a:xfrm>
          <a:prstGeom prst="rect">
            <a:avLst/>
          </a:prstGeom>
        </p:spPr>
      </p:pic>
    </p:spTree>
    <p:extLst>
      <p:ext uri="{BB962C8B-B14F-4D97-AF65-F5344CB8AC3E}">
        <p14:creationId xmlns:p14="http://schemas.microsoft.com/office/powerpoint/2010/main" val="238256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Integrated Care</a:t>
            </a:r>
          </a:p>
        </p:txBody>
      </p:sp>
      <p:graphicFrame>
        <p:nvGraphicFramePr>
          <p:cNvPr id="7" name="Content Placeholder 2">
            <a:extLst>
              <a:ext uri="{FF2B5EF4-FFF2-40B4-BE49-F238E27FC236}">
                <a16:creationId xmlns:a16="http://schemas.microsoft.com/office/drawing/2014/main" id="{459C24D7-DE95-E580-4791-2749C245C3AE}"/>
              </a:ext>
            </a:extLst>
          </p:cNvPr>
          <p:cNvGraphicFramePr>
            <a:graphicFrameLocks noGrp="1"/>
          </p:cNvGraphicFramePr>
          <p:nvPr>
            <p:ph idx="1"/>
            <p:extLst>
              <p:ext uri="{D42A27DB-BD31-4B8C-83A1-F6EECF244321}">
                <p14:modId xmlns:p14="http://schemas.microsoft.com/office/powerpoint/2010/main" val="4077336439"/>
              </p:ext>
            </p:extLst>
          </p:nvPr>
        </p:nvGraphicFramePr>
        <p:xfrm>
          <a:off x="685801" y="1627322"/>
          <a:ext cx="10840914" cy="47889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8E572931-BE6A-45DE-9D77-7B8FC8FC4A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0376" y="5726277"/>
            <a:ext cx="933703" cy="933703"/>
          </a:xfrm>
          <a:prstGeom prst="rect">
            <a:avLst/>
          </a:prstGeom>
        </p:spPr>
      </p:pic>
    </p:spTree>
    <p:extLst>
      <p:ext uri="{BB962C8B-B14F-4D97-AF65-F5344CB8AC3E}">
        <p14:creationId xmlns:p14="http://schemas.microsoft.com/office/powerpoint/2010/main" val="236025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a:xfrm>
            <a:off x="685801" y="609600"/>
            <a:ext cx="9121139" cy="1260000"/>
          </a:xfrm>
        </p:spPr>
        <p:txBody>
          <a:bodyPr>
            <a:normAutofit/>
          </a:bodyPr>
          <a:lstStyle/>
          <a:p>
            <a:pPr>
              <a:spcBef>
                <a:spcPts val="0"/>
              </a:spcBef>
            </a:pPr>
            <a:r>
              <a:rPr lang="en-US" dirty="0">
                <a:latin typeface="Arial" panose="020B0604020202020204" pitchFamily="34" charset="0"/>
                <a:cs typeface="Arial" panose="020B0604020202020204" pitchFamily="34" charset="0"/>
              </a:rPr>
              <a:t>culturally sensitive care</a:t>
            </a:r>
            <a:endParaRPr lang="en-US" dirty="0"/>
          </a:p>
        </p:txBody>
      </p:sp>
      <p:sp>
        <p:nvSpPr>
          <p:cNvPr id="3" name="Content Placeholder 2">
            <a:extLst>
              <a:ext uri="{FF2B5EF4-FFF2-40B4-BE49-F238E27FC236}">
                <a16:creationId xmlns:a16="http://schemas.microsoft.com/office/drawing/2014/main" id="{A42ABB83-4DBB-44E0-96C0-7407D2BC336B}"/>
              </a:ext>
            </a:extLst>
          </p:cNvPr>
          <p:cNvSpPr>
            <a:spLocks noGrp="1"/>
          </p:cNvSpPr>
          <p:nvPr>
            <p:ph idx="1"/>
          </p:nvPr>
        </p:nvSpPr>
        <p:spPr>
          <a:xfrm>
            <a:off x="685802" y="1869600"/>
            <a:ext cx="5959034" cy="4378799"/>
          </a:xfrm>
        </p:spPr>
        <p:txBody>
          <a:bodyPr>
            <a:normAutofit/>
          </a:bodyPr>
          <a:lstStyle/>
          <a:p>
            <a:r>
              <a:rPr lang="en-US" b="1" dirty="0">
                <a:latin typeface="Arial" panose="020B0604020202020204" pitchFamily="34" charset="0"/>
                <a:cs typeface="Arial" panose="020B0604020202020204" pitchFamily="34" charset="0"/>
              </a:rPr>
              <a:t>50% </a:t>
            </a:r>
            <a:r>
              <a:rPr lang="en-US" dirty="0">
                <a:latin typeface="Arial" panose="020B0604020202020204" pitchFamily="34" charset="0"/>
                <a:cs typeface="Arial" panose="020B0604020202020204" pitchFamily="34" charset="0"/>
              </a:rPr>
              <a:t>of racially and ethnically diverse clients </a:t>
            </a:r>
            <a:r>
              <a:rPr lang="en-US" b="1" dirty="0">
                <a:latin typeface="Arial" panose="020B0604020202020204" pitchFamily="34" charset="0"/>
                <a:cs typeface="Arial" panose="020B0604020202020204" pitchFamily="34" charset="0"/>
              </a:rPr>
              <a:t>end treatment</a:t>
            </a:r>
            <a:r>
              <a:rPr lang="en-US"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counseling</a:t>
            </a:r>
            <a:r>
              <a:rPr lang="en-US" dirty="0">
                <a:latin typeface="Arial" panose="020B0604020202020204" pitchFamily="34" charset="0"/>
                <a:cs typeface="Arial" panose="020B0604020202020204" pitchFamily="34" charset="0"/>
              </a:rPr>
              <a:t> after </a:t>
            </a:r>
            <a:r>
              <a:rPr lang="en-US" u="sng" dirty="0">
                <a:latin typeface="Arial" panose="020B0604020202020204" pitchFamily="34" charset="0"/>
                <a:cs typeface="Arial" panose="020B0604020202020204" pitchFamily="34" charset="0"/>
              </a:rPr>
              <a:t>one visit</a:t>
            </a:r>
            <a:r>
              <a:rPr lang="en-US" dirty="0">
                <a:latin typeface="Arial" panose="020B0604020202020204" pitchFamily="34" charset="0"/>
                <a:cs typeface="Arial" panose="020B0604020202020204" pitchFamily="34" charset="0"/>
              </a:rPr>
              <a:t> with a mental health practitioner</a:t>
            </a:r>
          </a:p>
          <a:p>
            <a:r>
              <a:rPr lang="en-US" dirty="0">
                <a:latin typeface="Arial" panose="020B0604020202020204" pitchFamily="34" charset="0"/>
                <a:cs typeface="Arial" panose="020B0604020202020204" pitchFamily="34" charset="0"/>
              </a:rPr>
              <a:t>Cultural competency to provide culturally sensitive care </a:t>
            </a:r>
          </a:p>
          <a:p>
            <a:pPr lvl="1"/>
            <a:r>
              <a:rPr lang="en-US" dirty="0">
                <a:latin typeface="Arial" panose="020B0604020202020204" pitchFamily="34" charset="0"/>
                <a:cs typeface="Arial" panose="020B0604020202020204" pitchFamily="34" charset="0"/>
              </a:rPr>
              <a:t>Clients respond best to providers who are representative of their communities or otherwise respect their background and identities</a:t>
            </a:r>
          </a:p>
          <a:p>
            <a:pPr lvl="1"/>
            <a:r>
              <a:rPr lang="en-US" dirty="0">
                <a:latin typeface="Arial" panose="020B0604020202020204" pitchFamily="34" charset="0"/>
                <a:cs typeface="Arial" panose="020B0604020202020204" pitchFamily="34" charset="0"/>
              </a:rPr>
              <a:t>Providers should become familiar with </a:t>
            </a:r>
            <a:r>
              <a:rPr lang="en-US" b="1" dirty="0">
                <a:latin typeface="Arial" panose="020B0604020202020204" pitchFamily="34" charset="0"/>
                <a:cs typeface="Arial" panose="020B0604020202020204" pitchFamily="34" charset="0"/>
              </a:rPr>
              <a:t>“person-first” language</a:t>
            </a:r>
            <a:r>
              <a:rPr lang="en-US" dirty="0">
                <a:latin typeface="Arial" panose="020B0604020202020204" pitchFamily="34" charset="0"/>
                <a:cs typeface="Arial" panose="020B0604020202020204" pitchFamily="34" charset="0"/>
              </a:rPr>
              <a:t>, issues around race, ethnicity, gender, and socioeconomic status, and create a learning environment where they can continually grow their cultural understanding.</a:t>
            </a: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E7E8E882-9B30-4382-8C02-3D0494C40D42}"/>
              </a:ext>
            </a:extLst>
          </p:cNvPr>
          <p:cNvGraphicFramePr/>
          <p:nvPr>
            <p:extLst>
              <p:ext uri="{D42A27DB-BD31-4B8C-83A1-F6EECF244321}">
                <p14:modId xmlns:p14="http://schemas.microsoft.com/office/powerpoint/2010/main" val="2307446010"/>
              </p:ext>
            </p:extLst>
          </p:nvPr>
        </p:nvGraphicFramePr>
        <p:xfrm>
          <a:off x="6644836" y="191124"/>
          <a:ext cx="5446426" cy="64757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7AE68EEF-03F2-4E38-B0B5-FA40D22B23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24359" y="5714578"/>
            <a:ext cx="1067641" cy="1067641"/>
          </a:xfrm>
          <a:prstGeom prst="rect">
            <a:avLst/>
          </a:prstGeom>
        </p:spPr>
      </p:pic>
    </p:spTree>
    <p:extLst>
      <p:ext uri="{BB962C8B-B14F-4D97-AF65-F5344CB8AC3E}">
        <p14:creationId xmlns:p14="http://schemas.microsoft.com/office/powerpoint/2010/main" val="166688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Culturally Responsive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Evaluation and Treatment Planning</a:t>
            </a:r>
            <a:endParaRPr lang="en-US" sz="2800" dirty="0"/>
          </a:p>
        </p:txBody>
      </p:sp>
      <p:graphicFrame>
        <p:nvGraphicFramePr>
          <p:cNvPr id="4" name="Content Placeholder 3">
            <a:extLst>
              <a:ext uri="{FF2B5EF4-FFF2-40B4-BE49-F238E27FC236}">
                <a16:creationId xmlns:a16="http://schemas.microsoft.com/office/drawing/2014/main" id="{B59D12DB-EB31-4448-A9EC-91D96E9A7B61}"/>
              </a:ext>
            </a:extLst>
          </p:cNvPr>
          <p:cNvGraphicFramePr>
            <a:graphicFrameLocks noGrp="1"/>
          </p:cNvGraphicFramePr>
          <p:nvPr>
            <p:ph idx="1"/>
            <p:extLst>
              <p:ext uri="{D42A27DB-BD31-4B8C-83A1-F6EECF244321}">
                <p14:modId xmlns:p14="http://schemas.microsoft.com/office/powerpoint/2010/main" val="3112705847"/>
              </p:ext>
            </p:extLst>
          </p:nvPr>
        </p:nvGraphicFramePr>
        <p:xfrm>
          <a:off x="454077" y="1663908"/>
          <a:ext cx="11283846" cy="42647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556EAA39-AA83-4EEF-8557-9E645E8ED716}"/>
              </a:ext>
            </a:extLst>
          </p:cNvPr>
          <p:cNvSpPr txBox="1"/>
          <p:nvPr/>
        </p:nvSpPr>
        <p:spPr>
          <a:xfrm>
            <a:off x="6085668" y="4988401"/>
            <a:ext cx="6106332" cy="646331"/>
          </a:xfrm>
          <a:prstGeom prst="rect">
            <a:avLst/>
          </a:prstGeom>
          <a:noFill/>
        </p:spPr>
        <p:txBody>
          <a:bodyPr wrap="square">
            <a:spAutoFit/>
          </a:bodyPr>
          <a:lstStyle/>
          <a:p>
            <a:r>
              <a:rPr lang="en-US" dirty="0">
                <a:hlinkClick r:id="rId10"/>
              </a:rPr>
              <a:t>https://store.samhsa.gov/sites/default/files/d7/priv/sma14-4849.pdf</a:t>
            </a:r>
            <a:r>
              <a:rPr lang="en-US" dirty="0"/>
              <a:t> </a:t>
            </a:r>
          </a:p>
        </p:txBody>
      </p:sp>
      <p:pic>
        <p:nvPicPr>
          <p:cNvPr id="3" name="Recorded Sound">
            <a:hlinkClick r:id="" action="ppaction://media"/>
            <a:extLst>
              <a:ext uri="{FF2B5EF4-FFF2-40B4-BE49-F238E27FC236}">
                <a16:creationId xmlns:a16="http://schemas.microsoft.com/office/drawing/2014/main" id="{94D21AEE-AE02-481D-9057-15BFC111AB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05578" y="5786641"/>
            <a:ext cx="923517" cy="923517"/>
          </a:xfrm>
          <a:prstGeom prst="rect">
            <a:avLst/>
          </a:prstGeom>
        </p:spPr>
      </p:pic>
    </p:spTree>
    <p:extLst>
      <p:ext uri="{BB962C8B-B14F-4D97-AF65-F5344CB8AC3E}">
        <p14:creationId xmlns:p14="http://schemas.microsoft.com/office/powerpoint/2010/main" val="36165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5E3-EFE8-44D1-A522-B22FF2A2DC1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Introduction</a:t>
            </a:r>
          </a:p>
        </p:txBody>
      </p:sp>
      <p:graphicFrame>
        <p:nvGraphicFramePr>
          <p:cNvPr id="5" name="Content Placeholder 2">
            <a:extLst>
              <a:ext uri="{FF2B5EF4-FFF2-40B4-BE49-F238E27FC236}">
                <a16:creationId xmlns:a16="http://schemas.microsoft.com/office/drawing/2014/main" id="{F58A5E1E-9CD0-4FA9-A3C6-73B45172AEE1}"/>
              </a:ext>
            </a:extLst>
          </p:cNvPr>
          <p:cNvGraphicFramePr>
            <a:graphicFrameLocks/>
          </p:cNvGraphicFramePr>
          <p:nvPr>
            <p:extLst>
              <p:ext uri="{D42A27DB-BD31-4B8C-83A1-F6EECF244321}">
                <p14:modId xmlns:p14="http://schemas.microsoft.com/office/powerpoint/2010/main" val="3028690121"/>
              </p:ext>
            </p:extLst>
          </p:nvPr>
        </p:nvGraphicFramePr>
        <p:xfrm>
          <a:off x="685801" y="2450692"/>
          <a:ext cx="10840914" cy="25377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D11AD87F-C783-44B1-80BB-A4DEC079CF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04616" y="5578458"/>
            <a:ext cx="1244197" cy="1244197"/>
          </a:xfrm>
          <a:prstGeom prst="rect">
            <a:avLst/>
          </a:prstGeom>
        </p:spPr>
      </p:pic>
    </p:spTree>
    <p:extLst>
      <p:ext uri="{BB962C8B-B14F-4D97-AF65-F5344CB8AC3E}">
        <p14:creationId xmlns:p14="http://schemas.microsoft.com/office/powerpoint/2010/main" val="10817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382D-861B-4F8C-9989-3FF44A9319D4}"/>
              </a:ext>
            </a:extLst>
          </p:cNvPr>
          <p:cNvSpPr>
            <a:spLocks noGrp="1"/>
          </p:cNvSpPr>
          <p:nvPr>
            <p:ph type="title"/>
          </p:nvPr>
        </p:nvSpPr>
        <p:spPr>
          <a:xfrm>
            <a:off x="740045" y="253666"/>
            <a:ext cx="10840914" cy="1260000"/>
          </a:xfrm>
        </p:spPr>
        <p:txBody>
          <a:bodyPr/>
          <a:lstStyle/>
          <a:p>
            <a:r>
              <a:rPr lang="en-US" dirty="0"/>
              <a:t>Culturagram: </a:t>
            </a:r>
            <a:br>
              <a:rPr lang="en-US" dirty="0"/>
            </a:br>
            <a:r>
              <a:rPr lang="en-US" dirty="0"/>
              <a:t>An assessment Tool </a:t>
            </a:r>
          </a:p>
        </p:txBody>
      </p:sp>
      <p:sp>
        <p:nvSpPr>
          <p:cNvPr id="3" name="Content Placeholder 2">
            <a:extLst>
              <a:ext uri="{FF2B5EF4-FFF2-40B4-BE49-F238E27FC236}">
                <a16:creationId xmlns:a16="http://schemas.microsoft.com/office/drawing/2014/main" id="{72391B39-BAB6-4B69-AE77-FB989BFDE651}"/>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2BD632A1-0575-43F3-9A94-8B1A4B94C4CB}"/>
              </a:ext>
            </a:extLst>
          </p:cNvPr>
          <p:cNvPicPr>
            <a:picLocks noChangeAspect="1"/>
          </p:cNvPicPr>
          <p:nvPr/>
        </p:nvPicPr>
        <p:blipFill rotWithShape="1">
          <a:blip r:embed="rId4"/>
          <a:srcRect t="21808" b="4143"/>
          <a:stretch/>
        </p:blipFill>
        <p:spPr>
          <a:xfrm>
            <a:off x="740045" y="1552412"/>
            <a:ext cx="4875358" cy="5078279"/>
          </a:xfrm>
          <a:prstGeom prst="rect">
            <a:avLst/>
          </a:prstGeom>
        </p:spPr>
      </p:pic>
      <p:pic>
        <p:nvPicPr>
          <p:cNvPr id="7" name="Picture 6">
            <a:extLst>
              <a:ext uri="{FF2B5EF4-FFF2-40B4-BE49-F238E27FC236}">
                <a16:creationId xmlns:a16="http://schemas.microsoft.com/office/drawing/2014/main" id="{DD1527FF-619B-4328-B68A-8D5D91D4C009}"/>
              </a:ext>
            </a:extLst>
          </p:cNvPr>
          <p:cNvPicPr>
            <a:picLocks noChangeAspect="1"/>
          </p:cNvPicPr>
          <p:nvPr/>
        </p:nvPicPr>
        <p:blipFill>
          <a:blip r:embed="rId5"/>
          <a:stretch>
            <a:fillRect/>
          </a:stretch>
        </p:blipFill>
        <p:spPr>
          <a:xfrm>
            <a:off x="6096000" y="372939"/>
            <a:ext cx="5575863" cy="6257752"/>
          </a:xfrm>
          <a:prstGeom prst="rect">
            <a:avLst/>
          </a:prstGeom>
        </p:spPr>
      </p:pic>
      <p:pic>
        <p:nvPicPr>
          <p:cNvPr id="8" name="Recorded Sound">
            <a:hlinkClick r:id="" action="ppaction://media"/>
            <a:extLst>
              <a:ext uri="{FF2B5EF4-FFF2-40B4-BE49-F238E27FC236}">
                <a16:creationId xmlns:a16="http://schemas.microsoft.com/office/drawing/2014/main" id="{9E67C20B-4997-4E11-90F6-098D029AF0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8266" y="5695770"/>
            <a:ext cx="1054194" cy="1054194"/>
          </a:xfrm>
          <a:prstGeom prst="rect">
            <a:avLst/>
          </a:prstGeom>
        </p:spPr>
      </p:pic>
    </p:spTree>
    <p:extLst>
      <p:ext uri="{BB962C8B-B14F-4D97-AF65-F5344CB8AC3E}">
        <p14:creationId xmlns:p14="http://schemas.microsoft.com/office/powerpoint/2010/main" val="227521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0A1BD65-B8D2-4627-91CB-115196E1981E}"/>
              </a:ext>
            </a:extLst>
          </p:cNvPr>
          <p:cNvGraphicFramePr>
            <a:graphicFrameLocks noGrp="1"/>
          </p:cNvGraphicFramePr>
          <p:nvPr>
            <p:ph idx="1"/>
            <p:extLst>
              <p:ext uri="{D42A27DB-BD31-4B8C-83A1-F6EECF244321}">
                <p14:modId xmlns:p14="http://schemas.microsoft.com/office/powerpoint/2010/main" val="3701750474"/>
              </p:ext>
            </p:extLst>
          </p:nvPr>
        </p:nvGraphicFramePr>
        <p:xfrm>
          <a:off x="685801" y="1869601"/>
          <a:ext cx="10840914" cy="392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AE1CEE0B-42F1-4AB0-9589-EF9EFF05EA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20719" y="5750329"/>
            <a:ext cx="893360" cy="893360"/>
          </a:xfrm>
          <a:prstGeom prst="rect">
            <a:avLst/>
          </a:prstGeom>
        </p:spPr>
      </p:pic>
    </p:spTree>
    <p:extLst>
      <p:ext uri="{BB962C8B-B14F-4D97-AF65-F5344CB8AC3E}">
        <p14:creationId xmlns:p14="http://schemas.microsoft.com/office/powerpoint/2010/main" val="41404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ctrTitle"/>
          </p:nvPr>
        </p:nvSpPr>
        <p:spPr/>
        <p:txBody>
          <a:bodyPr>
            <a:normAutofit/>
          </a:bodyPr>
          <a:lstStyle/>
          <a:p>
            <a:r>
              <a:rPr lang="en-US" sz="4400" dirty="0"/>
              <a:t>Thank you</a:t>
            </a:r>
          </a:p>
        </p:txBody>
      </p:sp>
    </p:spTree>
    <p:extLst>
      <p:ext uri="{BB962C8B-B14F-4D97-AF65-F5344CB8AC3E}">
        <p14:creationId xmlns:p14="http://schemas.microsoft.com/office/powerpoint/2010/main" val="1545254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5E3-EFE8-44D1-A522-B22FF2A2DC15}"/>
              </a:ext>
            </a:extLst>
          </p:cNvPr>
          <p:cNvSpPr>
            <a:spLocks noGrp="1"/>
          </p:cNvSpPr>
          <p:nvPr>
            <p:ph type="title"/>
          </p:nvPr>
        </p:nvSpPr>
        <p:spPr>
          <a:xfrm>
            <a:off x="685801" y="609600"/>
            <a:ext cx="10840914" cy="480060"/>
          </a:xfrm>
        </p:spPr>
        <p:txBody>
          <a:bodyPr>
            <a:normAutofit fontScale="90000"/>
          </a:bodyPr>
          <a:lstStyle/>
          <a:p>
            <a:pPr algn="ctr"/>
            <a:r>
              <a:rPr lang="en-US" dirty="0">
                <a:latin typeface="Arial" panose="020B0604020202020204" pitchFamily="34" charset="0"/>
                <a:cs typeface="Arial" panose="020B0604020202020204" pitchFamily="34" charset="0"/>
              </a:rPr>
              <a:t>References</a:t>
            </a:r>
          </a:p>
        </p:txBody>
      </p:sp>
      <p:sp>
        <p:nvSpPr>
          <p:cNvPr id="9" name="TextBox 8">
            <a:extLst>
              <a:ext uri="{FF2B5EF4-FFF2-40B4-BE49-F238E27FC236}">
                <a16:creationId xmlns:a16="http://schemas.microsoft.com/office/drawing/2014/main" id="{29D48205-7C95-4422-9976-CCF46B0F1D8F}"/>
              </a:ext>
            </a:extLst>
          </p:cNvPr>
          <p:cNvSpPr txBox="1"/>
          <p:nvPr/>
        </p:nvSpPr>
        <p:spPr>
          <a:xfrm>
            <a:off x="665285" y="1089660"/>
            <a:ext cx="10840914" cy="5632311"/>
          </a:xfrm>
          <a:prstGeom prst="rect">
            <a:avLst/>
          </a:prstGeom>
          <a:noFill/>
        </p:spPr>
        <p:txBody>
          <a:bodyPr wrap="square">
            <a:spAutoFit/>
          </a:bodyPr>
          <a:lstStyle/>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 for Substance Abuse Treatment (US). (2014).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Improving Cultural Competence.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Substance Abuse and Mental Health Services Administration (US).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Center of Excellence For Integrated Health Solutions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National Council for Mental Wellbeing. (2022, April 6). Retrieved April 7, 2022, from https://www.thenationalcouncil.org/program/center-of-excellence/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(2021, June 1).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About HIV/AIDS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About HIV. Retrieved April 7, 2022, from https://www.cdc.gov/hiv/basics/whatishiv.html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Centers for Disease Control and Prevention. (2022, March 28).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HIV Risk and Prevention: Post-exposure prophylaxis (PEP)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Centers for Disease Control and Prevention. Retrieved April 7, 2022, from https://www.cdc.gov/hiv/risk/pep/index.html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IHAP. (2008, February).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Integrated Health Care for an Aging Population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IHAP - A Fact Sheet for Policymakers. Retrieved April 7, 2022, from https://www.apa.org/pi/aging/ihap-factsheet-policymakers.pdf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Marx, M., &amp; Corwin, M. A. (2014, June).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Screening, Brief Intervention, and Referral to Treatment: Addressing Substance Abuse in HIV Care Settings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HIV Provider Reference Series. Retrieved April 7, 2022, from https://aidsetc.org/sites/default/files/resources_files/sbirt.pdf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National Institutes of Health. (2021, August).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HIV and Substance Use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Living with HIV. Retrieved April 7, 2022, from https://hivinfo.nih.gov/understanding-hiv/fact-sheets/hiv-and-substance-use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NC Department of Health and Human Services. (2021, November).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North Carolina HIV/STD/Hepatitis Surveillance Report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NC DPH: HIV/STD Facts &amp; Figures. Retrieved April 7, 2022, from https://epi.dph.ncdhhs.gov/cd/stds/annualrpts.html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SAMHSA. (2020, November).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Prevention and Treatment of HIV Among People Living with Substance Use and/or Mental Disorders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Publications and Digital Products. Retrieved April 7, 2022, from https://store.samhsa.gov/product/Prevention-and-Treatment-of-HIV-Among-People-Living-with-Substance-Use-and-or-Mental-Disorders/PEP20-06-03-001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SAMHSA. (2021, January).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Advisory: Treating Substance Use Disorders Among People with HIV</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Publications and Digital Products. Retrieved April 7, 2022, from https://store.samhsa.gov/product/advisory-treating-substance-use-disorders-among-people-hiv/pep20-06-04-007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SAMHSA. (2021, January).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Advisory: Using Motivational Interviewing in Substance Use Disorder Treatment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SAMHSA Advisory. Retrieved April 7, 2022, from https://store.samhsa.gov/product/advisory-using-motivational-interviewing-substance-use-disorder-treatment/pep20-02-02-014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Substance Abuse and Mental Health Services Administration and Health Resources and Services Administration. (2016).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The Case for Behavioral Health Screening in HIV Care Settings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SAMHSA-HRSA Center for Integrated Health Solutions. Retrieved April 7, 2022, from https://store.samhsa.gov/sites/default/files/d7/priv/sma16-4999.pdf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U.S. Department of Veterans Affairs. (2015, January 20).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Integrated Mental Health Care for Health Care Providers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Integrated Mental Health Care - HIV. Retrieved April 7, 2022, from https://www.hiv.va.gov/provider/integrated-mental-health.asp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UMBC. (n.d.).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Infectious Disease with a Focus on HIV</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Center for Community Collaboration. Retrieved April 7, 2022, from https://communitycollaboration.umbc.edu/harm-reduction/infectious-disease-with-a-focus-on-hiv/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World Health Organization Regional Office for Europe. (2016, October). Integrated care models: an overview. Retrieved April 7, 2022, from https://www.apa.org/pi/aging/ihap-factsheet-policymakers.pdf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7109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8E5A73-AB8B-45A9-B4F8-5C1923D28ACB}"/>
              </a:ext>
            </a:extLst>
          </p:cNvPr>
          <p:cNvSpPr/>
          <p:nvPr/>
        </p:nvSpPr>
        <p:spPr>
          <a:xfrm>
            <a:off x="2435901" y="2226239"/>
            <a:ext cx="228845" cy="352069"/>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7B08AAB2-25E7-487C-A82F-EB60056F7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115" y="1251444"/>
            <a:ext cx="9451769" cy="4496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FF999E-8447-4CC9-A3E4-5852FDF7A491}"/>
              </a:ext>
            </a:extLst>
          </p:cNvPr>
          <p:cNvSpPr/>
          <p:nvPr/>
        </p:nvSpPr>
        <p:spPr>
          <a:xfrm>
            <a:off x="1761546" y="1461506"/>
            <a:ext cx="228845" cy="352069"/>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708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5E3-EFE8-44D1-A522-B22FF2A2DC15}"/>
              </a:ext>
            </a:extLst>
          </p:cNvPr>
          <p:cNvSpPr>
            <a:spLocks noGrp="1"/>
          </p:cNvSpPr>
          <p:nvPr>
            <p:ph type="title"/>
          </p:nvPr>
        </p:nvSpPr>
        <p:spPr>
          <a:xfrm>
            <a:off x="685801" y="609599"/>
            <a:ext cx="10840914" cy="1260000"/>
          </a:xfrm>
        </p:spPr>
        <p:txBody>
          <a:bodyPr anchor="ctr">
            <a:normAutofit/>
          </a:bodyPr>
          <a:lstStyle/>
          <a:p>
            <a:r>
              <a:rPr lang="en-US" dirty="0"/>
              <a:t>HIV Overview</a:t>
            </a:r>
          </a:p>
        </p:txBody>
      </p:sp>
      <p:sp>
        <p:nvSpPr>
          <p:cNvPr id="71" name="Text Placeholder 2">
            <a:extLst>
              <a:ext uri="{FF2B5EF4-FFF2-40B4-BE49-F238E27FC236}">
                <a16:creationId xmlns:a16="http://schemas.microsoft.com/office/drawing/2014/main" id="{36DBE87A-A767-12AD-C1C7-F62B7DE9FC52}"/>
              </a:ext>
            </a:extLst>
          </p:cNvPr>
          <p:cNvSpPr>
            <a:spLocks noGrp="1"/>
          </p:cNvSpPr>
          <p:nvPr>
            <p:ph type="body" idx="1"/>
          </p:nvPr>
        </p:nvSpPr>
        <p:spPr>
          <a:xfrm>
            <a:off x="685799" y="1869599"/>
            <a:ext cx="5202071" cy="916228"/>
          </a:xfrm>
        </p:spPr>
        <p:txBody>
          <a:bodyPr/>
          <a:lstStyle/>
          <a:p>
            <a:r>
              <a:rPr lang="en-US" dirty="0">
                <a:latin typeface="Arial" panose="020B0604020202020204" pitchFamily="34" charset="0"/>
                <a:cs typeface="Arial" panose="020B0604020202020204" pitchFamily="34" charset="0"/>
              </a:rPr>
              <a:t>HIV</a:t>
            </a:r>
          </a:p>
        </p:txBody>
      </p:sp>
      <p:sp>
        <p:nvSpPr>
          <p:cNvPr id="3" name="Content Placeholder 2">
            <a:extLst>
              <a:ext uri="{FF2B5EF4-FFF2-40B4-BE49-F238E27FC236}">
                <a16:creationId xmlns:a16="http://schemas.microsoft.com/office/drawing/2014/main" id="{B42549FF-296D-4425-AF3B-DB55EFB2F171}"/>
              </a:ext>
            </a:extLst>
          </p:cNvPr>
          <p:cNvSpPr>
            <a:spLocks noGrp="1"/>
          </p:cNvSpPr>
          <p:nvPr>
            <p:ph sz="half" idx="2"/>
          </p:nvPr>
        </p:nvSpPr>
        <p:spPr>
          <a:xfrm>
            <a:off x="685800" y="2870201"/>
            <a:ext cx="5202071" cy="2916000"/>
          </a:xfrm>
        </p:spPr>
        <p:txBody>
          <a:bodyPr anchor="t">
            <a:normAutofit/>
          </a:bodyPr>
          <a:lstStyle/>
          <a:p>
            <a:r>
              <a:rPr lang="en-US" dirty="0">
                <a:latin typeface="Arial" panose="020B0604020202020204" pitchFamily="34" charset="0"/>
                <a:cs typeface="Arial" panose="020B0604020202020204" pitchFamily="34" charset="0"/>
              </a:rPr>
              <a:t>Retrovirus that infects CD4+ T Cells (type of white blood cells)</a:t>
            </a:r>
          </a:p>
          <a:p>
            <a:pPr lvl="1"/>
            <a:r>
              <a:rPr lang="en-US" sz="1800" b="1" dirty="0">
                <a:latin typeface="Arial" panose="020B0604020202020204" pitchFamily="34" charset="0"/>
                <a:cs typeface="Arial" panose="020B0604020202020204" pitchFamily="34" charset="0"/>
              </a:rPr>
              <a:t>Weakens response </a:t>
            </a:r>
            <a:r>
              <a:rPr lang="en-US" sz="1800" dirty="0">
                <a:latin typeface="Arial" panose="020B0604020202020204" pitchFamily="34" charset="0"/>
                <a:cs typeface="Arial" panose="020B0604020202020204" pitchFamily="34" charset="0"/>
              </a:rPr>
              <a:t>to bacterial infections</a:t>
            </a:r>
          </a:p>
          <a:p>
            <a:pPr lvl="1"/>
            <a:r>
              <a:rPr lang="en-US" sz="1800" dirty="0">
                <a:latin typeface="Arial" panose="020B0604020202020204" pitchFamily="34" charset="0"/>
                <a:cs typeface="Arial" panose="020B0604020202020204" pitchFamily="34" charset="0"/>
              </a:rPr>
              <a:t>If untreated, can lead to AIDS </a:t>
            </a:r>
            <a:r>
              <a:rPr lang="en-US" sz="1800" dirty="0">
                <a:solidFill>
                  <a:schemeClr val="tx1">
                    <a:lumMod val="65000"/>
                  </a:schemeClr>
                </a:solidFill>
                <a:latin typeface="Arial" panose="020B0604020202020204" pitchFamily="34" charset="0"/>
                <a:cs typeface="Arial" panose="020B0604020202020204" pitchFamily="34" charset="0"/>
              </a:rPr>
              <a:t>(Acquired Immunodeficiency Syndrome)</a:t>
            </a:r>
          </a:p>
          <a:p>
            <a:pPr lvl="1"/>
            <a:endParaRPr lang="en-US" sz="1800" dirty="0">
              <a:latin typeface="Arial" panose="020B0604020202020204" pitchFamily="34" charset="0"/>
              <a:cs typeface="Arial" panose="020B0604020202020204" pitchFamily="34" charset="0"/>
            </a:endParaRPr>
          </a:p>
        </p:txBody>
      </p:sp>
      <p:sp>
        <p:nvSpPr>
          <p:cNvPr id="73" name="Text Placeholder 4">
            <a:extLst>
              <a:ext uri="{FF2B5EF4-FFF2-40B4-BE49-F238E27FC236}">
                <a16:creationId xmlns:a16="http://schemas.microsoft.com/office/drawing/2014/main" id="{23BACFC2-B9EE-13D6-1D8C-009C0668DA45}"/>
              </a:ext>
            </a:extLst>
          </p:cNvPr>
          <p:cNvSpPr>
            <a:spLocks noGrp="1"/>
          </p:cNvSpPr>
          <p:nvPr>
            <p:ph type="body" sz="quarter" idx="3"/>
          </p:nvPr>
        </p:nvSpPr>
        <p:spPr>
          <a:xfrm>
            <a:off x="6298271" y="1869599"/>
            <a:ext cx="5228444" cy="916228"/>
          </a:xfrm>
        </p:spPr>
        <p:txBody>
          <a:bodyPr/>
          <a:lstStyle/>
          <a:p>
            <a:r>
              <a:rPr lang="en-US" dirty="0">
                <a:latin typeface="Arial" panose="020B0604020202020204" pitchFamily="34" charset="0"/>
                <a:cs typeface="Arial" panose="020B0604020202020204" pitchFamily="34" charset="0"/>
              </a:rPr>
              <a:t>3 Stages of HIV</a:t>
            </a:r>
          </a:p>
        </p:txBody>
      </p:sp>
      <p:pic>
        <p:nvPicPr>
          <p:cNvPr id="5122" name="Picture 2" descr="Chart, diagram&#10;&#10;Description automatically generated">
            <a:extLst>
              <a:ext uri="{FF2B5EF4-FFF2-40B4-BE49-F238E27FC236}">
                <a16:creationId xmlns:a16="http://schemas.microsoft.com/office/drawing/2014/main" id="{2B1185A8-05AB-43E1-AC92-6F2782B74B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3" r="-2403"/>
          <a:stretch/>
        </p:blipFill>
        <p:spPr bwMode="auto">
          <a:xfrm>
            <a:off x="6298270" y="2870201"/>
            <a:ext cx="5202071" cy="2916000"/>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pic>
        <p:nvPicPr>
          <p:cNvPr id="4" name="Recorded Sound">
            <a:hlinkClick r:id="" action="ppaction://media"/>
            <a:extLst>
              <a:ext uri="{FF2B5EF4-FFF2-40B4-BE49-F238E27FC236}">
                <a16:creationId xmlns:a16="http://schemas.microsoft.com/office/drawing/2014/main" id="{F7CF9FE4-83EC-4A91-9F8B-343D9F73F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6486" y="5870575"/>
            <a:ext cx="945514" cy="945514"/>
          </a:xfrm>
          <a:prstGeom prst="rect">
            <a:avLst/>
          </a:prstGeom>
        </p:spPr>
      </p:pic>
    </p:spTree>
    <p:extLst>
      <p:ext uri="{BB962C8B-B14F-4D97-AF65-F5344CB8AC3E}">
        <p14:creationId xmlns:p14="http://schemas.microsoft.com/office/powerpoint/2010/main" val="33627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5E3-EFE8-44D1-A522-B22FF2A2DC1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Stage 1: Acute HIV Infection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42549FF-296D-4425-AF3B-DB55EFB2F171}"/>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HIV is very prevalent in blood and is very contagious</a:t>
            </a:r>
          </a:p>
          <a:p>
            <a:r>
              <a:rPr lang="en-US" dirty="0">
                <a:latin typeface="Arial" panose="020B0604020202020204" pitchFamily="34" charset="0"/>
                <a:cs typeface="Arial" panose="020B0604020202020204" pitchFamily="34" charset="0"/>
              </a:rPr>
              <a:t>Some experience flu-like symptoms</a:t>
            </a:r>
          </a:p>
          <a:p>
            <a:r>
              <a:rPr lang="en-US" dirty="0">
                <a:latin typeface="Arial" panose="020B0604020202020204" pitchFamily="34" charset="0"/>
                <a:cs typeface="Arial" panose="020B0604020202020204" pitchFamily="34" charset="0"/>
              </a:rPr>
              <a:t>Others may not feel sick right away or at all</a:t>
            </a:r>
          </a:p>
        </p:txBody>
      </p:sp>
      <p:pic>
        <p:nvPicPr>
          <p:cNvPr id="4098" name="Picture 2">
            <a:extLst>
              <a:ext uri="{FF2B5EF4-FFF2-40B4-BE49-F238E27FC236}">
                <a16:creationId xmlns:a16="http://schemas.microsoft.com/office/drawing/2014/main" id="{1A85E521-04F5-423A-A01A-2BAAEE5FC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with medium confidence">
            <a:extLst>
              <a:ext uri="{FF2B5EF4-FFF2-40B4-BE49-F238E27FC236}">
                <a16:creationId xmlns:a16="http://schemas.microsoft.com/office/drawing/2014/main" id="{B9B4CB52-90AF-4F7E-9516-A21EE7341A49}"/>
              </a:ext>
            </a:extLst>
          </p:cNvPr>
          <p:cNvPicPr>
            <a:picLocks noChangeAspect="1"/>
          </p:cNvPicPr>
          <p:nvPr/>
        </p:nvPicPr>
        <p:blipFill>
          <a:blip r:embed="rId6"/>
          <a:stretch>
            <a:fillRect/>
          </a:stretch>
        </p:blipFill>
        <p:spPr>
          <a:xfrm>
            <a:off x="685801" y="3830401"/>
            <a:ext cx="4080655" cy="2677930"/>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pic>
        <p:nvPicPr>
          <p:cNvPr id="4" name="Recorded Sound">
            <a:hlinkClick r:id="" action="ppaction://media"/>
            <a:extLst>
              <a:ext uri="{FF2B5EF4-FFF2-40B4-BE49-F238E27FC236}">
                <a16:creationId xmlns:a16="http://schemas.microsoft.com/office/drawing/2014/main" id="{6BC00043-81E8-4CDA-B1A3-53A064208B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39925" y="5492012"/>
            <a:ext cx="1260000" cy="1260000"/>
          </a:xfrm>
          <a:prstGeom prst="rect">
            <a:avLst/>
          </a:prstGeom>
        </p:spPr>
      </p:pic>
    </p:spTree>
    <p:extLst>
      <p:ext uri="{BB962C8B-B14F-4D97-AF65-F5344CB8AC3E}">
        <p14:creationId xmlns:p14="http://schemas.microsoft.com/office/powerpoint/2010/main" val="30236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5E3-EFE8-44D1-A522-B22FF2A2DC1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Stage 2: Chronic HIV Infection </a:t>
            </a:r>
          </a:p>
        </p:txBody>
      </p:sp>
      <p:sp>
        <p:nvSpPr>
          <p:cNvPr id="7" name="Content Placeholder 2">
            <a:extLst>
              <a:ext uri="{FF2B5EF4-FFF2-40B4-BE49-F238E27FC236}">
                <a16:creationId xmlns:a16="http://schemas.microsoft.com/office/drawing/2014/main" id="{06D3DE1A-03BA-4110-9E26-C9C379D14381}"/>
              </a:ext>
            </a:extLst>
          </p:cNvPr>
          <p:cNvSpPr txBox="1">
            <a:spLocks/>
          </p:cNvSpPr>
          <p:nvPr/>
        </p:nvSpPr>
        <p:spPr bwMode="white">
          <a:xfrm>
            <a:off x="685801" y="1869601"/>
            <a:ext cx="6760259" cy="4638729"/>
          </a:xfrm>
          <a:prstGeom prst="rect">
            <a:avLst/>
          </a:prstGeom>
        </p:spPr>
        <p:txBody>
          <a:bodyPr vert="horz" lIns="91440" tIns="45720" rIns="91440" bIns="45720" rtlCol="0" anchor="t" anchorCtr="0">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dirty="0">
                <a:latin typeface="Arial" panose="020B0604020202020204" pitchFamily="34" charset="0"/>
                <a:cs typeface="Arial" panose="020B0604020202020204" pitchFamily="34" charset="0"/>
              </a:rPr>
              <a:t>Also called </a:t>
            </a:r>
            <a:r>
              <a:rPr lang="en-US" i="1" dirty="0">
                <a:latin typeface="Arial" panose="020B0604020202020204" pitchFamily="34" charset="0"/>
                <a:cs typeface="Arial" panose="020B0604020202020204" pitchFamily="34" charset="0"/>
              </a:rPr>
              <a:t>asymptomatic</a:t>
            </a:r>
            <a:r>
              <a:rPr lang="en-US" dirty="0">
                <a:latin typeface="Arial" panose="020B0604020202020204" pitchFamily="34" charset="0"/>
                <a:cs typeface="Arial" panose="020B0604020202020204" pitchFamily="34" charset="0"/>
              </a:rPr>
              <a:t> or </a:t>
            </a:r>
            <a:r>
              <a:rPr lang="en-US" i="1" dirty="0">
                <a:latin typeface="Arial" panose="020B0604020202020204" pitchFamily="34" charset="0"/>
                <a:cs typeface="Arial" panose="020B0604020202020204" pitchFamily="34" charset="0"/>
              </a:rPr>
              <a:t>clinical latency</a:t>
            </a:r>
          </a:p>
          <a:p>
            <a:pPr lvl="1"/>
            <a:r>
              <a:rPr lang="en-US" dirty="0">
                <a:latin typeface="Arial" panose="020B0604020202020204" pitchFamily="34" charset="0"/>
                <a:cs typeface="Arial" panose="020B0604020202020204" pitchFamily="34" charset="0"/>
              </a:rPr>
              <a:t>HIV is active but slower</a:t>
            </a:r>
          </a:p>
          <a:p>
            <a:pPr lvl="1"/>
            <a:r>
              <a:rPr lang="en-US" dirty="0">
                <a:latin typeface="Arial" panose="020B0604020202020204" pitchFamily="34" charset="0"/>
                <a:cs typeface="Arial" panose="020B0604020202020204" pitchFamily="34" charset="0"/>
              </a:rPr>
              <a:t>May be asymptomatic (</a:t>
            </a:r>
            <a:r>
              <a:rPr lang="en-US" u="sng" dirty="0">
                <a:latin typeface="Arial" panose="020B0604020202020204" pitchFamily="34" charset="0"/>
                <a:cs typeface="Arial" panose="020B0604020202020204" pitchFamily="34" charset="0"/>
              </a:rPr>
              <a:t>still transmissible</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Medicine may </a:t>
            </a:r>
            <a:r>
              <a:rPr lang="en-US" b="1" dirty="0">
                <a:latin typeface="Arial" panose="020B0604020202020204" pitchFamily="34" charset="0"/>
                <a:cs typeface="Arial" panose="020B0604020202020204" pitchFamily="34" charset="0"/>
              </a:rPr>
              <a:t>prevent</a:t>
            </a:r>
            <a:r>
              <a:rPr lang="en-US" dirty="0">
                <a:latin typeface="Arial" panose="020B0604020202020204" pitchFamily="34" charset="0"/>
                <a:cs typeface="Arial" panose="020B0604020202020204" pitchFamily="34" charset="0"/>
              </a:rPr>
              <a:t> Stage 3</a:t>
            </a:r>
          </a:p>
          <a:p>
            <a:r>
              <a:rPr lang="en-US" dirty="0">
                <a:latin typeface="Arial" panose="020B0604020202020204" pitchFamily="34" charset="0"/>
                <a:cs typeface="Arial" panose="020B0604020202020204" pitchFamily="34" charset="0"/>
              </a:rPr>
              <a:t>When close to stage 3</a:t>
            </a:r>
          </a:p>
          <a:p>
            <a:pPr lvl="1"/>
            <a:r>
              <a:rPr lang="en-US" dirty="0">
                <a:latin typeface="Arial" panose="020B0604020202020204" pitchFamily="34" charset="0"/>
                <a:cs typeface="Arial" panose="020B0604020202020204" pitchFamily="34" charset="0"/>
              </a:rPr>
              <a:t>↑ HIV in blood (viral load)</a:t>
            </a:r>
          </a:p>
          <a:p>
            <a:pPr lvl="1"/>
            <a:r>
              <a:rPr lang="en-US" dirty="0">
                <a:latin typeface="Arial" panose="020B0604020202020204" pitchFamily="34" charset="0"/>
                <a:cs typeface="Arial" panose="020B0604020202020204" pitchFamily="34" charset="0"/>
              </a:rPr>
              <a:t>↓ CD4 cell count </a:t>
            </a:r>
          </a:p>
        </p:txBody>
      </p:sp>
      <p:pic>
        <p:nvPicPr>
          <p:cNvPr id="8" name="Content Placeholder 4" descr="Diagram&#10;&#10;Description automatically generated with medium confidence">
            <a:extLst>
              <a:ext uri="{FF2B5EF4-FFF2-40B4-BE49-F238E27FC236}">
                <a16:creationId xmlns:a16="http://schemas.microsoft.com/office/drawing/2014/main" id="{31B12193-20D7-43A0-90EB-3B4BAA4B40C2}"/>
              </a:ext>
            </a:extLst>
          </p:cNvPr>
          <p:cNvPicPr>
            <a:picLocks noChangeAspect="1"/>
          </p:cNvPicPr>
          <p:nvPr/>
        </p:nvPicPr>
        <p:blipFill>
          <a:blip r:embed="rId5"/>
          <a:stretch>
            <a:fillRect/>
          </a:stretch>
        </p:blipFill>
        <p:spPr bwMode="white">
          <a:xfrm>
            <a:off x="7446060" y="3728383"/>
            <a:ext cx="4080655" cy="2779947"/>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D8363A2E-7F82-4DC2-A228-A4BCD788E3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7258" y="5894294"/>
            <a:ext cx="963706" cy="963706"/>
          </a:xfrm>
          <a:prstGeom prst="rect">
            <a:avLst/>
          </a:prstGeom>
        </p:spPr>
      </p:pic>
    </p:spTree>
    <p:extLst>
      <p:ext uri="{BB962C8B-B14F-4D97-AF65-F5344CB8AC3E}">
        <p14:creationId xmlns:p14="http://schemas.microsoft.com/office/powerpoint/2010/main" val="279278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5E3-EFE8-44D1-A522-B22FF2A2DC1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Stage 3: Acquired Immunodeficiency Syndrome</a:t>
            </a:r>
          </a:p>
        </p:txBody>
      </p:sp>
      <p:pic>
        <p:nvPicPr>
          <p:cNvPr id="5" name="Content Placeholder 4" descr="Diagram&#10;&#10;Description automatically generated">
            <a:extLst>
              <a:ext uri="{FF2B5EF4-FFF2-40B4-BE49-F238E27FC236}">
                <a16:creationId xmlns:a16="http://schemas.microsoft.com/office/drawing/2014/main" id="{1D0FB526-805D-4129-8C5F-90FC09E68E4A}"/>
              </a:ext>
            </a:extLst>
          </p:cNvPr>
          <p:cNvPicPr>
            <a:picLocks noGrp="1" noChangeAspect="1"/>
          </p:cNvPicPr>
          <p:nvPr>
            <p:ph idx="1"/>
          </p:nvPr>
        </p:nvPicPr>
        <p:blipFill>
          <a:blip r:embed="rId5"/>
          <a:stretch>
            <a:fillRect/>
          </a:stretch>
        </p:blipFill>
        <p:spPr>
          <a:xfrm>
            <a:off x="7352723" y="3743060"/>
            <a:ext cx="4173991" cy="2765270"/>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pic>
        <p:nvPicPr>
          <p:cNvPr id="7" name="Picture 6" descr="Diagram&#10;&#10;Description automatically generated">
            <a:extLst>
              <a:ext uri="{FF2B5EF4-FFF2-40B4-BE49-F238E27FC236}">
                <a16:creationId xmlns:a16="http://schemas.microsoft.com/office/drawing/2014/main" id="{4EE8F5A7-6333-4656-8B0B-A4FC0E5BEBEF}"/>
              </a:ext>
            </a:extLst>
          </p:cNvPr>
          <p:cNvPicPr>
            <a:picLocks noChangeAspect="1"/>
          </p:cNvPicPr>
          <p:nvPr/>
        </p:nvPicPr>
        <p:blipFill>
          <a:blip r:embed="rId6"/>
          <a:stretch>
            <a:fillRect/>
          </a:stretch>
        </p:blipFill>
        <p:spPr>
          <a:xfrm>
            <a:off x="685801" y="3743060"/>
            <a:ext cx="5503025" cy="2765270"/>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sp>
        <p:nvSpPr>
          <p:cNvPr id="9" name="Content Placeholder 2">
            <a:extLst>
              <a:ext uri="{FF2B5EF4-FFF2-40B4-BE49-F238E27FC236}">
                <a16:creationId xmlns:a16="http://schemas.microsoft.com/office/drawing/2014/main" id="{FB99AF79-380F-48ED-B7E6-1DC9B890DF7F}"/>
              </a:ext>
            </a:extLst>
          </p:cNvPr>
          <p:cNvSpPr txBox="1">
            <a:spLocks/>
          </p:cNvSpPr>
          <p:nvPr/>
        </p:nvSpPr>
        <p:spPr bwMode="white">
          <a:xfrm>
            <a:off x="685801" y="1869601"/>
            <a:ext cx="6760259" cy="1873459"/>
          </a:xfrm>
          <a:prstGeom prst="rect">
            <a:avLst/>
          </a:prstGeom>
        </p:spPr>
        <p:txBody>
          <a:bodyPr vert="horz" lIns="91440" tIns="45720" rIns="91440" bIns="45720" rtlCol="0" anchor="t" anchorCtr="0">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dirty="0">
                <a:latin typeface="Arial" panose="020B0604020202020204" pitchFamily="34" charset="0"/>
                <a:cs typeface="Arial" panose="020B0604020202020204" pitchFamily="34" charset="0"/>
              </a:rPr>
              <a:t>Most severe phase</a:t>
            </a:r>
          </a:p>
          <a:p>
            <a:r>
              <a:rPr lang="en-US" dirty="0">
                <a:latin typeface="Arial" panose="020B0604020202020204" pitchFamily="34" charset="0"/>
                <a:cs typeface="Arial" panose="020B0604020202020204" pitchFamily="34" charset="0"/>
              </a:rPr>
              <a:t>Immune system is extremely weak, increasing number of severe illnesses</a:t>
            </a:r>
          </a:p>
          <a:p>
            <a:r>
              <a:rPr lang="en-US" dirty="0">
                <a:latin typeface="Arial" panose="020B0604020202020204" pitchFamily="34" charset="0"/>
                <a:cs typeface="Arial" panose="020B0604020202020204" pitchFamily="34" charset="0"/>
              </a:rPr>
              <a:t>High viral loads increase odds of transmission</a:t>
            </a:r>
          </a:p>
          <a:p>
            <a:r>
              <a:rPr lang="en-US" dirty="0">
                <a:latin typeface="Arial" panose="020B0604020202020204" pitchFamily="34" charset="0"/>
                <a:cs typeface="Arial" panose="020B0604020202020204" pitchFamily="34" charset="0"/>
              </a:rPr>
              <a:t>Without treatment, people with AIDS typically survive 3 years</a:t>
            </a:r>
          </a:p>
          <a:p>
            <a:endParaRPr lang="en-US" dirty="0">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21D9D0DE-B70C-4672-B017-2A5456A07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3824" y="5759824"/>
            <a:ext cx="1098176" cy="1098176"/>
          </a:xfrm>
          <a:prstGeom prst="rect">
            <a:avLst/>
          </a:prstGeom>
        </p:spPr>
      </p:pic>
    </p:spTree>
    <p:extLst>
      <p:ext uri="{BB962C8B-B14F-4D97-AF65-F5344CB8AC3E}">
        <p14:creationId xmlns:p14="http://schemas.microsoft.com/office/powerpoint/2010/main" val="380950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F1EE45B-14F6-44AF-82BD-F89F9AD1A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375023" y="609600"/>
            <a:ext cx="5370286" cy="2819400"/>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graphicFrame>
        <p:nvGraphicFramePr>
          <p:cNvPr id="6" name="Content Placeholder 6">
            <a:extLst>
              <a:ext uri="{FF2B5EF4-FFF2-40B4-BE49-F238E27FC236}">
                <a16:creationId xmlns:a16="http://schemas.microsoft.com/office/drawing/2014/main" id="{7EE195D8-215D-44C9-A654-8F4410211F35}"/>
              </a:ext>
            </a:extLst>
          </p:cNvPr>
          <p:cNvGraphicFramePr>
            <a:graphicFrameLocks noGrp="1"/>
          </p:cNvGraphicFramePr>
          <p:nvPr>
            <p:ph idx="4294967295"/>
            <p:extLst>
              <p:ext uri="{D42A27DB-BD31-4B8C-83A1-F6EECF244321}">
                <p14:modId xmlns:p14="http://schemas.microsoft.com/office/powerpoint/2010/main" val="1062323276"/>
              </p:ext>
            </p:extLst>
          </p:nvPr>
        </p:nvGraphicFramePr>
        <p:xfrm>
          <a:off x="304403" y="609599"/>
          <a:ext cx="5791596" cy="2819400"/>
        </p:xfrm>
        <a:graphic>
          <a:graphicData uri="http://schemas.openxmlformats.org/drawingml/2006/chart">
            <c:chart xmlns:c="http://schemas.openxmlformats.org/drawingml/2006/chart" xmlns:r="http://schemas.openxmlformats.org/officeDocument/2006/relationships" r:id="rId6"/>
          </a:graphicData>
        </a:graphic>
      </p:graphicFrame>
      <p:pic>
        <p:nvPicPr>
          <p:cNvPr id="7" name="Picture 2">
            <a:extLst>
              <a:ext uri="{FF2B5EF4-FFF2-40B4-BE49-F238E27FC236}">
                <a16:creationId xmlns:a16="http://schemas.microsoft.com/office/drawing/2014/main" id="{4966F6A7-04C1-44BB-AA6E-0DC61479F5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023" y="3715429"/>
            <a:ext cx="5370286" cy="2723842"/>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pic>
        <p:nvPicPr>
          <p:cNvPr id="8" name="Picture 2">
            <a:extLst>
              <a:ext uri="{FF2B5EF4-FFF2-40B4-BE49-F238E27FC236}">
                <a16:creationId xmlns:a16="http://schemas.microsoft.com/office/drawing/2014/main" id="{B4443DE7-87A4-444B-B826-F16E2CEA26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715430"/>
            <a:ext cx="5410199" cy="2723842"/>
          </a:xfrm>
          <a:prstGeom prst="roundRect">
            <a:avLst>
              <a:gd name="adj" fmla="val 2798"/>
            </a:avLst>
          </a:prstGeom>
          <a:solidFill>
            <a:srgbClr val="FFFFFF"/>
          </a:solidFill>
          <a:ln w="28575">
            <a:solidFill>
              <a:schemeClr val="accent3">
                <a:lumMod val="50000"/>
              </a:schemeClr>
            </a:solidFill>
          </a:ln>
          <a:effectLst>
            <a:outerShdw blurRad="63500" sx="102000" sy="102000" algn="ctr" rotWithShape="0">
              <a:prstClr val="black">
                <a:alpha val="40000"/>
              </a:prstClr>
            </a:outerShdw>
          </a:effectLst>
        </p:spPr>
      </p:pic>
      <p:pic>
        <p:nvPicPr>
          <p:cNvPr id="2" name="Recorded Sound">
            <a:hlinkClick r:id="" action="ppaction://media"/>
            <a:extLst>
              <a:ext uri="{FF2B5EF4-FFF2-40B4-BE49-F238E27FC236}">
                <a16:creationId xmlns:a16="http://schemas.microsoft.com/office/drawing/2014/main" id="{53043840-412E-43ED-90EF-19416AB133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3323" y="5645523"/>
            <a:ext cx="1205753" cy="1205753"/>
          </a:xfrm>
          <a:prstGeom prst="rect">
            <a:avLst/>
          </a:prstGeom>
        </p:spPr>
      </p:pic>
    </p:spTree>
    <p:extLst>
      <p:ext uri="{BB962C8B-B14F-4D97-AF65-F5344CB8AC3E}">
        <p14:creationId xmlns:p14="http://schemas.microsoft.com/office/powerpoint/2010/main" val="146153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sz="3200" b="0" i="0" u="none" strike="noStrike" dirty="0">
                <a:effectLst/>
                <a:latin typeface="Arial" panose="020B0604020202020204" pitchFamily="34" charset="0"/>
              </a:rPr>
              <a:t>How can substance use affect a person Living with HIV?</a:t>
            </a:r>
            <a:endParaRPr lang="en-US" dirty="0"/>
          </a:p>
        </p:txBody>
      </p:sp>
      <p:sp>
        <p:nvSpPr>
          <p:cNvPr id="3" name="Content Placeholder 2">
            <a:extLst>
              <a:ext uri="{FF2B5EF4-FFF2-40B4-BE49-F238E27FC236}">
                <a16:creationId xmlns:a16="http://schemas.microsoft.com/office/drawing/2014/main" id="{A42ABB83-4DBB-44E0-96C0-7407D2BC336B}"/>
              </a:ext>
            </a:extLst>
          </p:cNvPr>
          <p:cNvSpPr>
            <a:spLocks noGrp="1"/>
          </p:cNvSpPr>
          <p:nvPr>
            <p:ph idx="1"/>
          </p:nvPr>
        </p:nvSpPr>
        <p:spPr>
          <a:xfrm>
            <a:off x="685801" y="3032760"/>
            <a:ext cx="6850379" cy="2758440"/>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Illicit substances weaken the blood brain barrier, allowing HIV into the brain and resulting in neuroinflammation (brain swelling)</a:t>
            </a:r>
          </a:p>
          <a:p>
            <a:r>
              <a:rPr lang="en-US" dirty="0">
                <a:latin typeface="Arial" panose="020B0604020202020204" pitchFamily="34" charset="0"/>
                <a:cs typeface="Arial" panose="020B0604020202020204" pitchFamily="34" charset="0"/>
              </a:rPr>
              <a:t>Some recreational drugs can have adverse interactions with HIV medicines</a:t>
            </a:r>
          </a:p>
          <a:p>
            <a:r>
              <a:rPr lang="en-US" dirty="0">
                <a:latin typeface="Arial" panose="020B0604020202020204" pitchFamily="34" charset="0"/>
                <a:cs typeface="Arial" panose="020B0604020202020204" pitchFamily="34" charset="0"/>
              </a:rPr>
              <a:t>Drugs and alcohol use can make it difficult for people with HIV to adhere to a daily HIV treatment regiment</a:t>
            </a:r>
          </a:p>
        </p:txBody>
      </p:sp>
      <p:graphicFrame>
        <p:nvGraphicFramePr>
          <p:cNvPr id="6" name="Diagram 5">
            <a:extLst>
              <a:ext uri="{FF2B5EF4-FFF2-40B4-BE49-F238E27FC236}">
                <a16:creationId xmlns:a16="http://schemas.microsoft.com/office/drawing/2014/main" id="{4812272E-2D49-45F9-87B8-FF7EA64721E0}"/>
              </a:ext>
            </a:extLst>
          </p:cNvPr>
          <p:cNvGraphicFramePr/>
          <p:nvPr>
            <p:extLst>
              <p:ext uri="{D42A27DB-BD31-4B8C-83A1-F6EECF244321}">
                <p14:modId xmlns:p14="http://schemas.microsoft.com/office/powerpoint/2010/main" val="904327690"/>
              </p:ext>
            </p:extLst>
          </p:nvPr>
        </p:nvGraphicFramePr>
        <p:xfrm>
          <a:off x="685801" y="1773000"/>
          <a:ext cx="7265078" cy="1783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AEE016D3-5F4A-4F64-B900-EFC65A452E12}"/>
              </a:ext>
            </a:extLst>
          </p:cNvPr>
          <p:cNvPicPr>
            <a:picLocks noChangeAspect="1"/>
          </p:cNvPicPr>
          <p:nvPr/>
        </p:nvPicPr>
        <p:blipFill>
          <a:blip r:embed="rId10"/>
          <a:stretch>
            <a:fillRect/>
          </a:stretch>
        </p:blipFill>
        <p:spPr>
          <a:xfrm>
            <a:off x="7470183" y="3429000"/>
            <a:ext cx="4592353" cy="3181350"/>
          </a:xfrm>
          <a:prstGeom prst="rect">
            <a:avLst/>
          </a:prstGeom>
        </p:spPr>
      </p:pic>
      <p:pic>
        <p:nvPicPr>
          <p:cNvPr id="4" name="Recorded Sound">
            <a:hlinkClick r:id="" action="ppaction://media"/>
            <a:extLst>
              <a:ext uri="{FF2B5EF4-FFF2-40B4-BE49-F238E27FC236}">
                <a16:creationId xmlns:a16="http://schemas.microsoft.com/office/drawing/2014/main" id="{036D6359-93D4-455B-AA73-B4D6E6FBAA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784542" y="5505954"/>
            <a:ext cx="1348078" cy="1348078"/>
          </a:xfrm>
          <a:prstGeom prst="rect">
            <a:avLst/>
          </a:prstGeom>
        </p:spPr>
      </p:pic>
    </p:spTree>
    <p:extLst>
      <p:ext uri="{BB962C8B-B14F-4D97-AF65-F5344CB8AC3E}">
        <p14:creationId xmlns:p14="http://schemas.microsoft.com/office/powerpoint/2010/main" val="48760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F8B3-1EEB-4380-8DA2-7BC64355F034}"/>
              </a:ext>
            </a:extLst>
          </p:cNvPr>
          <p:cNvSpPr>
            <a:spLocks noGrp="1"/>
          </p:cNvSpPr>
          <p:nvPr>
            <p:ph type="title"/>
          </p:nvPr>
        </p:nvSpPr>
        <p:spPr/>
        <p:txBody>
          <a:bodyPr/>
          <a:lstStyle/>
          <a:p>
            <a:r>
              <a:rPr lang="en-US" dirty="0"/>
              <a:t>Anti-retroviral therapy (ART)</a:t>
            </a:r>
            <a:endParaRPr lang="en-US" dirty="0">
              <a:solidFill>
                <a:schemeClr val="tx1">
                  <a:lumMod val="65000"/>
                </a:schemeClr>
              </a:solidFill>
            </a:endParaRPr>
          </a:p>
        </p:txBody>
      </p:sp>
      <p:sp>
        <p:nvSpPr>
          <p:cNvPr id="3" name="Content Placeholder 2">
            <a:extLst>
              <a:ext uri="{FF2B5EF4-FFF2-40B4-BE49-F238E27FC236}">
                <a16:creationId xmlns:a16="http://schemas.microsoft.com/office/drawing/2014/main" id="{A42ABB83-4DBB-44E0-96C0-7407D2BC336B}"/>
              </a:ext>
            </a:extLst>
          </p:cNvPr>
          <p:cNvSpPr>
            <a:spLocks noGrp="1"/>
          </p:cNvSpPr>
          <p:nvPr>
            <p:ph idx="1"/>
          </p:nvPr>
        </p:nvSpPr>
        <p:spPr>
          <a:xfrm>
            <a:off x="685801" y="1869601"/>
            <a:ext cx="6294119" cy="3921600"/>
          </a:xfrm>
        </p:spPr>
        <p:txBody>
          <a:bodyPr>
            <a:normAutofit fontScale="85000" lnSpcReduction="20000"/>
          </a:bodyPr>
          <a:lstStyle/>
          <a:p>
            <a:r>
              <a:rPr lang="en-US" dirty="0">
                <a:latin typeface="Arial" panose="020B0604020202020204" pitchFamily="34" charset="0"/>
                <a:cs typeface="Arial" panose="020B0604020202020204" pitchFamily="34" charset="0"/>
              </a:rPr>
              <a:t>Anti-Retroviral Therapy </a:t>
            </a:r>
            <a:r>
              <a:rPr lang="en-US" dirty="0">
                <a:solidFill>
                  <a:schemeClr val="tx1">
                    <a:lumMod val="65000"/>
                  </a:schemeClr>
                </a:solidFill>
                <a:latin typeface="Arial" panose="020B0604020202020204" pitchFamily="34" charset="0"/>
                <a:cs typeface="Arial" panose="020B0604020202020204" pitchFamily="34" charset="0"/>
              </a:rPr>
              <a:t>(ART) </a:t>
            </a:r>
            <a:r>
              <a:rPr lang="en-US" dirty="0">
                <a:latin typeface="Arial" panose="020B0604020202020204" pitchFamily="34" charset="0"/>
                <a:cs typeface="Arial" panose="020B0604020202020204" pitchFamily="34" charset="0"/>
              </a:rPr>
              <a:t>is a combination of medications that block HIV replication</a:t>
            </a:r>
          </a:p>
          <a:p>
            <a:r>
              <a:rPr lang="en-US" b="1" u="sng" dirty="0">
                <a:latin typeface="Arial" panose="020B0604020202020204" pitchFamily="34" charset="0"/>
                <a:cs typeface="Arial" panose="020B0604020202020204" pitchFamily="34" charset="0"/>
              </a:rPr>
              <a:t>If a client does not have HIV, provide primary and secondary HIV prevention strategies </a:t>
            </a:r>
            <a:endParaRPr lang="en-US" dirty="0">
              <a:latin typeface="Arial" panose="020B0604020202020204" pitchFamily="34" charset="0"/>
              <a:cs typeface="Arial" panose="020B0604020202020204" pitchFamily="34" charset="0"/>
              <a:sym typeface="Wingdings" panose="05000000000000000000" pitchFamily="2" charset="2"/>
            </a:endParaRPr>
          </a:p>
          <a:p>
            <a:pPr lvl="1"/>
            <a:r>
              <a:rPr lang="en-US" dirty="0">
                <a:latin typeface="Arial" panose="020B0604020202020204" pitchFamily="34" charset="0"/>
                <a:cs typeface="Arial" panose="020B0604020202020204" pitchFamily="34" charset="0"/>
                <a:sym typeface="Wingdings" panose="05000000000000000000" pitchFamily="2" charset="2"/>
              </a:rPr>
              <a:t>Primary HIV prevention reduces the incidence of transmission (i.e., fewer people get HIV),</a:t>
            </a:r>
          </a:p>
          <a:p>
            <a:pPr lvl="2"/>
            <a:r>
              <a:rPr lang="en-US" dirty="0">
                <a:latin typeface="Arial" panose="020B0604020202020204" pitchFamily="34" charset="0"/>
                <a:cs typeface="Arial" panose="020B0604020202020204" pitchFamily="34" charset="0"/>
                <a:sym typeface="Wingdings" panose="05000000000000000000" pitchFamily="2" charset="2"/>
              </a:rPr>
              <a:t>Harm reduction</a:t>
            </a:r>
          </a:p>
          <a:p>
            <a:pPr lvl="2"/>
            <a:r>
              <a:rPr lang="en-US" dirty="0">
                <a:latin typeface="Arial" panose="020B0604020202020204" pitchFamily="34" charset="0"/>
                <a:cs typeface="Arial" panose="020B0604020202020204" pitchFamily="34" charset="0"/>
                <a:sym typeface="Wingdings" panose="05000000000000000000" pitchFamily="2" charset="2"/>
              </a:rPr>
              <a:t>Safer sex education </a:t>
            </a:r>
          </a:p>
          <a:p>
            <a:pPr lvl="2"/>
            <a:r>
              <a:rPr lang="en-US" dirty="0">
                <a:latin typeface="Arial" panose="020B0604020202020204" pitchFamily="34" charset="0"/>
                <a:cs typeface="Arial" panose="020B0604020202020204" pitchFamily="34" charset="0"/>
                <a:sym typeface="Wingdings" panose="05000000000000000000" pitchFamily="2" charset="2"/>
              </a:rPr>
              <a:t>Condom use </a:t>
            </a:r>
          </a:p>
          <a:p>
            <a:pPr lvl="2"/>
            <a:r>
              <a:rPr lang="en-US" dirty="0">
                <a:latin typeface="Arial" panose="020B0604020202020204" pitchFamily="34" charset="0"/>
                <a:cs typeface="Arial" panose="020B0604020202020204" pitchFamily="34" charset="0"/>
                <a:sym typeface="Wingdings" panose="05000000000000000000" pitchFamily="2" charset="2"/>
              </a:rPr>
              <a:t>Syringe service programs </a:t>
            </a:r>
          </a:p>
          <a:p>
            <a:pPr lvl="1"/>
            <a:r>
              <a:rPr lang="en-US" dirty="0">
                <a:latin typeface="Arial" panose="020B0604020202020204" pitchFamily="34" charset="0"/>
                <a:cs typeface="Arial" panose="020B0604020202020204" pitchFamily="34" charset="0"/>
                <a:sym typeface="Wingdings" panose="05000000000000000000" pitchFamily="2" charset="2"/>
              </a:rPr>
              <a:t>Secondary HIV prevention reduces the prevalence and severity of the disease through early detection and prompt intervention</a:t>
            </a:r>
          </a:p>
          <a:p>
            <a:pPr lvl="2"/>
            <a:r>
              <a:rPr lang="en-US" dirty="0" err="1">
                <a:latin typeface="Arial" panose="020B0604020202020204" pitchFamily="34" charset="0"/>
                <a:cs typeface="Arial" panose="020B0604020202020204" pitchFamily="34" charset="0"/>
                <a:sym typeface="Wingdings" panose="05000000000000000000" pitchFamily="2" charset="2"/>
              </a:rPr>
              <a:t>PrEP</a:t>
            </a:r>
            <a:r>
              <a:rPr lang="en-US" dirty="0">
                <a:latin typeface="Arial" panose="020B0604020202020204" pitchFamily="34" charset="0"/>
                <a:cs typeface="Arial" panose="020B0604020202020204" pitchFamily="34" charset="0"/>
                <a:sym typeface="Wingdings" panose="05000000000000000000" pitchFamily="2" charset="2"/>
              </a:rPr>
              <a:t> and PEP	</a:t>
            </a:r>
          </a:p>
          <a:p>
            <a:pPr lvl="3"/>
            <a:r>
              <a:rPr lang="en-US" dirty="0">
                <a:latin typeface="Arial" panose="020B0604020202020204" pitchFamily="34" charset="0"/>
                <a:cs typeface="Arial" panose="020B0604020202020204" pitchFamily="34" charset="0"/>
                <a:sym typeface="Wingdings" panose="05000000000000000000" pitchFamily="2" charset="2"/>
              </a:rPr>
              <a:t>Pre-Exposure Prophylaxis </a:t>
            </a:r>
            <a:r>
              <a:rPr lang="en-US" dirty="0">
                <a:solidFill>
                  <a:schemeClr val="tx1">
                    <a:lumMod val="65000"/>
                  </a:schemeClr>
                </a:solidFill>
                <a:latin typeface="Arial" panose="020B0604020202020204" pitchFamily="34" charset="0"/>
                <a:cs typeface="Arial" panose="020B0604020202020204" pitchFamily="34" charset="0"/>
                <a:sym typeface="Wingdings" panose="05000000000000000000" pitchFamily="2" charset="2"/>
              </a:rPr>
              <a:t>(</a:t>
            </a:r>
            <a:r>
              <a:rPr lang="en-US" dirty="0" err="1">
                <a:solidFill>
                  <a:schemeClr val="tx1">
                    <a:lumMod val="65000"/>
                  </a:schemeClr>
                </a:solidFill>
                <a:latin typeface="Arial" panose="020B0604020202020204" pitchFamily="34" charset="0"/>
                <a:cs typeface="Arial" panose="020B0604020202020204" pitchFamily="34" charset="0"/>
                <a:sym typeface="Wingdings" panose="05000000000000000000" pitchFamily="2" charset="2"/>
              </a:rPr>
              <a:t>PrEP</a:t>
            </a:r>
            <a:r>
              <a:rPr lang="en-US" dirty="0">
                <a:solidFill>
                  <a:schemeClr val="tx1">
                    <a:lumMod val="65000"/>
                  </a:schemeClr>
                </a:solidFill>
                <a:latin typeface="Arial" panose="020B0604020202020204" pitchFamily="34" charset="0"/>
                <a:cs typeface="Arial" panose="020B0604020202020204" pitchFamily="34" charset="0"/>
                <a:sym typeface="Wingdings" panose="05000000000000000000" pitchFamily="2" charset="2"/>
              </a:rPr>
              <a:t>)</a:t>
            </a:r>
          </a:p>
          <a:p>
            <a:pPr lvl="3"/>
            <a:r>
              <a:rPr lang="en-US" dirty="0">
                <a:latin typeface="Arial" panose="020B0604020202020204" pitchFamily="34" charset="0"/>
                <a:cs typeface="Arial" panose="020B0604020202020204" pitchFamily="34" charset="0"/>
                <a:sym typeface="Wingdings" panose="05000000000000000000" pitchFamily="2" charset="2"/>
              </a:rPr>
              <a:t>Post-Exposure Prophylaxis </a:t>
            </a:r>
            <a:r>
              <a:rPr lang="en-US" dirty="0">
                <a:solidFill>
                  <a:schemeClr val="tx1">
                    <a:lumMod val="65000"/>
                  </a:schemeClr>
                </a:solidFill>
                <a:latin typeface="Arial" panose="020B0604020202020204" pitchFamily="34" charset="0"/>
                <a:cs typeface="Arial" panose="020B0604020202020204" pitchFamily="34" charset="0"/>
                <a:sym typeface="Wingdings" panose="05000000000000000000" pitchFamily="2" charset="2"/>
              </a:rPr>
              <a:t>(PEP)</a:t>
            </a:r>
          </a:p>
        </p:txBody>
      </p:sp>
      <p:graphicFrame>
        <p:nvGraphicFramePr>
          <p:cNvPr id="5" name="Diagram 4">
            <a:extLst>
              <a:ext uri="{FF2B5EF4-FFF2-40B4-BE49-F238E27FC236}">
                <a16:creationId xmlns:a16="http://schemas.microsoft.com/office/drawing/2014/main" id="{1CA07F45-9478-4C17-A1C8-32404676A530}"/>
              </a:ext>
            </a:extLst>
          </p:cNvPr>
          <p:cNvGraphicFramePr/>
          <p:nvPr>
            <p:extLst>
              <p:ext uri="{D42A27DB-BD31-4B8C-83A1-F6EECF244321}">
                <p14:modId xmlns:p14="http://schemas.microsoft.com/office/powerpoint/2010/main" val="3653947763"/>
              </p:ext>
            </p:extLst>
          </p:nvPr>
        </p:nvGraphicFramePr>
        <p:xfrm>
          <a:off x="5585461" y="1239600"/>
          <a:ext cx="7589520" cy="5008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D413D08D-92DA-4BD6-9420-48C3FCBD8A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02804" y="5689204"/>
            <a:ext cx="1189196" cy="1189196"/>
          </a:xfrm>
          <a:prstGeom prst="rect">
            <a:avLst/>
          </a:prstGeom>
        </p:spPr>
      </p:pic>
    </p:spTree>
    <p:extLst>
      <p:ext uri="{BB962C8B-B14F-4D97-AF65-F5344CB8AC3E}">
        <p14:creationId xmlns:p14="http://schemas.microsoft.com/office/powerpoint/2010/main" val="83725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spDef>
      <a:spPr>
        <a:ln>
          <a:no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tf22736411_win32_fixed.potx" id="{BC2F7F5B-4979-4A54-84D5-4000EC3D9661}" vid="{81E89C45-4B49-4C30-91F6-68DD81BA82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Famous event in history presentation</Template>
  <TotalTime>2278</TotalTime>
  <Words>3225</Words>
  <Application>Microsoft Office PowerPoint</Application>
  <PresentationFormat>Widescreen</PresentationFormat>
  <Paragraphs>289</Paragraphs>
  <Slides>24</Slides>
  <Notes>20</Notes>
  <HiddenSlides>0</HiddenSlides>
  <MMClips>21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Celestial</vt:lpstr>
      <vt:lpstr>Improving Medication Adherence Among People Living with HIV and Behavioral Health Challenges </vt:lpstr>
      <vt:lpstr>Introduction</vt:lpstr>
      <vt:lpstr>HIV Overview</vt:lpstr>
      <vt:lpstr>Stage 1: Acute HIV Infection</vt:lpstr>
      <vt:lpstr>Stage 2: Chronic HIV Infection </vt:lpstr>
      <vt:lpstr>Stage 3: Acquired Immunodeficiency Syndrome</vt:lpstr>
      <vt:lpstr>PowerPoint Presentation</vt:lpstr>
      <vt:lpstr>How can substance use affect a person Living with HIV?</vt:lpstr>
      <vt:lpstr>Anti-retroviral therapy (ART)</vt:lpstr>
      <vt:lpstr>Barriers to Accessing CARE</vt:lpstr>
      <vt:lpstr>Recommended practices</vt:lpstr>
      <vt:lpstr>Important Considerations</vt:lpstr>
      <vt:lpstr>Provider Strategies</vt:lpstr>
      <vt:lpstr>Provider Strategies (Cont.)</vt:lpstr>
      <vt:lpstr>Treatment and prevention</vt:lpstr>
      <vt:lpstr>Treatment and prevention (cont.)</vt:lpstr>
      <vt:lpstr>Integrated Care</vt:lpstr>
      <vt:lpstr>culturally sensitive care</vt:lpstr>
      <vt:lpstr>Culturally Responsive  Evaluation and Treatment Planning</vt:lpstr>
      <vt:lpstr>Culturagram:  An assessment Tool </vt:lpstr>
      <vt:lpstr>PowerPoint Presentation</vt:lpstr>
      <vt:lpstr>Thank you</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Daniel</dc:creator>
  <cp:lastModifiedBy>Jessica James</cp:lastModifiedBy>
  <cp:revision>220</cp:revision>
  <dcterms:created xsi:type="dcterms:W3CDTF">2022-04-04T18:40:05Z</dcterms:created>
  <dcterms:modified xsi:type="dcterms:W3CDTF">2022-05-24T12:27:42Z</dcterms:modified>
</cp:coreProperties>
</file>