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0" r:id="rId1"/>
  </p:sldMasterIdLst>
  <p:notesMasterIdLst>
    <p:notesMasterId r:id="rId23"/>
  </p:notesMasterIdLst>
  <p:sldIdLst>
    <p:sldId id="256" r:id="rId2"/>
    <p:sldId id="263" r:id="rId3"/>
    <p:sldId id="259" r:id="rId4"/>
    <p:sldId id="257" r:id="rId5"/>
    <p:sldId id="276" r:id="rId6"/>
    <p:sldId id="262" r:id="rId7"/>
    <p:sldId id="270" r:id="rId8"/>
    <p:sldId id="271" r:id="rId9"/>
    <p:sldId id="272" r:id="rId10"/>
    <p:sldId id="258" r:id="rId11"/>
    <p:sldId id="274" r:id="rId12"/>
    <p:sldId id="265" r:id="rId13"/>
    <p:sldId id="277" r:id="rId14"/>
    <p:sldId id="266" r:id="rId15"/>
    <p:sldId id="268" r:id="rId16"/>
    <p:sldId id="269" r:id="rId17"/>
    <p:sldId id="267" r:id="rId18"/>
    <p:sldId id="275" r:id="rId19"/>
    <p:sldId id="260" r:id="rId20"/>
    <p:sldId id="264" r:id="rId21"/>
    <p:sldId id="261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93"/>
    <p:restoredTop sz="63047"/>
  </p:normalViewPr>
  <p:slideViewPr>
    <p:cSldViewPr snapToGrid="0" snapToObjects="1">
      <p:cViewPr varScale="1">
        <p:scale>
          <a:sx n="56" d="100"/>
          <a:sy n="56" d="100"/>
        </p:scale>
        <p:origin x="14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4B5739-AEF2-4B2F-87AE-1F497BC2A991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17FD49A-10AC-4A4D-AB72-1BFC599EAA2E}">
      <dgm:prSet/>
      <dgm:spPr/>
      <dgm:t>
        <a:bodyPr/>
        <a:lstStyle/>
        <a:p>
          <a:r>
            <a:rPr lang="en-US" dirty="0"/>
            <a:t>Since the first hospices in the United States to the Hospice Benefit in the Social Security Act, hospice has included a strong psychosocial approach with the inclusion of social work.</a:t>
          </a:r>
        </a:p>
      </dgm:t>
    </dgm:pt>
    <dgm:pt modelId="{164F3AAE-27CD-459B-B088-E8A1B97C4A2A}" type="parTrans" cxnId="{3C5BB605-337D-4888-9C40-C7D90CFFE8AC}">
      <dgm:prSet/>
      <dgm:spPr/>
      <dgm:t>
        <a:bodyPr/>
        <a:lstStyle/>
        <a:p>
          <a:endParaRPr lang="en-US"/>
        </a:p>
      </dgm:t>
    </dgm:pt>
    <dgm:pt modelId="{D8D8D2B0-1D60-493A-83F1-8FCCA2EE27E1}" type="sibTrans" cxnId="{3C5BB605-337D-4888-9C40-C7D90CFFE8AC}">
      <dgm:prSet/>
      <dgm:spPr/>
      <dgm:t>
        <a:bodyPr/>
        <a:lstStyle/>
        <a:p>
          <a:endParaRPr lang="en-US"/>
        </a:p>
      </dgm:t>
    </dgm:pt>
    <dgm:pt modelId="{0DCABF75-3823-4ED4-9E1A-899F83334CF2}">
      <dgm:prSet/>
      <dgm:spPr/>
      <dgm:t>
        <a:bodyPr/>
        <a:lstStyle/>
        <a:p>
          <a:r>
            <a:rPr lang="en-US"/>
            <a:t>In the past several decades some hospice organizations have conducted financial cuts to social work departments due to economic strains.</a:t>
          </a:r>
        </a:p>
      </dgm:t>
    </dgm:pt>
    <dgm:pt modelId="{297BF392-71DC-44F7-8B3B-21D9CB735B2F}" type="parTrans" cxnId="{84B1E68E-47D8-4491-B6CE-C92BAC747A68}">
      <dgm:prSet/>
      <dgm:spPr/>
      <dgm:t>
        <a:bodyPr/>
        <a:lstStyle/>
        <a:p>
          <a:endParaRPr lang="en-US"/>
        </a:p>
      </dgm:t>
    </dgm:pt>
    <dgm:pt modelId="{2606A04C-4A1E-4079-8BAD-0DD2A083D830}" type="sibTrans" cxnId="{84B1E68E-47D8-4491-B6CE-C92BAC747A68}">
      <dgm:prSet/>
      <dgm:spPr/>
      <dgm:t>
        <a:bodyPr/>
        <a:lstStyle/>
        <a:p>
          <a:endParaRPr lang="en-US"/>
        </a:p>
      </dgm:t>
    </dgm:pt>
    <dgm:pt modelId="{E6EF00DE-1201-E842-BB49-7E2230C0F7BE}" type="pres">
      <dgm:prSet presAssocID="{654B5739-AEF2-4B2F-87AE-1F497BC2A991}" presName="linear" presStyleCnt="0">
        <dgm:presLayoutVars>
          <dgm:animLvl val="lvl"/>
          <dgm:resizeHandles val="exact"/>
        </dgm:presLayoutVars>
      </dgm:prSet>
      <dgm:spPr/>
    </dgm:pt>
    <dgm:pt modelId="{D60F3962-3DB7-7E4F-A3A4-0CDE59F6D1FC}" type="pres">
      <dgm:prSet presAssocID="{B17FD49A-10AC-4A4D-AB72-1BFC599EAA2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71DFF04-1278-E842-BD1F-EDA78F494BF1}" type="pres">
      <dgm:prSet presAssocID="{D8D8D2B0-1D60-493A-83F1-8FCCA2EE27E1}" presName="spacer" presStyleCnt="0"/>
      <dgm:spPr/>
    </dgm:pt>
    <dgm:pt modelId="{93C2DCB2-102C-1D4E-837B-CDE3409D2C0B}" type="pres">
      <dgm:prSet presAssocID="{0DCABF75-3823-4ED4-9E1A-899F83334CF2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3C5BB605-337D-4888-9C40-C7D90CFFE8AC}" srcId="{654B5739-AEF2-4B2F-87AE-1F497BC2A991}" destId="{B17FD49A-10AC-4A4D-AB72-1BFC599EAA2E}" srcOrd="0" destOrd="0" parTransId="{164F3AAE-27CD-459B-B088-E8A1B97C4A2A}" sibTransId="{D8D8D2B0-1D60-493A-83F1-8FCCA2EE27E1}"/>
    <dgm:cxn modelId="{A7480E8C-F59A-A84F-83EE-4732B542BD58}" type="presOf" srcId="{654B5739-AEF2-4B2F-87AE-1F497BC2A991}" destId="{E6EF00DE-1201-E842-BB49-7E2230C0F7BE}" srcOrd="0" destOrd="0" presId="urn:microsoft.com/office/officeart/2005/8/layout/vList2"/>
    <dgm:cxn modelId="{84B1E68E-47D8-4491-B6CE-C92BAC747A68}" srcId="{654B5739-AEF2-4B2F-87AE-1F497BC2A991}" destId="{0DCABF75-3823-4ED4-9E1A-899F83334CF2}" srcOrd="1" destOrd="0" parTransId="{297BF392-71DC-44F7-8B3B-21D9CB735B2F}" sibTransId="{2606A04C-4A1E-4079-8BAD-0DD2A083D830}"/>
    <dgm:cxn modelId="{8AC426CE-0D0C-5147-91DF-928F295B5B8C}" type="presOf" srcId="{B17FD49A-10AC-4A4D-AB72-1BFC599EAA2E}" destId="{D60F3962-3DB7-7E4F-A3A4-0CDE59F6D1FC}" srcOrd="0" destOrd="0" presId="urn:microsoft.com/office/officeart/2005/8/layout/vList2"/>
    <dgm:cxn modelId="{733151DE-0EBD-1E49-891E-2DBE07874956}" type="presOf" srcId="{0DCABF75-3823-4ED4-9E1A-899F83334CF2}" destId="{93C2DCB2-102C-1D4E-837B-CDE3409D2C0B}" srcOrd="0" destOrd="0" presId="urn:microsoft.com/office/officeart/2005/8/layout/vList2"/>
    <dgm:cxn modelId="{E2B9A49D-47D8-154E-81FC-84054691EC3A}" type="presParOf" srcId="{E6EF00DE-1201-E842-BB49-7E2230C0F7BE}" destId="{D60F3962-3DB7-7E4F-A3A4-0CDE59F6D1FC}" srcOrd="0" destOrd="0" presId="urn:microsoft.com/office/officeart/2005/8/layout/vList2"/>
    <dgm:cxn modelId="{6C3C08BE-7E8E-5640-879A-C2A52CC4A38B}" type="presParOf" srcId="{E6EF00DE-1201-E842-BB49-7E2230C0F7BE}" destId="{E71DFF04-1278-E842-BD1F-EDA78F494BF1}" srcOrd="1" destOrd="0" presId="urn:microsoft.com/office/officeart/2005/8/layout/vList2"/>
    <dgm:cxn modelId="{FBA6EA45-9E75-9D4F-BBBC-E91EFBB51936}" type="presParOf" srcId="{E6EF00DE-1201-E842-BB49-7E2230C0F7BE}" destId="{93C2DCB2-102C-1D4E-837B-CDE3409D2C0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4B7948-DA4B-41A5-A1AB-02F4F4C5D1B6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7ED2A35-AB03-49ED-993D-365DE843E135}">
      <dgm:prSet/>
      <dgm:spPr/>
      <dgm:t>
        <a:bodyPr/>
        <a:lstStyle/>
        <a:p>
          <a:r>
            <a:rPr lang="en-US"/>
            <a:t>Homecare hospice patients and low-income patient are less likely to utilize social work services</a:t>
          </a:r>
        </a:p>
      </dgm:t>
    </dgm:pt>
    <dgm:pt modelId="{A4126D1A-176E-4275-A342-237EE280A5FE}" type="parTrans" cxnId="{7A69DBDB-1ED6-40CD-BD58-5897EE806CC3}">
      <dgm:prSet/>
      <dgm:spPr/>
      <dgm:t>
        <a:bodyPr/>
        <a:lstStyle/>
        <a:p>
          <a:endParaRPr lang="en-US"/>
        </a:p>
      </dgm:t>
    </dgm:pt>
    <dgm:pt modelId="{4D01D5A1-A4EF-4351-981E-29CB7665232B}" type="sibTrans" cxnId="{7A69DBDB-1ED6-40CD-BD58-5897EE806CC3}">
      <dgm:prSet/>
      <dgm:spPr/>
      <dgm:t>
        <a:bodyPr/>
        <a:lstStyle/>
        <a:p>
          <a:endParaRPr lang="en-US"/>
        </a:p>
      </dgm:t>
    </dgm:pt>
    <dgm:pt modelId="{D2AC4598-5F0E-42AE-AD3A-80765FBA8B69}">
      <dgm:prSet/>
      <dgm:spPr/>
      <dgm:t>
        <a:bodyPr/>
        <a:lstStyle/>
        <a:p>
          <a:r>
            <a:rPr lang="en-US"/>
            <a:t>May be attributed to things like community case management, regulations at facilities, mistrust of the healthcare system</a:t>
          </a:r>
        </a:p>
      </dgm:t>
    </dgm:pt>
    <dgm:pt modelId="{56D4540A-C4B9-4179-9C0C-F2AB7E4D8E82}" type="parTrans" cxnId="{CBF2358A-B03A-41D2-80AA-86B642BB4E87}">
      <dgm:prSet/>
      <dgm:spPr/>
      <dgm:t>
        <a:bodyPr/>
        <a:lstStyle/>
        <a:p>
          <a:endParaRPr lang="en-US"/>
        </a:p>
      </dgm:t>
    </dgm:pt>
    <dgm:pt modelId="{E483B947-2C62-4CD6-B849-77FD846E3710}" type="sibTrans" cxnId="{CBF2358A-B03A-41D2-80AA-86B642BB4E87}">
      <dgm:prSet/>
      <dgm:spPr/>
      <dgm:t>
        <a:bodyPr/>
        <a:lstStyle/>
        <a:p>
          <a:endParaRPr lang="en-US"/>
        </a:p>
      </dgm:t>
    </dgm:pt>
    <dgm:pt modelId="{8F02DAEB-4792-49F1-B175-A5E80751F365}">
      <dgm:prSet/>
      <dgm:spPr/>
      <dgm:t>
        <a:bodyPr/>
        <a:lstStyle/>
        <a:p>
          <a:r>
            <a:rPr lang="en-US"/>
            <a:t>Minority populations are less likely to utilize hospice</a:t>
          </a:r>
        </a:p>
      </dgm:t>
    </dgm:pt>
    <dgm:pt modelId="{C964BA1B-FE5A-4DBB-A66B-6AB73BE51F07}" type="parTrans" cxnId="{4D017CDA-CD90-476D-B9D9-CBB9C11A23AA}">
      <dgm:prSet/>
      <dgm:spPr/>
      <dgm:t>
        <a:bodyPr/>
        <a:lstStyle/>
        <a:p>
          <a:endParaRPr lang="en-US"/>
        </a:p>
      </dgm:t>
    </dgm:pt>
    <dgm:pt modelId="{71AC71CB-F074-45FB-B7E2-71FD09ECF221}" type="sibTrans" cxnId="{4D017CDA-CD90-476D-B9D9-CBB9C11A23AA}">
      <dgm:prSet/>
      <dgm:spPr/>
      <dgm:t>
        <a:bodyPr/>
        <a:lstStyle/>
        <a:p>
          <a:endParaRPr lang="en-US"/>
        </a:p>
      </dgm:t>
    </dgm:pt>
    <dgm:pt modelId="{4905323C-62C6-4362-958B-5D1367B72F56}">
      <dgm:prSet/>
      <dgm:spPr/>
      <dgm:t>
        <a:bodyPr/>
        <a:lstStyle/>
        <a:p>
          <a:r>
            <a:rPr lang="en-US" dirty="0"/>
            <a:t>More likely to seek aggressive treatment.</a:t>
          </a:r>
        </a:p>
      </dgm:t>
    </dgm:pt>
    <dgm:pt modelId="{37C8E8DD-5EA7-4A28-8EFB-FEA759CE3728}" type="parTrans" cxnId="{3289ECDF-F990-4C3E-AD24-CE1D3EDCBF99}">
      <dgm:prSet/>
      <dgm:spPr/>
      <dgm:t>
        <a:bodyPr/>
        <a:lstStyle/>
        <a:p>
          <a:endParaRPr lang="en-US"/>
        </a:p>
      </dgm:t>
    </dgm:pt>
    <dgm:pt modelId="{0AEFBA60-780B-40A2-8CE8-26E91287461E}" type="sibTrans" cxnId="{3289ECDF-F990-4C3E-AD24-CE1D3EDCBF99}">
      <dgm:prSet/>
      <dgm:spPr/>
      <dgm:t>
        <a:bodyPr/>
        <a:lstStyle/>
        <a:p>
          <a:endParaRPr lang="en-US"/>
        </a:p>
      </dgm:t>
    </dgm:pt>
    <dgm:pt modelId="{DB156A63-4596-924C-B34C-868A444B4A93}">
      <dgm:prSet/>
      <dgm:spPr/>
      <dgm:t>
        <a:bodyPr/>
        <a:lstStyle/>
        <a:p>
          <a:pPr rtl="0"/>
          <a:r>
            <a:rPr lang="en-US" dirty="0"/>
            <a:t>Setting that they received diagnosis in. </a:t>
          </a:r>
        </a:p>
      </dgm:t>
    </dgm:pt>
    <dgm:pt modelId="{16C12901-ABDE-3A4D-820B-81041B4AC4E6}" type="parTrans" cxnId="{F58A24F7-D1C6-F047-B0B3-1CDF333984BF}">
      <dgm:prSet/>
      <dgm:spPr/>
      <dgm:t>
        <a:bodyPr/>
        <a:lstStyle/>
        <a:p>
          <a:endParaRPr lang="en-US"/>
        </a:p>
      </dgm:t>
    </dgm:pt>
    <dgm:pt modelId="{990170FB-928B-4F4B-9794-16EE013A3CA4}" type="sibTrans" cxnId="{F58A24F7-D1C6-F047-B0B3-1CDF333984BF}">
      <dgm:prSet/>
      <dgm:spPr/>
    </dgm:pt>
    <dgm:pt modelId="{813837D0-1109-9B40-A2E1-01E1750E1F34}" type="pres">
      <dgm:prSet presAssocID="{3F4B7948-DA4B-41A5-A1AB-02F4F4C5D1B6}" presName="Name0" presStyleCnt="0">
        <dgm:presLayoutVars>
          <dgm:dir/>
          <dgm:animLvl val="lvl"/>
          <dgm:resizeHandles val="exact"/>
        </dgm:presLayoutVars>
      </dgm:prSet>
      <dgm:spPr/>
    </dgm:pt>
    <dgm:pt modelId="{D5F2210A-5227-584B-93D6-860057CE3219}" type="pres">
      <dgm:prSet presAssocID="{27ED2A35-AB03-49ED-993D-365DE843E135}" presName="composite" presStyleCnt="0"/>
      <dgm:spPr/>
    </dgm:pt>
    <dgm:pt modelId="{1E474246-91B8-3142-9F89-EB901AEA4864}" type="pres">
      <dgm:prSet presAssocID="{27ED2A35-AB03-49ED-993D-365DE843E13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91450946-2581-6045-82F1-E0B1C068E9C6}" type="pres">
      <dgm:prSet presAssocID="{27ED2A35-AB03-49ED-993D-365DE843E135}" presName="desTx" presStyleLbl="alignAccFollowNode1" presStyleIdx="0" presStyleCnt="2">
        <dgm:presLayoutVars>
          <dgm:bulletEnabled val="1"/>
        </dgm:presLayoutVars>
      </dgm:prSet>
      <dgm:spPr/>
    </dgm:pt>
    <dgm:pt modelId="{790B073B-253F-A140-A38F-7760BBE870D2}" type="pres">
      <dgm:prSet presAssocID="{4D01D5A1-A4EF-4351-981E-29CB7665232B}" presName="space" presStyleCnt="0"/>
      <dgm:spPr/>
    </dgm:pt>
    <dgm:pt modelId="{542659E5-06F6-394E-A67A-E0DD8FE4A343}" type="pres">
      <dgm:prSet presAssocID="{8F02DAEB-4792-49F1-B175-A5E80751F365}" presName="composite" presStyleCnt="0"/>
      <dgm:spPr/>
    </dgm:pt>
    <dgm:pt modelId="{72A2E2DD-84F5-4D4E-A8CC-E38A91F2B47D}" type="pres">
      <dgm:prSet presAssocID="{8F02DAEB-4792-49F1-B175-A5E80751F365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516895E2-402A-D641-9267-C1BF4971B490}" type="pres">
      <dgm:prSet presAssocID="{8F02DAEB-4792-49F1-B175-A5E80751F365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018ED215-2742-4B4A-8A6C-1C27DB3AFEE0}" type="presOf" srcId="{8F02DAEB-4792-49F1-B175-A5E80751F365}" destId="{72A2E2DD-84F5-4D4E-A8CC-E38A91F2B47D}" srcOrd="0" destOrd="0" presId="urn:microsoft.com/office/officeart/2005/8/layout/hList1"/>
    <dgm:cxn modelId="{3D8F3C62-CF08-E443-9768-FE40253D31FF}" type="presOf" srcId="{D2AC4598-5F0E-42AE-AD3A-80765FBA8B69}" destId="{91450946-2581-6045-82F1-E0B1C068E9C6}" srcOrd="0" destOrd="0" presId="urn:microsoft.com/office/officeart/2005/8/layout/hList1"/>
    <dgm:cxn modelId="{CBF2358A-B03A-41D2-80AA-86B642BB4E87}" srcId="{27ED2A35-AB03-49ED-993D-365DE843E135}" destId="{D2AC4598-5F0E-42AE-AD3A-80765FBA8B69}" srcOrd="0" destOrd="0" parTransId="{56D4540A-C4B9-4179-9C0C-F2AB7E4D8E82}" sibTransId="{E483B947-2C62-4CD6-B849-77FD846E3710}"/>
    <dgm:cxn modelId="{55922490-DE64-4F47-ABA3-BD4605FA6051}" type="presOf" srcId="{4905323C-62C6-4362-958B-5D1367B72F56}" destId="{516895E2-402A-D641-9267-C1BF4971B490}" srcOrd="0" destOrd="0" presId="urn:microsoft.com/office/officeart/2005/8/layout/hList1"/>
    <dgm:cxn modelId="{FA907E9A-CAA5-994E-91A8-65807BCFC1DB}" type="presOf" srcId="{3F4B7948-DA4B-41A5-A1AB-02F4F4C5D1B6}" destId="{813837D0-1109-9B40-A2E1-01E1750E1F34}" srcOrd="0" destOrd="0" presId="urn:microsoft.com/office/officeart/2005/8/layout/hList1"/>
    <dgm:cxn modelId="{54379CB9-FA36-ED42-BDC1-FBF723A03777}" type="presOf" srcId="{DB156A63-4596-924C-B34C-868A444B4A93}" destId="{516895E2-402A-D641-9267-C1BF4971B490}" srcOrd="0" destOrd="1" presId="urn:microsoft.com/office/officeart/2005/8/layout/hList1"/>
    <dgm:cxn modelId="{27E68BC5-2755-AC43-ACF2-9B5BECB48556}" type="presOf" srcId="{27ED2A35-AB03-49ED-993D-365DE843E135}" destId="{1E474246-91B8-3142-9F89-EB901AEA4864}" srcOrd="0" destOrd="0" presId="urn:microsoft.com/office/officeart/2005/8/layout/hList1"/>
    <dgm:cxn modelId="{4D017CDA-CD90-476D-B9D9-CBB9C11A23AA}" srcId="{3F4B7948-DA4B-41A5-A1AB-02F4F4C5D1B6}" destId="{8F02DAEB-4792-49F1-B175-A5E80751F365}" srcOrd="1" destOrd="0" parTransId="{C964BA1B-FE5A-4DBB-A66B-6AB73BE51F07}" sibTransId="{71AC71CB-F074-45FB-B7E2-71FD09ECF221}"/>
    <dgm:cxn modelId="{7A69DBDB-1ED6-40CD-BD58-5897EE806CC3}" srcId="{3F4B7948-DA4B-41A5-A1AB-02F4F4C5D1B6}" destId="{27ED2A35-AB03-49ED-993D-365DE843E135}" srcOrd="0" destOrd="0" parTransId="{A4126D1A-176E-4275-A342-237EE280A5FE}" sibTransId="{4D01D5A1-A4EF-4351-981E-29CB7665232B}"/>
    <dgm:cxn modelId="{3289ECDF-F990-4C3E-AD24-CE1D3EDCBF99}" srcId="{8F02DAEB-4792-49F1-B175-A5E80751F365}" destId="{4905323C-62C6-4362-958B-5D1367B72F56}" srcOrd="0" destOrd="0" parTransId="{37C8E8DD-5EA7-4A28-8EFB-FEA759CE3728}" sibTransId="{0AEFBA60-780B-40A2-8CE8-26E91287461E}"/>
    <dgm:cxn modelId="{F58A24F7-D1C6-F047-B0B3-1CDF333984BF}" srcId="{8F02DAEB-4792-49F1-B175-A5E80751F365}" destId="{DB156A63-4596-924C-B34C-868A444B4A93}" srcOrd="1" destOrd="0" parTransId="{16C12901-ABDE-3A4D-820B-81041B4AC4E6}" sibTransId="{990170FB-928B-4F4B-9794-16EE013A3CA4}"/>
    <dgm:cxn modelId="{512171EA-FF2E-264E-A781-AC5EF099C7DC}" type="presParOf" srcId="{813837D0-1109-9B40-A2E1-01E1750E1F34}" destId="{D5F2210A-5227-584B-93D6-860057CE3219}" srcOrd="0" destOrd="0" presId="urn:microsoft.com/office/officeart/2005/8/layout/hList1"/>
    <dgm:cxn modelId="{A5FE33A0-DF97-0D46-BEF5-D8BB6D4BEE76}" type="presParOf" srcId="{D5F2210A-5227-584B-93D6-860057CE3219}" destId="{1E474246-91B8-3142-9F89-EB901AEA4864}" srcOrd="0" destOrd="0" presId="urn:microsoft.com/office/officeart/2005/8/layout/hList1"/>
    <dgm:cxn modelId="{4598AD37-E3E7-8544-A310-2172C3F696D1}" type="presParOf" srcId="{D5F2210A-5227-584B-93D6-860057CE3219}" destId="{91450946-2581-6045-82F1-E0B1C068E9C6}" srcOrd="1" destOrd="0" presId="urn:microsoft.com/office/officeart/2005/8/layout/hList1"/>
    <dgm:cxn modelId="{05C8660D-6A45-BB4D-99BD-257FC5237CC6}" type="presParOf" srcId="{813837D0-1109-9B40-A2E1-01E1750E1F34}" destId="{790B073B-253F-A140-A38F-7760BBE870D2}" srcOrd="1" destOrd="0" presId="urn:microsoft.com/office/officeart/2005/8/layout/hList1"/>
    <dgm:cxn modelId="{8B07F317-4282-564F-8E34-3829D09500C5}" type="presParOf" srcId="{813837D0-1109-9B40-A2E1-01E1750E1F34}" destId="{542659E5-06F6-394E-A67A-E0DD8FE4A343}" srcOrd="2" destOrd="0" presId="urn:microsoft.com/office/officeart/2005/8/layout/hList1"/>
    <dgm:cxn modelId="{1FF40778-33AB-1449-8B36-4745DEF79D8B}" type="presParOf" srcId="{542659E5-06F6-394E-A67A-E0DD8FE4A343}" destId="{72A2E2DD-84F5-4D4E-A8CC-E38A91F2B47D}" srcOrd="0" destOrd="0" presId="urn:microsoft.com/office/officeart/2005/8/layout/hList1"/>
    <dgm:cxn modelId="{E4516D02-BB25-134D-B7F9-E2AD9901E51C}" type="presParOf" srcId="{542659E5-06F6-394E-A67A-E0DD8FE4A343}" destId="{516895E2-402A-D641-9267-C1BF4971B49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0F3962-3DB7-7E4F-A3A4-0CDE59F6D1FC}">
      <dsp:nvSpPr>
        <dsp:cNvPr id="0" name=""/>
        <dsp:cNvSpPr/>
      </dsp:nvSpPr>
      <dsp:spPr>
        <a:xfrm>
          <a:off x="0" y="237"/>
          <a:ext cx="5955658" cy="265355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Since the first hospices in the United States to the Hospice Benefit in the Social Security Act, hospice has included a strong psychosocial approach with the inclusion of social work.</a:t>
          </a:r>
        </a:p>
      </dsp:txBody>
      <dsp:txXfrm>
        <a:off x="129536" y="129773"/>
        <a:ext cx="5696586" cy="2394487"/>
      </dsp:txXfrm>
    </dsp:sp>
    <dsp:sp modelId="{93C2DCB2-102C-1D4E-837B-CDE3409D2C0B}">
      <dsp:nvSpPr>
        <dsp:cNvPr id="0" name=""/>
        <dsp:cNvSpPr/>
      </dsp:nvSpPr>
      <dsp:spPr>
        <a:xfrm>
          <a:off x="0" y="2731557"/>
          <a:ext cx="5955658" cy="2653559"/>
        </a:xfrm>
        <a:prstGeom prst="roundRect">
          <a:avLst/>
        </a:prstGeom>
        <a:gradFill rotWithShape="0">
          <a:gsLst>
            <a:gs pos="0">
              <a:schemeClr val="accent2">
                <a:hueOff val="5542319"/>
                <a:satOff val="-953"/>
                <a:lumOff val="-9804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5542319"/>
                <a:satOff val="-953"/>
                <a:lumOff val="-9804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5542319"/>
                <a:satOff val="-953"/>
                <a:lumOff val="-9804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In the past several decades some hospice organizations have conducted financial cuts to social work departments due to economic strains.</a:t>
          </a:r>
        </a:p>
      </dsp:txBody>
      <dsp:txXfrm>
        <a:off x="129536" y="2861093"/>
        <a:ext cx="5696586" cy="23944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474246-91B8-3142-9F89-EB901AEA4864}">
      <dsp:nvSpPr>
        <dsp:cNvPr id="0" name=""/>
        <dsp:cNvSpPr/>
      </dsp:nvSpPr>
      <dsp:spPr>
        <a:xfrm>
          <a:off x="52" y="19588"/>
          <a:ext cx="5060997" cy="15352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Homecare hospice patients and low-income patient are less likely to utilize social work services</a:t>
          </a:r>
        </a:p>
      </dsp:txBody>
      <dsp:txXfrm>
        <a:off x="52" y="19588"/>
        <a:ext cx="5060997" cy="1535249"/>
      </dsp:txXfrm>
    </dsp:sp>
    <dsp:sp modelId="{91450946-2581-6045-82F1-E0B1C068E9C6}">
      <dsp:nvSpPr>
        <dsp:cNvPr id="0" name=""/>
        <dsp:cNvSpPr/>
      </dsp:nvSpPr>
      <dsp:spPr>
        <a:xfrm>
          <a:off x="52" y="1554837"/>
          <a:ext cx="5060997" cy="20244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May be attributed to things like community case management, regulations at facilities, mistrust of the healthcare system</a:t>
          </a:r>
        </a:p>
      </dsp:txBody>
      <dsp:txXfrm>
        <a:off x="52" y="1554837"/>
        <a:ext cx="5060997" cy="2024437"/>
      </dsp:txXfrm>
    </dsp:sp>
    <dsp:sp modelId="{72A2E2DD-84F5-4D4E-A8CC-E38A91F2B47D}">
      <dsp:nvSpPr>
        <dsp:cNvPr id="0" name=""/>
        <dsp:cNvSpPr/>
      </dsp:nvSpPr>
      <dsp:spPr>
        <a:xfrm>
          <a:off x="5769590" y="19588"/>
          <a:ext cx="5060997" cy="15352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Minority populations are less likely to utilize hospice</a:t>
          </a:r>
        </a:p>
      </dsp:txBody>
      <dsp:txXfrm>
        <a:off x="5769590" y="19588"/>
        <a:ext cx="5060997" cy="1535249"/>
      </dsp:txXfrm>
    </dsp:sp>
    <dsp:sp modelId="{516895E2-402A-D641-9267-C1BF4971B490}">
      <dsp:nvSpPr>
        <dsp:cNvPr id="0" name=""/>
        <dsp:cNvSpPr/>
      </dsp:nvSpPr>
      <dsp:spPr>
        <a:xfrm>
          <a:off x="5769590" y="1554837"/>
          <a:ext cx="5060997" cy="20244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More likely to seek aggressive treatment.</a:t>
          </a:r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Setting that they received diagnosis in. </a:t>
          </a:r>
        </a:p>
      </dsp:txBody>
      <dsp:txXfrm>
        <a:off x="5769590" y="1554837"/>
        <a:ext cx="5060997" cy="20244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43BAF0-36A0-CA49-B7D7-56DCE0084E47}" type="datetimeFigureOut">
              <a:rPr lang="en-US" smtClean="0"/>
              <a:t>4/6/22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98043F-9726-8A4C-A9B5-E5E135E1C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910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8043F-9726-8A4C-A9B5-E5E135E1CB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72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8043F-9726-8A4C-A9B5-E5E135E1CB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11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8043F-9726-8A4C-A9B5-E5E135E1CB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26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8043F-9726-8A4C-A9B5-E5E135E1CB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578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294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1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411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4973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79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993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7892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958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4/6/22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451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944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373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017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401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572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389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595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256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8573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slideLayout" Target="../slideLayouts/slideLayout2.xml"/><Relationship Id="rId7" Type="http://schemas.openxmlformats.org/officeDocument/2006/relationships/diagramData" Target="../diagrams/data1.xml"/><Relationship Id="rId12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11" Type="http://schemas.microsoft.com/office/2007/relationships/diagramDrawing" Target="../diagrams/drawing1.xml"/><Relationship Id="rId5" Type="http://schemas.openxmlformats.org/officeDocument/2006/relationships/image" Target="../media/image1.png"/><Relationship Id="rId10" Type="http://schemas.openxmlformats.org/officeDocument/2006/relationships/diagramColors" Target="../diagrams/colors1.xml"/><Relationship Id="rId4" Type="http://schemas.openxmlformats.org/officeDocument/2006/relationships/notesSlide" Target="../notesSlides/notesSlide4.xml"/><Relationship Id="rId9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unchealthcare.org/patient-care/hospice-care/" TargetMode="Externa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hyperlink" Target="https://www.dukehealth.org/treatments/home-care-and-hospice/hospice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hyperlink" Target="http://www.hospicefoundation.org/" TargetMode="Externa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0/00981380903493038" TargetMode="External"/><Relationship Id="rId2" Type="http://schemas.openxmlformats.org/officeDocument/2006/relationships/hyperlink" Target="https://doi.org/10.2190/OM.56.1.h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libproxy.lib.unc.edu/login?url=https://www.proquest.com/newspapers/studies-support-effectiveness-hospice-care/docview/751191995/se-2?accountid=14244" TargetMode="External"/><Relationship Id="rId4" Type="http://schemas.openxmlformats.org/officeDocument/2006/relationships/hyperlink" Target="https://doi.org/10.1002/cncr.24046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4088/PCC.14f01688" TargetMode="External"/><Relationship Id="rId2" Type="http://schemas.openxmlformats.org/officeDocument/2006/relationships/hyperlink" Target="https://doi.org/10.1080/15524250903173900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F3A38-1B91-744E-9B67-0EBA399D02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Hospice and Social Work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CB7584-C39A-DE46-A443-039121790D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Hanna Stamey</a:t>
            </a:r>
          </a:p>
        </p:txBody>
      </p:sp>
      <p:pic>
        <p:nvPicPr>
          <p:cNvPr id="4" name="Audio Recording Apr 8, 2022 at 2:26:50 PM" descr="Audio Recording Apr 8, 2022 at 2:26:50 PM">
            <a:hlinkClick r:id="" action="ppaction://media"/>
            <a:extLst>
              <a:ext uri="{FF2B5EF4-FFF2-40B4-BE49-F238E27FC236}">
                <a16:creationId xmlns:a16="http://schemas.microsoft.com/office/drawing/2014/main" id="{2646A174-1476-A941-B464-95807A2F38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79200" y="958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5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DBCB3D0-62EC-4D8A-A9E7-991AF662D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C758D7-9BCC-44AD-98FB-A68CA5267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890917F-0A64-4C0A-91F8-E4F6BE6AB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38C8E05-3629-4B19-A965-0C926F9DE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044F20B-3F79-4BBD-A9B8-33672B6A4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085DDA-C546-8E4F-B277-D4B4C15BF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en-US" sz="4400"/>
              <a:t>Social Work and Hospice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749C316-C663-6830-64AE-20ADE51017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2023166"/>
              </p:ext>
            </p:extLst>
          </p:nvPr>
        </p:nvGraphicFramePr>
        <p:xfrm>
          <a:off x="5437509" y="777860"/>
          <a:ext cx="5955658" cy="5385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Audio Recording Apr 11, 2022 at 6:52:06 PM" descr="Audio Recording Apr 11, 2022 at 6:52:06 PM">
            <a:hlinkClick r:id="" action="ppaction://media"/>
            <a:extLst>
              <a:ext uri="{FF2B5EF4-FFF2-40B4-BE49-F238E27FC236}">
                <a16:creationId xmlns:a16="http://schemas.microsoft.com/office/drawing/2014/main" id="{17007071-AD00-2F45-BB54-9FB30AF97D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11694" y="830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0FA309-807F-4C17-98EF-A3BA7388E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42A87B-CAE9-4F8F-B293-28388E45D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8FA1749-B91A-40E7-AD01-0B9C9C6AF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7A934F-FFF7-4353-83D3-4EF66E93E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0676C8-6DE8-47DD-9A23-D42063A12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3AD6D1-0680-A04A-B1B4-2ED69DF9C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en-US" sz="4400">
                <a:solidFill>
                  <a:srgbClr val="FFFFFF"/>
                </a:solidFill>
              </a:rPr>
              <a:t>Social Work and Hospice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7369C-5576-3748-9212-7955A0E5E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7995" y="661106"/>
            <a:ext cx="6257362" cy="5503101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Some administrators view the social work role as a nicety and not a necessity in the hospice team.</a:t>
            </a:r>
          </a:p>
          <a:p>
            <a:r>
              <a:rPr lang="en-US" dirty="0">
                <a:solidFill>
                  <a:srgbClr val="FFFFFF"/>
                </a:solidFill>
              </a:rPr>
              <a:t>Other team members may not understand the social workers role, so they do not utilize the department appropriately. </a:t>
            </a:r>
          </a:p>
          <a:p>
            <a:r>
              <a:rPr lang="en-US" dirty="0">
                <a:solidFill>
                  <a:srgbClr val="FFFFFF"/>
                </a:solidFill>
              </a:rPr>
              <a:t>Non-social workers, such as nursing or chaplaincy, address psychosocial needs.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4" name="Audio Recording Apr 11, 2022 at 6:56:33 PM" descr="Audio Recording Apr 11, 2022 at 6:56:33 PM">
            <a:hlinkClick r:id="" action="ppaction://media"/>
            <a:extLst>
              <a:ext uri="{FF2B5EF4-FFF2-40B4-BE49-F238E27FC236}">
                <a16:creationId xmlns:a16="http://schemas.microsoft.com/office/drawing/2014/main" id="{E82F3C9D-2B77-2341-9810-AEAD96B38C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9625" y="2873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2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050A4B3-C32C-4322-B92D-C077623C3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1A9A51A9-AA1B-4283-BF13-6F1D63FDD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685DFA7-77F5-4963-B6BD-9BCF3D045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Picture 4" descr="Stethoscope on flat surface">
            <a:extLst>
              <a:ext uri="{FF2B5EF4-FFF2-40B4-BE49-F238E27FC236}">
                <a16:creationId xmlns:a16="http://schemas.microsoft.com/office/drawing/2014/main" id="{001380AD-74F7-8348-803D-870D9BD90C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6826" b="-3"/>
          <a:stretch/>
        </p:blipFill>
        <p:spPr>
          <a:xfrm>
            <a:off x="7547810" y="10"/>
            <a:ext cx="4641013" cy="423366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974EFF1-6555-4277-8547-1C92974E7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9051B9-A066-6842-AE03-31926BF4B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n-US" dirty="0"/>
              <a:t>Social Work Involvement and Hospice Outcomes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974BEAF-D0A0-45D8-852C-637D4C6E2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DAF25-C4DF-A74E-A660-02FCDF125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121427"/>
            <a:ext cx="6423211" cy="3983346"/>
          </a:xfrm>
        </p:spPr>
        <p:txBody>
          <a:bodyPr>
            <a:normAutofit/>
          </a:bodyPr>
          <a:lstStyle/>
          <a:p>
            <a:r>
              <a:rPr lang="en-US" dirty="0"/>
              <a:t>Social work involvement in hospice can lead to reduced medical costs.</a:t>
            </a:r>
          </a:p>
          <a:p>
            <a:r>
              <a:rPr lang="en-US" dirty="0"/>
              <a:t>These costs come from:</a:t>
            </a:r>
          </a:p>
          <a:p>
            <a:pPr lvl="1"/>
            <a:r>
              <a:rPr lang="en-US" sz="2400" dirty="0"/>
              <a:t>Fewer hospitalizations</a:t>
            </a:r>
          </a:p>
          <a:p>
            <a:pPr lvl="1"/>
            <a:r>
              <a:rPr lang="en-US" sz="2400" dirty="0"/>
              <a:t>Less on-call visits, </a:t>
            </a:r>
          </a:p>
          <a:p>
            <a:pPr lvl="1"/>
            <a:r>
              <a:rPr lang="en-US" sz="2400" dirty="0"/>
              <a:t>And, fewer hours for nursing.</a:t>
            </a:r>
          </a:p>
        </p:txBody>
      </p:sp>
      <p:pic>
        <p:nvPicPr>
          <p:cNvPr id="7" name="Picture 6" descr="Medicine bottles on shelf">
            <a:extLst>
              <a:ext uri="{FF2B5EF4-FFF2-40B4-BE49-F238E27FC236}">
                <a16:creationId xmlns:a16="http://schemas.microsoft.com/office/drawing/2014/main" id="{16572DAF-31A3-7B4A-8355-E4109D810F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076" r="-4" b="5265"/>
          <a:stretch/>
        </p:blipFill>
        <p:spPr>
          <a:xfrm>
            <a:off x="7547809" y="4233673"/>
            <a:ext cx="4644191" cy="2624328"/>
          </a:xfrm>
          <a:prstGeom prst="rect">
            <a:avLst/>
          </a:prstGeom>
        </p:spPr>
      </p:pic>
      <p:pic>
        <p:nvPicPr>
          <p:cNvPr id="8" name="Audio Recording Apr 11, 2022 at 6:56:59 PM" descr="Audio Recording Apr 11, 2022 at 6:56:59 PM">
            <a:hlinkClick r:id="" action="ppaction://media"/>
            <a:extLst>
              <a:ext uri="{FF2B5EF4-FFF2-40B4-BE49-F238E27FC236}">
                <a16:creationId xmlns:a16="http://schemas.microsoft.com/office/drawing/2014/main" id="{77F1D8CF-4D27-6249-B897-E62B4A405A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69624" y="3468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5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0FA309-807F-4C17-98EF-A3BA7388E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42A87B-CAE9-4F8F-B293-28388E45D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8FA1749-B91A-40E7-AD01-0B9C9C6AF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7A934F-FFF7-4353-83D3-4EF66E93E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0676C8-6DE8-47DD-9A23-D42063A12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BC656D-75FD-8848-896A-1B65DECC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en-US" sz="4400">
                <a:solidFill>
                  <a:srgbClr val="FFFFFF"/>
                </a:solidFill>
              </a:rPr>
              <a:t>Social Work Involvement and Hospice Outcomes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CFEAF-38FA-5C44-BC82-2703CF4C8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7995" y="661106"/>
            <a:ext cx="6257362" cy="5503101"/>
          </a:xfrm>
        </p:spPr>
        <p:txBody>
          <a:bodyPr anchor="ctr"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Social work involvement also leads to higher quality of life for patients, improved satisfaction scores, and lower staff turn over.</a:t>
            </a:r>
          </a:p>
          <a:p>
            <a:r>
              <a:rPr lang="en-US" sz="2800" dirty="0">
                <a:solidFill>
                  <a:srgbClr val="FFFFFF"/>
                </a:solidFill>
              </a:rPr>
              <a:t>Social workers have a role in providing support for caregivers concerning patient pain.</a:t>
            </a: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4" name="Audio Recording Apr 11, 2022 at 6:57:34 PM" descr="Audio Recording Apr 11, 2022 at 6:57:34 PM">
            <a:hlinkClick r:id="" action="ppaction://media"/>
            <a:extLst>
              <a:ext uri="{FF2B5EF4-FFF2-40B4-BE49-F238E27FC236}">
                <a16:creationId xmlns:a16="http://schemas.microsoft.com/office/drawing/2014/main" id="{55E40F3C-991E-A245-A612-A5E4F36E05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9898" y="4851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5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69619-38AD-9942-80EA-4A92A7584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dirty="0"/>
              <a:t>Barriers to be considered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777FBB6-83E5-7516-FFAE-2E41CD6AFD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12393"/>
              </p:ext>
            </p:extLst>
          </p:nvPr>
        </p:nvGraphicFramePr>
        <p:xfrm>
          <a:off x="681037" y="2336800"/>
          <a:ext cx="10830641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Recording Apr 11, 2022 at 7:01:22 PM" descr="Audio Recording Apr 11, 2022 at 7:01:22 PM">
            <a:hlinkClick r:id="" action="ppaction://media"/>
            <a:extLst>
              <a:ext uri="{FF2B5EF4-FFF2-40B4-BE49-F238E27FC236}">
                <a16:creationId xmlns:a16="http://schemas.microsoft.com/office/drawing/2014/main" id="{EB99AB71-D8F4-494F-88FA-40EBB18598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05278" y="9526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6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CFC70-73AE-6143-B330-1D41D7E8F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6A7E9-9F8C-B54F-8030-1EF57BC4B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recommend that Hospice value the social work role as a crucial part of the team. </a:t>
            </a:r>
          </a:p>
          <a:p>
            <a:pPr lvl="1"/>
            <a:r>
              <a:rPr lang="en-US" dirty="0"/>
              <a:t>As some teams have cut social work hours, research recommends that social work involvement leads to higher quality of life for patients, improved satisfaction scores, and lower staff turn over.</a:t>
            </a:r>
          </a:p>
          <a:p>
            <a:pPr lvl="1"/>
            <a:r>
              <a:rPr lang="en-US" dirty="0"/>
              <a:t>Additionally, teams should encourage other team members to refer to social work when bio-psychosocial needs come up in the patient.</a:t>
            </a:r>
          </a:p>
          <a:p>
            <a:pPr lvl="1"/>
            <a:r>
              <a:rPr lang="en-US" dirty="0"/>
              <a:t>Have social workers conduct trainings on addressing psychosocial needs as nursing and chaplaincy. </a:t>
            </a:r>
          </a:p>
          <a:p>
            <a:pPr lvl="1"/>
            <a:endParaRPr lang="en-US" dirty="0"/>
          </a:p>
        </p:txBody>
      </p:sp>
      <p:pic>
        <p:nvPicPr>
          <p:cNvPr id="4" name="Audio Recording Apr 11, 2022 at 7:02:22 PM" descr="Audio Recording Apr 11, 2022 at 7:02:22 PM">
            <a:hlinkClick r:id="" action="ppaction://media"/>
            <a:extLst>
              <a:ext uri="{FF2B5EF4-FFF2-40B4-BE49-F238E27FC236}">
                <a16:creationId xmlns:a16="http://schemas.microsoft.com/office/drawing/2014/main" id="{145A9E9C-59E0-A24E-8A7B-47D18EF016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05279" y="8892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0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2E310-5988-CC45-B4E0-8EE630BB8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CC035-8416-334D-A43C-8609BB41DB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Receive social work input for developing criteria for hospice admissions in order to be more culturally sensitive. </a:t>
            </a:r>
          </a:p>
          <a:p>
            <a:pPr lvl="1"/>
            <a:r>
              <a:rPr lang="en-US" dirty="0"/>
              <a:t>A study entitled, </a:t>
            </a:r>
            <a:r>
              <a:rPr lang="en-US" i="1" dirty="0"/>
              <a:t>Race, Treatment Preferences, and Hospice Enrollment: Eligibility Criteria may Exclude Patients with the Greatest Needs for Care, </a:t>
            </a:r>
            <a:r>
              <a:rPr lang="en-US" dirty="0"/>
              <a:t>found that black Americans are more likely to seek aggressive treatment than their white counter-parts. The criteria to end curative treatment, may be too harsh to be culturally sensitive. Input from social work could make more culturally competent care.</a:t>
            </a:r>
          </a:p>
          <a:p>
            <a:endParaRPr lang="en-US" dirty="0"/>
          </a:p>
        </p:txBody>
      </p:sp>
      <p:pic>
        <p:nvPicPr>
          <p:cNvPr id="4" name="Audio Recording Apr 11, 2022 at 7:03:52 PM" descr="Audio Recording Apr 11, 2022 at 7:03:52 PM">
            <a:hlinkClick r:id="" action="ppaction://media"/>
            <a:extLst>
              <a:ext uri="{FF2B5EF4-FFF2-40B4-BE49-F238E27FC236}">
                <a16:creationId xmlns:a16="http://schemas.microsoft.com/office/drawing/2014/main" id="{5E809CD5-FBD3-1D46-85AA-AB873C7B82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78820" y="8872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F3F5796-B2A7-49D5-8014-3C7411E60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495C7AB3-DDDA-4FA0-BF21-964CA7FB0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2A587BB-1778-4DFA-8299-55EC69E75E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8DC8C9D7-A4DB-432E-ABE5-4B00662FBB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0979" y="1"/>
            <a:ext cx="4641022" cy="6857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F362065-0C36-4BF8-B280-5CF7013D09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188B0F-D21C-A746-BC70-DCD2FC3B1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n-US" dirty="0"/>
              <a:t>Additional References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C8F1801-B0E5-4E94-8FA9-8E8B71EEE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1027B-81AB-7241-8302-55FDC3A74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/>
          </a:bodyPr>
          <a:lstStyle/>
          <a:p>
            <a:r>
              <a:rPr lang="en-US" sz="1900" dirty="0"/>
              <a:t>If you would like to learn more about Hospice, you can look into your local hospice organization, such as:</a:t>
            </a:r>
          </a:p>
          <a:p>
            <a:pPr lvl="1"/>
            <a:r>
              <a:rPr lang="en-US" sz="1900" dirty="0">
                <a:hlinkClick r:id="rId6"/>
              </a:rPr>
              <a:t>DukeHealth Hospice</a:t>
            </a:r>
            <a:r>
              <a:rPr lang="en-US" sz="1900" dirty="0"/>
              <a:t>, a hospice organization for at home, in a hospital, or at an inpatient care facility. </a:t>
            </a:r>
          </a:p>
          <a:p>
            <a:pPr lvl="1"/>
            <a:r>
              <a:rPr lang="en-US" sz="1900" dirty="0">
                <a:hlinkClick r:id="rId7"/>
              </a:rPr>
              <a:t>UNC Health Hospcie</a:t>
            </a:r>
            <a:r>
              <a:rPr lang="en-US" sz="1900" dirty="0"/>
              <a:t>, a hospice organization for at home, skilled nursing facilities, assisted living facilities, adult care homes, and an in-patient facility.</a:t>
            </a:r>
          </a:p>
          <a:p>
            <a:pPr marL="457200" lvl="1" indent="0">
              <a:buNone/>
            </a:pPr>
            <a:endParaRPr lang="en-US" sz="1900" dirty="0"/>
          </a:p>
          <a:p>
            <a:pPr lvl="1"/>
            <a:endParaRPr lang="en-US" sz="1900" dirty="0"/>
          </a:p>
          <a:p>
            <a:pPr lvl="1"/>
            <a:endParaRPr lang="en-US" sz="1900" dirty="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951C1C5-C7FE-E649-BD49-E9F9087331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8212" y="1289322"/>
            <a:ext cx="3360531" cy="1097032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9218DD1-BE28-A849-BE43-4C439051A6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3416" y="4452526"/>
            <a:ext cx="2690124" cy="1765394"/>
          </a:xfrm>
          <a:prstGeom prst="rect">
            <a:avLst/>
          </a:prstGeom>
        </p:spPr>
      </p:pic>
      <p:pic>
        <p:nvPicPr>
          <p:cNvPr id="10" name="Audio Recording Apr 11, 2022 at 7:04:45 PM" descr="Audio Recording Apr 11, 2022 at 7:04:45 PM">
            <a:hlinkClick r:id="" action="ppaction://media"/>
            <a:extLst>
              <a:ext uri="{FF2B5EF4-FFF2-40B4-BE49-F238E27FC236}">
                <a16:creationId xmlns:a16="http://schemas.microsoft.com/office/drawing/2014/main" id="{54DB474D-C71D-204B-8965-676BB8A19A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20856" y="9749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24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E19BF-C7A7-6A49-831F-43A8B9045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Recommendations</a:t>
            </a:r>
          </a:p>
        </p:txBody>
      </p:sp>
      <p:pic>
        <p:nvPicPr>
          <p:cNvPr id="9" name="Content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id="{97E9B834-BAA0-524E-8A24-D61E714FCC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96000" y="2971825"/>
            <a:ext cx="4348321" cy="1513656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F25DD7-7974-5040-A855-419846B1E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You can find general hospice information at the Hospice Foundation of America.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700" dirty="0">
                <a:hlinkClick r:id="rId5"/>
              </a:rPr>
              <a:t>www.Hospicefoundation.org</a:t>
            </a:r>
            <a:endParaRPr lang="en-US" sz="1700" dirty="0"/>
          </a:p>
          <a:p>
            <a:endParaRPr lang="en-US" dirty="0"/>
          </a:p>
        </p:txBody>
      </p:sp>
      <p:pic>
        <p:nvPicPr>
          <p:cNvPr id="10" name="Audio Recording Apr 11, 2022 at 7:05:00 PM" descr="Audio Recording Apr 11, 2022 at 7:05:00 PM">
            <a:hlinkClick r:id="" action="ppaction://media"/>
            <a:extLst>
              <a:ext uri="{FF2B5EF4-FFF2-40B4-BE49-F238E27FC236}">
                <a16:creationId xmlns:a16="http://schemas.microsoft.com/office/drawing/2014/main" id="{7A54134F-FA18-9848-8708-4D8C2FF4ED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5279" y="8872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1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0CA6F-D386-0E44-BC75-DEB71B714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Final Slide</a:t>
            </a:r>
            <a:br>
              <a:rPr lang="en-US" sz="1600" dirty="0">
                <a:effectLst/>
              </a:rPr>
            </a:br>
            <a:endParaRPr lang="en-US" sz="1600" dirty="0"/>
          </a:p>
        </p:txBody>
      </p:sp>
      <p:pic>
        <p:nvPicPr>
          <p:cNvPr id="1026" name="Picture 6">
            <a:extLst>
              <a:ext uri="{FF2B5EF4-FFF2-40B4-BE49-F238E27FC236}">
                <a16:creationId xmlns:a16="http://schemas.microsoft.com/office/drawing/2014/main" id="{295B602A-14B4-C349-81A8-76E87C1D3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69" y="5303202"/>
            <a:ext cx="2120900" cy="3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4">
            <a:extLst>
              <a:ext uri="{FF2B5EF4-FFF2-40B4-BE49-F238E27FC236}">
                <a16:creationId xmlns:a16="http://schemas.microsoft.com/office/drawing/2014/main" id="{0BF50618-CBD1-C44D-A63B-5D777DB9C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631" y="4987290"/>
            <a:ext cx="1028700" cy="63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82F0E3D-A80F-904D-A2A9-C6069FD32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endParaRPr kumimoji="0" lang="en-US" alt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F8F6D3-1531-4E44-BC6F-38E46D9EB68F}"/>
              </a:ext>
            </a:extLst>
          </p:cNvPr>
          <p:cNvSpPr txBox="1"/>
          <p:nvPr/>
        </p:nvSpPr>
        <p:spPr>
          <a:xfrm>
            <a:off x="743712" y="2339732"/>
            <a:ext cx="9570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This project was supported by the Health Resources and Services Administration (HRSA) of the U.S. Department of Health and Human Services (HHS), </a:t>
            </a:r>
            <a:r>
              <a:rPr lang="en-US" dirty="0"/>
              <a:t>Behavioral Health Workforce Education and Training (BHWET) Program </a:t>
            </a:r>
            <a:r>
              <a:rPr lang="en-US" i="1" dirty="0"/>
              <a:t>under M01HP31370, </a:t>
            </a:r>
            <a:r>
              <a:rPr lang="en-US" b="1" i="1" dirty="0"/>
              <a:t>UNC-</a:t>
            </a:r>
            <a:r>
              <a:rPr lang="en-US" b="1" i="1" dirty="0" err="1"/>
              <a:t>PrimeCare</a:t>
            </a:r>
            <a:r>
              <a:rPr lang="en-US" i="1" dirty="0"/>
              <a:t>, $1,920,000.00, </a:t>
            </a:r>
            <a:r>
              <a:rPr lang="en-US" b="1" i="1" dirty="0"/>
              <a:t>or </a:t>
            </a:r>
            <a:r>
              <a:rPr lang="en-US" i="1" dirty="0"/>
              <a:t>the</a:t>
            </a:r>
            <a:r>
              <a:rPr lang="en-US" b="1" i="1" dirty="0"/>
              <a:t> </a:t>
            </a:r>
            <a:r>
              <a:rPr lang="en-US" dirty="0"/>
              <a:t>Opioid Workforce Expansion Program -- Professional, (OWEP) </a:t>
            </a:r>
            <a:r>
              <a:rPr lang="en-US" i="1" dirty="0"/>
              <a:t>under </a:t>
            </a:r>
            <a:r>
              <a:rPr lang="en-US" dirty="0"/>
              <a:t>T98HP33425, </a:t>
            </a:r>
            <a:r>
              <a:rPr lang="en-US" b="1" i="1" dirty="0"/>
              <a:t>UNC-</a:t>
            </a:r>
            <a:r>
              <a:rPr lang="en-US" b="1" i="1" dirty="0" err="1"/>
              <a:t>PrimeCare</a:t>
            </a:r>
            <a:r>
              <a:rPr lang="en-US" b="1" i="1" dirty="0"/>
              <a:t>-OUD</a:t>
            </a:r>
            <a:r>
              <a:rPr lang="en-US" dirty="0"/>
              <a:t>, </a:t>
            </a:r>
            <a:r>
              <a:rPr lang="en-US" i="1" dirty="0"/>
              <a:t>$1,350,000. Both programs are 100% financed with governmental sources. This information or content and conclusions are those of the author/s and should not be construed as the official position or policy of, nor should any endorsements be inferred by HRSA, HHS or the U.S. Government.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044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D0F79-73AE-7C48-82B3-7469C72E2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Hospice in the beginning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F35AC-B9E3-E347-B1E0-D29D546798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Hospice was introduced in the U.S. over 50 years ago</a:t>
            </a:r>
          </a:p>
          <a:p>
            <a:r>
              <a:rPr lang="en-US" dirty="0"/>
              <a:t>In 1973, the first U.S. hospice arose based on the work of  Cicely Saunders</a:t>
            </a:r>
          </a:p>
          <a:p>
            <a:r>
              <a:rPr lang="en-US" dirty="0"/>
              <a:t>Saunders had developed an approach to manage pain and needs in dying persons, using a team to treat the whole person. </a:t>
            </a:r>
          </a:p>
          <a:p>
            <a:r>
              <a:rPr lang="en-US" dirty="0"/>
              <a:t>While Saunders research was relatively new at the time, we now know the effectiveness of hospice based on research.</a:t>
            </a:r>
          </a:p>
          <a:p>
            <a:pPr lvl="1"/>
            <a:r>
              <a:rPr lang="en-US" dirty="0"/>
              <a:t>New England Journal of Medicine’s 3-year study</a:t>
            </a:r>
          </a:p>
          <a:p>
            <a:pPr lvl="1"/>
            <a:r>
              <a:rPr lang="en-US" dirty="0"/>
              <a:t>Duke University’s  cost study</a:t>
            </a:r>
          </a:p>
        </p:txBody>
      </p:sp>
      <p:pic>
        <p:nvPicPr>
          <p:cNvPr id="4" name="Audio Recording Apr 8, 2022 at 2:34:28 PM" descr="Audio Recording Apr 8, 2022 at 2:34:28 PM">
            <a:hlinkClick r:id="" action="ppaction://media"/>
            <a:extLst>
              <a:ext uri="{FF2B5EF4-FFF2-40B4-BE49-F238E27FC236}">
                <a16:creationId xmlns:a16="http://schemas.microsoft.com/office/drawing/2014/main" id="{4B5302B3-5678-604A-B8C5-D099A5628B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5279" y="8872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7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7602A-BB27-4345-875E-A8F5E789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A5FBC-6B6D-434D-99B0-354870D0E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Connor, S. R. (2008;2007;). Development of hospice and palliative care in the united states.</a:t>
            </a:r>
            <a:r>
              <a:rPr lang="en-US" i="1" dirty="0"/>
              <a:t> Omega: Journal of Death and Dying, 56</a:t>
            </a:r>
            <a:r>
              <a:rPr lang="en-US" dirty="0"/>
              <a:t>(1), 89-99. </a:t>
            </a:r>
            <a:r>
              <a:rPr lang="en-US" dirty="0">
                <a:hlinkClick r:id="rId2"/>
              </a:rPr>
              <a:t>https://doi.org/10.2190/OM.56.1.h</a:t>
            </a:r>
            <a:endParaRPr lang="en-US" dirty="0"/>
          </a:p>
          <a:p>
            <a:r>
              <a:rPr lang="en-US" dirty="0"/>
              <a:t>Carrion, I. V. (2010). When do </a:t>
            </a:r>
            <a:r>
              <a:rPr lang="en-US" dirty="0" err="1"/>
              <a:t>latinos</a:t>
            </a:r>
            <a:r>
              <a:rPr lang="en-US" dirty="0"/>
              <a:t> use hospice services? studying the utilization of hospice services by Hispanics/Latinos.</a:t>
            </a:r>
            <a:r>
              <a:rPr lang="en-US" i="1" dirty="0"/>
              <a:t> Social Work in Health Care, 49</a:t>
            </a:r>
            <a:r>
              <a:rPr lang="en-US" dirty="0"/>
              <a:t>(3), 197-210. </a:t>
            </a:r>
            <a:r>
              <a:rPr lang="en-US" dirty="0">
                <a:hlinkClick r:id="rId3"/>
              </a:rPr>
              <a:t>https://doi.org/10.1080/00981380903493038</a:t>
            </a:r>
            <a:endParaRPr lang="en-US" dirty="0"/>
          </a:p>
          <a:p>
            <a:r>
              <a:rPr lang="en-US" dirty="0"/>
              <a:t>Fishman, J., </a:t>
            </a:r>
            <a:r>
              <a:rPr lang="en-US" dirty="0" err="1"/>
              <a:t>O'Dwyer</a:t>
            </a:r>
            <a:r>
              <a:rPr lang="en-US" dirty="0"/>
              <a:t>, P., Lu, H. L., Henderson, H., Asch, D. A., &amp; </a:t>
            </a:r>
            <a:r>
              <a:rPr lang="en-US" dirty="0" err="1"/>
              <a:t>Casarett</a:t>
            </a:r>
            <a:r>
              <a:rPr lang="en-US" dirty="0"/>
              <a:t>, D. J. (2009). Race, treatment preferences, and hospice enrollment: Eligibility criteria may exclude patients with the greatest needs for care.</a:t>
            </a:r>
            <a:r>
              <a:rPr lang="en-US" i="1" dirty="0"/>
              <a:t> Cancer, 115</a:t>
            </a:r>
            <a:r>
              <a:rPr lang="en-US" dirty="0"/>
              <a:t>(3), 689-697. </a:t>
            </a:r>
            <a:r>
              <a:rPr lang="en-US" dirty="0">
                <a:hlinkClick r:id="rId4"/>
              </a:rPr>
              <a:t>https://doi.org/10.1002/cncr.24046</a:t>
            </a:r>
            <a:endParaRPr lang="en-US" dirty="0"/>
          </a:p>
          <a:p>
            <a:r>
              <a:rPr lang="en-US" dirty="0"/>
              <a:t>Johnson, D. (2010, Sep 17). Studies support effectiveness of hospice care.</a:t>
            </a:r>
            <a:r>
              <a:rPr lang="en-US" i="1" dirty="0"/>
              <a:t> The Ithaca Journal</a:t>
            </a:r>
            <a:r>
              <a:rPr lang="en-US" dirty="0"/>
              <a:t> Retrieved from </a:t>
            </a:r>
            <a:r>
              <a:rPr lang="en-US" dirty="0">
                <a:hlinkClick r:id="rId5"/>
              </a:rPr>
              <a:t>http://libproxy.lib.unc.edu/login?url=https://www.proquest.com/newspapers/studies-support-effectiveness-hospice-care/docview/751191995/se-2?accountid=14244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812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EB081-E48E-AF4D-ABFE-DFD17E623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3144D-1A0C-0D4C-BBA1-8EF0C852B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Oliver, D. P., Wittenberg-Lyles, E., Washington, K. T., &amp; </a:t>
            </a:r>
            <a:r>
              <a:rPr lang="en-US" dirty="0" err="1"/>
              <a:t>Sehrawat</a:t>
            </a:r>
            <a:r>
              <a:rPr lang="en-US" dirty="0"/>
              <a:t>, S. (2009). Social work role in hospice pain management: A national survey.</a:t>
            </a:r>
            <a:r>
              <a:rPr lang="en-US" i="1" dirty="0"/>
              <a:t> Journal of Social Work in End-of-Life &amp; Palliative Care, 5</a:t>
            </a:r>
            <a:r>
              <a:rPr lang="en-US" dirty="0"/>
              <a:t>(1-2), 61-74. </a:t>
            </a:r>
            <a:r>
              <a:rPr lang="en-US" dirty="0">
                <a:hlinkClick r:id="rId2"/>
              </a:rPr>
              <a:t>https://doi.org/10.1080/15524250903173900</a:t>
            </a:r>
            <a:endParaRPr lang="en-US" dirty="0"/>
          </a:p>
          <a:p>
            <a:r>
              <a:rPr lang="en-US" dirty="0"/>
              <a:t>Reese, D. J., &amp; Raymer, M. (2004). Relationships between social work involvement and hospice outcomes: Results of the national hospice social work survey.</a:t>
            </a:r>
            <a:r>
              <a:rPr lang="en-US" i="1" dirty="0"/>
              <a:t> Social Work, 49</a:t>
            </a:r>
            <a:r>
              <a:rPr lang="en-US" dirty="0"/>
              <a:t>(3), 415-22. Retrieved from http://</a:t>
            </a:r>
            <a:r>
              <a:rPr lang="en-US" dirty="0" err="1"/>
              <a:t>libproxy.lib.unc.edu</a:t>
            </a:r>
            <a:r>
              <a:rPr lang="en-US" dirty="0"/>
              <a:t>/</a:t>
            </a:r>
            <a:r>
              <a:rPr lang="en-US" dirty="0" err="1"/>
              <a:t>login?url</a:t>
            </a:r>
            <a:r>
              <a:rPr lang="en-US" dirty="0"/>
              <a:t>=https://www-</a:t>
            </a:r>
            <a:r>
              <a:rPr lang="en-US" dirty="0" err="1"/>
              <a:t>proquest</a:t>
            </a:r>
            <a:r>
              <a:rPr lang="en-US" dirty="0"/>
              <a:t>-</a:t>
            </a:r>
            <a:r>
              <a:rPr lang="en-US" dirty="0" err="1"/>
              <a:t>com.libproxy.lib.unc.edu</a:t>
            </a:r>
            <a:r>
              <a:rPr lang="en-US" dirty="0"/>
              <a:t>/scholarly-journals/relationships-between-social-work-involvement/</a:t>
            </a:r>
            <a:r>
              <a:rPr lang="en-US" dirty="0" err="1"/>
              <a:t>docview</a:t>
            </a:r>
            <a:r>
              <a:rPr lang="en-US" dirty="0"/>
              <a:t>/215270378/se-2?accountid=14244</a:t>
            </a:r>
          </a:p>
          <a:p>
            <a:r>
              <a:rPr lang="en-US" dirty="0"/>
              <a:t>Schuyler, D., &amp; Coker, W. (2014). Hospice.</a:t>
            </a:r>
            <a:r>
              <a:rPr lang="en-US" i="1" dirty="0"/>
              <a:t> Primary Care Companion to the Journal of Clinical Psychiatry, 16</a:t>
            </a:r>
            <a:r>
              <a:rPr lang="en-US" dirty="0"/>
              <a:t>(4)</a:t>
            </a:r>
            <a:r>
              <a:rPr lang="en-US" dirty="0">
                <a:hlinkClick r:id="rId3"/>
              </a:rPr>
              <a:t>https://doi.org/10.4088/PCC.14f01688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93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Rectangle 71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5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A67CB9-3156-AC43-8ADE-21FDCB798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en-US" sz="3200"/>
              <a:t>Medicare Hospice Benefit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80B8E-B68D-4449-BD41-C73ECCE5E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r>
              <a:rPr lang="en-US" sz="1600" dirty="0"/>
              <a:t>The Hospice Medicare Benefit was established in 1982 through an addition to the Social Security Act.</a:t>
            </a:r>
          </a:p>
          <a:p>
            <a:r>
              <a:rPr lang="en-US" sz="1600" dirty="0"/>
              <a:t>This addition set a standard for Hospice programs.</a:t>
            </a:r>
          </a:p>
          <a:p>
            <a:r>
              <a:rPr lang="en-US" sz="1600" dirty="0"/>
              <a:t>This benefit caused a small growth but starting in 1996, hospice began to grow</a:t>
            </a:r>
          </a:p>
          <a:p>
            <a:pPr lvl="1"/>
            <a:r>
              <a:rPr lang="en-US" sz="1600" dirty="0"/>
              <a:t>By 2005, approximately 1.2 million individuals received hospice services</a:t>
            </a:r>
          </a:p>
        </p:txBody>
      </p:sp>
      <p:pic>
        <p:nvPicPr>
          <p:cNvPr id="4" name="Audio Recording Apr 8, 2022 at 2:43:02 PM" descr="Audio Recording Apr 8, 2022 at 2:43:02 PM">
            <a:hlinkClick r:id="" action="ppaction://media"/>
            <a:extLst>
              <a:ext uri="{FF2B5EF4-FFF2-40B4-BE49-F238E27FC236}">
                <a16:creationId xmlns:a16="http://schemas.microsoft.com/office/drawing/2014/main" id="{7B407E60-C4AA-CD42-9D85-66C0050054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87" y="9093"/>
            <a:ext cx="812800" cy="812800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2B8CCC2-7F4D-7848-BEF4-00D3A95AC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2" y="9093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54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0FA309-807F-4C17-98EF-A3BA7388E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42A87B-CAE9-4F8F-B293-28388E45D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8FA1749-B91A-40E7-AD01-0B9C9C6AF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7A934F-FFF7-4353-83D3-4EF66E93E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0676C8-6DE8-47DD-9A23-D42063A12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0319BE-A9D3-D941-9A31-E74C9A0DA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en-US" sz="4400" dirty="0">
                <a:solidFill>
                  <a:srgbClr val="FFFFFF"/>
                </a:solidFill>
              </a:rPr>
              <a:t>What is Hospice?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DCF26-769D-F14D-83FA-1E3E75340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7995" y="661106"/>
            <a:ext cx="6257362" cy="5503101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Hospice is a primary care healthcare organization that cares for terminally-ill patients.</a:t>
            </a:r>
          </a:p>
          <a:p>
            <a:pPr lvl="1"/>
            <a:r>
              <a:rPr lang="en-US" sz="1600" dirty="0">
                <a:solidFill>
                  <a:srgbClr val="FFFFFF"/>
                </a:solidFill>
              </a:rPr>
              <a:t>Patients of all ages. </a:t>
            </a:r>
          </a:p>
          <a:p>
            <a:pPr lvl="1"/>
            <a:r>
              <a:rPr lang="en-US" sz="1600" dirty="0">
                <a:solidFill>
                  <a:srgbClr val="FFFFFF"/>
                </a:solidFill>
              </a:rPr>
              <a:t>Hospice is less likely to be used in pediatric cases, but it can be used for individuals of all age groups. </a:t>
            </a:r>
          </a:p>
          <a:p>
            <a:r>
              <a:rPr lang="en-US" sz="2000" dirty="0">
                <a:solidFill>
                  <a:srgbClr val="FFFFFF"/>
                </a:solidFill>
              </a:rPr>
              <a:t>The goal of hospice is to aid the patient in obtaining comfort and supporting the caregivers tending to the patient.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5" name="Audio Recording Apr 11, 2022 at 6:32:41 PM" descr="Audio Recording Apr 11, 2022 at 6:32:41 PM">
            <a:hlinkClick r:id="" action="ppaction://media"/>
            <a:extLst>
              <a:ext uri="{FF2B5EF4-FFF2-40B4-BE49-F238E27FC236}">
                <a16:creationId xmlns:a16="http://schemas.microsoft.com/office/drawing/2014/main" id="{E8DEB0E2-16CE-094D-9129-AAD6BB509E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24932" y="2873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7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0FA309-807F-4C17-98EF-A3BA7388E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42A87B-CAE9-4F8F-B293-28388E45D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8FA1749-B91A-40E7-AD01-0B9C9C6AF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7A934F-FFF7-4353-83D3-4EF66E93E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0676C8-6DE8-47DD-9A23-D42063A12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1DAEC4-E4B7-6C4D-B234-CB86FDC74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en-US" sz="4400" dirty="0">
                <a:solidFill>
                  <a:srgbClr val="FFFFFF"/>
                </a:solidFill>
              </a:rPr>
              <a:t>What is Hospice?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C9A1F-7921-5148-A8A9-DAC3A98A2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7995" y="661106"/>
            <a:ext cx="6257362" cy="5503101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In order to be eligible for hospice, a patient must have a life expectancy of six months or less and stop any curative treatments concerning their terminal diagnosis.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For example, if you are enrolled in hospice with a terminal diagnosis of cancer, you must stop any chemotherapy or radiation for your cancer. But you may continue heart medication or palliative radiation.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4" name="Audio Recording Apr 11, 2022 at 6:33:52 PM" descr="Audio Recording Apr 11, 2022 at 6:33:52 PM">
            <a:hlinkClick r:id="" action="ppaction://media"/>
            <a:extLst>
              <a:ext uri="{FF2B5EF4-FFF2-40B4-BE49-F238E27FC236}">
                <a16:creationId xmlns:a16="http://schemas.microsoft.com/office/drawing/2014/main" id="{95DD24D7-5D71-F349-B9CE-265A21D1F4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2758" y="25470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8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0FA309-807F-4C17-98EF-A3BA7388E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42A87B-CAE9-4F8F-B293-28388E45D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8FA1749-B91A-40E7-AD01-0B9C9C6AF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7A934F-FFF7-4353-83D3-4EF66E93E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0676C8-6DE8-47DD-9A23-D42063A12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0E447B-D552-A447-BD82-52E117AFC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en-US" sz="4400">
                <a:solidFill>
                  <a:srgbClr val="FFFFFF"/>
                </a:solidFill>
              </a:rPr>
              <a:t>What is Hospice?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BB4A3-4A37-354A-A7BD-1B84E4780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7995" y="661106"/>
            <a:ext cx="6257362" cy="5503101"/>
          </a:xfrm>
        </p:spPr>
        <p:txBody>
          <a:bodyPr anchor="ctr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Most hospice services provides comprehensive care with programs including, nursing visits, respite care, chaplain, a home health aide, volunteer services, social work, and bereavement services.</a:t>
            </a:r>
          </a:p>
          <a:p>
            <a:r>
              <a:rPr lang="en-US" sz="2000">
                <a:solidFill>
                  <a:srgbClr val="FFFFFF"/>
                </a:solidFill>
              </a:rPr>
              <a:t>Evidence suggest that hospice enrollment is associated with improved patient and family out comes and satisfaction with care (Fisherman 2009).</a:t>
            </a:r>
          </a:p>
          <a:p>
            <a:endParaRPr lang="en-US" sz="2000">
              <a:solidFill>
                <a:srgbClr val="FFFFFF"/>
              </a:solidFill>
            </a:endParaRPr>
          </a:p>
        </p:txBody>
      </p:sp>
      <p:pic>
        <p:nvPicPr>
          <p:cNvPr id="4" name="Audio Recording Apr 8, 2022 at 2:45:55 PM" descr="Audio Recording Apr 8, 2022 at 2:45:55 PM">
            <a:hlinkClick r:id="" action="ppaction://media"/>
            <a:extLst>
              <a:ext uri="{FF2B5EF4-FFF2-40B4-BE49-F238E27FC236}">
                <a16:creationId xmlns:a16="http://schemas.microsoft.com/office/drawing/2014/main" id="{59E09F51-B5D5-814D-A275-1BA5031DDC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78272" y="25470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8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79B6E-DA95-4546-9CD9-4594D7712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Worker Role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F19CE-0138-1D43-8D76-7A97FE198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Within the hospice patient team social workers are responsible for:</a:t>
            </a:r>
          </a:p>
          <a:p>
            <a:pPr lvl="1"/>
            <a:r>
              <a:rPr lang="en-US" dirty="0"/>
              <a:t>Providing emotional support to the patient and their families;</a:t>
            </a:r>
          </a:p>
          <a:p>
            <a:pPr lvl="1"/>
            <a:r>
              <a:rPr lang="en-US" dirty="0"/>
              <a:t>Providing recommendations for end-of-life arrangements;</a:t>
            </a:r>
          </a:p>
          <a:p>
            <a:pPr lvl="1"/>
            <a:r>
              <a:rPr lang="en-US" dirty="0"/>
              <a:t>Helping patient’s with long-term care planning through recommendations, assistance with Medicaid application, assistance with Adult Care Home FL2 form, and assist with communication between care facility and family;</a:t>
            </a:r>
          </a:p>
          <a:p>
            <a:pPr lvl="1"/>
            <a:r>
              <a:rPr lang="en-US" dirty="0"/>
              <a:t>Assist safety-plans for patients who choose to remain at home without proper support;</a:t>
            </a:r>
          </a:p>
          <a:p>
            <a:pPr lvl="1"/>
            <a:r>
              <a:rPr lang="en-US" dirty="0"/>
              <a:t>And, assist with advanced directives.</a:t>
            </a:r>
          </a:p>
        </p:txBody>
      </p:sp>
      <p:pic>
        <p:nvPicPr>
          <p:cNvPr id="4" name="Audio Recording Apr 8, 2022 at 2:48:53 PM" descr="Audio Recording Apr 8, 2022 at 2:48:53 PM">
            <a:hlinkClick r:id="" action="ppaction://media"/>
            <a:extLst>
              <a:ext uri="{FF2B5EF4-FFF2-40B4-BE49-F238E27FC236}">
                <a16:creationId xmlns:a16="http://schemas.microsoft.com/office/drawing/2014/main" id="{A1E2B03A-9948-7640-962D-EE4C5CFA33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24540" y="73036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8F1DE-BD29-F847-9DE8-CD9AC26F3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Worker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BFBCD-7F2B-9946-9920-33C42D3A2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Some hospice organizations utilize LCSWs as bereavement counselors for families after patients have died. </a:t>
            </a:r>
          </a:p>
          <a:p>
            <a:r>
              <a:rPr lang="en-US" dirty="0"/>
              <a:t>These social workers facilitate grief groups, individual grief counseling, and programs for children who have experienced a loss. </a:t>
            </a:r>
          </a:p>
          <a:p>
            <a:r>
              <a:rPr lang="en-US" dirty="0"/>
              <a:t>Bereavement services serve to meet goals of:</a:t>
            </a:r>
          </a:p>
          <a:p>
            <a:pPr lvl="1"/>
            <a:r>
              <a:rPr lang="en-US" dirty="0"/>
              <a:t>Support to help client understand grief process and feeling associated with death</a:t>
            </a:r>
          </a:p>
          <a:p>
            <a:pPr lvl="1"/>
            <a:r>
              <a:rPr lang="en-US" dirty="0"/>
              <a:t>Tools to facilitate adjustment to life after experiencing loss</a:t>
            </a:r>
          </a:p>
          <a:p>
            <a:pPr lvl="1"/>
            <a:r>
              <a:rPr lang="en-US" dirty="0"/>
              <a:t>Guidance in talking with young children and teens about a serious illness, death, and funeral</a:t>
            </a:r>
          </a:p>
        </p:txBody>
      </p:sp>
      <p:pic>
        <p:nvPicPr>
          <p:cNvPr id="4" name="Audio Recording Apr 8, 2022 at 2:50:25 PM" descr="Audio Recording Apr 8, 2022 at 2:50:25 PM">
            <a:hlinkClick r:id="" action="ppaction://media"/>
            <a:extLst>
              <a:ext uri="{FF2B5EF4-FFF2-40B4-BE49-F238E27FC236}">
                <a16:creationId xmlns:a16="http://schemas.microsoft.com/office/drawing/2014/main" id="{17446821-F076-BA47-9DFC-ABD3F671A5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5279" y="8872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7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82279-5608-F848-B0E4-B291FF884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2F72E-6FA8-C346-AD51-AC238EF467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suggests that a bio-psychosocial spiritual approach is the best practice for treating terminally ill patients.</a:t>
            </a:r>
          </a:p>
          <a:p>
            <a:r>
              <a:rPr lang="en-US" dirty="0"/>
              <a:t>With the formation of a team including; nursing, nursing aide, social worker, chaplain, and volunteers, hospice seeks to meet patient needs. </a:t>
            </a:r>
          </a:p>
          <a:p>
            <a:pPr lvl="1"/>
            <a:r>
              <a:rPr lang="en-US" dirty="0"/>
              <a:t>Each team member’s role meets a piece of the bio-psychosocial spiritual approach.</a:t>
            </a:r>
          </a:p>
          <a:p>
            <a:pPr lvl="1"/>
            <a:r>
              <a:rPr lang="en-US" dirty="0"/>
              <a:t>Additionally, social workers are trained to treat patients with the bio-psychosocial approach</a:t>
            </a:r>
          </a:p>
          <a:p>
            <a:r>
              <a:rPr lang="en-US" dirty="0"/>
              <a:t>Without social workers, who are trained in providing psychosocial support, hospice would be unable to fulfill their approach. </a:t>
            </a:r>
          </a:p>
          <a:p>
            <a:endParaRPr lang="en-US" dirty="0"/>
          </a:p>
        </p:txBody>
      </p:sp>
      <p:pic>
        <p:nvPicPr>
          <p:cNvPr id="4" name="Audio Recording Apr 8, 2022 at 2:52:47 PM" descr="Audio Recording Apr 8, 2022 at 2:52:47 PM">
            <a:hlinkClick r:id="" action="ppaction://media"/>
            <a:extLst>
              <a:ext uri="{FF2B5EF4-FFF2-40B4-BE49-F238E27FC236}">
                <a16:creationId xmlns:a16="http://schemas.microsoft.com/office/drawing/2014/main" id="{A4E42117-7CD6-FC4B-9F48-237040F94C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9839" y="7532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2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{1EEE8E0C-DA81-964B-AC13-EF8BA499637A}tf10001057</Template>
  <TotalTime>8677</TotalTime>
  <Words>1651</Words>
  <Application>Microsoft Macintosh PowerPoint</Application>
  <PresentationFormat>Widescreen</PresentationFormat>
  <Paragraphs>100</Paragraphs>
  <Slides>21</Slides>
  <Notes>4</Notes>
  <HiddenSlides>0</HiddenSlides>
  <MMClips>18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Trebuchet MS</vt:lpstr>
      <vt:lpstr>Berlin</vt:lpstr>
      <vt:lpstr>Hospice and Social Work</vt:lpstr>
      <vt:lpstr>Hospice in the beginning</vt:lpstr>
      <vt:lpstr>Medicare Hospice Benefit</vt:lpstr>
      <vt:lpstr>What is Hospice?</vt:lpstr>
      <vt:lpstr>What is Hospice?</vt:lpstr>
      <vt:lpstr>What is Hospice?</vt:lpstr>
      <vt:lpstr>Social Worker Role </vt:lpstr>
      <vt:lpstr>Social Worker Role</vt:lpstr>
      <vt:lpstr>Best Practices</vt:lpstr>
      <vt:lpstr>Social Work and Hospice</vt:lpstr>
      <vt:lpstr>Social Work and Hospice</vt:lpstr>
      <vt:lpstr>Social Work Involvement and Hospice Outcomes</vt:lpstr>
      <vt:lpstr>Social Work Involvement and Hospice Outcomes </vt:lpstr>
      <vt:lpstr>Barriers to be considered</vt:lpstr>
      <vt:lpstr>Recommendations</vt:lpstr>
      <vt:lpstr>Recommendations</vt:lpstr>
      <vt:lpstr>Additional References </vt:lpstr>
      <vt:lpstr>Additional Recommendations</vt:lpstr>
      <vt:lpstr>Final Slide </vt:lpstr>
      <vt:lpstr>References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Hospice and Social Work</dc:title>
  <dc:creator>Hanna Stamey</dc:creator>
  <cp:lastModifiedBy>Hanna Stamey</cp:lastModifiedBy>
  <cp:revision>6</cp:revision>
  <dcterms:created xsi:type="dcterms:W3CDTF">2022-04-03T21:12:14Z</dcterms:created>
  <dcterms:modified xsi:type="dcterms:W3CDTF">2022-04-11T23:05:38Z</dcterms:modified>
</cp:coreProperties>
</file>