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3" r:id="rId1"/>
  </p:sldMasterIdLst>
  <p:notesMasterIdLst>
    <p:notesMasterId r:id="rId32"/>
  </p:notesMasterIdLst>
  <p:sldIdLst>
    <p:sldId id="256" r:id="rId2"/>
    <p:sldId id="259" r:id="rId3"/>
    <p:sldId id="285" r:id="rId4"/>
    <p:sldId id="265" r:id="rId5"/>
    <p:sldId id="283" r:id="rId6"/>
    <p:sldId id="284" r:id="rId7"/>
    <p:sldId id="264" r:id="rId8"/>
    <p:sldId id="286" r:id="rId9"/>
    <p:sldId id="292" r:id="rId10"/>
    <p:sldId id="257" r:id="rId11"/>
    <p:sldId id="281" r:id="rId12"/>
    <p:sldId id="287" r:id="rId13"/>
    <p:sldId id="288" r:id="rId14"/>
    <p:sldId id="291" r:id="rId15"/>
    <p:sldId id="274" r:id="rId16"/>
    <p:sldId id="268" r:id="rId17"/>
    <p:sldId id="276" r:id="rId18"/>
    <p:sldId id="278" r:id="rId19"/>
    <p:sldId id="279" r:id="rId20"/>
    <p:sldId id="267" r:id="rId21"/>
    <p:sldId id="275" r:id="rId22"/>
    <p:sldId id="293" r:id="rId23"/>
    <p:sldId id="277" r:id="rId24"/>
    <p:sldId id="295" r:id="rId25"/>
    <p:sldId id="258" r:id="rId26"/>
    <p:sldId id="296" r:id="rId27"/>
    <p:sldId id="280" r:id="rId28"/>
    <p:sldId id="294" r:id="rId29"/>
    <p:sldId id="266" r:id="rId30"/>
    <p:sldId id="29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65"/>
    <p:restoredTop sz="94720"/>
  </p:normalViewPr>
  <p:slideViewPr>
    <p:cSldViewPr snapToGrid="0" snapToObjects="1">
      <p:cViewPr varScale="1">
        <p:scale>
          <a:sx n="76" d="100"/>
          <a:sy n="76" d="100"/>
        </p:scale>
        <p:origin x="224"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1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CD203-F4BE-4227-BCC5-1044E2CB3F7B}"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n-US"/>
        </a:p>
      </dgm:t>
    </dgm:pt>
    <dgm:pt modelId="{2416A520-5237-4817-A032-D33665A5BF51}">
      <dgm:prSet/>
      <dgm:spPr/>
      <dgm:t>
        <a:bodyPr/>
        <a:lstStyle/>
        <a:p>
          <a:r>
            <a:rPr lang="en-US" dirty="0"/>
            <a:t>20.3 million diagnoses</a:t>
          </a:r>
        </a:p>
      </dgm:t>
    </dgm:pt>
    <dgm:pt modelId="{039F7329-F3D8-4731-9BB7-EB1164ADCDED}" type="parTrans" cxnId="{0876F44E-3286-4193-BAD6-64A08942B76A}">
      <dgm:prSet/>
      <dgm:spPr/>
      <dgm:t>
        <a:bodyPr/>
        <a:lstStyle/>
        <a:p>
          <a:endParaRPr lang="en-US"/>
        </a:p>
      </dgm:t>
    </dgm:pt>
    <dgm:pt modelId="{DFC6ED48-1342-4DA8-875B-CA5FF8C93EE4}" type="sibTrans" cxnId="{0876F44E-3286-4193-BAD6-64A08942B76A}">
      <dgm:prSet/>
      <dgm:spPr/>
      <dgm:t>
        <a:bodyPr/>
        <a:lstStyle/>
        <a:p>
          <a:endParaRPr lang="en-US"/>
        </a:p>
      </dgm:t>
    </dgm:pt>
    <dgm:pt modelId="{ED7BFE98-542D-4220-A299-49271502A81A}">
      <dgm:prSet/>
      <dgm:spPr/>
      <dgm:t>
        <a:bodyPr/>
        <a:lstStyle/>
        <a:p>
          <a:r>
            <a:rPr lang="en-US" dirty="0"/>
            <a:t>In 2018, 20.3 million individuals in the United States were diagnosed with substance use disorders (SAMSHA, 2019a). </a:t>
          </a:r>
        </a:p>
      </dgm:t>
    </dgm:pt>
    <dgm:pt modelId="{7F21AAA3-91F1-46A5-8981-D9A0D4696E28}" type="parTrans" cxnId="{660940C6-44B5-418B-98F5-1F88923768AA}">
      <dgm:prSet/>
      <dgm:spPr/>
      <dgm:t>
        <a:bodyPr/>
        <a:lstStyle/>
        <a:p>
          <a:endParaRPr lang="en-US"/>
        </a:p>
      </dgm:t>
    </dgm:pt>
    <dgm:pt modelId="{BA5F5EBD-E9AD-4653-BD93-01094E2E37D0}" type="sibTrans" cxnId="{660940C6-44B5-418B-98F5-1F88923768AA}">
      <dgm:prSet/>
      <dgm:spPr/>
      <dgm:t>
        <a:bodyPr/>
        <a:lstStyle/>
        <a:p>
          <a:endParaRPr lang="en-US"/>
        </a:p>
      </dgm:t>
    </dgm:pt>
    <dgm:pt modelId="{1ED6A52C-78A4-4746-B502-61CC09E39FDE}">
      <dgm:prSet/>
      <dgm:spPr/>
      <dgm:t>
        <a:bodyPr/>
        <a:lstStyle/>
        <a:p>
          <a:r>
            <a:rPr lang="en-US" dirty="0"/>
            <a:t>7.7 million COD</a:t>
          </a:r>
        </a:p>
      </dgm:t>
    </dgm:pt>
    <dgm:pt modelId="{AE2250FD-60A2-4142-B4C5-24667A671535}" type="parTrans" cxnId="{6B9C3D68-67FC-4434-BF91-7CF1B82C2F1A}">
      <dgm:prSet/>
      <dgm:spPr/>
      <dgm:t>
        <a:bodyPr/>
        <a:lstStyle/>
        <a:p>
          <a:endParaRPr lang="en-US"/>
        </a:p>
      </dgm:t>
    </dgm:pt>
    <dgm:pt modelId="{73EF4EB5-F0E1-4F28-95DF-D4ED7F25937D}" type="sibTrans" cxnId="{6B9C3D68-67FC-4434-BF91-7CF1B82C2F1A}">
      <dgm:prSet/>
      <dgm:spPr/>
      <dgm:t>
        <a:bodyPr/>
        <a:lstStyle/>
        <a:p>
          <a:endParaRPr lang="en-US"/>
        </a:p>
      </dgm:t>
    </dgm:pt>
    <dgm:pt modelId="{09A0865C-99B8-40D1-B2EF-1FEEF6EA15B6}">
      <dgm:prSet/>
      <dgm:spPr/>
      <dgm:t>
        <a:bodyPr/>
        <a:lstStyle/>
        <a:p>
          <a:r>
            <a:rPr lang="en-US" dirty="0"/>
            <a:t>As of 2017, 7.7 million people in the US also had a co-occurring mental health disorder (Han et al., 2017) </a:t>
          </a:r>
        </a:p>
      </dgm:t>
    </dgm:pt>
    <dgm:pt modelId="{45795832-8F07-431E-AC33-A30D270D6C01}" type="parTrans" cxnId="{80C76CF9-26E6-482C-9E64-BCD59F1B4763}">
      <dgm:prSet/>
      <dgm:spPr/>
      <dgm:t>
        <a:bodyPr/>
        <a:lstStyle/>
        <a:p>
          <a:endParaRPr lang="en-US"/>
        </a:p>
      </dgm:t>
    </dgm:pt>
    <dgm:pt modelId="{14B71355-30CA-439F-96F9-4DA46A547B2C}" type="sibTrans" cxnId="{80C76CF9-26E6-482C-9E64-BCD59F1B4763}">
      <dgm:prSet/>
      <dgm:spPr/>
      <dgm:t>
        <a:bodyPr/>
        <a:lstStyle/>
        <a:p>
          <a:endParaRPr lang="en-US"/>
        </a:p>
      </dgm:t>
    </dgm:pt>
    <dgm:pt modelId="{DAC1B2BF-F4CF-4FC9-91A6-80E83F5FED87}">
      <dgm:prSet/>
      <dgm:spPr/>
      <dgm:t>
        <a:bodyPr/>
        <a:lstStyle/>
        <a:p>
          <a:r>
            <a:rPr lang="en-US"/>
            <a:t>11.8 million deaths a year</a:t>
          </a:r>
        </a:p>
      </dgm:t>
    </dgm:pt>
    <dgm:pt modelId="{58C7FE55-9DA7-4F67-A880-1E6A5B6906E7}" type="parTrans" cxnId="{4AFB1241-61F7-4E39-BA9F-BC397D2FA9FA}">
      <dgm:prSet/>
      <dgm:spPr/>
      <dgm:t>
        <a:bodyPr/>
        <a:lstStyle/>
        <a:p>
          <a:endParaRPr lang="en-US"/>
        </a:p>
      </dgm:t>
    </dgm:pt>
    <dgm:pt modelId="{ACD16CC9-1AAD-47B1-94A1-A1CDCA2E8F16}" type="sibTrans" cxnId="{4AFB1241-61F7-4E39-BA9F-BC397D2FA9FA}">
      <dgm:prSet/>
      <dgm:spPr/>
      <dgm:t>
        <a:bodyPr/>
        <a:lstStyle/>
        <a:p>
          <a:endParaRPr lang="en-US"/>
        </a:p>
      </dgm:t>
    </dgm:pt>
    <dgm:pt modelId="{F3EDCEAB-1063-447B-8965-34BBFA888F2D}">
      <dgm:prSet/>
      <dgm:spPr/>
      <dgm:t>
        <a:bodyPr/>
        <a:lstStyle/>
        <a:p>
          <a:r>
            <a:rPr lang="en-US"/>
            <a:t>Problematic use of alcohol, drugs, and tobacco is the cause of death for 11.8 million people each year, which makes substance use more deadly than all the cancers combined (Ritchie &amp; Roser, 2019). </a:t>
          </a:r>
        </a:p>
      </dgm:t>
    </dgm:pt>
    <dgm:pt modelId="{BF6FC6FA-F482-4C71-AF12-F4B5E44BB28E}" type="parTrans" cxnId="{2A8C78CF-4C81-42CD-BBBF-7EE46DDA8779}">
      <dgm:prSet/>
      <dgm:spPr/>
      <dgm:t>
        <a:bodyPr/>
        <a:lstStyle/>
        <a:p>
          <a:endParaRPr lang="en-US"/>
        </a:p>
      </dgm:t>
    </dgm:pt>
    <dgm:pt modelId="{001D92AE-1E43-4772-B34A-645839DFD9D8}" type="sibTrans" cxnId="{2A8C78CF-4C81-42CD-BBBF-7EE46DDA8779}">
      <dgm:prSet/>
      <dgm:spPr/>
      <dgm:t>
        <a:bodyPr/>
        <a:lstStyle/>
        <a:p>
          <a:endParaRPr lang="en-US"/>
        </a:p>
      </dgm:t>
    </dgm:pt>
    <dgm:pt modelId="{CBF883A7-5570-4F9D-B23F-4967AB8A0EBD}">
      <dgm:prSet/>
      <dgm:spPr/>
      <dgm:t>
        <a:bodyPr/>
        <a:lstStyle/>
        <a:p>
          <a:r>
            <a:rPr lang="en-US"/>
            <a:t>70,630 overdoses</a:t>
          </a:r>
        </a:p>
      </dgm:t>
    </dgm:pt>
    <dgm:pt modelId="{4533B444-BC06-4052-983E-42EA66CA71A9}" type="parTrans" cxnId="{09F4F264-E135-4731-9466-084898935C54}">
      <dgm:prSet/>
      <dgm:spPr/>
      <dgm:t>
        <a:bodyPr/>
        <a:lstStyle/>
        <a:p>
          <a:endParaRPr lang="en-US"/>
        </a:p>
      </dgm:t>
    </dgm:pt>
    <dgm:pt modelId="{EBF9D2BE-091F-46F5-95B2-1D49DFB4844F}" type="sibTrans" cxnId="{09F4F264-E135-4731-9466-084898935C54}">
      <dgm:prSet/>
      <dgm:spPr/>
      <dgm:t>
        <a:bodyPr/>
        <a:lstStyle/>
        <a:p>
          <a:endParaRPr lang="en-US"/>
        </a:p>
      </dgm:t>
    </dgm:pt>
    <dgm:pt modelId="{F3C87F5D-C8AE-41C5-9D9F-9FFBBB0196ED}">
      <dgm:prSet/>
      <dgm:spPr/>
      <dgm:t>
        <a:bodyPr/>
        <a:lstStyle/>
        <a:p>
          <a:r>
            <a:rPr lang="en-US"/>
            <a:t>In 2019, 70,630 individuals in the United States died due to drug overdoses (Centers for Disease Control, 2022) </a:t>
          </a:r>
        </a:p>
      </dgm:t>
    </dgm:pt>
    <dgm:pt modelId="{8B013DA9-65BC-414A-AE1D-21FEE72B84AE}" type="parTrans" cxnId="{D1EC5506-918C-4474-819A-E48A5EBDA140}">
      <dgm:prSet/>
      <dgm:spPr/>
      <dgm:t>
        <a:bodyPr/>
        <a:lstStyle/>
        <a:p>
          <a:endParaRPr lang="en-US"/>
        </a:p>
      </dgm:t>
    </dgm:pt>
    <dgm:pt modelId="{2A139A3E-EE58-40D7-8143-665F416D30C2}" type="sibTrans" cxnId="{D1EC5506-918C-4474-819A-E48A5EBDA140}">
      <dgm:prSet/>
      <dgm:spPr/>
      <dgm:t>
        <a:bodyPr/>
        <a:lstStyle/>
        <a:p>
          <a:endParaRPr lang="en-US"/>
        </a:p>
      </dgm:t>
    </dgm:pt>
    <dgm:pt modelId="{36AE7E99-F1D4-4B8B-BD57-5B29308B5A1A}">
      <dgm:prSet/>
      <dgm:spPr/>
      <dgm:t>
        <a:bodyPr/>
        <a:lstStyle/>
        <a:p>
          <a:r>
            <a:rPr lang="en-US"/>
            <a:t>5 overdoses a day in NC</a:t>
          </a:r>
        </a:p>
      </dgm:t>
    </dgm:pt>
    <dgm:pt modelId="{5C6E492B-5FD5-4A3A-8480-520251F7CB50}" type="parTrans" cxnId="{E256D2D6-7E90-4C85-9D4D-F7C26D0D4DA4}">
      <dgm:prSet/>
      <dgm:spPr/>
      <dgm:t>
        <a:bodyPr/>
        <a:lstStyle/>
        <a:p>
          <a:endParaRPr lang="en-US"/>
        </a:p>
      </dgm:t>
    </dgm:pt>
    <dgm:pt modelId="{5BC95204-9239-47FC-B0CD-F3FABEFCAE0F}" type="sibTrans" cxnId="{E256D2D6-7E90-4C85-9D4D-F7C26D0D4DA4}">
      <dgm:prSet/>
      <dgm:spPr/>
      <dgm:t>
        <a:bodyPr/>
        <a:lstStyle/>
        <a:p>
          <a:endParaRPr lang="en-US"/>
        </a:p>
      </dgm:t>
    </dgm:pt>
    <dgm:pt modelId="{03178B0E-0842-4324-A984-D9C037DD60AC}">
      <dgm:prSet/>
      <dgm:spPr/>
      <dgm:t>
        <a:bodyPr/>
        <a:lstStyle/>
        <a:p>
          <a:r>
            <a:rPr lang="en-US" dirty="0"/>
            <a:t>In North Carolina in 2019, approximately 5 people were dying every day from an opioid overdose (North Carolina Department of Health and Human Services, 2020). </a:t>
          </a:r>
        </a:p>
      </dgm:t>
    </dgm:pt>
    <dgm:pt modelId="{41363AB6-E686-4BD9-8BB3-AC743A81AD5F}" type="parTrans" cxnId="{6FDB339C-32EA-43A0-AC76-39D5B9EDCC92}">
      <dgm:prSet/>
      <dgm:spPr/>
      <dgm:t>
        <a:bodyPr/>
        <a:lstStyle/>
        <a:p>
          <a:endParaRPr lang="en-US"/>
        </a:p>
      </dgm:t>
    </dgm:pt>
    <dgm:pt modelId="{E879C242-AFEC-4AA2-86AA-9705469C85C1}" type="sibTrans" cxnId="{6FDB339C-32EA-43A0-AC76-39D5B9EDCC92}">
      <dgm:prSet/>
      <dgm:spPr/>
      <dgm:t>
        <a:bodyPr/>
        <a:lstStyle/>
        <a:p>
          <a:endParaRPr lang="en-US"/>
        </a:p>
      </dgm:t>
    </dgm:pt>
    <dgm:pt modelId="{A7C17D9F-CC3A-40CA-9CE3-AE03C6EA6035}">
      <dgm:prSet/>
      <dgm:spPr/>
      <dgm:t>
        <a:bodyPr/>
        <a:lstStyle/>
        <a:p>
          <a:r>
            <a:rPr lang="en-US"/>
            <a:t>$3.73 trillion a year</a:t>
          </a:r>
        </a:p>
      </dgm:t>
    </dgm:pt>
    <dgm:pt modelId="{4903FC83-67A6-4F30-862F-F6994DE79E8B}" type="parTrans" cxnId="{559B0CE6-49DD-4293-B872-B89688E22E6C}">
      <dgm:prSet/>
      <dgm:spPr/>
      <dgm:t>
        <a:bodyPr/>
        <a:lstStyle/>
        <a:p>
          <a:endParaRPr lang="en-US"/>
        </a:p>
      </dgm:t>
    </dgm:pt>
    <dgm:pt modelId="{251FCF16-6022-490B-8110-93AF4AC49C8C}" type="sibTrans" cxnId="{559B0CE6-49DD-4293-B872-B89688E22E6C}">
      <dgm:prSet/>
      <dgm:spPr/>
      <dgm:t>
        <a:bodyPr/>
        <a:lstStyle/>
        <a:p>
          <a:endParaRPr lang="en-US"/>
        </a:p>
      </dgm:t>
    </dgm:pt>
    <dgm:pt modelId="{CBCF8894-3B52-427D-A588-594F2C49C760}">
      <dgm:prSet/>
      <dgm:spPr/>
      <dgm:t>
        <a:bodyPr/>
        <a:lstStyle/>
        <a:p>
          <a:r>
            <a:rPr lang="en-US"/>
            <a:t>As of 2019, substance use disorders were draining approximately $3.73 trillion from the United States economy every year (Recovery Centers of America, 2019)</a:t>
          </a:r>
        </a:p>
      </dgm:t>
    </dgm:pt>
    <dgm:pt modelId="{67D2C9A4-D4DC-43B4-999A-9B8E4F615D03}" type="parTrans" cxnId="{A26F02A2-6E11-4B4E-A538-7DBB7FFF213F}">
      <dgm:prSet/>
      <dgm:spPr/>
      <dgm:t>
        <a:bodyPr/>
        <a:lstStyle/>
        <a:p>
          <a:endParaRPr lang="en-US"/>
        </a:p>
      </dgm:t>
    </dgm:pt>
    <dgm:pt modelId="{36496E7B-52C5-4832-B9D4-708FBDCE487C}" type="sibTrans" cxnId="{A26F02A2-6E11-4B4E-A538-7DBB7FFF213F}">
      <dgm:prSet/>
      <dgm:spPr/>
      <dgm:t>
        <a:bodyPr/>
        <a:lstStyle/>
        <a:p>
          <a:endParaRPr lang="en-US"/>
        </a:p>
      </dgm:t>
    </dgm:pt>
    <dgm:pt modelId="{96877423-C1BC-C641-BEE1-88B4622569A0}" type="pres">
      <dgm:prSet presAssocID="{3FECD203-F4BE-4227-BCC5-1044E2CB3F7B}" presName="Name0" presStyleCnt="0">
        <dgm:presLayoutVars>
          <dgm:dir/>
          <dgm:animLvl val="lvl"/>
          <dgm:resizeHandles val="exact"/>
        </dgm:presLayoutVars>
      </dgm:prSet>
      <dgm:spPr/>
    </dgm:pt>
    <dgm:pt modelId="{82D8CA47-AEC0-8B44-80C6-68568565D14D}" type="pres">
      <dgm:prSet presAssocID="{2416A520-5237-4817-A032-D33665A5BF51}" presName="composite" presStyleCnt="0"/>
      <dgm:spPr/>
    </dgm:pt>
    <dgm:pt modelId="{0D79BEAE-44FE-4246-8AA3-696F8445942F}" type="pres">
      <dgm:prSet presAssocID="{2416A520-5237-4817-A032-D33665A5BF51}" presName="parTx" presStyleLbl="alignNode1" presStyleIdx="0" presStyleCnt="6">
        <dgm:presLayoutVars>
          <dgm:chMax val="0"/>
          <dgm:chPref val="0"/>
          <dgm:bulletEnabled val="1"/>
        </dgm:presLayoutVars>
      </dgm:prSet>
      <dgm:spPr/>
    </dgm:pt>
    <dgm:pt modelId="{8E691971-9A66-1941-9ACC-CA7431B8CAFB}" type="pres">
      <dgm:prSet presAssocID="{2416A520-5237-4817-A032-D33665A5BF51}" presName="desTx" presStyleLbl="alignAccFollowNode1" presStyleIdx="0" presStyleCnt="6">
        <dgm:presLayoutVars>
          <dgm:bulletEnabled val="1"/>
        </dgm:presLayoutVars>
      </dgm:prSet>
      <dgm:spPr/>
    </dgm:pt>
    <dgm:pt modelId="{52151BB1-A420-0343-9CB9-FC3013130427}" type="pres">
      <dgm:prSet presAssocID="{DFC6ED48-1342-4DA8-875B-CA5FF8C93EE4}" presName="space" presStyleCnt="0"/>
      <dgm:spPr/>
    </dgm:pt>
    <dgm:pt modelId="{DFEF51AF-A61E-AE44-AE07-5F1C6B0AF0F2}" type="pres">
      <dgm:prSet presAssocID="{1ED6A52C-78A4-4746-B502-61CC09E39FDE}" presName="composite" presStyleCnt="0"/>
      <dgm:spPr/>
    </dgm:pt>
    <dgm:pt modelId="{87295BB0-56E2-5E4D-90A9-58A4DB1153CA}" type="pres">
      <dgm:prSet presAssocID="{1ED6A52C-78A4-4746-B502-61CC09E39FDE}" presName="parTx" presStyleLbl="alignNode1" presStyleIdx="1" presStyleCnt="6">
        <dgm:presLayoutVars>
          <dgm:chMax val="0"/>
          <dgm:chPref val="0"/>
          <dgm:bulletEnabled val="1"/>
        </dgm:presLayoutVars>
      </dgm:prSet>
      <dgm:spPr/>
    </dgm:pt>
    <dgm:pt modelId="{F6AEE384-4D7A-B54D-BABF-06D9D627E6A3}" type="pres">
      <dgm:prSet presAssocID="{1ED6A52C-78A4-4746-B502-61CC09E39FDE}" presName="desTx" presStyleLbl="alignAccFollowNode1" presStyleIdx="1" presStyleCnt="6">
        <dgm:presLayoutVars>
          <dgm:bulletEnabled val="1"/>
        </dgm:presLayoutVars>
      </dgm:prSet>
      <dgm:spPr/>
    </dgm:pt>
    <dgm:pt modelId="{74A0971D-8333-F74D-9963-CDFDEE52FBF1}" type="pres">
      <dgm:prSet presAssocID="{73EF4EB5-F0E1-4F28-95DF-D4ED7F25937D}" presName="space" presStyleCnt="0"/>
      <dgm:spPr/>
    </dgm:pt>
    <dgm:pt modelId="{6555E353-375A-DD45-9905-94D8656D966A}" type="pres">
      <dgm:prSet presAssocID="{DAC1B2BF-F4CF-4FC9-91A6-80E83F5FED87}" presName="composite" presStyleCnt="0"/>
      <dgm:spPr/>
    </dgm:pt>
    <dgm:pt modelId="{715C076D-59B1-D944-823A-9FBA2B24D9E7}" type="pres">
      <dgm:prSet presAssocID="{DAC1B2BF-F4CF-4FC9-91A6-80E83F5FED87}" presName="parTx" presStyleLbl="alignNode1" presStyleIdx="2" presStyleCnt="6">
        <dgm:presLayoutVars>
          <dgm:chMax val="0"/>
          <dgm:chPref val="0"/>
          <dgm:bulletEnabled val="1"/>
        </dgm:presLayoutVars>
      </dgm:prSet>
      <dgm:spPr/>
    </dgm:pt>
    <dgm:pt modelId="{0BEBBC9B-5552-3945-8DE7-B4B3A7806B83}" type="pres">
      <dgm:prSet presAssocID="{DAC1B2BF-F4CF-4FC9-91A6-80E83F5FED87}" presName="desTx" presStyleLbl="alignAccFollowNode1" presStyleIdx="2" presStyleCnt="6">
        <dgm:presLayoutVars>
          <dgm:bulletEnabled val="1"/>
        </dgm:presLayoutVars>
      </dgm:prSet>
      <dgm:spPr/>
    </dgm:pt>
    <dgm:pt modelId="{A48DBB6A-63B2-214E-A1E3-555BCE6817C2}" type="pres">
      <dgm:prSet presAssocID="{ACD16CC9-1AAD-47B1-94A1-A1CDCA2E8F16}" presName="space" presStyleCnt="0"/>
      <dgm:spPr/>
    </dgm:pt>
    <dgm:pt modelId="{2CCC3D8B-ED45-E443-A5C8-FB851C42D2C1}" type="pres">
      <dgm:prSet presAssocID="{CBF883A7-5570-4F9D-B23F-4967AB8A0EBD}" presName="composite" presStyleCnt="0"/>
      <dgm:spPr/>
    </dgm:pt>
    <dgm:pt modelId="{C0347095-882B-894A-8BD3-3406F9123A7D}" type="pres">
      <dgm:prSet presAssocID="{CBF883A7-5570-4F9D-B23F-4967AB8A0EBD}" presName="parTx" presStyleLbl="alignNode1" presStyleIdx="3" presStyleCnt="6">
        <dgm:presLayoutVars>
          <dgm:chMax val="0"/>
          <dgm:chPref val="0"/>
          <dgm:bulletEnabled val="1"/>
        </dgm:presLayoutVars>
      </dgm:prSet>
      <dgm:spPr/>
    </dgm:pt>
    <dgm:pt modelId="{78B96305-CECD-D842-B565-8F5BF00E8390}" type="pres">
      <dgm:prSet presAssocID="{CBF883A7-5570-4F9D-B23F-4967AB8A0EBD}" presName="desTx" presStyleLbl="alignAccFollowNode1" presStyleIdx="3" presStyleCnt="6">
        <dgm:presLayoutVars>
          <dgm:bulletEnabled val="1"/>
        </dgm:presLayoutVars>
      </dgm:prSet>
      <dgm:spPr/>
    </dgm:pt>
    <dgm:pt modelId="{65B3F2A2-7516-AD43-B793-B5C6C8164FD6}" type="pres">
      <dgm:prSet presAssocID="{EBF9D2BE-091F-46F5-95B2-1D49DFB4844F}" presName="space" presStyleCnt="0"/>
      <dgm:spPr/>
    </dgm:pt>
    <dgm:pt modelId="{A1164C25-CF46-0B4C-9980-273A67BA7F9F}" type="pres">
      <dgm:prSet presAssocID="{36AE7E99-F1D4-4B8B-BD57-5B29308B5A1A}" presName="composite" presStyleCnt="0"/>
      <dgm:spPr/>
    </dgm:pt>
    <dgm:pt modelId="{1DB366C2-A634-C944-AA97-D6E9897FFC6A}" type="pres">
      <dgm:prSet presAssocID="{36AE7E99-F1D4-4B8B-BD57-5B29308B5A1A}" presName="parTx" presStyleLbl="alignNode1" presStyleIdx="4" presStyleCnt="6">
        <dgm:presLayoutVars>
          <dgm:chMax val="0"/>
          <dgm:chPref val="0"/>
          <dgm:bulletEnabled val="1"/>
        </dgm:presLayoutVars>
      </dgm:prSet>
      <dgm:spPr/>
    </dgm:pt>
    <dgm:pt modelId="{DDC2844E-3FDF-B54B-A0C0-8DFEF343A039}" type="pres">
      <dgm:prSet presAssocID="{36AE7E99-F1D4-4B8B-BD57-5B29308B5A1A}" presName="desTx" presStyleLbl="alignAccFollowNode1" presStyleIdx="4" presStyleCnt="6">
        <dgm:presLayoutVars>
          <dgm:bulletEnabled val="1"/>
        </dgm:presLayoutVars>
      </dgm:prSet>
      <dgm:spPr/>
    </dgm:pt>
    <dgm:pt modelId="{5DC0BCAB-B1C0-C949-8DEC-306E26AD7526}" type="pres">
      <dgm:prSet presAssocID="{5BC95204-9239-47FC-B0CD-F3FABEFCAE0F}" presName="space" presStyleCnt="0"/>
      <dgm:spPr/>
    </dgm:pt>
    <dgm:pt modelId="{DEAAF69D-4F62-A146-82CE-9DA9F65243D8}" type="pres">
      <dgm:prSet presAssocID="{A7C17D9F-CC3A-40CA-9CE3-AE03C6EA6035}" presName="composite" presStyleCnt="0"/>
      <dgm:spPr/>
    </dgm:pt>
    <dgm:pt modelId="{DB84EA70-A88E-E246-8E36-57A34D264884}" type="pres">
      <dgm:prSet presAssocID="{A7C17D9F-CC3A-40CA-9CE3-AE03C6EA6035}" presName="parTx" presStyleLbl="alignNode1" presStyleIdx="5" presStyleCnt="6">
        <dgm:presLayoutVars>
          <dgm:chMax val="0"/>
          <dgm:chPref val="0"/>
          <dgm:bulletEnabled val="1"/>
        </dgm:presLayoutVars>
      </dgm:prSet>
      <dgm:spPr/>
    </dgm:pt>
    <dgm:pt modelId="{E6553BB2-D992-484C-A07A-DA51E0ECF760}" type="pres">
      <dgm:prSet presAssocID="{A7C17D9F-CC3A-40CA-9CE3-AE03C6EA6035}" presName="desTx" presStyleLbl="alignAccFollowNode1" presStyleIdx="5" presStyleCnt="6">
        <dgm:presLayoutVars>
          <dgm:bulletEnabled val="1"/>
        </dgm:presLayoutVars>
      </dgm:prSet>
      <dgm:spPr/>
    </dgm:pt>
  </dgm:ptLst>
  <dgm:cxnLst>
    <dgm:cxn modelId="{C410C405-5F94-0846-8737-905722802E5B}" type="presOf" srcId="{03178B0E-0842-4324-A984-D9C037DD60AC}" destId="{DDC2844E-3FDF-B54B-A0C0-8DFEF343A039}" srcOrd="0" destOrd="0" presId="urn:microsoft.com/office/officeart/2005/8/layout/hList1"/>
    <dgm:cxn modelId="{D1EC5506-918C-4474-819A-E48A5EBDA140}" srcId="{CBF883A7-5570-4F9D-B23F-4967AB8A0EBD}" destId="{F3C87F5D-C8AE-41C5-9D9F-9FFBBB0196ED}" srcOrd="0" destOrd="0" parTransId="{8B013DA9-65BC-414A-AE1D-21FEE72B84AE}" sibTransId="{2A139A3E-EE58-40D7-8143-665F416D30C2}"/>
    <dgm:cxn modelId="{46360709-D765-D74C-9AE7-8E02FDFD490D}" type="presOf" srcId="{1ED6A52C-78A4-4746-B502-61CC09E39FDE}" destId="{87295BB0-56E2-5E4D-90A9-58A4DB1153CA}" srcOrd="0" destOrd="0" presId="urn:microsoft.com/office/officeart/2005/8/layout/hList1"/>
    <dgm:cxn modelId="{52BE8B11-2646-C340-9C6E-046F4F7D3465}" type="presOf" srcId="{A7C17D9F-CC3A-40CA-9CE3-AE03C6EA6035}" destId="{DB84EA70-A88E-E246-8E36-57A34D264884}" srcOrd="0" destOrd="0" presId="urn:microsoft.com/office/officeart/2005/8/layout/hList1"/>
    <dgm:cxn modelId="{5882B825-E6B3-A045-B535-FA5DB3180A74}" type="presOf" srcId="{DAC1B2BF-F4CF-4FC9-91A6-80E83F5FED87}" destId="{715C076D-59B1-D944-823A-9FBA2B24D9E7}" srcOrd="0" destOrd="0" presId="urn:microsoft.com/office/officeart/2005/8/layout/hList1"/>
    <dgm:cxn modelId="{6E1AF137-9675-6442-AECF-34B89024B858}" type="presOf" srcId="{F3EDCEAB-1063-447B-8965-34BBFA888F2D}" destId="{0BEBBC9B-5552-3945-8DE7-B4B3A7806B83}" srcOrd="0" destOrd="0" presId="urn:microsoft.com/office/officeart/2005/8/layout/hList1"/>
    <dgm:cxn modelId="{7000AA3A-8074-C34E-AA93-D8C9C2656A75}" type="presOf" srcId="{CBCF8894-3B52-427D-A588-594F2C49C760}" destId="{E6553BB2-D992-484C-A07A-DA51E0ECF760}" srcOrd="0" destOrd="0" presId="urn:microsoft.com/office/officeart/2005/8/layout/hList1"/>
    <dgm:cxn modelId="{D565F43F-E6B1-504C-ADCE-749ACA3EA9E2}" type="presOf" srcId="{CBF883A7-5570-4F9D-B23F-4967AB8A0EBD}" destId="{C0347095-882B-894A-8BD3-3406F9123A7D}" srcOrd="0" destOrd="0" presId="urn:microsoft.com/office/officeart/2005/8/layout/hList1"/>
    <dgm:cxn modelId="{4AFB1241-61F7-4E39-BA9F-BC397D2FA9FA}" srcId="{3FECD203-F4BE-4227-BCC5-1044E2CB3F7B}" destId="{DAC1B2BF-F4CF-4FC9-91A6-80E83F5FED87}" srcOrd="2" destOrd="0" parTransId="{58C7FE55-9DA7-4F67-A880-1E6A5B6906E7}" sibTransId="{ACD16CC9-1AAD-47B1-94A1-A1CDCA2E8F16}"/>
    <dgm:cxn modelId="{0876F44E-3286-4193-BAD6-64A08942B76A}" srcId="{3FECD203-F4BE-4227-BCC5-1044E2CB3F7B}" destId="{2416A520-5237-4817-A032-D33665A5BF51}" srcOrd="0" destOrd="0" parTransId="{039F7329-F3D8-4731-9BB7-EB1164ADCDED}" sibTransId="{DFC6ED48-1342-4DA8-875B-CA5FF8C93EE4}"/>
    <dgm:cxn modelId="{09F4F264-E135-4731-9466-084898935C54}" srcId="{3FECD203-F4BE-4227-BCC5-1044E2CB3F7B}" destId="{CBF883A7-5570-4F9D-B23F-4967AB8A0EBD}" srcOrd="3" destOrd="0" parTransId="{4533B444-BC06-4052-983E-42EA66CA71A9}" sibTransId="{EBF9D2BE-091F-46F5-95B2-1D49DFB4844F}"/>
    <dgm:cxn modelId="{6B9C3D68-67FC-4434-BF91-7CF1B82C2F1A}" srcId="{3FECD203-F4BE-4227-BCC5-1044E2CB3F7B}" destId="{1ED6A52C-78A4-4746-B502-61CC09E39FDE}" srcOrd="1" destOrd="0" parTransId="{AE2250FD-60A2-4142-B4C5-24667A671535}" sibTransId="{73EF4EB5-F0E1-4F28-95DF-D4ED7F25937D}"/>
    <dgm:cxn modelId="{2318D86F-6C6D-B44E-B6BE-A01A9C3BC4DC}" type="presOf" srcId="{ED7BFE98-542D-4220-A299-49271502A81A}" destId="{8E691971-9A66-1941-9ACC-CA7431B8CAFB}" srcOrd="0" destOrd="0" presId="urn:microsoft.com/office/officeart/2005/8/layout/hList1"/>
    <dgm:cxn modelId="{26889671-3BF5-C949-903C-320E4B70E8A3}" type="presOf" srcId="{2416A520-5237-4817-A032-D33665A5BF51}" destId="{0D79BEAE-44FE-4246-8AA3-696F8445942F}" srcOrd="0" destOrd="0" presId="urn:microsoft.com/office/officeart/2005/8/layout/hList1"/>
    <dgm:cxn modelId="{81027D74-7867-D249-BA6F-09896ECB0629}" type="presOf" srcId="{3FECD203-F4BE-4227-BCC5-1044E2CB3F7B}" destId="{96877423-C1BC-C641-BEE1-88B4622569A0}" srcOrd="0" destOrd="0" presId="urn:microsoft.com/office/officeart/2005/8/layout/hList1"/>
    <dgm:cxn modelId="{6FDB339C-32EA-43A0-AC76-39D5B9EDCC92}" srcId="{36AE7E99-F1D4-4B8B-BD57-5B29308B5A1A}" destId="{03178B0E-0842-4324-A984-D9C037DD60AC}" srcOrd="0" destOrd="0" parTransId="{41363AB6-E686-4BD9-8BB3-AC743A81AD5F}" sibTransId="{E879C242-AFEC-4AA2-86AA-9705469C85C1}"/>
    <dgm:cxn modelId="{A26F02A2-6E11-4B4E-A538-7DBB7FFF213F}" srcId="{A7C17D9F-CC3A-40CA-9CE3-AE03C6EA6035}" destId="{CBCF8894-3B52-427D-A588-594F2C49C760}" srcOrd="0" destOrd="0" parTransId="{67D2C9A4-D4DC-43B4-999A-9B8E4F615D03}" sibTransId="{36496E7B-52C5-4832-B9D4-708FBDCE487C}"/>
    <dgm:cxn modelId="{518974A2-E0EB-C948-BB37-671C3C1E5386}" type="presOf" srcId="{09A0865C-99B8-40D1-B2EF-1FEEF6EA15B6}" destId="{F6AEE384-4D7A-B54D-BABF-06D9D627E6A3}" srcOrd="0" destOrd="0" presId="urn:microsoft.com/office/officeart/2005/8/layout/hList1"/>
    <dgm:cxn modelId="{1B15A5BE-7410-0142-BCB0-80410CD16AD5}" type="presOf" srcId="{F3C87F5D-C8AE-41C5-9D9F-9FFBBB0196ED}" destId="{78B96305-CECD-D842-B565-8F5BF00E8390}" srcOrd="0" destOrd="0" presId="urn:microsoft.com/office/officeart/2005/8/layout/hList1"/>
    <dgm:cxn modelId="{1EF65EBF-D1A8-394B-8CD0-E13E03633334}" type="presOf" srcId="{36AE7E99-F1D4-4B8B-BD57-5B29308B5A1A}" destId="{1DB366C2-A634-C944-AA97-D6E9897FFC6A}" srcOrd="0" destOrd="0" presId="urn:microsoft.com/office/officeart/2005/8/layout/hList1"/>
    <dgm:cxn modelId="{660940C6-44B5-418B-98F5-1F88923768AA}" srcId="{2416A520-5237-4817-A032-D33665A5BF51}" destId="{ED7BFE98-542D-4220-A299-49271502A81A}" srcOrd="0" destOrd="0" parTransId="{7F21AAA3-91F1-46A5-8981-D9A0D4696E28}" sibTransId="{BA5F5EBD-E9AD-4653-BD93-01094E2E37D0}"/>
    <dgm:cxn modelId="{2A8C78CF-4C81-42CD-BBBF-7EE46DDA8779}" srcId="{DAC1B2BF-F4CF-4FC9-91A6-80E83F5FED87}" destId="{F3EDCEAB-1063-447B-8965-34BBFA888F2D}" srcOrd="0" destOrd="0" parTransId="{BF6FC6FA-F482-4C71-AF12-F4B5E44BB28E}" sibTransId="{001D92AE-1E43-4772-B34A-645839DFD9D8}"/>
    <dgm:cxn modelId="{E256D2D6-7E90-4C85-9D4D-F7C26D0D4DA4}" srcId="{3FECD203-F4BE-4227-BCC5-1044E2CB3F7B}" destId="{36AE7E99-F1D4-4B8B-BD57-5B29308B5A1A}" srcOrd="4" destOrd="0" parTransId="{5C6E492B-5FD5-4A3A-8480-520251F7CB50}" sibTransId="{5BC95204-9239-47FC-B0CD-F3FABEFCAE0F}"/>
    <dgm:cxn modelId="{559B0CE6-49DD-4293-B872-B89688E22E6C}" srcId="{3FECD203-F4BE-4227-BCC5-1044E2CB3F7B}" destId="{A7C17D9F-CC3A-40CA-9CE3-AE03C6EA6035}" srcOrd="5" destOrd="0" parTransId="{4903FC83-67A6-4F30-862F-F6994DE79E8B}" sibTransId="{251FCF16-6022-490B-8110-93AF4AC49C8C}"/>
    <dgm:cxn modelId="{80C76CF9-26E6-482C-9E64-BCD59F1B4763}" srcId="{1ED6A52C-78A4-4746-B502-61CC09E39FDE}" destId="{09A0865C-99B8-40D1-B2EF-1FEEF6EA15B6}" srcOrd="0" destOrd="0" parTransId="{45795832-8F07-431E-AC33-A30D270D6C01}" sibTransId="{14B71355-30CA-439F-96F9-4DA46A547B2C}"/>
    <dgm:cxn modelId="{1EC575CF-0781-9A4E-A58E-06141F60686D}" type="presParOf" srcId="{96877423-C1BC-C641-BEE1-88B4622569A0}" destId="{82D8CA47-AEC0-8B44-80C6-68568565D14D}" srcOrd="0" destOrd="0" presId="urn:microsoft.com/office/officeart/2005/8/layout/hList1"/>
    <dgm:cxn modelId="{0C9A2AC0-279D-864A-B102-7A3370E20FAF}" type="presParOf" srcId="{82D8CA47-AEC0-8B44-80C6-68568565D14D}" destId="{0D79BEAE-44FE-4246-8AA3-696F8445942F}" srcOrd="0" destOrd="0" presId="urn:microsoft.com/office/officeart/2005/8/layout/hList1"/>
    <dgm:cxn modelId="{425273DB-C88B-0F4B-AD28-8FF3863A1F5F}" type="presParOf" srcId="{82D8CA47-AEC0-8B44-80C6-68568565D14D}" destId="{8E691971-9A66-1941-9ACC-CA7431B8CAFB}" srcOrd="1" destOrd="0" presId="urn:microsoft.com/office/officeart/2005/8/layout/hList1"/>
    <dgm:cxn modelId="{17141F2A-FDDD-EA4C-AA6E-A79F0B5EAEF8}" type="presParOf" srcId="{96877423-C1BC-C641-BEE1-88B4622569A0}" destId="{52151BB1-A420-0343-9CB9-FC3013130427}" srcOrd="1" destOrd="0" presId="urn:microsoft.com/office/officeart/2005/8/layout/hList1"/>
    <dgm:cxn modelId="{A77DA9C1-F6F1-7548-ABC3-1A7C19C68403}" type="presParOf" srcId="{96877423-C1BC-C641-BEE1-88B4622569A0}" destId="{DFEF51AF-A61E-AE44-AE07-5F1C6B0AF0F2}" srcOrd="2" destOrd="0" presId="urn:microsoft.com/office/officeart/2005/8/layout/hList1"/>
    <dgm:cxn modelId="{7342D1CB-8D3E-A042-BB56-8B45A56A249F}" type="presParOf" srcId="{DFEF51AF-A61E-AE44-AE07-5F1C6B0AF0F2}" destId="{87295BB0-56E2-5E4D-90A9-58A4DB1153CA}" srcOrd="0" destOrd="0" presId="urn:microsoft.com/office/officeart/2005/8/layout/hList1"/>
    <dgm:cxn modelId="{6A8E8502-299F-8A46-BD52-DF4BE828B219}" type="presParOf" srcId="{DFEF51AF-A61E-AE44-AE07-5F1C6B0AF0F2}" destId="{F6AEE384-4D7A-B54D-BABF-06D9D627E6A3}" srcOrd="1" destOrd="0" presId="urn:microsoft.com/office/officeart/2005/8/layout/hList1"/>
    <dgm:cxn modelId="{12DF33DD-A854-C64C-92E5-D4E9F1543A27}" type="presParOf" srcId="{96877423-C1BC-C641-BEE1-88B4622569A0}" destId="{74A0971D-8333-F74D-9963-CDFDEE52FBF1}" srcOrd="3" destOrd="0" presId="urn:microsoft.com/office/officeart/2005/8/layout/hList1"/>
    <dgm:cxn modelId="{F3F753F8-38C2-2345-BF09-603D872A5C45}" type="presParOf" srcId="{96877423-C1BC-C641-BEE1-88B4622569A0}" destId="{6555E353-375A-DD45-9905-94D8656D966A}" srcOrd="4" destOrd="0" presId="urn:microsoft.com/office/officeart/2005/8/layout/hList1"/>
    <dgm:cxn modelId="{4DDC3419-596A-9D4E-BA58-20F56ECED475}" type="presParOf" srcId="{6555E353-375A-DD45-9905-94D8656D966A}" destId="{715C076D-59B1-D944-823A-9FBA2B24D9E7}" srcOrd="0" destOrd="0" presId="urn:microsoft.com/office/officeart/2005/8/layout/hList1"/>
    <dgm:cxn modelId="{BC244BE2-3B45-9E4A-88C3-B04726E65C49}" type="presParOf" srcId="{6555E353-375A-DD45-9905-94D8656D966A}" destId="{0BEBBC9B-5552-3945-8DE7-B4B3A7806B83}" srcOrd="1" destOrd="0" presId="urn:microsoft.com/office/officeart/2005/8/layout/hList1"/>
    <dgm:cxn modelId="{9EE384E3-3C39-C44E-B9CA-F5784BDA58B9}" type="presParOf" srcId="{96877423-C1BC-C641-BEE1-88B4622569A0}" destId="{A48DBB6A-63B2-214E-A1E3-555BCE6817C2}" srcOrd="5" destOrd="0" presId="urn:microsoft.com/office/officeart/2005/8/layout/hList1"/>
    <dgm:cxn modelId="{A79FD780-CE3C-3444-984B-9243B48D6003}" type="presParOf" srcId="{96877423-C1BC-C641-BEE1-88B4622569A0}" destId="{2CCC3D8B-ED45-E443-A5C8-FB851C42D2C1}" srcOrd="6" destOrd="0" presId="urn:microsoft.com/office/officeart/2005/8/layout/hList1"/>
    <dgm:cxn modelId="{923CE2B4-6547-5641-B0BC-BA9B4A532F29}" type="presParOf" srcId="{2CCC3D8B-ED45-E443-A5C8-FB851C42D2C1}" destId="{C0347095-882B-894A-8BD3-3406F9123A7D}" srcOrd="0" destOrd="0" presId="urn:microsoft.com/office/officeart/2005/8/layout/hList1"/>
    <dgm:cxn modelId="{63E8FE85-F78B-8449-8A47-862F6B022DE7}" type="presParOf" srcId="{2CCC3D8B-ED45-E443-A5C8-FB851C42D2C1}" destId="{78B96305-CECD-D842-B565-8F5BF00E8390}" srcOrd="1" destOrd="0" presId="urn:microsoft.com/office/officeart/2005/8/layout/hList1"/>
    <dgm:cxn modelId="{C20B4793-1552-6A46-833C-548BF2E1F703}" type="presParOf" srcId="{96877423-C1BC-C641-BEE1-88B4622569A0}" destId="{65B3F2A2-7516-AD43-B793-B5C6C8164FD6}" srcOrd="7" destOrd="0" presId="urn:microsoft.com/office/officeart/2005/8/layout/hList1"/>
    <dgm:cxn modelId="{B3823777-D019-1C42-AB88-46012B14A7C2}" type="presParOf" srcId="{96877423-C1BC-C641-BEE1-88B4622569A0}" destId="{A1164C25-CF46-0B4C-9980-273A67BA7F9F}" srcOrd="8" destOrd="0" presId="urn:microsoft.com/office/officeart/2005/8/layout/hList1"/>
    <dgm:cxn modelId="{6CB7CA96-0928-7D42-A40D-67472C5B1BE9}" type="presParOf" srcId="{A1164C25-CF46-0B4C-9980-273A67BA7F9F}" destId="{1DB366C2-A634-C944-AA97-D6E9897FFC6A}" srcOrd="0" destOrd="0" presId="urn:microsoft.com/office/officeart/2005/8/layout/hList1"/>
    <dgm:cxn modelId="{BFA45B74-3AB5-AC41-855C-2E4E2BCC2920}" type="presParOf" srcId="{A1164C25-CF46-0B4C-9980-273A67BA7F9F}" destId="{DDC2844E-3FDF-B54B-A0C0-8DFEF343A039}" srcOrd="1" destOrd="0" presId="urn:microsoft.com/office/officeart/2005/8/layout/hList1"/>
    <dgm:cxn modelId="{002EC24D-B661-484D-90C5-E0DDE550817C}" type="presParOf" srcId="{96877423-C1BC-C641-BEE1-88B4622569A0}" destId="{5DC0BCAB-B1C0-C949-8DEC-306E26AD7526}" srcOrd="9" destOrd="0" presId="urn:microsoft.com/office/officeart/2005/8/layout/hList1"/>
    <dgm:cxn modelId="{C99CE2A3-79AA-EC44-800D-60B678BFB67B}" type="presParOf" srcId="{96877423-C1BC-C641-BEE1-88B4622569A0}" destId="{DEAAF69D-4F62-A146-82CE-9DA9F65243D8}" srcOrd="10" destOrd="0" presId="urn:microsoft.com/office/officeart/2005/8/layout/hList1"/>
    <dgm:cxn modelId="{A3C8E5FD-884E-124F-B9FE-9E566D977F8B}" type="presParOf" srcId="{DEAAF69D-4F62-A146-82CE-9DA9F65243D8}" destId="{DB84EA70-A88E-E246-8E36-57A34D264884}" srcOrd="0" destOrd="0" presId="urn:microsoft.com/office/officeart/2005/8/layout/hList1"/>
    <dgm:cxn modelId="{77F4B4F3-958C-BE41-BD46-E9C949D02BB0}" type="presParOf" srcId="{DEAAF69D-4F62-A146-82CE-9DA9F65243D8}" destId="{E6553BB2-D992-484C-A07A-DA51E0ECF760}"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8BB56A-1488-466F-A5A6-A12C4A746B1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C57985-B3CA-4294-B826-22012898A32F}">
      <dgm:prSet/>
      <dgm:spPr/>
      <dgm:t>
        <a:bodyPr/>
        <a:lstStyle/>
        <a:p>
          <a:r>
            <a:rPr lang="en-US" dirty="0"/>
            <a:t>Try to bring together a diverse group of clients in the group; this allows for a wider range of writing styles and lived experiences that adds livelihood to the group</a:t>
          </a:r>
        </a:p>
      </dgm:t>
    </dgm:pt>
    <dgm:pt modelId="{B0A3DC1F-E0C1-44FF-8951-1D2F76CB35BA}" type="parTrans" cxnId="{F7B10274-5D62-4BF7-9A63-6482F6849BC7}">
      <dgm:prSet/>
      <dgm:spPr/>
      <dgm:t>
        <a:bodyPr/>
        <a:lstStyle/>
        <a:p>
          <a:endParaRPr lang="en-US"/>
        </a:p>
      </dgm:t>
    </dgm:pt>
    <dgm:pt modelId="{62755FC1-6BE9-438C-A2A3-2DB3C5D0E148}" type="sibTrans" cxnId="{F7B10274-5D62-4BF7-9A63-6482F6849BC7}">
      <dgm:prSet/>
      <dgm:spPr/>
      <dgm:t>
        <a:bodyPr/>
        <a:lstStyle/>
        <a:p>
          <a:endParaRPr lang="en-US"/>
        </a:p>
      </dgm:t>
    </dgm:pt>
    <dgm:pt modelId="{E732FE4B-5C2D-47A1-82D9-71A11777B398}">
      <dgm:prSet/>
      <dgm:spPr/>
      <dgm:t>
        <a:bodyPr/>
        <a:lstStyle/>
        <a:p>
          <a:r>
            <a:rPr lang="en-US" dirty="0"/>
            <a:t>Don’t feel like the prompts must all be connected to problematic substance use; the research shows that this is not necessary for the experience to be therapeutic</a:t>
          </a:r>
        </a:p>
      </dgm:t>
    </dgm:pt>
    <dgm:pt modelId="{B1162A28-F2D5-451E-997A-0A7EE49548AB}" type="parTrans" cxnId="{0C37D4E4-B0D3-423D-94AE-3B64A479DFCF}">
      <dgm:prSet/>
      <dgm:spPr/>
      <dgm:t>
        <a:bodyPr/>
        <a:lstStyle/>
        <a:p>
          <a:endParaRPr lang="en-US"/>
        </a:p>
      </dgm:t>
    </dgm:pt>
    <dgm:pt modelId="{3F845F0B-72D0-4D23-A387-FF11A9BC842F}" type="sibTrans" cxnId="{0C37D4E4-B0D3-423D-94AE-3B64A479DFCF}">
      <dgm:prSet/>
      <dgm:spPr/>
      <dgm:t>
        <a:bodyPr/>
        <a:lstStyle/>
        <a:p>
          <a:endParaRPr lang="en-US"/>
        </a:p>
      </dgm:t>
    </dgm:pt>
    <dgm:pt modelId="{1D337132-F407-475E-A9B3-5792CDE1F2FD}">
      <dgm:prSet/>
      <dgm:spPr/>
      <dgm:t>
        <a:bodyPr/>
        <a:lstStyle/>
        <a:p>
          <a:r>
            <a:rPr lang="en-US" dirty="0"/>
            <a:t>Give choices as much as possible—multiple prompts or multiple ways to address a prompt</a:t>
          </a:r>
        </a:p>
      </dgm:t>
    </dgm:pt>
    <dgm:pt modelId="{058DE016-F9F2-4883-A458-EC789A7B4359}" type="parTrans" cxnId="{DEBD98E4-0E38-402D-810A-BFD7F5CA52EF}">
      <dgm:prSet/>
      <dgm:spPr/>
      <dgm:t>
        <a:bodyPr/>
        <a:lstStyle/>
        <a:p>
          <a:endParaRPr lang="en-US"/>
        </a:p>
      </dgm:t>
    </dgm:pt>
    <dgm:pt modelId="{49A98CF0-6B7B-4677-B96C-52925BF959A3}" type="sibTrans" cxnId="{DEBD98E4-0E38-402D-810A-BFD7F5CA52EF}">
      <dgm:prSet/>
      <dgm:spPr/>
      <dgm:t>
        <a:bodyPr/>
        <a:lstStyle/>
        <a:p>
          <a:endParaRPr lang="en-US"/>
        </a:p>
      </dgm:t>
    </dgm:pt>
    <dgm:pt modelId="{B918B619-DA7B-492F-8BBA-E4791E196598}">
      <dgm:prSet/>
      <dgm:spPr/>
      <dgm:t>
        <a:bodyPr/>
        <a:lstStyle/>
        <a:p>
          <a:r>
            <a:rPr lang="en-US" dirty="0"/>
            <a:t>Ask clients to listen with curiosity, acknowledge similarities of differences between themselves and other group members, and offer genuine respect—this leads to greater feelings of self-confidence among clients</a:t>
          </a:r>
        </a:p>
      </dgm:t>
    </dgm:pt>
    <dgm:pt modelId="{3900246E-826D-42B3-934E-6E77591CBC40}" type="parTrans" cxnId="{3FC9BA92-EC4B-4902-81C1-684226F1C4EF}">
      <dgm:prSet/>
      <dgm:spPr/>
      <dgm:t>
        <a:bodyPr/>
        <a:lstStyle/>
        <a:p>
          <a:endParaRPr lang="en-US"/>
        </a:p>
      </dgm:t>
    </dgm:pt>
    <dgm:pt modelId="{CAFFB928-B41F-4715-A010-217D37025E7F}" type="sibTrans" cxnId="{3FC9BA92-EC4B-4902-81C1-684226F1C4EF}">
      <dgm:prSet/>
      <dgm:spPr/>
      <dgm:t>
        <a:bodyPr/>
        <a:lstStyle/>
        <a:p>
          <a:endParaRPr lang="en-US"/>
        </a:p>
      </dgm:t>
    </dgm:pt>
    <dgm:pt modelId="{C1A3999B-7360-4693-9D5C-42E0160416A8}" type="pres">
      <dgm:prSet presAssocID="{E58BB56A-1488-466F-A5A6-A12C4A746B17}" presName="root" presStyleCnt="0">
        <dgm:presLayoutVars>
          <dgm:dir/>
          <dgm:resizeHandles val="exact"/>
        </dgm:presLayoutVars>
      </dgm:prSet>
      <dgm:spPr/>
    </dgm:pt>
    <dgm:pt modelId="{DCC9F4BF-A6F8-44CE-A937-2D5F35AFE165}" type="pres">
      <dgm:prSet presAssocID="{E58BB56A-1488-466F-A5A6-A12C4A746B17}" presName="container" presStyleCnt="0">
        <dgm:presLayoutVars>
          <dgm:dir/>
          <dgm:resizeHandles val="exact"/>
        </dgm:presLayoutVars>
      </dgm:prSet>
      <dgm:spPr/>
    </dgm:pt>
    <dgm:pt modelId="{C5FB5371-D26D-4985-BC9D-DD1E99E4F27F}" type="pres">
      <dgm:prSet presAssocID="{97C57985-B3CA-4294-B826-22012898A32F}" presName="compNode" presStyleCnt="0"/>
      <dgm:spPr/>
    </dgm:pt>
    <dgm:pt modelId="{840AD072-FA12-42CE-A744-6AD51FAA021C}" type="pres">
      <dgm:prSet presAssocID="{97C57985-B3CA-4294-B826-22012898A32F}" presName="iconBgRect" presStyleLbl="bgShp" presStyleIdx="0" presStyleCnt="4"/>
      <dgm:spPr/>
    </dgm:pt>
    <dgm:pt modelId="{67DB2F16-C120-46B8-B7A0-EFC05A6A8D32}" type="pres">
      <dgm:prSet presAssocID="{97C57985-B3CA-4294-B826-22012898A3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69B6FC12-3995-4CEC-8FE4-67755044F902}" type="pres">
      <dgm:prSet presAssocID="{97C57985-B3CA-4294-B826-22012898A32F}" presName="spaceRect" presStyleCnt="0"/>
      <dgm:spPr/>
    </dgm:pt>
    <dgm:pt modelId="{F3A7E968-F0A6-4112-9D18-32F680929A46}" type="pres">
      <dgm:prSet presAssocID="{97C57985-B3CA-4294-B826-22012898A32F}" presName="textRect" presStyleLbl="revTx" presStyleIdx="0" presStyleCnt="4">
        <dgm:presLayoutVars>
          <dgm:chMax val="1"/>
          <dgm:chPref val="1"/>
        </dgm:presLayoutVars>
      </dgm:prSet>
      <dgm:spPr/>
    </dgm:pt>
    <dgm:pt modelId="{285B978F-E088-4851-862B-897069ED2BA7}" type="pres">
      <dgm:prSet presAssocID="{62755FC1-6BE9-438C-A2A3-2DB3C5D0E148}" presName="sibTrans" presStyleLbl="sibTrans2D1" presStyleIdx="0" presStyleCnt="0"/>
      <dgm:spPr/>
    </dgm:pt>
    <dgm:pt modelId="{BE2CEAE1-5600-485C-8145-9540AB72F1D3}" type="pres">
      <dgm:prSet presAssocID="{E732FE4B-5C2D-47A1-82D9-71A11777B398}" presName="compNode" presStyleCnt="0"/>
      <dgm:spPr/>
    </dgm:pt>
    <dgm:pt modelId="{ED95A1BB-51D7-4387-9F63-21FCEB35C8DC}" type="pres">
      <dgm:prSet presAssocID="{E732FE4B-5C2D-47A1-82D9-71A11777B398}" presName="iconBgRect" presStyleLbl="bgShp" presStyleIdx="1" presStyleCnt="4"/>
      <dgm:spPr/>
    </dgm:pt>
    <dgm:pt modelId="{B44AB1B9-C886-416B-B1F7-FFDA4105D7F2}" type="pres">
      <dgm:prSet presAssocID="{E732FE4B-5C2D-47A1-82D9-71A11777B39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A72EB4C0-EEAD-49D3-9656-37E7E5FE4F31}" type="pres">
      <dgm:prSet presAssocID="{E732FE4B-5C2D-47A1-82D9-71A11777B398}" presName="spaceRect" presStyleCnt="0"/>
      <dgm:spPr/>
    </dgm:pt>
    <dgm:pt modelId="{08D8EC7F-5669-4A4B-92BF-A5530FB3B9D0}" type="pres">
      <dgm:prSet presAssocID="{E732FE4B-5C2D-47A1-82D9-71A11777B398}" presName="textRect" presStyleLbl="revTx" presStyleIdx="1" presStyleCnt="4">
        <dgm:presLayoutVars>
          <dgm:chMax val="1"/>
          <dgm:chPref val="1"/>
        </dgm:presLayoutVars>
      </dgm:prSet>
      <dgm:spPr/>
    </dgm:pt>
    <dgm:pt modelId="{A1F289F0-BE7D-4D4A-A257-543B2AD43308}" type="pres">
      <dgm:prSet presAssocID="{3F845F0B-72D0-4D23-A387-FF11A9BC842F}" presName="sibTrans" presStyleLbl="sibTrans2D1" presStyleIdx="0" presStyleCnt="0"/>
      <dgm:spPr/>
    </dgm:pt>
    <dgm:pt modelId="{DBEF0449-D463-4442-9087-DA5F8BD25BD1}" type="pres">
      <dgm:prSet presAssocID="{1D337132-F407-475E-A9B3-5792CDE1F2FD}" presName="compNode" presStyleCnt="0"/>
      <dgm:spPr/>
    </dgm:pt>
    <dgm:pt modelId="{66341090-EEB1-4769-B552-1D2ABDF0599F}" type="pres">
      <dgm:prSet presAssocID="{1D337132-F407-475E-A9B3-5792CDE1F2FD}" presName="iconBgRect" presStyleLbl="bgShp" presStyleIdx="2" presStyleCnt="4"/>
      <dgm:spPr/>
    </dgm:pt>
    <dgm:pt modelId="{7FD60A67-8045-4A07-8D21-72DE7CF8FCC5}" type="pres">
      <dgm:prSet presAssocID="{1D337132-F407-475E-A9B3-5792CDE1F2F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ignpost with solid fill"/>
        </a:ext>
      </dgm:extLst>
    </dgm:pt>
    <dgm:pt modelId="{D851459F-D0F5-476D-A2D3-1D94FB0CAFCB}" type="pres">
      <dgm:prSet presAssocID="{1D337132-F407-475E-A9B3-5792CDE1F2FD}" presName="spaceRect" presStyleCnt="0"/>
      <dgm:spPr/>
    </dgm:pt>
    <dgm:pt modelId="{3FB785EF-64A4-4402-B9CC-7EAA39FB3DCE}" type="pres">
      <dgm:prSet presAssocID="{1D337132-F407-475E-A9B3-5792CDE1F2FD}" presName="textRect" presStyleLbl="revTx" presStyleIdx="2" presStyleCnt="4">
        <dgm:presLayoutVars>
          <dgm:chMax val="1"/>
          <dgm:chPref val="1"/>
        </dgm:presLayoutVars>
      </dgm:prSet>
      <dgm:spPr/>
    </dgm:pt>
    <dgm:pt modelId="{B7C4E73B-AD85-4A49-9550-83280B6DEF25}" type="pres">
      <dgm:prSet presAssocID="{49A98CF0-6B7B-4677-B96C-52925BF959A3}" presName="sibTrans" presStyleLbl="sibTrans2D1" presStyleIdx="0" presStyleCnt="0"/>
      <dgm:spPr/>
    </dgm:pt>
    <dgm:pt modelId="{BB882A48-DD6C-4DF8-A248-B39024FFB656}" type="pres">
      <dgm:prSet presAssocID="{B918B619-DA7B-492F-8BBA-E4791E196598}" presName="compNode" presStyleCnt="0"/>
      <dgm:spPr/>
    </dgm:pt>
    <dgm:pt modelId="{58EBECAA-2E19-4900-8C7E-44A44441193A}" type="pres">
      <dgm:prSet presAssocID="{B918B619-DA7B-492F-8BBA-E4791E196598}" presName="iconBgRect" presStyleLbl="bgShp" presStyleIdx="3" presStyleCnt="4"/>
      <dgm:spPr/>
    </dgm:pt>
    <dgm:pt modelId="{76B671B8-BF98-4DF6-93E1-B3DEECBA3615}" type="pres">
      <dgm:prSet presAssocID="{B918B619-DA7B-492F-8BBA-E4791E19659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Ear with solid fill"/>
        </a:ext>
      </dgm:extLst>
    </dgm:pt>
    <dgm:pt modelId="{CF87B5E7-36C7-4C5C-8CC7-9E6F8BD31ACD}" type="pres">
      <dgm:prSet presAssocID="{B918B619-DA7B-492F-8BBA-E4791E196598}" presName="spaceRect" presStyleCnt="0"/>
      <dgm:spPr/>
    </dgm:pt>
    <dgm:pt modelId="{BEAB4728-A559-4B75-AB6D-88E7D207BD3A}" type="pres">
      <dgm:prSet presAssocID="{B918B619-DA7B-492F-8BBA-E4791E196598}" presName="textRect" presStyleLbl="revTx" presStyleIdx="3" presStyleCnt="4">
        <dgm:presLayoutVars>
          <dgm:chMax val="1"/>
          <dgm:chPref val="1"/>
        </dgm:presLayoutVars>
      </dgm:prSet>
      <dgm:spPr/>
    </dgm:pt>
  </dgm:ptLst>
  <dgm:cxnLst>
    <dgm:cxn modelId="{28688418-BF58-4034-989E-9344FE1296CF}" type="presOf" srcId="{49A98CF0-6B7B-4677-B96C-52925BF959A3}" destId="{B7C4E73B-AD85-4A49-9550-83280B6DEF25}" srcOrd="0" destOrd="0" presId="urn:microsoft.com/office/officeart/2018/2/layout/IconCircleList"/>
    <dgm:cxn modelId="{FF6BCA36-B704-468B-BC2F-CA86DD9A4EFF}" type="presOf" srcId="{E732FE4B-5C2D-47A1-82D9-71A11777B398}" destId="{08D8EC7F-5669-4A4B-92BF-A5530FB3B9D0}" srcOrd="0" destOrd="0" presId="urn:microsoft.com/office/officeart/2018/2/layout/IconCircleList"/>
    <dgm:cxn modelId="{B2377E5E-D2BD-4B2B-8005-3B5B3F0E921A}" type="presOf" srcId="{B918B619-DA7B-492F-8BBA-E4791E196598}" destId="{BEAB4728-A559-4B75-AB6D-88E7D207BD3A}" srcOrd="0" destOrd="0" presId="urn:microsoft.com/office/officeart/2018/2/layout/IconCircleList"/>
    <dgm:cxn modelId="{14CA326F-A1AB-419B-A38F-746D35518127}" type="presOf" srcId="{3F845F0B-72D0-4D23-A387-FF11A9BC842F}" destId="{A1F289F0-BE7D-4D4A-A257-543B2AD43308}" srcOrd="0" destOrd="0" presId="urn:microsoft.com/office/officeart/2018/2/layout/IconCircleList"/>
    <dgm:cxn modelId="{3921D172-6DDE-442C-B861-85C7A74C06DD}" type="presOf" srcId="{97C57985-B3CA-4294-B826-22012898A32F}" destId="{F3A7E968-F0A6-4112-9D18-32F680929A46}" srcOrd="0" destOrd="0" presId="urn:microsoft.com/office/officeart/2018/2/layout/IconCircleList"/>
    <dgm:cxn modelId="{F7B10274-5D62-4BF7-9A63-6482F6849BC7}" srcId="{E58BB56A-1488-466F-A5A6-A12C4A746B17}" destId="{97C57985-B3CA-4294-B826-22012898A32F}" srcOrd="0" destOrd="0" parTransId="{B0A3DC1F-E0C1-44FF-8951-1D2F76CB35BA}" sibTransId="{62755FC1-6BE9-438C-A2A3-2DB3C5D0E148}"/>
    <dgm:cxn modelId="{2F576B8B-5167-4FDD-8A1A-D9BA2512219D}" type="presOf" srcId="{E58BB56A-1488-466F-A5A6-A12C4A746B17}" destId="{C1A3999B-7360-4693-9D5C-42E0160416A8}" srcOrd="0" destOrd="0" presId="urn:microsoft.com/office/officeart/2018/2/layout/IconCircleList"/>
    <dgm:cxn modelId="{3FC9BA92-EC4B-4902-81C1-684226F1C4EF}" srcId="{E58BB56A-1488-466F-A5A6-A12C4A746B17}" destId="{B918B619-DA7B-492F-8BBA-E4791E196598}" srcOrd="3" destOrd="0" parTransId="{3900246E-826D-42B3-934E-6E77591CBC40}" sibTransId="{CAFFB928-B41F-4715-A010-217D37025E7F}"/>
    <dgm:cxn modelId="{C6FBE9AC-9F5C-4308-A0D3-FD0281B2434E}" type="presOf" srcId="{1D337132-F407-475E-A9B3-5792CDE1F2FD}" destId="{3FB785EF-64A4-4402-B9CC-7EAA39FB3DCE}" srcOrd="0" destOrd="0" presId="urn:microsoft.com/office/officeart/2018/2/layout/IconCircleList"/>
    <dgm:cxn modelId="{D8F790C5-2B75-4C4A-A29F-B0C72010E671}" type="presOf" srcId="{62755FC1-6BE9-438C-A2A3-2DB3C5D0E148}" destId="{285B978F-E088-4851-862B-897069ED2BA7}" srcOrd="0" destOrd="0" presId="urn:microsoft.com/office/officeart/2018/2/layout/IconCircleList"/>
    <dgm:cxn modelId="{DEBD98E4-0E38-402D-810A-BFD7F5CA52EF}" srcId="{E58BB56A-1488-466F-A5A6-A12C4A746B17}" destId="{1D337132-F407-475E-A9B3-5792CDE1F2FD}" srcOrd="2" destOrd="0" parTransId="{058DE016-F9F2-4883-A458-EC789A7B4359}" sibTransId="{49A98CF0-6B7B-4677-B96C-52925BF959A3}"/>
    <dgm:cxn modelId="{0C37D4E4-B0D3-423D-94AE-3B64A479DFCF}" srcId="{E58BB56A-1488-466F-A5A6-A12C4A746B17}" destId="{E732FE4B-5C2D-47A1-82D9-71A11777B398}" srcOrd="1" destOrd="0" parTransId="{B1162A28-F2D5-451E-997A-0A7EE49548AB}" sibTransId="{3F845F0B-72D0-4D23-A387-FF11A9BC842F}"/>
    <dgm:cxn modelId="{B0E3BEC9-8D45-4BDF-9171-632C1DA01AD0}" type="presParOf" srcId="{C1A3999B-7360-4693-9D5C-42E0160416A8}" destId="{DCC9F4BF-A6F8-44CE-A937-2D5F35AFE165}" srcOrd="0" destOrd="0" presId="urn:microsoft.com/office/officeart/2018/2/layout/IconCircleList"/>
    <dgm:cxn modelId="{81316D41-9480-4279-94AC-777277BD9BF0}" type="presParOf" srcId="{DCC9F4BF-A6F8-44CE-A937-2D5F35AFE165}" destId="{C5FB5371-D26D-4985-BC9D-DD1E99E4F27F}" srcOrd="0" destOrd="0" presId="urn:microsoft.com/office/officeart/2018/2/layout/IconCircleList"/>
    <dgm:cxn modelId="{F2566CBF-0DFB-47BD-983C-39459800A5A7}" type="presParOf" srcId="{C5FB5371-D26D-4985-BC9D-DD1E99E4F27F}" destId="{840AD072-FA12-42CE-A744-6AD51FAA021C}" srcOrd="0" destOrd="0" presId="urn:microsoft.com/office/officeart/2018/2/layout/IconCircleList"/>
    <dgm:cxn modelId="{21047E1F-69BA-4584-B498-CBAA4F7E8392}" type="presParOf" srcId="{C5FB5371-D26D-4985-BC9D-DD1E99E4F27F}" destId="{67DB2F16-C120-46B8-B7A0-EFC05A6A8D32}" srcOrd="1" destOrd="0" presId="urn:microsoft.com/office/officeart/2018/2/layout/IconCircleList"/>
    <dgm:cxn modelId="{B53F4BC1-387D-4C73-BB37-19E9B344155E}" type="presParOf" srcId="{C5FB5371-D26D-4985-BC9D-DD1E99E4F27F}" destId="{69B6FC12-3995-4CEC-8FE4-67755044F902}" srcOrd="2" destOrd="0" presId="urn:microsoft.com/office/officeart/2018/2/layout/IconCircleList"/>
    <dgm:cxn modelId="{B25245A7-7DD4-4101-9DB7-C8AF33C83105}" type="presParOf" srcId="{C5FB5371-D26D-4985-BC9D-DD1E99E4F27F}" destId="{F3A7E968-F0A6-4112-9D18-32F680929A46}" srcOrd="3" destOrd="0" presId="urn:microsoft.com/office/officeart/2018/2/layout/IconCircleList"/>
    <dgm:cxn modelId="{22CF391E-9683-4558-A5FF-9D703EB5FC2A}" type="presParOf" srcId="{DCC9F4BF-A6F8-44CE-A937-2D5F35AFE165}" destId="{285B978F-E088-4851-862B-897069ED2BA7}" srcOrd="1" destOrd="0" presId="urn:microsoft.com/office/officeart/2018/2/layout/IconCircleList"/>
    <dgm:cxn modelId="{EDD9760F-02A5-4810-B8F6-63349C529F9F}" type="presParOf" srcId="{DCC9F4BF-A6F8-44CE-A937-2D5F35AFE165}" destId="{BE2CEAE1-5600-485C-8145-9540AB72F1D3}" srcOrd="2" destOrd="0" presId="urn:microsoft.com/office/officeart/2018/2/layout/IconCircleList"/>
    <dgm:cxn modelId="{3578C875-1A50-42C1-A276-99E61412D41C}" type="presParOf" srcId="{BE2CEAE1-5600-485C-8145-9540AB72F1D3}" destId="{ED95A1BB-51D7-4387-9F63-21FCEB35C8DC}" srcOrd="0" destOrd="0" presId="urn:microsoft.com/office/officeart/2018/2/layout/IconCircleList"/>
    <dgm:cxn modelId="{B683F244-9C7F-45CF-A522-704B618D74ED}" type="presParOf" srcId="{BE2CEAE1-5600-485C-8145-9540AB72F1D3}" destId="{B44AB1B9-C886-416B-B1F7-FFDA4105D7F2}" srcOrd="1" destOrd="0" presId="urn:microsoft.com/office/officeart/2018/2/layout/IconCircleList"/>
    <dgm:cxn modelId="{EB6055FE-837C-47B2-A3EA-1DBB406D96C6}" type="presParOf" srcId="{BE2CEAE1-5600-485C-8145-9540AB72F1D3}" destId="{A72EB4C0-EEAD-49D3-9656-37E7E5FE4F31}" srcOrd="2" destOrd="0" presId="urn:microsoft.com/office/officeart/2018/2/layout/IconCircleList"/>
    <dgm:cxn modelId="{7C9386B2-C258-4618-AA9A-370D257B379A}" type="presParOf" srcId="{BE2CEAE1-5600-485C-8145-9540AB72F1D3}" destId="{08D8EC7F-5669-4A4B-92BF-A5530FB3B9D0}" srcOrd="3" destOrd="0" presId="urn:microsoft.com/office/officeart/2018/2/layout/IconCircleList"/>
    <dgm:cxn modelId="{F028CEA9-B6C0-439F-806E-402894D8A062}" type="presParOf" srcId="{DCC9F4BF-A6F8-44CE-A937-2D5F35AFE165}" destId="{A1F289F0-BE7D-4D4A-A257-543B2AD43308}" srcOrd="3" destOrd="0" presId="urn:microsoft.com/office/officeart/2018/2/layout/IconCircleList"/>
    <dgm:cxn modelId="{BDAD9B6A-8EE6-44BA-B006-9069E6B7918D}" type="presParOf" srcId="{DCC9F4BF-A6F8-44CE-A937-2D5F35AFE165}" destId="{DBEF0449-D463-4442-9087-DA5F8BD25BD1}" srcOrd="4" destOrd="0" presId="urn:microsoft.com/office/officeart/2018/2/layout/IconCircleList"/>
    <dgm:cxn modelId="{6C507083-C14E-4AB6-A54E-AB2A66C8A64C}" type="presParOf" srcId="{DBEF0449-D463-4442-9087-DA5F8BD25BD1}" destId="{66341090-EEB1-4769-B552-1D2ABDF0599F}" srcOrd="0" destOrd="0" presId="urn:microsoft.com/office/officeart/2018/2/layout/IconCircleList"/>
    <dgm:cxn modelId="{C703030C-7CCD-452D-8232-B0FFECE85C41}" type="presParOf" srcId="{DBEF0449-D463-4442-9087-DA5F8BD25BD1}" destId="{7FD60A67-8045-4A07-8D21-72DE7CF8FCC5}" srcOrd="1" destOrd="0" presId="urn:microsoft.com/office/officeart/2018/2/layout/IconCircleList"/>
    <dgm:cxn modelId="{3CAB5D28-6F7F-47E1-AF6C-E020270FA49E}" type="presParOf" srcId="{DBEF0449-D463-4442-9087-DA5F8BD25BD1}" destId="{D851459F-D0F5-476D-A2D3-1D94FB0CAFCB}" srcOrd="2" destOrd="0" presId="urn:microsoft.com/office/officeart/2018/2/layout/IconCircleList"/>
    <dgm:cxn modelId="{2AA2B9DE-23A1-403B-8A60-7228D7056BFE}" type="presParOf" srcId="{DBEF0449-D463-4442-9087-DA5F8BD25BD1}" destId="{3FB785EF-64A4-4402-B9CC-7EAA39FB3DCE}" srcOrd="3" destOrd="0" presId="urn:microsoft.com/office/officeart/2018/2/layout/IconCircleList"/>
    <dgm:cxn modelId="{7A36E22A-4F36-4432-8A9C-058410D4BDA7}" type="presParOf" srcId="{DCC9F4BF-A6F8-44CE-A937-2D5F35AFE165}" destId="{B7C4E73B-AD85-4A49-9550-83280B6DEF25}" srcOrd="5" destOrd="0" presId="urn:microsoft.com/office/officeart/2018/2/layout/IconCircleList"/>
    <dgm:cxn modelId="{5089A663-EE2E-4A2F-BDC2-3EDE7ECF1FBF}" type="presParOf" srcId="{DCC9F4BF-A6F8-44CE-A937-2D5F35AFE165}" destId="{BB882A48-DD6C-4DF8-A248-B39024FFB656}" srcOrd="6" destOrd="0" presId="urn:microsoft.com/office/officeart/2018/2/layout/IconCircleList"/>
    <dgm:cxn modelId="{A55B7557-8FCE-4861-91F8-1EABEBEDACAB}" type="presParOf" srcId="{BB882A48-DD6C-4DF8-A248-B39024FFB656}" destId="{58EBECAA-2E19-4900-8C7E-44A44441193A}" srcOrd="0" destOrd="0" presId="urn:microsoft.com/office/officeart/2018/2/layout/IconCircleList"/>
    <dgm:cxn modelId="{562EF211-27BE-4CB7-BECD-899B8A831B8C}" type="presParOf" srcId="{BB882A48-DD6C-4DF8-A248-B39024FFB656}" destId="{76B671B8-BF98-4DF6-93E1-B3DEECBA3615}" srcOrd="1" destOrd="0" presId="urn:microsoft.com/office/officeart/2018/2/layout/IconCircleList"/>
    <dgm:cxn modelId="{5015A03B-1CDA-4AE5-93E1-69AF509979D6}" type="presParOf" srcId="{BB882A48-DD6C-4DF8-A248-B39024FFB656}" destId="{CF87B5E7-36C7-4C5C-8CC7-9E6F8BD31ACD}" srcOrd="2" destOrd="0" presId="urn:microsoft.com/office/officeart/2018/2/layout/IconCircleList"/>
    <dgm:cxn modelId="{A3E6E191-F533-416C-81B9-A1D83D1FC5AB}" type="presParOf" srcId="{BB882A48-DD6C-4DF8-A248-B39024FFB656}" destId="{BEAB4728-A559-4B75-AB6D-88E7D207BD3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366C6D-EEB3-47B0-953B-1F0D5D69417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7FE8F1D-CEC6-494C-AB8A-CC10ADF775DB}">
      <dgm:prSet/>
      <dgm:spPr/>
      <dgm:t>
        <a:bodyPr/>
        <a:lstStyle/>
        <a:p>
          <a:pPr>
            <a:lnSpc>
              <a:spcPct val="100000"/>
            </a:lnSpc>
          </a:pPr>
          <a:r>
            <a:rPr lang="en-US"/>
            <a:t>Ground</a:t>
          </a:r>
        </a:p>
      </dgm:t>
    </dgm:pt>
    <dgm:pt modelId="{D53E5ABE-8350-416D-B4A2-82C5B2A938B1}" type="parTrans" cxnId="{06C7A7E3-7BCE-4EF1-9602-D38F477D50F1}">
      <dgm:prSet/>
      <dgm:spPr/>
      <dgm:t>
        <a:bodyPr/>
        <a:lstStyle/>
        <a:p>
          <a:endParaRPr lang="en-US"/>
        </a:p>
      </dgm:t>
    </dgm:pt>
    <dgm:pt modelId="{384877C0-F5D1-4293-8D4C-D17AF1ADCFCB}" type="sibTrans" cxnId="{06C7A7E3-7BCE-4EF1-9602-D38F477D50F1}">
      <dgm:prSet/>
      <dgm:spPr/>
      <dgm:t>
        <a:bodyPr/>
        <a:lstStyle/>
        <a:p>
          <a:endParaRPr lang="en-US"/>
        </a:p>
      </dgm:t>
    </dgm:pt>
    <dgm:pt modelId="{A29F9DBF-F6F4-40DC-90F7-7C0CD6FFDD1E}">
      <dgm:prSet custT="1"/>
      <dgm:spPr/>
      <dgm:t>
        <a:bodyPr/>
        <a:lstStyle/>
        <a:p>
          <a:pPr>
            <a:lnSpc>
              <a:spcPct val="100000"/>
            </a:lnSpc>
          </a:pPr>
          <a:r>
            <a:rPr lang="en-US" sz="1200"/>
            <a:t>Brief grounding or mindfulness exercise</a:t>
          </a:r>
        </a:p>
      </dgm:t>
    </dgm:pt>
    <dgm:pt modelId="{1220CC77-913E-4EC8-AAF7-3B5DE8806692}" type="parTrans" cxnId="{C7BB2FBB-6798-40E6-99B4-062673C62D39}">
      <dgm:prSet/>
      <dgm:spPr/>
      <dgm:t>
        <a:bodyPr/>
        <a:lstStyle/>
        <a:p>
          <a:endParaRPr lang="en-US"/>
        </a:p>
      </dgm:t>
    </dgm:pt>
    <dgm:pt modelId="{27AFD84B-24D6-4984-8A0C-33BE365EB58F}" type="sibTrans" cxnId="{C7BB2FBB-6798-40E6-99B4-062673C62D39}">
      <dgm:prSet/>
      <dgm:spPr/>
      <dgm:t>
        <a:bodyPr/>
        <a:lstStyle/>
        <a:p>
          <a:endParaRPr lang="en-US"/>
        </a:p>
      </dgm:t>
    </dgm:pt>
    <dgm:pt modelId="{9B545520-C535-4B4E-AF28-9FC7C145647B}">
      <dgm:prSet/>
      <dgm:spPr/>
      <dgm:t>
        <a:bodyPr/>
        <a:lstStyle/>
        <a:p>
          <a:pPr>
            <a:lnSpc>
              <a:spcPct val="100000"/>
            </a:lnSpc>
          </a:pPr>
          <a:r>
            <a:rPr lang="en-US"/>
            <a:t>Read</a:t>
          </a:r>
        </a:p>
      </dgm:t>
    </dgm:pt>
    <dgm:pt modelId="{EDC60B8E-AFFA-4286-989D-8FC44B5B441C}" type="parTrans" cxnId="{8E3ED4B3-39DF-4112-831B-630765E4E20D}">
      <dgm:prSet/>
      <dgm:spPr/>
      <dgm:t>
        <a:bodyPr/>
        <a:lstStyle/>
        <a:p>
          <a:endParaRPr lang="en-US"/>
        </a:p>
      </dgm:t>
    </dgm:pt>
    <dgm:pt modelId="{989639F3-B0C7-464B-AE8F-D99F129D5CFD}" type="sibTrans" cxnId="{8E3ED4B3-39DF-4112-831B-630765E4E20D}">
      <dgm:prSet/>
      <dgm:spPr/>
      <dgm:t>
        <a:bodyPr/>
        <a:lstStyle/>
        <a:p>
          <a:endParaRPr lang="en-US"/>
        </a:p>
      </dgm:t>
    </dgm:pt>
    <dgm:pt modelId="{3FFB0229-9DBE-4FF7-A0FC-EF5C27A6358E}">
      <dgm:prSet custT="1"/>
      <dgm:spPr/>
      <dgm:t>
        <a:bodyPr/>
        <a:lstStyle/>
        <a:p>
          <a:pPr>
            <a:lnSpc>
              <a:spcPct val="100000"/>
            </a:lnSpc>
          </a:pPr>
          <a:r>
            <a:rPr lang="en-US" sz="1200"/>
            <a:t>Collectively read a published poem that explores thoughts, feelings, images, or behaviors that connect with the group’s current needs or themes. Invite all clients to take turns in the reading. </a:t>
          </a:r>
        </a:p>
      </dgm:t>
    </dgm:pt>
    <dgm:pt modelId="{3CB43DEB-DC27-4AF7-86C9-3A1F6FFAB4E9}" type="parTrans" cxnId="{EF79FB38-9481-4D7C-A0BB-2CE96192FD4A}">
      <dgm:prSet/>
      <dgm:spPr/>
      <dgm:t>
        <a:bodyPr/>
        <a:lstStyle/>
        <a:p>
          <a:endParaRPr lang="en-US"/>
        </a:p>
      </dgm:t>
    </dgm:pt>
    <dgm:pt modelId="{F777AE5F-2B25-4378-A766-DD8F06257BE1}" type="sibTrans" cxnId="{EF79FB38-9481-4D7C-A0BB-2CE96192FD4A}">
      <dgm:prSet/>
      <dgm:spPr/>
      <dgm:t>
        <a:bodyPr/>
        <a:lstStyle/>
        <a:p>
          <a:endParaRPr lang="en-US"/>
        </a:p>
      </dgm:t>
    </dgm:pt>
    <dgm:pt modelId="{E3215323-2B6B-4EFF-B752-5AEC7DC56E39}">
      <dgm:prSet/>
      <dgm:spPr/>
      <dgm:t>
        <a:bodyPr/>
        <a:lstStyle/>
        <a:p>
          <a:pPr>
            <a:lnSpc>
              <a:spcPct val="100000"/>
            </a:lnSpc>
          </a:pPr>
          <a:r>
            <a:rPr lang="en-US"/>
            <a:t>Discuss</a:t>
          </a:r>
        </a:p>
      </dgm:t>
    </dgm:pt>
    <dgm:pt modelId="{7B84DFF3-9EFD-4952-9F40-8E6E56DB7DE3}" type="parTrans" cxnId="{F2A9E6F2-E04F-4792-A2A8-F9623E56790C}">
      <dgm:prSet/>
      <dgm:spPr/>
      <dgm:t>
        <a:bodyPr/>
        <a:lstStyle/>
        <a:p>
          <a:endParaRPr lang="en-US"/>
        </a:p>
      </dgm:t>
    </dgm:pt>
    <dgm:pt modelId="{57380FE2-0B9B-4BFE-8A95-94289DDA8DAE}" type="sibTrans" cxnId="{F2A9E6F2-E04F-4792-A2A8-F9623E56790C}">
      <dgm:prSet/>
      <dgm:spPr/>
      <dgm:t>
        <a:bodyPr/>
        <a:lstStyle/>
        <a:p>
          <a:endParaRPr lang="en-US"/>
        </a:p>
      </dgm:t>
    </dgm:pt>
    <dgm:pt modelId="{2D6FB9D0-8766-49AB-AC12-E05D57B91DED}">
      <dgm:prSet custT="1"/>
      <dgm:spPr/>
      <dgm:t>
        <a:bodyPr/>
        <a:lstStyle/>
        <a:p>
          <a:pPr>
            <a:lnSpc>
              <a:spcPct val="100000"/>
            </a:lnSpc>
          </a:pPr>
          <a:r>
            <a:rPr lang="en-US" sz="1200"/>
            <a:t>Invite clients to share what lines, images, emotions, or themes in the poems resonated with them</a:t>
          </a:r>
        </a:p>
      </dgm:t>
    </dgm:pt>
    <dgm:pt modelId="{7FE2DFD3-289E-4C51-B894-C3BB2FDC05A1}" type="parTrans" cxnId="{94B8A89E-6575-419F-8D04-3771528E2A8E}">
      <dgm:prSet/>
      <dgm:spPr/>
      <dgm:t>
        <a:bodyPr/>
        <a:lstStyle/>
        <a:p>
          <a:endParaRPr lang="en-US"/>
        </a:p>
      </dgm:t>
    </dgm:pt>
    <dgm:pt modelId="{2D7B8B8A-1929-4509-AE93-6CB1B0C45594}" type="sibTrans" cxnId="{94B8A89E-6575-419F-8D04-3771528E2A8E}">
      <dgm:prSet/>
      <dgm:spPr/>
      <dgm:t>
        <a:bodyPr/>
        <a:lstStyle/>
        <a:p>
          <a:endParaRPr lang="en-US"/>
        </a:p>
      </dgm:t>
    </dgm:pt>
    <dgm:pt modelId="{27A73D3C-773C-4DC3-A101-EFAD5A9C0B42}">
      <dgm:prSet/>
      <dgm:spPr/>
      <dgm:t>
        <a:bodyPr/>
        <a:lstStyle/>
        <a:p>
          <a:pPr>
            <a:lnSpc>
              <a:spcPct val="100000"/>
            </a:lnSpc>
          </a:pPr>
          <a:r>
            <a:rPr lang="en-US"/>
            <a:t>Create</a:t>
          </a:r>
        </a:p>
      </dgm:t>
    </dgm:pt>
    <dgm:pt modelId="{6656D6E6-CD41-4469-B250-09B18263D372}" type="parTrans" cxnId="{F6AE30D2-992A-4B9E-AB85-6591283F22D5}">
      <dgm:prSet/>
      <dgm:spPr/>
      <dgm:t>
        <a:bodyPr/>
        <a:lstStyle/>
        <a:p>
          <a:endParaRPr lang="en-US"/>
        </a:p>
      </dgm:t>
    </dgm:pt>
    <dgm:pt modelId="{AFC86A89-B81C-4D5D-9DDF-BA6D36D8E402}" type="sibTrans" cxnId="{F6AE30D2-992A-4B9E-AB85-6591283F22D5}">
      <dgm:prSet/>
      <dgm:spPr/>
      <dgm:t>
        <a:bodyPr/>
        <a:lstStyle/>
        <a:p>
          <a:endParaRPr lang="en-US"/>
        </a:p>
      </dgm:t>
    </dgm:pt>
    <dgm:pt modelId="{C3C8CD24-B85F-4C17-8704-7D8203C74904}">
      <dgm:prSet custT="1"/>
      <dgm:spPr/>
      <dgm:t>
        <a:bodyPr/>
        <a:lstStyle/>
        <a:p>
          <a:pPr>
            <a:lnSpc>
              <a:spcPct val="100000"/>
            </a:lnSpc>
          </a:pPr>
          <a:r>
            <a:rPr lang="en-US" sz="1200"/>
            <a:t>Offer clients a prompt connected with the published poem AND give them permission to go in any direction that feels right </a:t>
          </a:r>
        </a:p>
      </dgm:t>
    </dgm:pt>
    <dgm:pt modelId="{7BE755C8-1A31-40DA-83BA-98AD07B57433}" type="parTrans" cxnId="{B9008C32-D24E-47AB-90F9-76A2A9D5A6CE}">
      <dgm:prSet/>
      <dgm:spPr/>
      <dgm:t>
        <a:bodyPr/>
        <a:lstStyle/>
        <a:p>
          <a:endParaRPr lang="en-US"/>
        </a:p>
      </dgm:t>
    </dgm:pt>
    <dgm:pt modelId="{AD469CE7-48B0-4E07-AAE2-888E03C0506E}" type="sibTrans" cxnId="{B9008C32-D24E-47AB-90F9-76A2A9D5A6CE}">
      <dgm:prSet/>
      <dgm:spPr/>
      <dgm:t>
        <a:bodyPr/>
        <a:lstStyle/>
        <a:p>
          <a:endParaRPr lang="en-US"/>
        </a:p>
      </dgm:t>
    </dgm:pt>
    <dgm:pt modelId="{8F6F550D-F49D-459C-AA94-F956807F8CDB}">
      <dgm:prSet/>
      <dgm:spPr/>
      <dgm:t>
        <a:bodyPr/>
        <a:lstStyle/>
        <a:p>
          <a:pPr>
            <a:lnSpc>
              <a:spcPct val="100000"/>
            </a:lnSpc>
          </a:pPr>
          <a:r>
            <a:rPr lang="en-US"/>
            <a:t>Share</a:t>
          </a:r>
        </a:p>
      </dgm:t>
    </dgm:pt>
    <dgm:pt modelId="{38346B24-AC68-4F66-91FB-2E765357A850}" type="parTrans" cxnId="{20323233-ED4E-4F60-9A8A-D4BCF232C056}">
      <dgm:prSet/>
      <dgm:spPr/>
      <dgm:t>
        <a:bodyPr/>
        <a:lstStyle/>
        <a:p>
          <a:endParaRPr lang="en-US"/>
        </a:p>
      </dgm:t>
    </dgm:pt>
    <dgm:pt modelId="{FD2B25DA-C322-4705-868E-C991A51EBB02}" type="sibTrans" cxnId="{20323233-ED4E-4F60-9A8A-D4BCF232C056}">
      <dgm:prSet/>
      <dgm:spPr/>
      <dgm:t>
        <a:bodyPr/>
        <a:lstStyle/>
        <a:p>
          <a:endParaRPr lang="en-US"/>
        </a:p>
      </dgm:t>
    </dgm:pt>
    <dgm:pt modelId="{3351A8D5-7893-4CE7-B6C8-66157ADD7A31}">
      <dgm:prSet custT="1"/>
      <dgm:spPr/>
      <dgm:t>
        <a:bodyPr/>
        <a:lstStyle/>
        <a:p>
          <a:pPr>
            <a:lnSpc>
              <a:spcPct val="100000"/>
            </a:lnSpc>
          </a:pPr>
          <a:r>
            <a:rPr lang="en-US" sz="1200"/>
            <a:t>Invite clients to read their work aloud to the group (but don’t force them to). Encourage group to actively listen and be prepared to share what resonated with them.</a:t>
          </a:r>
        </a:p>
      </dgm:t>
    </dgm:pt>
    <dgm:pt modelId="{DBBEC0A5-78DD-4068-9900-7DEB9DF205A2}" type="parTrans" cxnId="{B8B697D6-27AC-4F45-9F68-8D02B1A95100}">
      <dgm:prSet/>
      <dgm:spPr/>
      <dgm:t>
        <a:bodyPr/>
        <a:lstStyle/>
        <a:p>
          <a:endParaRPr lang="en-US"/>
        </a:p>
      </dgm:t>
    </dgm:pt>
    <dgm:pt modelId="{78D6ADC2-5BF4-45A5-822D-5B65A6F0CC8A}" type="sibTrans" cxnId="{B8B697D6-27AC-4F45-9F68-8D02B1A95100}">
      <dgm:prSet/>
      <dgm:spPr/>
      <dgm:t>
        <a:bodyPr/>
        <a:lstStyle/>
        <a:p>
          <a:endParaRPr lang="en-US"/>
        </a:p>
      </dgm:t>
    </dgm:pt>
    <dgm:pt modelId="{636BF691-10C4-4A52-A9EA-2253F5A260D1}">
      <dgm:prSet/>
      <dgm:spPr/>
      <dgm:t>
        <a:bodyPr/>
        <a:lstStyle/>
        <a:p>
          <a:pPr>
            <a:lnSpc>
              <a:spcPct val="100000"/>
            </a:lnSpc>
          </a:pPr>
          <a:r>
            <a:rPr lang="en-US"/>
            <a:t>Celebrate </a:t>
          </a:r>
        </a:p>
      </dgm:t>
    </dgm:pt>
    <dgm:pt modelId="{13952162-227C-4DC4-A149-40BD2DEB628F}" type="parTrans" cxnId="{C7E3A380-6707-4AA7-9C3B-C4D445488BFD}">
      <dgm:prSet/>
      <dgm:spPr/>
      <dgm:t>
        <a:bodyPr/>
        <a:lstStyle/>
        <a:p>
          <a:endParaRPr lang="en-US"/>
        </a:p>
      </dgm:t>
    </dgm:pt>
    <dgm:pt modelId="{5355DCB5-8EC7-4712-BFB4-A3287A551CB3}" type="sibTrans" cxnId="{C7E3A380-6707-4AA7-9C3B-C4D445488BFD}">
      <dgm:prSet/>
      <dgm:spPr/>
      <dgm:t>
        <a:bodyPr/>
        <a:lstStyle/>
        <a:p>
          <a:endParaRPr lang="en-US"/>
        </a:p>
      </dgm:t>
    </dgm:pt>
    <dgm:pt modelId="{66621D0C-2F37-400E-B649-E2E4CA16483B}">
      <dgm:prSet custT="1"/>
      <dgm:spPr/>
      <dgm:t>
        <a:bodyPr/>
        <a:lstStyle/>
        <a:p>
          <a:pPr>
            <a:lnSpc>
              <a:spcPct val="100000"/>
            </a:lnSpc>
          </a:pPr>
          <a:r>
            <a:rPr lang="en-US" sz="1200"/>
            <a:t>Ask group members to offer specific affirming feedback about what they heard in the work that struck them. Model this by giving feedback yourself. </a:t>
          </a:r>
        </a:p>
      </dgm:t>
    </dgm:pt>
    <dgm:pt modelId="{AB11213A-B374-4496-AF62-EF50994CEA1C}" type="parTrans" cxnId="{BCBFB348-666A-43E6-BF71-6DCED7911984}">
      <dgm:prSet/>
      <dgm:spPr/>
      <dgm:t>
        <a:bodyPr/>
        <a:lstStyle/>
        <a:p>
          <a:endParaRPr lang="en-US"/>
        </a:p>
      </dgm:t>
    </dgm:pt>
    <dgm:pt modelId="{764632A8-0777-4C2D-B7B6-5426CE8CF54F}" type="sibTrans" cxnId="{BCBFB348-666A-43E6-BF71-6DCED7911984}">
      <dgm:prSet/>
      <dgm:spPr/>
      <dgm:t>
        <a:bodyPr/>
        <a:lstStyle/>
        <a:p>
          <a:endParaRPr lang="en-US"/>
        </a:p>
      </dgm:t>
    </dgm:pt>
    <dgm:pt modelId="{C79D3F15-3695-4FB5-86CC-6EE3F4F12284}" type="pres">
      <dgm:prSet presAssocID="{38366C6D-EEB3-47B0-953B-1F0D5D694179}" presName="root" presStyleCnt="0">
        <dgm:presLayoutVars>
          <dgm:dir/>
          <dgm:resizeHandles val="exact"/>
        </dgm:presLayoutVars>
      </dgm:prSet>
      <dgm:spPr/>
    </dgm:pt>
    <dgm:pt modelId="{6D8F81FE-DA86-4C54-BC89-9A9DF66681FA}" type="pres">
      <dgm:prSet presAssocID="{37FE8F1D-CEC6-494C-AB8A-CC10ADF775DB}" presName="compNode" presStyleCnt="0"/>
      <dgm:spPr/>
    </dgm:pt>
    <dgm:pt modelId="{4C159B7A-4D4F-4BF5-BF0D-4263BB362102}" type="pres">
      <dgm:prSet presAssocID="{37FE8F1D-CEC6-494C-AB8A-CC10ADF775DB}" presName="bgRect" presStyleLbl="bgShp" presStyleIdx="0" presStyleCnt="6"/>
      <dgm:spPr/>
    </dgm:pt>
    <dgm:pt modelId="{84EA2D33-D895-4F40-8BD6-7AF8A6F22A3C}" type="pres">
      <dgm:prSet presAssocID="{37FE8F1D-CEC6-494C-AB8A-CC10ADF775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E73C3AE-EBCF-4B93-B8D8-0BF285158615}" type="pres">
      <dgm:prSet presAssocID="{37FE8F1D-CEC6-494C-AB8A-CC10ADF775DB}" presName="spaceRect" presStyleCnt="0"/>
      <dgm:spPr/>
    </dgm:pt>
    <dgm:pt modelId="{65B0CA72-388B-4D7D-821A-4D40DDDB8077}" type="pres">
      <dgm:prSet presAssocID="{37FE8F1D-CEC6-494C-AB8A-CC10ADF775DB}" presName="parTx" presStyleLbl="revTx" presStyleIdx="0" presStyleCnt="12">
        <dgm:presLayoutVars>
          <dgm:chMax val="0"/>
          <dgm:chPref val="0"/>
        </dgm:presLayoutVars>
      </dgm:prSet>
      <dgm:spPr/>
    </dgm:pt>
    <dgm:pt modelId="{EA00FC04-4CDD-43D9-8776-1F0C609BA8C4}" type="pres">
      <dgm:prSet presAssocID="{37FE8F1D-CEC6-494C-AB8A-CC10ADF775DB}" presName="desTx" presStyleLbl="revTx" presStyleIdx="1" presStyleCnt="12">
        <dgm:presLayoutVars/>
      </dgm:prSet>
      <dgm:spPr/>
    </dgm:pt>
    <dgm:pt modelId="{2DB462CA-0CBE-4C86-BB6E-B1848F106020}" type="pres">
      <dgm:prSet presAssocID="{384877C0-F5D1-4293-8D4C-D17AF1ADCFCB}" presName="sibTrans" presStyleCnt="0"/>
      <dgm:spPr/>
    </dgm:pt>
    <dgm:pt modelId="{C59A4870-87B0-44BF-BCC4-BDB9F276C57C}" type="pres">
      <dgm:prSet presAssocID="{9B545520-C535-4B4E-AF28-9FC7C145647B}" presName="compNode" presStyleCnt="0"/>
      <dgm:spPr/>
    </dgm:pt>
    <dgm:pt modelId="{513B2154-A8A9-469A-BA77-3B8F21B880CA}" type="pres">
      <dgm:prSet presAssocID="{9B545520-C535-4B4E-AF28-9FC7C145647B}" presName="bgRect" presStyleLbl="bgShp" presStyleIdx="1" presStyleCnt="6"/>
      <dgm:spPr/>
    </dgm:pt>
    <dgm:pt modelId="{08B386D6-B45A-4ECA-85BE-EB67F86AFFD3}" type="pres">
      <dgm:prSet presAssocID="{9B545520-C535-4B4E-AF28-9FC7C145647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45D03945-AAA5-4022-9A14-4F3137EC8324}" type="pres">
      <dgm:prSet presAssocID="{9B545520-C535-4B4E-AF28-9FC7C145647B}" presName="spaceRect" presStyleCnt="0"/>
      <dgm:spPr/>
    </dgm:pt>
    <dgm:pt modelId="{A72401ED-83D3-47C9-AE40-7D6D53F7EA88}" type="pres">
      <dgm:prSet presAssocID="{9B545520-C535-4B4E-AF28-9FC7C145647B}" presName="parTx" presStyleLbl="revTx" presStyleIdx="2" presStyleCnt="12">
        <dgm:presLayoutVars>
          <dgm:chMax val="0"/>
          <dgm:chPref val="0"/>
        </dgm:presLayoutVars>
      </dgm:prSet>
      <dgm:spPr/>
    </dgm:pt>
    <dgm:pt modelId="{AD9927AC-685D-4D00-89E3-03ED1D810B5B}" type="pres">
      <dgm:prSet presAssocID="{9B545520-C535-4B4E-AF28-9FC7C145647B}" presName="desTx" presStyleLbl="revTx" presStyleIdx="3" presStyleCnt="12">
        <dgm:presLayoutVars/>
      </dgm:prSet>
      <dgm:spPr/>
    </dgm:pt>
    <dgm:pt modelId="{8385D6B1-C61C-488D-AD25-D2E5E17FA9A9}" type="pres">
      <dgm:prSet presAssocID="{989639F3-B0C7-464B-AE8F-D99F129D5CFD}" presName="sibTrans" presStyleCnt="0"/>
      <dgm:spPr/>
    </dgm:pt>
    <dgm:pt modelId="{031DE641-C16C-41AF-B84C-C81ABE03BBF2}" type="pres">
      <dgm:prSet presAssocID="{E3215323-2B6B-4EFF-B752-5AEC7DC56E39}" presName="compNode" presStyleCnt="0"/>
      <dgm:spPr/>
    </dgm:pt>
    <dgm:pt modelId="{A8B626D3-E7E8-4ADF-A4C9-648BB4BB23FC}" type="pres">
      <dgm:prSet presAssocID="{E3215323-2B6B-4EFF-B752-5AEC7DC56E39}" presName="bgRect" presStyleLbl="bgShp" presStyleIdx="2" presStyleCnt="6"/>
      <dgm:spPr/>
    </dgm:pt>
    <dgm:pt modelId="{1B422BD8-F330-4C0A-8F3A-83E578FFE32A}" type="pres">
      <dgm:prSet presAssocID="{E3215323-2B6B-4EFF-B752-5AEC7DC56E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34BB78A9-4A77-41F0-951A-2F5966A468D2}" type="pres">
      <dgm:prSet presAssocID="{E3215323-2B6B-4EFF-B752-5AEC7DC56E39}" presName="spaceRect" presStyleCnt="0"/>
      <dgm:spPr/>
    </dgm:pt>
    <dgm:pt modelId="{580BCC60-4179-4627-9B5A-B2965A6FE264}" type="pres">
      <dgm:prSet presAssocID="{E3215323-2B6B-4EFF-B752-5AEC7DC56E39}" presName="parTx" presStyleLbl="revTx" presStyleIdx="4" presStyleCnt="12">
        <dgm:presLayoutVars>
          <dgm:chMax val="0"/>
          <dgm:chPref val="0"/>
        </dgm:presLayoutVars>
      </dgm:prSet>
      <dgm:spPr/>
    </dgm:pt>
    <dgm:pt modelId="{3E6CA7E5-CF9F-4F69-BECB-A49B6871BB6F}" type="pres">
      <dgm:prSet presAssocID="{E3215323-2B6B-4EFF-B752-5AEC7DC56E39}" presName="desTx" presStyleLbl="revTx" presStyleIdx="5" presStyleCnt="12">
        <dgm:presLayoutVars/>
      </dgm:prSet>
      <dgm:spPr/>
    </dgm:pt>
    <dgm:pt modelId="{BD696A7E-113D-4073-9318-7DEA018EBEF1}" type="pres">
      <dgm:prSet presAssocID="{57380FE2-0B9B-4BFE-8A95-94289DDA8DAE}" presName="sibTrans" presStyleCnt="0"/>
      <dgm:spPr/>
    </dgm:pt>
    <dgm:pt modelId="{8CB41E04-D567-42C6-B66A-E78AE9B15F9A}" type="pres">
      <dgm:prSet presAssocID="{27A73D3C-773C-4DC3-A101-EFAD5A9C0B42}" presName="compNode" presStyleCnt="0"/>
      <dgm:spPr/>
    </dgm:pt>
    <dgm:pt modelId="{7B8401C9-0CCE-4A1C-A779-AF4348CA7136}" type="pres">
      <dgm:prSet presAssocID="{27A73D3C-773C-4DC3-A101-EFAD5A9C0B42}" presName="bgRect" presStyleLbl="bgShp" presStyleIdx="3" presStyleCnt="6"/>
      <dgm:spPr/>
    </dgm:pt>
    <dgm:pt modelId="{52FC3B99-D63E-4073-B49E-5030A68817E4}" type="pres">
      <dgm:prSet presAssocID="{27A73D3C-773C-4DC3-A101-EFAD5A9C0B42}"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ribble with solid fill"/>
        </a:ext>
      </dgm:extLst>
    </dgm:pt>
    <dgm:pt modelId="{303AC3CD-C196-493B-90C4-1247DDDD7219}" type="pres">
      <dgm:prSet presAssocID="{27A73D3C-773C-4DC3-A101-EFAD5A9C0B42}" presName="spaceRect" presStyleCnt="0"/>
      <dgm:spPr/>
    </dgm:pt>
    <dgm:pt modelId="{D58BA411-9001-4DFF-BCD6-B5EAC57A55A7}" type="pres">
      <dgm:prSet presAssocID="{27A73D3C-773C-4DC3-A101-EFAD5A9C0B42}" presName="parTx" presStyleLbl="revTx" presStyleIdx="6" presStyleCnt="12">
        <dgm:presLayoutVars>
          <dgm:chMax val="0"/>
          <dgm:chPref val="0"/>
        </dgm:presLayoutVars>
      </dgm:prSet>
      <dgm:spPr/>
    </dgm:pt>
    <dgm:pt modelId="{5F9E41DE-78E2-4B39-98A0-D510CB1CB0D3}" type="pres">
      <dgm:prSet presAssocID="{27A73D3C-773C-4DC3-A101-EFAD5A9C0B42}" presName="desTx" presStyleLbl="revTx" presStyleIdx="7" presStyleCnt="12">
        <dgm:presLayoutVars/>
      </dgm:prSet>
      <dgm:spPr/>
    </dgm:pt>
    <dgm:pt modelId="{69BDEC7C-FC84-4CBE-9C25-8C2754637E5D}" type="pres">
      <dgm:prSet presAssocID="{AFC86A89-B81C-4D5D-9DDF-BA6D36D8E402}" presName="sibTrans" presStyleCnt="0"/>
      <dgm:spPr/>
    </dgm:pt>
    <dgm:pt modelId="{DEF4B74C-142E-4759-A446-A7915AE1AD2C}" type="pres">
      <dgm:prSet presAssocID="{8F6F550D-F49D-459C-AA94-F956807F8CDB}" presName="compNode" presStyleCnt="0"/>
      <dgm:spPr/>
    </dgm:pt>
    <dgm:pt modelId="{1128C112-83F6-491B-ADC0-92202E96EE62}" type="pres">
      <dgm:prSet presAssocID="{8F6F550D-F49D-459C-AA94-F956807F8CDB}" presName="bgRect" presStyleLbl="bgShp" presStyleIdx="4" presStyleCnt="6"/>
      <dgm:spPr/>
    </dgm:pt>
    <dgm:pt modelId="{1F72B89F-6934-449D-B73E-4E51389A1C99}" type="pres">
      <dgm:prSet presAssocID="{8F6F550D-F49D-459C-AA94-F956807F8CD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9AE290EA-489D-423F-A271-BE0C60FF85FE}" type="pres">
      <dgm:prSet presAssocID="{8F6F550D-F49D-459C-AA94-F956807F8CDB}" presName="spaceRect" presStyleCnt="0"/>
      <dgm:spPr/>
    </dgm:pt>
    <dgm:pt modelId="{2E64DBE0-FC6E-4B22-9EDF-AF5FDE20DB49}" type="pres">
      <dgm:prSet presAssocID="{8F6F550D-F49D-459C-AA94-F956807F8CDB}" presName="parTx" presStyleLbl="revTx" presStyleIdx="8" presStyleCnt="12">
        <dgm:presLayoutVars>
          <dgm:chMax val="0"/>
          <dgm:chPref val="0"/>
        </dgm:presLayoutVars>
      </dgm:prSet>
      <dgm:spPr/>
    </dgm:pt>
    <dgm:pt modelId="{5B1062F1-BE42-4129-B630-97991C3CA9BB}" type="pres">
      <dgm:prSet presAssocID="{8F6F550D-F49D-459C-AA94-F956807F8CDB}" presName="desTx" presStyleLbl="revTx" presStyleIdx="9" presStyleCnt="12">
        <dgm:presLayoutVars/>
      </dgm:prSet>
      <dgm:spPr/>
    </dgm:pt>
    <dgm:pt modelId="{07587F3B-C4CC-4ED4-B7AF-9B10920E5B6B}" type="pres">
      <dgm:prSet presAssocID="{FD2B25DA-C322-4705-868E-C991A51EBB02}" presName="sibTrans" presStyleCnt="0"/>
      <dgm:spPr/>
    </dgm:pt>
    <dgm:pt modelId="{8ACB08BF-9E1F-41AA-9389-211F434D404A}" type="pres">
      <dgm:prSet presAssocID="{636BF691-10C4-4A52-A9EA-2253F5A260D1}" presName="compNode" presStyleCnt="0"/>
      <dgm:spPr/>
    </dgm:pt>
    <dgm:pt modelId="{EC316049-BBD0-469E-A337-EDB388F3FEBA}" type="pres">
      <dgm:prSet presAssocID="{636BF691-10C4-4A52-A9EA-2253F5A260D1}" presName="bgRect" presStyleLbl="bgShp" presStyleIdx="5" presStyleCnt="6"/>
      <dgm:spPr/>
    </dgm:pt>
    <dgm:pt modelId="{177EA9AF-3877-456F-A021-179F5938469C}" type="pres">
      <dgm:prSet presAssocID="{636BF691-10C4-4A52-A9EA-2253F5A260D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Success"/>
        </a:ext>
      </dgm:extLst>
    </dgm:pt>
    <dgm:pt modelId="{0AA0B8B0-DB14-4246-AFE6-5D9DF1365DC8}" type="pres">
      <dgm:prSet presAssocID="{636BF691-10C4-4A52-A9EA-2253F5A260D1}" presName="spaceRect" presStyleCnt="0"/>
      <dgm:spPr/>
    </dgm:pt>
    <dgm:pt modelId="{C78832E4-E630-4327-84AE-3D81B16C7E6C}" type="pres">
      <dgm:prSet presAssocID="{636BF691-10C4-4A52-A9EA-2253F5A260D1}" presName="parTx" presStyleLbl="revTx" presStyleIdx="10" presStyleCnt="12">
        <dgm:presLayoutVars>
          <dgm:chMax val="0"/>
          <dgm:chPref val="0"/>
        </dgm:presLayoutVars>
      </dgm:prSet>
      <dgm:spPr/>
    </dgm:pt>
    <dgm:pt modelId="{3D551DFA-E6B1-411E-BCF5-66ED9BC6668C}" type="pres">
      <dgm:prSet presAssocID="{636BF691-10C4-4A52-A9EA-2253F5A260D1}" presName="desTx" presStyleLbl="revTx" presStyleIdx="11" presStyleCnt="12">
        <dgm:presLayoutVars/>
      </dgm:prSet>
      <dgm:spPr/>
    </dgm:pt>
  </dgm:ptLst>
  <dgm:cxnLst>
    <dgm:cxn modelId="{565CD500-4E2D-4240-B161-4D92A051B1CC}" type="presOf" srcId="{C3C8CD24-B85F-4C17-8704-7D8203C74904}" destId="{5F9E41DE-78E2-4B39-98A0-D510CB1CB0D3}" srcOrd="0" destOrd="0" presId="urn:microsoft.com/office/officeart/2018/2/layout/IconVerticalSolidList"/>
    <dgm:cxn modelId="{2B2A4107-EC5D-4164-AE85-A4DC13287C03}" type="presOf" srcId="{38366C6D-EEB3-47B0-953B-1F0D5D694179}" destId="{C79D3F15-3695-4FB5-86CC-6EE3F4F12284}" srcOrd="0" destOrd="0" presId="urn:microsoft.com/office/officeart/2018/2/layout/IconVerticalSolidList"/>
    <dgm:cxn modelId="{50FBF42F-585E-4951-B7BA-A3C516A06B38}" type="presOf" srcId="{2D6FB9D0-8766-49AB-AC12-E05D57B91DED}" destId="{3E6CA7E5-CF9F-4F69-BECB-A49B6871BB6F}" srcOrd="0" destOrd="0" presId="urn:microsoft.com/office/officeart/2018/2/layout/IconVerticalSolidList"/>
    <dgm:cxn modelId="{B9008C32-D24E-47AB-90F9-76A2A9D5A6CE}" srcId="{27A73D3C-773C-4DC3-A101-EFAD5A9C0B42}" destId="{C3C8CD24-B85F-4C17-8704-7D8203C74904}" srcOrd="0" destOrd="0" parTransId="{7BE755C8-1A31-40DA-83BA-98AD07B57433}" sibTransId="{AD469CE7-48B0-4E07-AAE2-888E03C0506E}"/>
    <dgm:cxn modelId="{20323233-ED4E-4F60-9A8A-D4BCF232C056}" srcId="{38366C6D-EEB3-47B0-953B-1F0D5D694179}" destId="{8F6F550D-F49D-459C-AA94-F956807F8CDB}" srcOrd="4" destOrd="0" parTransId="{38346B24-AC68-4F66-91FB-2E765357A850}" sibTransId="{FD2B25DA-C322-4705-868E-C991A51EBB02}"/>
    <dgm:cxn modelId="{EF79FB38-9481-4D7C-A0BB-2CE96192FD4A}" srcId="{9B545520-C535-4B4E-AF28-9FC7C145647B}" destId="{3FFB0229-9DBE-4FF7-A0FC-EF5C27A6358E}" srcOrd="0" destOrd="0" parTransId="{3CB43DEB-DC27-4AF7-86C9-3A1F6FFAB4E9}" sibTransId="{F777AE5F-2B25-4378-A766-DD8F06257BE1}"/>
    <dgm:cxn modelId="{9D578748-B0D1-4785-8E43-529712366F94}" type="presOf" srcId="{3351A8D5-7893-4CE7-B6C8-66157ADD7A31}" destId="{5B1062F1-BE42-4129-B630-97991C3CA9BB}" srcOrd="0" destOrd="0" presId="urn:microsoft.com/office/officeart/2018/2/layout/IconVerticalSolidList"/>
    <dgm:cxn modelId="{BCBFB348-666A-43E6-BF71-6DCED7911984}" srcId="{636BF691-10C4-4A52-A9EA-2253F5A260D1}" destId="{66621D0C-2F37-400E-B649-E2E4CA16483B}" srcOrd="0" destOrd="0" parTransId="{AB11213A-B374-4496-AF62-EF50994CEA1C}" sibTransId="{764632A8-0777-4C2D-B7B6-5426CE8CF54F}"/>
    <dgm:cxn modelId="{2D520B71-EC71-4608-8146-C4E6A3CE6855}" type="presOf" srcId="{E3215323-2B6B-4EFF-B752-5AEC7DC56E39}" destId="{580BCC60-4179-4627-9B5A-B2965A6FE264}" srcOrd="0" destOrd="0" presId="urn:microsoft.com/office/officeart/2018/2/layout/IconVerticalSolidList"/>
    <dgm:cxn modelId="{C7E3A380-6707-4AA7-9C3B-C4D445488BFD}" srcId="{38366C6D-EEB3-47B0-953B-1F0D5D694179}" destId="{636BF691-10C4-4A52-A9EA-2253F5A260D1}" srcOrd="5" destOrd="0" parTransId="{13952162-227C-4DC4-A149-40BD2DEB628F}" sibTransId="{5355DCB5-8EC7-4712-BFB4-A3287A551CB3}"/>
    <dgm:cxn modelId="{EB7FB38B-DDE7-437D-9B7F-FAEB267490F5}" type="presOf" srcId="{66621D0C-2F37-400E-B649-E2E4CA16483B}" destId="{3D551DFA-E6B1-411E-BCF5-66ED9BC6668C}" srcOrd="0" destOrd="0" presId="urn:microsoft.com/office/officeart/2018/2/layout/IconVerticalSolidList"/>
    <dgm:cxn modelId="{94B8A89E-6575-419F-8D04-3771528E2A8E}" srcId="{E3215323-2B6B-4EFF-B752-5AEC7DC56E39}" destId="{2D6FB9D0-8766-49AB-AC12-E05D57B91DED}" srcOrd="0" destOrd="0" parTransId="{7FE2DFD3-289E-4C51-B894-C3BB2FDC05A1}" sibTransId="{2D7B8B8A-1929-4509-AE93-6CB1B0C45594}"/>
    <dgm:cxn modelId="{EAAD4AA3-E183-47C4-BD50-01D6FD9A4C72}" type="presOf" srcId="{3FFB0229-9DBE-4FF7-A0FC-EF5C27A6358E}" destId="{AD9927AC-685D-4D00-89E3-03ED1D810B5B}" srcOrd="0" destOrd="0" presId="urn:microsoft.com/office/officeart/2018/2/layout/IconVerticalSolidList"/>
    <dgm:cxn modelId="{8E3ED4B3-39DF-4112-831B-630765E4E20D}" srcId="{38366C6D-EEB3-47B0-953B-1F0D5D694179}" destId="{9B545520-C535-4B4E-AF28-9FC7C145647B}" srcOrd="1" destOrd="0" parTransId="{EDC60B8E-AFFA-4286-989D-8FC44B5B441C}" sibTransId="{989639F3-B0C7-464B-AE8F-D99F129D5CFD}"/>
    <dgm:cxn modelId="{C7BB2FBB-6798-40E6-99B4-062673C62D39}" srcId="{37FE8F1D-CEC6-494C-AB8A-CC10ADF775DB}" destId="{A29F9DBF-F6F4-40DC-90F7-7C0CD6FFDD1E}" srcOrd="0" destOrd="0" parTransId="{1220CC77-913E-4EC8-AAF7-3B5DE8806692}" sibTransId="{27AFD84B-24D6-4984-8A0C-33BE365EB58F}"/>
    <dgm:cxn modelId="{01784DBB-FBAF-4113-A0AF-2B95B9599687}" type="presOf" srcId="{A29F9DBF-F6F4-40DC-90F7-7C0CD6FFDD1E}" destId="{EA00FC04-4CDD-43D9-8776-1F0C609BA8C4}" srcOrd="0" destOrd="0" presId="urn:microsoft.com/office/officeart/2018/2/layout/IconVerticalSolidList"/>
    <dgm:cxn modelId="{416612C9-8DEE-4872-85E1-FEA25F7CFCBE}" type="presOf" srcId="{8F6F550D-F49D-459C-AA94-F956807F8CDB}" destId="{2E64DBE0-FC6E-4B22-9EDF-AF5FDE20DB49}" srcOrd="0" destOrd="0" presId="urn:microsoft.com/office/officeart/2018/2/layout/IconVerticalSolidList"/>
    <dgm:cxn modelId="{63A085CF-144D-47B4-86E9-6519974E4028}" type="presOf" srcId="{27A73D3C-773C-4DC3-A101-EFAD5A9C0B42}" destId="{D58BA411-9001-4DFF-BCD6-B5EAC57A55A7}" srcOrd="0" destOrd="0" presId="urn:microsoft.com/office/officeart/2018/2/layout/IconVerticalSolidList"/>
    <dgm:cxn modelId="{F6AE30D2-992A-4B9E-AB85-6591283F22D5}" srcId="{38366C6D-EEB3-47B0-953B-1F0D5D694179}" destId="{27A73D3C-773C-4DC3-A101-EFAD5A9C0B42}" srcOrd="3" destOrd="0" parTransId="{6656D6E6-CD41-4469-B250-09B18263D372}" sibTransId="{AFC86A89-B81C-4D5D-9DDF-BA6D36D8E402}"/>
    <dgm:cxn modelId="{B8B697D6-27AC-4F45-9F68-8D02B1A95100}" srcId="{8F6F550D-F49D-459C-AA94-F956807F8CDB}" destId="{3351A8D5-7893-4CE7-B6C8-66157ADD7A31}" srcOrd="0" destOrd="0" parTransId="{DBBEC0A5-78DD-4068-9900-7DEB9DF205A2}" sibTransId="{78D6ADC2-5BF4-45A5-822D-5B65A6F0CC8A}"/>
    <dgm:cxn modelId="{9ED8F6D6-87EA-4FBD-9463-574231EF5DCA}" type="presOf" srcId="{636BF691-10C4-4A52-A9EA-2253F5A260D1}" destId="{C78832E4-E630-4327-84AE-3D81B16C7E6C}" srcOrd="0" destOrd="0" presId="urn:microsoft.com/office/officeart/2018/2/layout/IconVerticalSolidList"/>
    <dgm:cxn modelId="{CA79F6D9-2F62-4BD1-AEB1-1FA7A8928DDA}" type="presOf" srcId="{9B545520-C535-4B4E-AF28-9FC7C145647B}" destId="{A72401ED-83D3-47C9-AE40-7D6D53F7EA88}" srcOrd="0" destOrd="0" presId="urn:microsoft.com/office/officeart/2018/2/layout/IconVerticalSolidList"/>
    <dgm:cxn modelId="{06C7A7E3-7BCE-4EF1-9602-D38F477D50F1}" srcId="{38366C6D-EEB3-47B0-953B-1F0D5D694179}" destId="{37FE8F1D-CEC6-494C-AB8A-CC10ADF775DB}" srcOrd="0" destOrd="0" parTransId="{D53E5ABE-8350-416D-B4A2-82C5B2A938B1}" sibTransId="{384877C0-F5D1-4293-8D4C-D17AF1ADCFCB}"/>
    <dgm:cxn modelId="{F2A9E6F2-E04F-4792-A2A8-F9623E56790C}" srcId="{38366C6D-EEB3-47B0-953B-1F0D5D694179}" destId="{E3215323-2B6B-4EFF-B752-5AEC7DC56E39}" srcOrd="2" destOrd="0" parTransId="{7B84DFF3-9EFD-4952-9F40-8E6E56DB7DE3}" sibTransId="{57380FE2-0B9B-4BFE-8A95-94289DDA8DAE}"/>
    <dgm:cxn modelId="{26EB07F8-98CF-46FC-AE84-7785B16EF971}" type="presOf" srcId="{37FE8F1D-CEC6-494C-AB8A-CC10ADF775DB}" destId="{65B0CA72-388B-4D7D-821A-4D40DDDB8077}" srcOrd="0" destOrd="0" presId="urn:microsoft.com/office/officeart/2018/2/layout/IconVerticalSolidList"/>
    <dgm:cxn modelId="{AA0F1CC4-7660-4DED-AF70-F3904BAE6AAF}" type="presParOf" srcId="{C79D3F15-3695-4FB5-86CC-6EE3F4F12284}" destId="{6D8F81FE-DA86-4C54-BC89-9A9DF66681FA}" srcOrd="0" destOrd="0" presId="urn:microsoft.com/office/officeart/2018/2/layout/IconVerticalSolidList"/>
    <dgm:cxn modelId="{9DD208B7-6C39-4CB4-ACC9-A9C9E88217EF}" type="presParOf" srcId="{6D8F81FE-DA86-4C54-BC89-9A9DF66681FA}" destId="{4C159B7A-4D4F-4BF5-BF0D-4263BB362102}" srcOrd="0" destOrd="0" presId="urn:microsoft.com/office/officeart/2018/2/layout/IconVerticalSolidList"/>
    <dgm:cxn modelId="{E69E0CD7-928D-404E-B82A-64867400F95B}" type="presParOf" srcId="{6D8F81FE-DA86-4C54-BC89-9A9DF66681FA}" destId="{84EA2D33-D895-4F40-8BD6-7AF8A6F22A3C}" srcOrd="1" destOrd="0" presId="urn:microsoft.com/office/officeart/2018/2/layout/IconVerticalSolidList"/>
    <dgm:cxn modelId="{E547D979-9877-4904-965D-A78360AEFF3D}" type="presParOf" srcId="{6D8F81FE-DA86-4C54-BC89-9A9DF66681FA}" destId="{6E73C3AE-EBCF-4B93-B8D8-0BF285158615}" srcOrd="2" destOrd="0" presId="urn:microsoft.com/office/officeart/2018/2/layout/IconVerticalSolidList"/>
    <dgm:cxn modelId="{F3BF91CB-1246-41E4-8A80-E1978B522262}" type="presParOf" srcId="{6D8F81FE-DA86-4C54-BC89-9A9DF66681FA}" destId="{65B0CA72-388B-4D7D-821A-4D40DDDB8077}" srcOrd="3" destOrd="0" presId="urn:microsoft.com/office/officeart/2018/2/layout/IconVerticalSolidList"/>
    <dgm:cxn modelId="{EC3D2648-F8CA-41AF-BED2-09AB87CE352D}" type="presParOf" srcId="{6D8F81FE-DA86-4C54-BC89-9A9DF66681FA}" destId="{EA00FC04-4CDD-43D9-8776-1F0C609BA8C4}" srcOrd="4" destOrd="0" presId="urn:microsoft.com/office/officeart/2018/2/layout/IconVerticalSolidList"/>
    <dgm:cxn modelId="{8A0F99C0-5BAD-429A-86E2-2729A95732DF}" type="presParOf" srcId="{C79D3F15-3695-4FB5-86CC-6EE3F4F12284}" destId="{2DB462CA-0CBE-4C86-BB6E-B1848F106020}" srcOrd="1" destOrd="0" presId="urn:microsoft.com/office/officeart/2018/2/layout/IconVerticalSolidList"/>
    <dgm:cxn modelId="{79D1DEF1-DD53-4CE3-AA5A-39271B99D52E}" type="presParOf" srcId="{C79D3F15-3695-4FB5-86CC-6EE3F4F12284}" destId="{C59A4870-87B0-44BF-BCC4-BDB9F276C57C}" srcOrd="2" destOrd="0" presId="urn:microsoft.com/office/officeart/2018/2/layout/IconVerticalSolidList"/>
    <dgm:cxn modelId="{C7947E06-61BA-4E0D-BB43-E6CFD115C0A2}" type="presParOf" srcId="{C59A4870-87B0-44BF-BCC4-BDB9F276C57C}" destId="{513B2154-A8A9-469A-BA77-3B8F21B880CA}" srcOrd="0" destOrd="0" presId="urn:microsoft.com/office/officeart/2018/2/layout/IconVerticalSolidList"/>
    <dgm:cxn modelId="{35E547F4-0555-498B-BC4D-C8B072D16BD5}" type="presParOf" srcId="{C59A4870-87B0-44BF-BCC4-BDB9F276C57C}" destId="{08B386D6-B45A-4ECA-85BE-EB67F86AFFD3}" srcOrd="1" destOrd="0" presId="urn:microsoft.com/office/officeart/2018/2/layout/IconVerticalSolidList"/>
    <dgm:cxn modelId="{6FEF4608-B241-460F-9C2A-A2D0CA403AE1}" type="presParOf" srcId="{C59A4870-87B0-44BF-BCC4-BDB9F276C57C}" destId="{45D03945-AAA5-4022-9A14-4F3137EC8324}" srcOrd="2" destOrd="0" presId="urn:microsoft.com/office/officeart/2018/2/layout/IconVerticalSolidList"/>
    <dgm:cxn modelId="{7CEBBAF7-6EF9-4688-8CE0-A78A7E8A8A36}" type="presParOf" srcId="{C59A4870-87B0-44BF-BCC4-BDB9F276C57C}" destId="{A72401ED-83D3-47C9-AE40-7D6D53F7EA88}" srcOrd="3" destOrd="0" presId="urn:microsoft.com/office/officeart/2018/2/layout/IconVerticalSolidList"/>
    <dgm:cxn modelId="{E089BA25-C608-494F-9E2D-E06FD3757A70}" type="presParOf" srcId="{C59A4870-87B0-44BF-BCC4-BDB9F276C57C}" destId="{AD9927AC-685D-4D00-89E3-03ED1D810B5B}" srcOrd="4" destOrd="0" presId="urn:microsoft.com/office/officeart/2018/2/layout/IconVerticalSolidList"/>
    <dgm:cxn modelId="{B45D3377-E0E1-413E-A10D-C7650F777931}" type="presParOf" srcId="{C79D3F15-3695-4FB5-86CC-6EE3F4F12284}" destId="{8385D6B1-C61C-488D-AD25-D2E5E17FA9A9}" srcOrd="3" destOrd="0" presId="urn:microsoft.com/office/officeart/2018/2/layout/IconVerticalSolidList"/>
    <dgm:cxn modelId="{7B0D91A0-4708-4BA7-9F7E-31D30E9B99C2}" type="presParOf" srcId="{C79D3F15-3695-4FB5-86CC-6EE3F4F12284}" destId="{031DE641-C16C-41AF-B84C-C81ABE03BBF2}" srcOrd="4" destOrd="0" presId="urn:microsoft.com/office/officeart/2018/2/layout/IconVerticalSolidList"/>
    <dgm:cxn modelId="{8F41E198-93C1-4FFF-9832-7B652BCC7E9C}" type="presParOf" srcId="{031DE641-C16C-41AF-B84C-C81ABE03BBF2}" destId="{A8B626D3-E7E8-4ADF-A4C9-648BB4BB23FC}" srcOrd="0" destOrd="0" presId="urn:microsoft.com/office/officeart/2018/2/layout/IconVerticalSolidList"/>
    <dgm:cxn modelId="{331C886D-6C92-4ED9-8BA7-D1B0823D101E}" type="presParOf" srcId="{031DE641-C16C-41AF-B84C-C81ABE03BBF2}" destId="{1B422BD8-F330-4C0A-8F3A-83E578FFE32A}" srcOrd="1" destOrd="0" presId="urn:microsoft.com/office/officeart/2018/2/layout/IconVerticalSolidList"/>
    <dgm:cxn modelId="{6156BD86-6E4F-47A6-9C92-5394BDDA1D32}" type="presParOf" srcId="{031DE641-C16C-41AF-B84C-C81ABE03BBF2}" destId="{34BB78A9-4A77-41F0-951A-2F5966A468D2}" srcOrd="2" destOrd="0" presId="urn:microsoft.com/office/officeart/2018/2/layout/IconVerticalSolidList"/>
    <dgm:cxn modelId="{3BE8DD45-6B80-4A18-A355-BF44F19E73AC}" type="presParOf" srcId="{031DE641-C16C-41AF-B84C-C81ABE03BBF2}" destId="{580BCC60-4179-4627-9B5A-B2965A6FE264}" srcOrd="3" destOrd="0" presId="urn:microsoft.com/office/officeart/2018/2/layout/IconVerticalSolidList"/>
    <dgm:cxn modelId="{092981BF-A20A-43EF-8588-1B184485DFCB}" type="presParOf" srcId="{031DE641-C16C-41AF-B84C-C81ABE03BBF2}" destId="{3E6CA7E5-CF9F-4F69-BECB-A49B6871BB6F}" srcOrd="4" destOrd="0" presId="urn:microsoft.com/office/officeart/2018/2/layout/IconVerticalSolidList"/>
    <dgm:cxn modelId="{530B9585-82DB-4AFA-9AE5-D57CFBE80D65}" type="presParOf" srcId="{C79D3F15-3695-4FB5-86CC-6EE3F4F12284}" destId="{BD696A7E-113D-4073-9318-7DEA018EBEF1}" srcOrd="5" destOrd="0" presId="urn:microsoft.com/office/officeart/2018/2/layout/IconVerticalSolidList"/>
    <dgm:cxn modelId="{2A0CBD2C-E00F-4DAC-BEB2-4B9F7022C4ED}" type="presParOf" srcId="{C79D3F15-3695-4FB5-86CC-6EE3F4F12284}" destId="{8CB41E04-D567-42C6-B66A-E78AE9B15F9A}" srcOrd="6" destOrd="0" presId="urn:microsoft.com/office/officeart/2018/2/layout/IconVerticalSolidList"/>
    <dgm:cxn modelId="{F55E87B1-D680-4DAA-BE3E-D72628F0E3CE}" type="presParOf" srcId="{8CB41E04-D567-42C6-B66A-E78AE9B15F9A}" destId="{7B8401C9-0CCE-4A1C-A779-AF4348CA7136}" srcOrd="0" destOrd="0" presId="urn:microsoft.com/office/officeart/2018/2/layout/IconVerticalSolidList"/>
    <dgm:cxn modelId="{1D346494-13A2-43D4-AABF-CA334C9BD9D5}" type="presParOf" srcId="{8CB41E04-D567-42C6-B66A-E78AE9B15F9A}" destId="{52FC3B99-D63E-4073-B49E-5030A68817E4}" srcOrd="1" destOrd="0" presId="urn:microsoft.com/office/officeart/2018/2/layout/IconVerticalSolidList"/>
    <dgm:cxn modelId="{F07E9E81-1386-4C60-8DED-0ABDB1409A1E}" type="presParOf" srcId="{8CB41E04-D567-42C6-B66A-E78AE9B15F9A}" destId="{303AC3CD-C196-493B-90C4-1247DDDD7219}" srcOrd="2" destOrd="0" presId="urn:microsoft.com/office/officeart/2018/2/layout/IconVerticalSolidList"/>
    <dgm:cxn modelId="{6F0D6979-AB8B-451F-8E60-3DB52295FB91}" type="presParOf" srcId="{8CB41E04-D567-42C6-B66A-E78AE9B15F9A}" destId="{D58BA411-9001-4DFF-BCD6-B5EAC57A55A7}" srcOrd="3" destOrd="0" presId="urn:microsoft.com/office/officeart/2018/2/layout/IconVerticalSolidList"/>
    <dgm:cxn modelId="{6E167CA4-3D29-4845-A0FB-C6E14D893465}" type="presParOf" srcId="{8CB41E04-D567-42C6-B66A-E78AE9B15F9A}" destId="{5F9E41DE-78E2-4B39-98A0-D510CB1CB0D3}" srcOrd="4" destOrd="0" presId="urn:microsoft.com/office/officeart/2018/2/layout/IconVerticalSolidList"/>
    <dgm:cxn modelId="{CAF8ABDD-FF4E-458E-8E62-452015809F5B}" type="presParOf" srcId="{C79D3F15-3695-4FB5-86CC-6EE3F4F12284}" destId="{69BDEC7C-FC84-4CBE-9C25-8C2754637E5D}" srcOrd="7" destOrd="0" presId="urn:microsoft.com/office/officeart/2018/2/layout/IconVerticalSolidList"/>
    <dgm:cxn modelId="{460EE1A9-5A31-44AF-B5D7-80C4C666C59A}" type="presParOf" srcId="{C79D3F15-3695-4FB5-86CC-6EE3F4F12284}" destId="{DEF4B74C-142E-4759-A446-A7915AE1AD2C}" srcOrd="8" destOrd="0" presId="urn:microsoft.com/office/officeart/2018/2/layout/IconVerticalSolidList"/>
    <dgm:cxn modelId="{992C775C-7431-4064-AC00-3BABE992265D}" type="presParOf" srcId="{DEF4B74C-142E-4759-A446-A7915AE1AD2C}" destId="{1128C112-83F6-491B-ADC0-92202E96EE62}" srcOrd="0" destOrd="0" presId="urn:microsoft.com/office/officeart/2018/2/layout/IconVerticalSolidList"/>
    <dgm:cxn modelId="{BD2DD7FA-C74E-40F2-B533-F41E02585A1B}" type="presParOf" srcId="{DEF4B74C-142E-4759-A446-A7915AE1AD2C}" destId="{1F72B89F-6934-449D-B73E-4E51389A1C99}" srcOrd="1" destOrd="0" presId="urn:microsoft.com/office/officeart/2018/2/layout/IconVerticalSolidList"/>
    <dgm:cxn modelId="{F21B4526-D798-4315-B1CA-2B91E86EED6B}" type="presParOf" srcId="{DEF4B74C-142E-4759-A446-A7915AE1AD2C}" destId="{9AE290EA-489D-423F-A271-BE0C60FF85FE}" srcOrd="2" destOrd="0" presId="urn:microsoft.com/office/officeart/2018/2/layout/IconVerticalSolidList"/>
    <dgm:cxn modelId="{ECEB9EE1-A35C-4DB2-820E-74BAED38BD9F}" type="presParOf" srcId="{DEF4B74C-142E-4759-A446-A7915AE1AD2C}" destId="{2E64DBE0-FC6E-4B22-9EDF-AF5FDE20DB49}" srcOrd="3" destOrd="0" presId="urn:microsoft.com/office/officeart/2018/2/layout/IconVerticalSolidList"/>
    <dgm:cxn modelId="{2AE1565B-1AA1-412F-B0FD-A50150F2F024}" type="presParOf" srcId="{DEF4B74C-142E-4759-A446-A7915AE1AD2C}" destId="{5B1062F1-BE42-4129-B630-97991C3CA9BB}" srcOrd="4" destOrd="0" presId="urn:microsoft.com/office/officeart/2018/2/layout/IconVerticalSolidList"/>
    <dgm:cxn modelId="{30752C20-5EC8-4289-AD77-51BDDDACA364}" type="presParOf" srcId="{C79D3F15-3695-4FB5-86CC-6EE3F4F12284}" destId="{07587F3B-C4CC-4ED4-B7AF-9B10920E5B6B}" srcOrd="9" destOrd="0" presId="urn:microsoft.com/office/officeart/2018/2/layout/IconVerticalSolidList"/>
    <dgm:cxn modelId="{3DAC6D78-0D14-4280-AF35-0D9E928746C5}" type="presParOf" srcId="{C79D3F15-3695-4FB5-86CC-6EE3F4F12284}" destId="{8ACB08BF-9E1F-41AA-9389-211F434D404A}" srcOrd="10" destOrd="0" presId="urn:microsoft.com/office/officeart/2018/2/layout/IconVerticalSolidList"/>
    <dgm:cxn modelId="{A18444AA-2F48-4C70-B195-B2AE21C0E1E5}" type="presParOf" srcId="{8ACB08BF-9E1F-41AA-9389-211F434D404A}" destId="{EC316049-BBD0-469E-A337-EDB388F3FEBA}" srcOrd="0" destOrd="0" presId="urn:microsoft.com/office/officeart/2018/2/layout/IconVerticalSolidList"/>
    <dgm:cxn modelId="{BFF9768C-77BD-472E-82F3-014219AC0FCE}" type="presParOf" srcId="{8ACB08BF-9E1F-41AA-9389-211F434D404A}" destId="{177EA9AF-3877-456F-A021-179F5938469C}" srcOrd="1" destOrd="0" presId="urn:microsoft.com/office/officeart/2018/2/layout/IconVerticalSolidList"/>
    <dgm:cxn modelId="{37FD8497-E10D-4B23-8166-1914B2ED22FD}" type="presParOf" srcId="{8ACB08BF-9E1F-41AA-9389-211F434D404A}" destId="{0AA0B8B0-DB14-4246-AFE6-5D9DF1365DC8}" srcOrd="2" destOrd="0" presId="urn:microsoft.com/office/officeart/2018/2/layout/IconVerticalSolidList"/>
    <dgm:cxn modelId="{7513C556-0414-4E19-8F47-800AAB5FCF6A}" type="presParOf" srcId="{8ACB08BF-9E1F-41AA-9389-211F434D404A}" destId="{C78832E4-E630-4327-84AE-3D81B16C7E6C}" srcOrd="3" destOrd="0" presId="urn:microsoft.com/office/officeart/2018/2/layout/IconVerticalSolidList"/>
    <dgm:cxn modelId="{28005633-7121-4621-A424-726A984ADE29}" type="presParOf" srcId="{8ACB08BF-9E1F-41AA-9389-211F434D404A}" destId="{3D551DFA-E6B1-411E-BCF5-66ED9BC6668C}"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6C3966-B15A-47A9-9D97-D2B4A9EA9003}" type="doc">
      <dgm:prSet loTypeId="urn:microsoft.com/office/officeart/2005/8/layout/hierarchy1" loCatId="hierarchy" qsTypeId="urn:microsoft.com/office/officeart/2005/8/quickstyle/simple2" qsCatId="simple" csTypeId="urn:microsoft.com/office/officeart/2005/8/colors/colorful2" csCatId="colorful" phldr="1"/>
      <dgm:spPr/>
      <dgm:t>
        <a:bodyPr/>
        <a:lstStyle/>
        <a:p>
          <a:endParaRPr lang="en-US"/>
        </a:p>
      </dgm:t>
    </dgm:pt>
    <dgm:pt modelId="{F94D2364-BB9B-45B0-8208-820C263A765A}">
      <dgm:prSet/>
      <dgm:spPr/>
      <dgm:t>
        <a:bodyPr/>
        <a:lstStyle/>
        <a:p>
          <a:r>
            <a:rPr lang="en-US" dirty="0"/>
            <a:t>Creative and expressive writing often bring up powerful emotions; if you’re in an agency where clients also have access to an individual therapist, encourage them to make use of this resource</a:t>
          </a:r>
        </a:p>
      </dgm:t>
    </dgm:pt>
    <dgm:pt modelId="{826848C6-C0B6-4373-91C1-DFB0BC963B7A}" type="parTrans" cxnId="{EA6F2CEA-999A-4E33-AD8F-67C9606879FE}">
      <dgm:prSet/>
      <dgm:spPr/>
      <dgm:t>
        <a:bodyPr/>
        <a:lstStyle/>
        <a:p>
          <a:endParaRPr lang="en-US"/>
        </a:p>
      </dgm:t>
    </dgm:pt>
    <dgm:pt modelId="{600D9784-9FBA-43B0-9436-78E8E131070C}" type="sibTrans" cxnId="{EA6F2CEA-999A-4E33-AD8F-67C9606879FE}">
      <dgm:prSet/>
      <dgm:spPr/>
      <dgm:t>
        <a:bodyPr/>
        <a:lstStyle/>
        <a:p>
          <a:endParaRPr lang="en-US"/>
        </a:p>
      </dgm:t>
    </dgm:pt>
    <dgm:pt modelId="{3EE97B25-3D9E-4584-92FD-CB0BA743EAD4}">
      <dgm:prSet/>
      <dgm:spPr/>
      <dgm:t>
        <a:bodyPr/>
        <a:lstStyle/>
        <a:p>
          <a:r>
            <a:rPr lang="en-US" dirty="0"/>
            <a:t>Encourage clients to check in with you at the end of group if they are needing support</a:t>
          </a:r>
        </a:p>
      </dgm:t>
    </dgm:pt>
    <dgm:pt modelId="{BA60A40F-67D5-407D-9F5F-5BAB1C1D1F07}" type="parTrans" cxnId="{5B726273-632B-4477-8E26-80ED0D8A2F39}">
      <dgm:prSet/>
      <dgm:spPr/>
      <dgm:t>
        <a:bodyPr/>
        <a:lstStyle/>
        <a:p>
          <a:endParaRPr lang="en-US"/>
        </a:p>
      </dgm:t>
    </dgm:pt>
    <dgm:pt modelId="{5EAAE7A6-7EFB-47F4-BDE9-255A41CA0F77}" type="sibTrans" cxnId="{5B726273-632B-4477-8E26-80ED0D8A2F39}">
      <dgm:prSet/>
      <dgm:spPr/>
      <dgm:t>
        <a:bodyPr/>
        <a:lstStyle/>
        <a:p>
          <a:endParaRPr lang="en-US"/>
        </a:p>
      </dgm:t>
    </dgm:pt>
    <dgm:pt modelId="{F2EB9E4E-0C2E-DA4C-824B-7726C67ADCA7}">
      <dgm:prSet/>
      <dgm:spPr/>
      <dgm:t>
        <a:bodyPr/>
        <a:lstStyle/>
        <a:p>
          <a:r>
            <a:rPr lang="en-US" dirty="0"/>
            <a:t>You don't have to be an expert writer to run a meaningful creative writing group</a:t>
          </a:r>
        </a:p>
      </dgm:t>
    </dgm:pt>
    <dgm:pt modelId="{77B2C9E1-4D83-1342-91C7-97A094BB4500}" type="parTrans" cxnId="{ECFA307E-879C-3447-A071-523446B6A785}">
      <dgm:prSet/>
      <dgm:spPr/>
      <dgm:t>
        <a:bodyPr/>
        <a:lstStyle/>
        <a:p>
          <a:endParaRPr lang="en-US"/>
        </a:p>
      </dgm:t>
    </dgm:pt>
    <dgm:pt modelId="{CD23551F-A5B5-B647-8FA0-A6665FC1BDB4}" type="sibTrans" cxnId="{ECFA307E-879C-3447-A071-523446B6A785}">
      <dgm:prSet/>
      <dgm:spPr/>
      <dgm:t>
        <a:bodyPr/>
        <a:lstStyle/>
        <a:p>
          <a:endParaRPr lang="en-US"/>
        </a:p>
      </dgm:t>
    </dgm:pt>
    <dgm:pt modelId="{A464E187-FE35-F74F-81F0-8F5B2A4F03B1}" type="pres">
      <dgm:prSet presAssocID="{D16C3966-B15A-47A9-9D97-D2B4A9EA9003}" presName="hierChild1" presStyleCnt="0">
        <dgm:presLayoutVars>
          <dgm:chPref val="1"/>
          <dgm:dir/>
          <dgm:animOne val="branch"/>
          <dgm:animLvl val="lvl"/>
          <dgm:resizeHandles/>
        </dgm:presLayoutVars>
      </dgm:prSet>
      <dgm:spPr/>
    </dgm:pt>
    <dgm:pt modelId="{DA5D6456-0C03-BE4F-BC71-C16F1ACA5F7C}" type="pres">
      <dgm:prSet presAssocID="{F94D2364-BB9B-45B0-8208-820C263A765A}" presName="hierRoot1" presStyleCnt="0"/>
      <dgm:spPr/>
    </dgm:pt>
    <dgm:pt modelId="{C3C602D8-E466-8546-B9A4-CEA0D053C0B7}" type="pres">
      <dgm:prSet presAssocID="{F94D2364-BB9B-45B0-8208-820C263A765A}" presName="composite" presStyleCnt="0"/>
      <dgm:spPr/>
    </dgm:pt>
    <dgm:pt modelId="{081FF8C7-9E71-614D-8675-13B2B9D22A87}" type="pres">
      <dgm:prSet presAssocID="{F94D2364-BB9B-45B0-8208-820C263A765A}" presName="background" presStyleLbl="node0" presStyleIdx="0" presStyleCnt="3"/>
      <dgm:spPr/>
    </dgm:pt>
    <dgm:pt modelId="{AA6C0E0D-482B-6148-8168-756BF8FE11C3}" type="pres">
      <dgm:prSet presAssocID="{F94D2364-BB9B-45B0-8208-820C263A765A}" presName="text" presStyleLbl="fgAcc0" presStyleIdx="0" presStyleCnt="3">
        <dgm:presLayoutVars>
          <dgm:chPref val="3"/>
        </dgm:presLayoutVars>
      </dgm:prSet>
      <dgm:spPr/>
    </dgm:pt>
    <dgm:pt modelId="{BCDB780A-CE3F-6949-A4A2-185831B341D0}" type="pres">
      <dgm:prSet presAssocID="{F94D2364-BB9B-45B0-8208-820C263A765A}" presName="hierChild2" presStyleCnt="0"/>
      <dgm:spPr/>
    </dgm:pt>
    <dgm:pt modelId="{3A49CAF2-A323-C643-8DDA-1034747E4090}" type="pres">
      <dgm:prSet presAssocID="{3EE97B25-3D9E-4584-92FD-CB0BA743EAD4}" presName="hierRoot1" presStyleCnt="0"/>
      <dgm:spPr/>
    </dgm:pt>
    <dgm:pt modelId="{8C2F819B-8540-4040-9B0D-9DB506ACB326}" type="pres">
      <dgm:prSet presAssocID="{3EE97B25-3D9E-4584-92FD-CB0BA743EAD4}" presName="composite" presStyleCnt="0"/>
      <dgm:spPr/>
    </dgm:pt>
    <dgm:pt modelId="{C4A2187B-894A-3C46-8BC4-BA5BF9EE2B70}" type="pres">
      <dgm:prSet presAssocID="{3EE97B25-3D9E-4584-92FD-CB0BA743EAD4}" presName="background" presStyleLbl="node0" presStyleIdx="1" presStyleCnt="3"/>
      <dgm:spPr/>
    </dgm:pt>
    <dgm:pt modelId="{2E27A1E5-53D2-A84E-9719-99529F8FD2B7}" type="pres">
      <dgm:prSet presAssocID="{3EE97B25-3D9E-4584-92FD-CB0BA743EAD4}" presName="text" presStyleLbl="fgAcc0" presStyleIdx="1" presStyleCnt="3">
        <dgm:presLayoutVars>
          <dgm:chPref val="3"/>
        </dgm:presLayoutVars>
      </dgm:prSet>
      <dgm:spPr/>
    </dgm:pt>
    <dgm:pt modelId="{367E310E-87FE-194F-B473-FB7B467D5264}" type="pres">
      <dgm:prSet presAssocID="{3EE97B25-3D9E-4584-92FD-CB0BA743EAD4}" presName="hierChild2" presStyleCnt="0"/>
      <dgm:spPr/>
    </dgm:pt>
    <dgm:pt modelId="{4AB86C5E-5114-A54F-95D0-81F2678090A3}" type="pres">
      <dgm:prSet presAssocID="{F2EB9E4E-0C2E-DA4C-824B-7726C67ADCA7}" presName="hierRoot1" presStyleCnt="0"/>
      <dgm:spPr/>
    </dgm:pt>
    <dgm:pt modelId="{EE037591-5284-DA48-98AD-44ED61E978C1}" type="pres">
      <dgm:prSet presAssocID="{F2EB9E4E-0C2E-DA4C-824B-7726C67ADCA7}" presName="composite" presStyleCnt="0"/>
      <dgm:spPr/>
    </dgm:pt>
    <dgm:pt modelId="{502DD60A-5A47-B344-9D4F-A3AA70375E4C}" type="pres">
      <dgm:prSet presAssocID="{F2EB9E4E-0C2E-DA4C-824B-7726C67ADCA7}" presName="background" presStyleLbl="node0" presStyleIdx="2" presStyleCnt="3"/>
      <dgm:spPr/>
    </dgm:pt>
    <dgm:pt modelId="{7E8522DB-8097-594A-B188-4E19AAEB7C21}" type="pres">
      <dgm:prSet presAssocID="{F2EB9E4E-0C2E-DA4C-824B-7726C67ADCA7}" presName="text" presStyleLbl="fgAcc0" presStyleIdx="2" presStyleCnt="3">
        <dgm:presLayoutVars>
          <dgm:chPref val="3"/>
        </dgm:presLayoutVars>
      </dgm:prSet>
      <dgm:spPr/>
    </dgm:pt>
    <dgm:pt modelId="{78FFA326-12EB-F44D-B364-ACD2FCFB774B}" type="pres">
      <dgm:prSet presAssocID="{F2EB9E4E-0C2E-DA4C-824B-7726C67ADCA7}" presName="hierChild2" presStyleCnt="0"/>
      <dgm:spPr/>
    </dgm:pt>
  </dgm:ptLst>
  <dgm:cxnLst>
    <dgm:cxn modelId="{B474191D-40B8-0943-B8E2-6D54A215244F}" type="presOf" srcId="{D16C3966-B15A-47A9-9D97-D2B4A9EA9003}" destId="{A464E187-FE35-F74F-81F0-8F5B2A4F03B1}" srcOrd="0" destOrd="0" presId="urn:microsoft.com/office/officeart/2005/8/layout/hierarchy1"/>
    <dgm:cxn modelId="{EDA06E35-7FC0-0248-AD27-A930F083DCFE}" type="presOf" srcId="{F94D2364-BB9B-45B0-8208-820C263A765A}" destId="{AA6C0E0D-482B-6148-8168-756BF8FE11C3}" srcOrd="0" destOrd="0" presId="urn:microsoft.com/office/officeart/2005/8/layout/hierarchy1"/>
    <dgm:cxn modelId="{413AF837-A73C-D840-B545-0AE76BCD0DB3}" type="presOf" srcId="{F2EB9E4E-0C2E-DA4C-824B-7726C67ADCA7}" destId="{7E8522DB-8097-594A-B188-4E19AAEB7C21}" srcOrd="0" destOrd="0" presId="urn:microsoft.com/office/officeart/2005/8/layout/hierarchy1"/>
    <dgm:cxn modelId="{5B726273-632B-4477-8E26-80ED0D8A2F39}" srcId="{D16C3966-B15A-47A9-9D97-D2B4A9EA9003}" destId="{3EE97B25-3D9E-4584-92FD-CB0BA743EAD4}" srcOrd="1" destOrd="0" parTransId="{BA60A40F-67D5-407D-9F5F-5BAB1C1D1F07}" sibTransId="{5EAAE7A6-7EFB-47F4-BDE9-255A41CA0F77}"/>
    <dgm:cxn modelId="{4A32A879-00B1-3A48-B11E-85CE69D980B4}" type="presOf" srcId="{3EE97B25-3D9E-4584-92FD-CB0BA743EAD4}" destId="{2E27A1E5-53D2-A84E-9719-99529F8FD2B7}" srcOrd="0" destOrd="0" presId="urn:microsoft.com/office/officeart/2005/8/layout/hierarchy1"/>
    <dgm:cxn modelId="{ECFA307E-879C-3447-A071-523446B6A785}" srcId="{D16C3966-B15A-47A9-9D97-D2B4A9EA9003}" destId="{F2EB9E4E-0C2E-DA4C-824B-7726C67ADCA7}" srcOrd="2" destOrd="0" parTransId="{77B2C9E1-4D83-1342-91C7-97A094BB4500}" sibTransId="{CD23551F-A5B5-B647-8FA0-A6665FC1BDB4}"/>
    <dgm:cxn modelId="{EA6F2CEA-999A-4E33-AD8F-67C9606879FE}" srcId="{D16C3966-B15A-47A9-9D97-D2B4A9EA9003}" destId="{F94D2364-BB9B-45B0-8208-820C263A765A}" srcOrd="0" destOrd="0" parTransId="{826848C6-C0B6-4373-91C1-DFB0BC963B7A}" sibTransId="{600D9784-9FBA-43B0-9436-78E8E131070C}"/>
    <dgm:cxn modelId="{260FD5B2-D3E9-534C-AA76-BB1C727B175A}" type="presParOf" srcId="{A464E187-FE35-F74F-81F0-8F5B2A4F03B1}" destId="{DA5D6456-0C03-BE4F-BC71-C16F1ACA5F7C}" srcOrd="0" destOrd="0" presId="urn:microsoft.com/office/officeart/2005/8/layout/hierarchy1"/>
    <dgm:cxn modelId="{80113C73-9277-BE49-87A4-6851CAEDF1E2}" type="presParOf" srcId="{DA5D6456-0C03-BE4F-BC71-C16F1ACA5F7C}" destId="{C3C602D8-E466-8546-B9A4-CEA0D053C0B7}" srcOrd="0" destOrd="0" presId="urn:microsoft.com/office/officeart/2005/8/layout/hierarchy1"/>
    <dgm:cxn modelId="{8CDC2F11-0A83-D248-86A1-7AE4A8595C8F}" type="presParOf" srcId="{C3C602D8-E466-8546-B9A4-CEA0D053C0B7}" destId="{081FF8C7-9E71-614D-8675-13B2B9D22A87}" srcOrd="0" destOrd="0" presId="urn:microsoft.com/office/officeart/2005/8/layout/hierarchy1"/>
    <dgm:cxn modelId="{57C39494-C2CE-114B-AD67-BD9803697352}" type="presParOf" srcId="{C3C602D8-E466-8546-B9A4-CEA0D053C0B7}" destId="{AA6C0E0D-482B-6148-8168-756BF8FE11C3}" srcOrd="1" destOrd="0" presId="urn:microsoft.com/office/officeart/2005/8/layout/hierarchy1"/>
    <dgm:cxn modelId="{5B9FB7F9-F9E5-0A49-9EDD-E65DAEF3A06B}" type="presParOf" srcId="{DA5D6456-0C03-BE4F-BC71-C16F1ACA5F7C}" destId="{BCDB780A-CE3F-6949-A4A2-185831B341D0}" srcOrd="1" destOrd="0" presId="urn:microsoft.com/office/officeart/2005/8/layout/hierarchy1"/>
    <dgm:cxn modelId="{AEB7DAAB-3451-C149-ACA1-36B0419C0D59}" type="presParOf" srcId="{A464E187-FE35-F74F-81F0-8F5B2A4F03B1}" destId="{3A49CAF2-A323-C643-8DDA-1034747E4090}" srcOrd="1" destOrd="0" presId="urn:microsoft.com/office/officeart/2005/8/layout/hierarchy1"/>
    <dgm:cxn modelId="{4EF81D6D-DDE3-BD4A-942A-596EBF1A8F5E}" type="presParOf" srcId="{3A49CAF2-A323-C643-8DDA-1034747E4090}" destId="{8C2F819B-8540-4040-9B0D-9DB506ACB326}" srcOrd="0" destOrd="0" presId="urn:microsoft.com/office/officeart/2005/8/layout/hierarchy1"/>
    <dgm:cxn modelId="{46E80316-3EA7-E246-A5E6-70F6FA1C5FDF}" type="presParOf" srcId="{8C2F819B-8540-4040-9B0D-9DB506ACB326}" destId="{C4A2187B-894A-3C46-8BC4-BA5BF9EE2B70}" srcOrd="0" destOrd="0" presId="urn:microsoft.com/office/officeart/2005/8/layout/hierarchy1"/>
    <dgm:cxn modelId="{945DAE3C-603B-2A48-8DB6-A7A041E0AD51}" type="presParOf" srcId="{8C2F819B-8540-4040-9B0D-9DB506ACB326}" destId="{2E27A1E5-53D2-A84E-9719-99529F8FD2B7}" srcOrd="1" destOrd="0" presId="urn:microsoft.com/office/officeart/2005/8/layout/hierarchy1"/>
    <dgm:cxn modelId="{D630B269-40C7-0542-8736-D556FCBA8A59}" type="presParOf" srcId="{3A49CAF2-A323-C643-8DDA-1034747E4090}" destId="{367E310E-87FE-194F-B473-FB7B467D5264}" srcOrd="1" destOrd="0" presId="urn:microsoft.com/office/officeart/2005/8/layout/hierarchy1"/>
    <dgm:cxn modelId="{F77CB9E9-FC97-3F47-8B66-65EE60F944FF}" type="presParOf" srcId="{A464E187-FE35-F74F-81F0-8F5B2A4F03B1}" destId="{4AB86C5E-5114-A54F-95D0-81F2678090A3}" srcOrd="2" destOrd="0" presId="urn:microsoft.com/office/officeart/2005/8/layout/hierarchy1"/>
    <dgm:cxn modelId="{2BC38DF7-96BF-A541-AB7A-512530722464}" type="presParOf" srcId="{4AB86C5E-5114-A54F-95D0-81F2678090A3}" destId="{EE037591-5284-DA48-98AD-44ED61E978C1}" srcOrd="0" destOrd="0" presId="urn:microsoft.com/office/officeart/2005/8/layout/hierarchy1"/>
    <dgm:cxn modelId="{1CDABECC-783A-C742-8267-06EF3F3A14F8}" type="presParOf" srcId="{EE037591-5284-DA48-98AD-44ED61E978C1}" destId="{502DD60A-5A47-B344-9D4F-A3AA70375E4C}" srcOrd="0" destOrd="0" presId="urn:microsoft.com/office/officeart/2005/8/layout/hierarchy1"/>
    <dgm:cxn modelId="{5F6A5B7F-43BE-A740-B7DB-6E0177ACD20B}" type="presParOf" srcId="{EE037591-5284-DA48-98AD-44ED61E978C1}" destId="{7E8522DB-8097-594A-B188-4E19AAEB7C21}" srcOrd="1" destOrd="0" presId="urn:microsoft.com/office/officeart/2005/8/layout/hierarchy1"/>
    <dgm:cxn modelId="{E3D95951-EE49-A741-ABB9-6B9E69853098}" type="presParOf" srcId="{4AB86C5E-5114-A54F-95D0-81F2678090A3}" destId="{78FFA326-12EB-F44D-B364-ACD2FCFB774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041BB-7845-496A-974B-38E3158DD89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D5A5365-ABF2-430D-9163-A750EF8F91F5}">
      <dgm:prSet/>
      <dgm:spPr/>
      <dgm:t>
        <a:bodyPr/>
        <a:lstStyle/>
        <a:p>
          <a:r>
            <a:rPr lang="en-US"/>
            <a:t>Individuals from racial and ethnic minorities who engage in SUD treatment have poorer outcomes and more negative treatment experiences than non-Hispanic whites (Burlew et al., 2021)</a:t>
          </a:r>
        </a:p>
      </dgm:t>
    </dgm:pt>
    <dgm:pt modelId="{00E669C7-1C79-4AD6-A4D1-AC33B5B9040F}" type="parTrans" cxnId="{E5FFE554-2E51-4A3D-91D1-79B83013552A}">
      <dgm:prSet/>
      <dgm:spPr/>
      <dgm:t>
        <a:bodyPr/>
        <a:lstStyle/>
        <a:p>
          <a:endParaRPr lang="en-US"/>
        </a:p>
      </dgm:t>
    </dgm:pt>
    <dgm:pt modelId="{9019DB09-9F53-45B3-955E-A617B4C50D54}" type="sibTrans" cxnId="{E5FFE554-2E51-4A3D-91D1-79B83013552A}">
      <dgm:prSet/>
      <dgm:spPr/>
      <dgm:t>
        <a:bodyPr/>
        <a:lstStyle/>
        <a:p>
          <a:endParaRPr lang="en-US"/>
        </a:p>
      </dgm:t>
    </dgm:pt>
    <dgm:pt modelId="{6E7538D4-8C66-4F56-85AF-39B7CB7E8612}">
      <dgm:prSet/>
      <dgm:spPr/>
      <dgm:t>
        <a:bodyPr/>
        <a:lstStyle/>
        <a:p>
          <a:r>
            <a:rPr lang="en-US" dirty="0"/>
            <a:t>Black Americans in recovery from SUD are 3 times more likely to be denied housing and 3 times less likely to be hired compared to White Americans in recovery (</a:t>
          </a:r>
          <a:r>
            <a:rPr lang="en-US" dirty="0" err="1"/>
            <a:t>Vilsaint</a:t>
          </a:r>
          <a:r>
            <a:rPr lang="en-US" dirty="0"/>
            <a:t>, 2021)</a:t>
          </a:r>
        </a:p>
      </dgm:t>
    </dgm:pt>
    <dgm:pt modelId="{56FEEFE9-6C8A-4974-A1FF-9C3AFA98DBA5}" type="parTrans" cxnId="{AE45159B-D87D-44B9-8C57-01FE80F47428}">
      <dgm:prSet/>
      <dgm:spPr/>
      <dgm:t>
        <a:bodyPr/>
        <a:lstStyle/>
        <a:p>
          <a:endParaRPr lang="en-US"/>
        </a:p>
      </dgm:t>
    </dgm:pt>
    <dgm:pt modelId="{0F827313-08C9-4131-8A79-0D9C42719027}" type="sibTrans" cxnId="{AE45159B-D87D-44B9-8C57-01FE80F47428}">
      <dgm:prSet/>
      <dgm:spPr/>
      <dgm:t>
        <a:bodyPr/>
        <a:lstStyle/>
        <a:p>
          <a:endParaRPr lang="en-US"/>
        </a:p>
      </dgm:t>
    </dgm:pt>
    <dgm:pt modelId="{0EBF03A8-8894-4F61-8294-AE098FE12EAB}">
      <dgm:prSet/>
      <dgm:spPr/>
      <dgm:t>
        <a:bodyPr/>
        <a:lstStyle/>
        <a:p>
          <a:r>
            <a:rPr lang="en-US" dirty="0"/>
            <a:t>This discrimination towards ethnic and racial minorities in recovery leads to higher levels of  psychological distress, lower quality of life, and greater risk of returning to use (</a:t>
          </a:r>
          <a:r>
            <a:rPr lang="en-US" dirty="0" err="1"/>
            <a:t>Vilsaint</a:t>
          </a:r>
          <a:r>
            <a:rPr lang="en-US" dirty="0"/>
            <a:t>, 2021)</a:t>
          </a:r>
        </a:p>
      </dgm:t>
    </dgm:pt>
    <dgm:pt modelId="{15EBFA98-7D5A-4797-9C93-41CDFB2FD46D}" type="parTrans" cxnId="{8EE68337-5386-43FA-B84A-84F8E1EE142B}">
      <dgm:prSet/>
      <dgm:spPr/>
      <dgm:t>
        <a:bodyPr/>
        <a:lstStyle/>
        <a:p>
          <a:endParaRPr lang="en-US"/>
        </a:p>
      </dgm:t>
    </dgm:pt>
    <dgm:pt modelId="{30DE7D7F-2830-40A8-8102-EC65F55FF1F1}" type="sibTrans" cxnId="{8EE68337-5386-43FA-B84A-84F8E1EE142B}">
      <dgm:prSet/>
      <dgm:spPr/>
      <dgm:t>
        <a:bodyPr/>
        <a:lstStyle/>
        <a:p>
          <a:endParaRPr lang="en-US"/>
        </a:p>
      </dgm:t>
    </dgm:pt>
    <dgm:pt modelId="{A70020B3-E266-8549-9CFF-94835AB8658B}" type="pres">
      <dgm:prSet presAssocID="{8F3041BB-7845-496A-974B-38E3158DD89F}" presName="linear" presStyleCnt="0">
        <dgm:presLayoutVars>
          <dgm:animLvl val="lvl"/>
          <dgm:resizeHandles val="exact"/>
        </dgm:presLayoutVars>
      </dgm:prSet>
      <dgm:spPr/>
    </dgm:pt>
    <dgm:pt modelId="{D3DDA294-7ED3-D24D-9A6A-B30B900DF184}" type="pres">
      <dgm:prSet presAssocID="{8D5A5365-ABF2-430D-9163-A750EF8F91F5}" presName="parentText" presStyleLbl="node1" presStyleIdx="0" presStyleCnt="3">
        <dgm:presLayoutVars>
          <dgm:chMax val="0"/>
          <dgm:bulletEnabled val="1"/>
        </dgm:presLayoutVars>
      </dgm:prSet>
      <dgm:spPr/>
    </dgm:pt>
    <dgm:pt modelId="{DF9E8979-F1C5-8448-A8AB-75D87B0D7E1B}" type="pres">
      <dgm:prSet presAssocID="{9019DB09-9F53-45B3-955E-A617B4C50D54}" presName="spacer" presStyleCnt="0"/>
      <dgm:spPr/>
    </dgm:pt>
    <dgm:pt modelId="{5F4514AF-D96E-3542-874B-078C205FD3B7}" type="pres">
      <dgm:prSet presAssocID="{6E7538D4-8C66-4F56-85AF-39B7CB7E8612}" presName="parentText" presStyleLbl="node1" presStyleIdx="1" presStyleCnt="3">
        <dgm:presLayoutVars>
          <dgm:chMax val="0"/>
          <dgm:bulletEnabled val="1"/>
        </dgm:presLayoutVars>
      </dgm:prSet>
      <dgm:spPr/>
    </dgm:pt>
    <dgm:pt modelId="{379A9EEC-0CD4-2347-85CA-2B1DAD53BCEB}" type="pres">
      <dgm:prSet presAssocID="{0F827313-08C9-4131-8A79-0D9C42719027}" presName="spacer" presStyleCnt="0"/>
      <dgm:spPr/>
    </dgm:pt>
    <dgm:pt modelId="{75E23B1D-915C-314B-ADED-86F5003FCAFE}" type="pres">
      <dgm:prSet presAssocID="{0EBF03A8-8894-4F61-8294-AE098FE12EAB}" presName="parentText" presStyleLbl="node1" presStyleIdx="2" presStyleCnt="3" custLinFactNeighborX="291">
        <dgm:presLayoutVars>
          <dgm:chMax val="0"/>
          <dgm:bulletEnabled val="1"/>
        </dgm:presLayoutVars>
      </dgm:prSet>
      <dgm:spPr/>
    </dgm:pt>
  </dgm:ptLst>
  <dgm:cxnLst>
    <dgm:cxn modelId="{8EE68337-5386-43FA-B84A-84F8E1EE142B}" srcId="{8F3041BB-7845-496A-974B-38E3158DD89F}" destId="{0EBF03A8-8894-4F61-8294-AE098FE12EAB}" srcOrd="2" destOrd="0" parTransId="{15EBFA98-7D5A-4797-9C93-41CDFB2FD46D}" sibTransId="{30DE7D7F-2830-40A8-8102-EC65F55FF1F1}"/>
    <dgm:cxn modelId="{A3E87745-75C6-2E4F-9263-36111BB8A970}" type="presOf" srcId="{6E7538D4-8C66-4F56-85AF-39B7CB7E8612}" destId="{5F4514AF-D96E-3542-874B-078C205FD3B7}" srcOrd="0" destOrd="0" presId="urn:microsoft.com/office/officeart/2005/8/layout/vList2"/>
    <dgm:cxn modelId="{34E5374F-CB26-7A49-A1DF-D39035A311BD}" type="presOf" srcId="{8D5A5365-ABF2-430D-9163-A750EF8F91F5}" destId="{D3DDA294-7ED3-D24D-9A6A-B30B900DF184}" srcOrd="0" destOrd="0" presId="urn:microsoft.com/office/officeart/2005/8/layout/vList2"/>
    <dgm:cxn modelId="{E5FFE554-2E51-4A3D-91D1-79B83013552A}" srcId="{8F3041BB-7845-496A-974B-38E3158DD89F}" destId="{8D5A5365-ABF2-430D-9163-A750EF8F91F5}" srcOrd="0" destOrd="0" parTransId="{00E669C7-1C79-4AD6-A4D1-AC33B5B9040F}" sibTransId="{9019DB09-9F53-45B3-955E-A617B4C50D54}"/>
    <dgm:cxn modelId="{4D3D4775-BCFE-8241-8DDE-488D9B5023FC}" type="presOf" srcId="{0EBF03A8-8894-4F61-8294-AE098FE12EAB}" destId="{75E23B1D-915C-314B-ADED-86F5003FCAFE}" srcOrd="0" destOrd="0" presId="urn:microsoft.com/office/officeart/2005/8/layout/vList2"/>
    <dgm:cxn modelId="{5BFA4799-6276-0A40-A87A-BD1D5B508481}" type="presOf" srcId="{8F3041BB-7845-496A-974B-38E3158DD89F}" destId="{A70020B3-E266-8549-9CFF-94835AB8658B}" srcOrd="0" destOrd="0" presId="urn:microsoft.com/office/officeart/2005/8/layout/vList2"/>
    <dgm:cxn modelId="{AE45159B-D87D-44B9-8C57-01FE80F47428}" srcId="{8F3041BB-7845-496A-974B-38E3158DD89F}" destId="{6E7538D4-8C66-4F56-85AF-39B7CB7E8612}" srcOrd="1" destOrd="0" parTransId="{56FEEFE9-6C8A-4974-A1FF-9C3AFA98DBA5}" sibTransId="{0F827313-08C9-4131-8A79-0D9C42719027}"/>
    <dgm:cxn modelId="{06B67852-A42F-6144-8F17-08B66EC216E3}" type="presParOf" srcId="{A70020B3-E266-8549-9CFF-94835AB8658B}" destId="{D3DDA294-7ED3-D24D-9A6A-B30B900DF184}" srcOrd="0" destOrd="0" presId="urn:microsoft.com/office/officeart/2005/8/layout/vList2"/>
    <dgm:cxn modelId="{CE563B19-4EDA-BE41-AAF2-B38DBA222567}" type="presParOf" srcId="{A70020B3-E266-8549-9CFF-94835AB8658B}" destId="{DF9E8979-F1C5-8448-A8AB-75D87B0D7E1B}" srcOrd="1" destOrd="0" presId="urn:microsoft.com/office/officeart/2005/8/layout/vList2"/>
    <dgm:cxn modelId="{F13BB91A-A9C7-AC42-BA1A-45F204735CC1}" type="presParOf" srcId="{A70020B3-E266-8549-9CFF-94835AB8658B}" destId="{5F4514AF-D96E-3542-874B-078C205FD3B7}" srcOrd="2" destOrd="0" presId="urn:microsoft.com/office/officeart/2005/8/layout/vList2"/>
    <dgm:cxn modelId="{49ED236E-CAB8-EE4C-B8BB-C94AD7FCE918}" type="presParOf" srcId="{A70020B3-E266-8549-9CFF-94835AB8658B}" destId="{379A9EEC-0CD4-2347-85CA-2B1DAD53BCEB}" srcOrd="3" destOrd="0" presId="urn:microsoft.com/office/officeart/2005/8/layout/vList2"/>
    <dgm:cxn modelId="{482AF436-6840-8B45-9F80-E597C10B3DBF}" type="presParOf" srcId="{A70020B3-E266-8549-9CFF-94835AB8658B}" destId="{75E23B1D-915C-314B-ADED-86F5003FCAF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343C14-724D-45E3-B51A-C7BDAB0CF9FF}" type="doc">
      <dgm:prSet loTypeId="urn:microsoft.com/office/officeart/2005/8/layout/hList1" loCatId="list" qsTypeId="urn:microsoft.com/office/officeart/2005/8/quickstyle/simple2" qsCatId="simple" csTypeId="urn:microsoft.com/office/officeart/2005/8/colors/colorful2" csCatId="colorful" phldr="1"/>
      <dgm:spPr/>
      <dgm:t>
        <a:bodyPr/>
        <a:lstStyle/>
        <a:p>
          <a:endParaRPr lang="en-US"/>
        </a:p>
      </dgm:t>
    </dgm:pt>
    <dgm:pt modelId="{A502CDA2-E188-4CA6-9D0B-89E8D597A86E}">
      <dgm:prSet/>
      <dgm:spPr/>
      <dgm:t>
        <a:bodyPr/>
        <a:lstStyle/>
        <a:p>
          <a:r>
            <a:rPr lang="en-US"/>
            <a:t>4-5 years:</a:t>
          </a:r>
        </a:p>
      </dgm:t>
    </dgm:pt>
    <dgm:pt modelId="{22098CF9-7FF7-4E49-8AE1-AC2E2DFB42EF}" type="parTrans" cxnId="{6BCAAC6E-1F6C-4A0A-8E83-9F4E20038966}">
      <dgm:prSet/>
      <dgm:spPr/>
      <dgm:t>
        <a:bodyPr/>
        <a:lstStyle/>
        <a:p>
          <a:endParaRPr lang="en-US"/>
        </a:p>
      </dgm:t>
    </dgm:pt>
    <dgm:pt modelId="{7459007E-086C-4601-A8D4-B9165E6070F0}" type="sibTrans" cxnId="{6BCAAC6E-1F6C-4A0A-8E83-9F4E20038966}">
      <dgm:prSet/>
      <dgm:spPr/>
      <dgm:t>
        <a:bodyPr/>
        <a:lstStyle/>
        <a:p>
          <a:endParaRPr lang="en-US"/>
        </a:p>
      </dgm:t>
    </dgm:pt>
    <dgm:pt modelId="{2936F6FC-5C57-4064-81AE-F618F276A952}">
      <dgm:prSet/>
      <dgm:spPr/>
      <dgm:t>
        <a:bodyPr/>
        <a:lstStyle/>
        <a:p>
          <a:r>
            <a:rPr lang="en-US" dirty="0"/>
            <a:t>It takes individuals recovering from Alcohol Use Disorder (AUD) 4-5 years to reach a point when their chance of returning to problematic use drops below 15%. It takes even longer for those recovering from Opioid Use Disorders (OUD) (White &amp; Kelly, 2011). </a:t>
          </a:r>
        </a:p>
      </dgm:t>
    </dgm:pt>
    <dgm:pt modelId="{58C3219E-8909-4CCE-B62F-FB69BB0F5158}" type="parTrans" cxnId="{8B4B9FC2-104E-47A7-984E-270C19371843}">
      <dgm:prSet/>
      <dgm:spPr/>
      <dgm:t>
        <a:bodyPr/>
        <a:lstStyle/>
        <a:p>
          <a:endParaRPr lang="en-US"/>
        </a:p>
      </dgm:t>
    </dgm:pt>
    <dgm:pt modelId="{973AB279-3E33-469E-94D1-2E595C436426}" type="sibTrans" cxnId="{8B4B9FC2-104E-47A7-984E-270C19371843}">
      <dgm:prSet/>
      <dgm:spPr/>
      <dgm:t>
        <a:bodyPr/>
        <a:lstStyle/>
        <a:p>
          <a:endParaRPr lang="en-US"/>
        </a:p>
      </dgm:t>
    </dgm:pt>
    <dgm:pt modelId="{74B03A5E-F3A0-4426-9BD8-A71178E212BB}">
      <dgm:prSet/>
      <dgm:spPr/>
      <dgm:t>
        <a:bodyPr/>
        <a:lstStyle/>
        <a:p>
          <a:r>
            <a:rPr lang="en-US"/>
            <a:t>Multiple Attempts:</a:t>
          </a:r>
        </a:p>
      </dgm:t>
    </dgm:pt>
    <dgm:pt modelId="{23B13586-8BB1-4FF5-BA92-380CFC7955BB}" type="parTrans" cxnId="{1FCCDE70-BBF4-413D-AC88-70EA08C73FF5}">
      <dgm:prSet/>
      <dgm:spPr/>
      <dgm:t>
        <a:bodyPr/>
        <a:lstStyle/>
        <a:p>
          <a:endParaRPr lang="en-US"/>
        </a:p>
      </dgm:t>
    </dgm:pt>
    <dgm:pt modelId="{BD1B1AC3-CBF9-4AF4-A4FC-1798E9FDF7F2}" type="sibTrans" cxnId="{1FCCDE70-BBF4-413D-AC88-70EA08C73FF5}">
      <dgm:prSet/>
      <dgm:spPr/>
      <dgm:t>
        <a:bodyPr/>
        <a:lstStyle/>
        <a:p>
          <a:endParaRPr lang="en-US"/>
        </a:p>
      </dgm:t>
    </dgm:pt>
    <dgm:pt modelId="{BF292CFE-13D4-4CFD-95AA-77899456AC79}">
      <dgm:prSet/>
      <dgm:spPr/>
      <dgm:t>
        <a:bodyPr/>
        <a:lstStyle/>
        <a:p>
          <a:r>
            <a:rPr lang="en-US"/>
            <a:t>It generally takes two to three serious attempts at recovery for individuals to be successful; it takes more attempts for those without strong social support (Kelly et al., 2017)</a:t>
          </a:r>
        </a:p>
      </dgm:t>
    </dgm:pt>
    <dgm:pt modelId="{971C8272-8A4B-4E08-B7BE-4049A413F30B}" type="parTrans" cxnId="{A18A7FA1-DE1D-4385-9B1C-60CDFD5F8A76}">
      <dgm:prSet/>
      <dgm:spPr/>
      <dgm:t>
        <a:bodyPr/>
        <a:lstStyle/>
        <a:p>
          <a:endParaRPr lang="en-US"/>
        </a:p>
      </dgm:t>
    </dgm:pt>
    <dgm:pt modelId="{DA54E180-76A5-48ED-804B-4431DFD062B9}" type="sibTrans" cxnId="{A18A7FA1-DE1D-4385-9B1C-60CDFD5F8A76}">
      <dgm:prSet/>
      <dgm:spPr/>
      <dgm:t>
        <a:bodyPr/>
        <a:lstStyle/>
        <a:p>
          <a:endParaRPr lang="en-US"/>
        </a:p>
      </dgm:t>
    </dgm:pt>
    <dgm:pt modelId="{9B297206-309D-4911-BE4A-FBA84EC77BDA}">
      <dgm:prSet/>
      <dgm:spPr/>
      <dgm:t>
        <a:bodyPr/>
        <a:lstStyle/>
        <a:p>
          <a:r>
            <a:rPr lang="en-US"/>
            <a:t>15 Years:</a:t>
          </a:r>
        </a:p>
      </dgm:t>
    </dgm:pt>
    <dgm:pt modelId="{99114D9E-E670-4012-A8EB-AB2070C695F9}" type="parTrans" cxnId="{272B0DE5-B376-4892-99E1-1CFBB2F99BBE}">
      <dgm:prSet/>
      <dgm:spPr/>
      <dgm:t>
        <a:bodyPr/>
        <a:lstStyle/>
        <a:p>
          <a:endParaRPr lang="en-US"/>
        </a:p>
      </dgm:t>
    </dgm:pt>
    <dgm:pt modelId="{C349A86A-6AF8-4441-91F2-F4AFB2A67501}" type="sibTrans" cxnId="{272B0DE5-B376-4892-99E1-1CFBB2F99BBE}">
      <dgm:prSet/>
      <dgm:spPr/>
      <dgm:t>
        <a:bodyPr/>
        <a:lstStyle/>
        <a:p>
          <a:endParaRPr lang="en-US"/>
        </a:p>
      </dgm:t>
    </dgm:pt>
    <dgm:pt modelId="{51F501D4-EE21-4294-8091-2DD88CA3756D}">
      <dgm:prSet/>
      <dgm:spPr/>
      <dgm:t>
        <a:bodyPr/>
        <a:lstStyle/>
        <a:p>
          <a:r>
            <a:rPr lang="en-US"/>
            <a:t>On average, it takes 15 years for a person in recovery from substance use disorder to attain a quality of life on par with the general population (Recovery Research Institute, 2020)</a:t>
          </a:r>
        </a:p>
      </dgm:t>
    </dgm:pt>
    <dgm:pt modelId="{DF99D9F4-51ED-4FD9-8CBE-7B9FF33DF9DC}" type="parTrans" cxnId="{FE05A97B-BDB1-4594-A939-BE5531522638}">
      <dgm:prSet/>
      <dgm:spPr/>
      <dgm:t>
        <a:bodyPr/>
        <a:lstStyle/>
        <a:p>
          <a:endParaRPr lang="en-US"/>
        </a:p>
      </dgm:t>
    </dgm:pt>
    <dgm:pt modelId="{D35D4E45-0D9D-4BCE-AB6E-85AF4E05AD14}" type="sibTrans" cxnId="{FE05A97B-BDB1-4594-A939-BE5531522638}">
      <dgm:prSet/>
      <dgm:spPr/>
      <dgm:t>
        <a:bodyPr/>
        <a:lstStyle/>
        <a:p>
          <a:endParaRPr lang="en-US"/>
        </a:p>
      </dgm:t>
    </dgm:pt>
    <dgm:pt modelId="{4C48458E-EF45-4438-B1D8-613C8E80F400}">
      <dgm:prSet/>
      <dgm:spPr/>
      <dgm:t>
        <a:bodyPr/>
        <a:lstStyle/>
        <a:p>
          <a:r>
            <a:rPr lang="en-US"/>
            <a:t>40-60%:</a:t>
          </a:r>
        </a:p>
      </dgm:t>
    </dgm:pt>
    <dgm:pt modelId="{DA6B2B4C-1FAE-4F44-B85C-3C9E7514B9CE}" type="parTrans" cxnId="{0AEF2171-CD14-4062-88E3-A869D12A3A8B}">
      <dgm:prSet/>
      <dgm:spPr/>
      <dgm:t>
        <a:bodyPr/>
        <a:lstStyle/>
        <a:p>
          <a:endParaRPr lang="en-US"/>
        </a:p>
      </dgm:t>
    </dgm:pt>
    <dgm:pt modelId="{CBEE1D00-7084-4BB7-85DC-E17E6DB1E8C4}" type="sibTrans" cxnId="{0AEF2171-CD14-4062-88E3-A869D12A3A8B}">
      <dgm:prSet/>
      <dgm:spPr/>
      <dgm:t>
        <a:bodyPr/>
        <a:lstStyle/>
        <a:p>
          <a:endParaRPr lang="en-US"/>
        </a:p>
      </dgm:t>
    </dgm:pt>
    <dgm:pt modelId="{47467F77-5695-4323-8340-5623E5FB27C6}">
      <dgm:prSet/>
      <dgm:spPr/>
      <dgm:t>
        <a:bodyPr/>
        <a:lstStyle/>
        <a:p>
          <a:r>
            <a:rPr lang="en-US" dirty="0"/>
            <a:t>40-60% of those who achieve recovery from a SUD will return to use. Returns to use can lead to fatal overdoses, particularly for individuals with OUD (NIDA, 2020)</a:t>
          </a:r>
        </a:p>
      </dgm:t>
    </dgm:pt>
    <dgm:pt modelId="{3E6E0C0A-C896-4EEB-8303-996A3683C802}" type="parTrans" cxnId="{76516C7B-832D-4737-98A2-D5A6BDE7F725}">
      <dgm:prSet/>
      <dgm:spPr/>
      <dgm:t>
        <a:bodyPr/>
        <a:lstStyle/>
        <a:p>
          <a:endParaRPr lang="en-US"/>
        </a:p>
      </dgm:t>
    </dgm:pt>
    <dgm:pt modelId="{2BCCD9E0-EEF2-4875-9594-A44D740E3306}" type="sibTrans" cxnId="{76516C7B-832D-4737-98A2-D5A6BDE7F725}">
      <dgm:prSet/>
      <dgm:spPr/>
      <dgm:t>
        <a:bodyPr/>
        <a:lstStyle/>
        <a:p>
          <a:endParaRPr lang="en-US"/>
        </a:p>
      </dgm:t>
    </dgm:pt>
    <dgm:pt modelId="{2E125973-2306-794F-8F9E-CAB72DB954E1}" type="pres">
      <dgm:prSet presAssocID="{32343C14-724D-45E3-B51A-C7BDAB0CF9FF}" presName="Name0" presStyleCnt="0">
        <dgm:presLayoutVars>
          <dgm:dir/>
          <dgm:animLvl val="lvl"/>
          <dgm:resizeHandles val="exact"/>
        </dgm:presLayoutVars>
      </dgm:prSet>
      <dgm:spPr/>
    </dgm:pt>
    <dgm:pt modelId="{D1F748C2-A2C9-A240-A91A-1B82947BB26D}" type="pres">
      <dgm:prSet presAssocID="{A502CDA2-E188-4CA6-9D0B-89E8D597A86E}" presName="composite" presStyleCnt="0"/>
      <dgm:spPr/>
    </dgm:pt>
    <dgm:pt modelId="{EC027C01-3CDA-0648-A3C5-910E6E53E147}" type="pres">
      <dgm:prSet presAssocID="{A502CDA2-E188-4CA6-9D0B-89E8D597A86E}" presName="parTx" presStyleLbl="alignNode1" presStyleIdx="0" presStyleCnt="4">
        <dgm:presLayoutVars>
          <dgm:chMax val="0"/>
          <dgm:chPref val="0"/>
          <dgm:bulletEnabled val="1"/>
        </dgm:presLayoutVars>
      </dgm:prSet>
      <dgm:spPr/>
    </dgm:pt>
    <dgm:pt modelId="{28FC12CE-37F4-D743-8784-F17A8EA57FD7}" type="pres">
      <dgm:prSet presAssocID="{A502CDA2-E188-4CA6-9D0B-89E8D597A86E}" presName="desTx" presStyleLbl="alignAccFollowNode1" presStyleIdx="0" presStyleCnt="4">
        <dgm:presLayoutVars>
          <dgm:bulletEnabled val="1"/>
        </dgm:presLayoutVars>
      </dgm:prSet>
      <dgm:spPr/>
    </dgm:pt>
    <dgm:pt modelId="{DBD3C6F4-C121-3149-A679-573EF7409C56}" type="pres">
      <dgm:prSet presAssocID="{7459007E-086C-4601-A8D4-B9165E6070F0}" presName="space" presStyleCnt="0"/>
      <dgm:spPr/>
    </dgm:pt>
    <dgm:pt modelId="{74E593A2-20BB-B740-9B4D-20897CE5AF59}" type="pres">
      <dgm:prSet presAssocID="{74B03A5E-F3A0-4426-9BD8-A71178E212BB}" presName="composite" presStyleCnt="0"/>
      <dgm:spPr/>
    </dgm:pt>
    <dgm:pt modelId="{C729E68C-40C6-F44F-A5FA-0475A6C9CACA}" type="pres">
      <dgm:prSet presAssocID="{74B03A5E-F3A0-4426-9BD8-A71178E212BB}" presName="parTx" presStyleLbl="alignNode1" presStyleIdx="1" presStyleCnt="4">
        <dgm:presLayoutVars>
          <dgm:chMax val="0"/>
          <dgm:chPref val="0"/>
          <dgm:bulletEnabled val="1"/>
        </dgm:presLayoutVars>
      </dgm:prSet>
      <dgm:spPr/>
    </dgm:pt>
    <dgm:pt modelId="{AFA13769-96BB-4A40-8D44-FD06A6D479EF}" type="pres">
      <dgm:prSet presAssocID="{74B03A5E-F3A0-4426-9BD8-A71178E212BB}" presName="desTx" presStyleLbl="alignAccFollowNode1" presStyleIdx="1" presStyleCnt="4">
        <dgm:presLayoutVars>
          <dgm:bulletEnabled val="1"/>
        </dgm:presLayoutVars>
      </dgm:prSet>
      <dgm:spPr/>
    </dgm:pt>
    <dgm:pt modelId="{17463C60-6749-D849-A8BC-26B34F5D81EB}" type="pres">
      <dgm:prSet presAssocID="{BD1B1AC3-CBF9-4AF4-A4FC-1798E9FDF7F2}" presName="space" presStyleCnt="0"/>
      <dgm:spPr/>
    </dgm:pt>
    <dgm:pt modelId="{B7E05EA6-A0B3-0042-854D-2311DDA19434}" type="pres">
      <dgm:prSet presAssocID="{9B297206-309D-4911-BE4A-FBA84EC77BDA}" presName="composite" presStyleCnt="0"/>
      <dgm:spPr/>
    </dgm:pt>
    <dgm:pt modelId="{362FAD2D-A63A-D046-ACCA-6980B2CD347B}" type="pres">
      <dgm:prSet presAssocID="{9B297206-309D-4911-BE4A-FBA84EC77BDA}" presName="parTx" presStyleLbl="alignNode1" presStyleIdx="2" presStyleCnt="4">
        <dgm:presLayoutVars>
          <dgm:chMax val="0"/>
          <dgm:chPref val="0"/>
          <dgm:bulletEnabled val="1"/>
        </dgm:presLayoutVars>
      </dgm:prSet>
      <dgm:spPr/>
    </dgm:pt>
    <dgm:pt modelId="{A7B78C62-C9D2-964E-B769-620360EBBCB2}" type="pres">
      <dgm:prSet presAssocID="{9B297206-309D-4911-BE4A-FBA84EC77BDA}" presName="desTx" presStyleLbl="alignAccFollowNode1" presStyleIdx="2" presStyleCnt="4">
        <dgm:presLayoutVars>
          <dgm:bulletEnabled val="1"/>
        </dgm:presLayoutVars>
      </dgm:prSet>
      <dgm:spPr/>
    </dgm:pt>
    <dgm:pt modelId="{169A83C7-A5E8-5A40-BECB-7C1904D796FB}" type="pres">
      <dgm:prSet presAssocID="{C349A86A-6AF8-4441-91F2-F4AFB2A67501}" presName="space" presStyleCnt="0"/>
      <dgm:spPr/>
    </dgm:pt>
    <dgm:pt modelId="{0981FE9A-19B5-9A4A-8957-ACD2418BFFC6}" type="pres">
      <dgm:prSet presAssocID="{4C48458E-EF45-4438-B1D8-613C8E80F400}" presName="composite" presStyleCnt="0"/>
      <dgm:spPr/>
    </dgm:pt>
    <dgm:pt modelId="{D1065FDB-2570-D84C-AB49-DE80B122BD60}" type="pres">
      <dgm:prSet presAssocID="{4C48458E-EF45-4438-B1D8-613C8E80F400}" presName="parTx" presStyleLbl="alignNode1" presStyleIdx="3" presStyleCnt="4">
        <dgm:presLayoutVars>
          <dgm:chMax val="0"/>
          <dgm:chPref val="0"/>
          <dgm:bulletEnabled val="1"/>
        </dgm:presLayoutVars>
      </dgm:prSet>
      <dgm:spPr/>
    </dgm:pt>
    <dgm:pt modelId="{30DB9329-CC25-A442-87BC-339C7369B613}" type="pres">
      <dgm:prSet presAssocID="{4C48458E-EF45-4438-B1D8-613C8E80F400}" presName="desTx" presStyleLbl="alignAccFollowNode1" presStyleIdx="3" presStyleCnt="4">
        <dgm:presLayoutVars>
          <dgm:bulletEnabled val="1"/>
        </dgm:presLayoutVars>
      </dgm:prSet>
      <dgm:spPr/>
    </dgm:pt>
  </dgm:ptLst>
  <dgm:cxnLst>
    <dgm:cxn modelId="{ED269412-754B-6845-8258-BE70B2B7507D}" type="presOf" srcId="{9B297206-309D-4911-BE4A-FBA84EC77BDA}" destId="{362FAD2D-A63A-D046-ACCA-6980B2CD347B}" srcOrd="0" destOrd="0" presId="urn:microsoft.com/office/officeart/2005/8/layout/hList1"/>
    <dgm:cxn modelId="{84B8E218-E015-4148-9CA2-96A468D24863}" type="presOf" srcId="{51F501D4-EE21-4294-8091-2DD88CA3756D}" destId="{A7B78C62-C9D2-964E-B769-620360EBBCB2}" srcOrd="0" destOrd="0" presId="urn:microsoft.com/office/officeart/2005/8/layout/hList1"/>
    <dgm:cxn modelId="{D32B371E-93B5-DC49-BAEC-70CCDBCC7A0A}" type="presOf" srcId="{32343C14-724D-45E3-B51A-C7BDAB0CF9FF}" destId="{2E125973-2306-794F-8F9E-CAB72DB954E1}" srcOrd="0" destOrd="0" presId="urn:microsoft.com/office/officeart/2005/8/layout/hList1"/>
    <dgm:cxn modelId="{2D404126-B2B5-6343-B83D-C635E16B5AA7}" type="presOf" srcId="{4C48458E-EF45-4438-B1D8-613C8E80F400}" destId="{D1065FDB-2570-D84C-AB49-DE80B122BD60}" srcOrd="0" destOrd="0" presId="urn:microsoft.com/office/officeart/2005/8/layout/hList1"/>
    <dgm:cxn modelId="{42E7CE38-DCA3-4349-9F3A-BE364BC92C9D}" type="presOf" srcId="{A502CDA2-E188-4CA6-9D0B-89E8D597A86E}" destId="{EC027C01-3CDA-0648-A3C5-910E6E53E147}" srcOrd="0" destOrd="0" presId="urn:microsoft.com/office/officeart/2005/8/layout/hList1"/>
    <dgm:cxn modelId="{21656C3D-BBB8-E64F-B64E-AED5BBEA9F9A}" type="presOf" srcId="{47467F77-5695-4323-8340-5623E5FB27C6}" destId="{30DB9329-CC25-A442-87BC-339C7369B613}" srcOrd="0" destOrd="0" presId="urn:microsoft.com/office/officeart/2005/8/layout/hList1"/>
    <dgm:cxn modelId="{6BFA7E51-DD03-D348-A11D-DC05BE8BEF13}" type="presOf" srcId="{BF292CFE-13D4-4CFD-95AA-77899456AC79}" destId="{AFA13769-96BB-4A40-8D44-FD06A6D479EF}" srcOrd="0" destOrd="0" presId="urn:microsoft.com/office/officeart/2005/8/layout/hList1"/>
    <dgm:cxn modelId="{6BCAAC6E-1F6C-4A0A-8E83-9F4E20038966}" srcId="{32343C14-724D-45E3-B51A-C7BDAB0CF9FF}" destId="{A502CDA2-E188-4CA6-9D0B-89E8D597A86E}" srcOrd="0" destOrd="0" parTransId="{22098CF9-7FF7-4E49-8AE1-AC2E2DFB42EF}" sibTransId="{7459007E-086C-4601-A8D4-B9165E6070F0}"/>
    <dgm:cxn modelId="{1FCCDE70-BBF4-413D-AC88-70EA08C73FF5}" srcId="{32343C14-724D-45E3-B51A-C7BDAB0CF9FF}" destId="{74B03A5E-F3A0-4426-9BD8-A71178E212BB}" srcOrd="1" destOrd="0" parTransId="{23B13586-8BB1-4FF5-BA92-380CFC7955BB}" sibTransId="{BD1B1AC3-CBF9-4AF4-A4FC-1798E9FDF7F2}"/>
    <dgm:cxn modelId="{0AEF2171-CD14-4062-88E3-A869D12A3A8B}" srcId="{32343C14-724D-45E3-B51A-C7BDAB0CF9FF}" destId="{4C48458E-EF45-4438-B1D8-613C8E80F400}" srcOrd="3" destOrd="0" parTransId="{DA6B2B4C-1FAE-4F44-B85C-3C9E7514B9CE}" sibTransId="{CBEE1D00-7084-4BB7-85DC-E17E6DB1E8C4}"/>
    <dgm:cxn modelId="{76516C7B-832D-4737-98A2-D5A6BDE7F725}" srcId="{4C48458E-EF45-4438-B1D8-613C8E80F400}" destId="{47467F77-5695-4323-8340-5623E5FB27C6}" srcOrd="0" destOrd="0" parTransId="{3E6E0C0A-C896-4EEB-8303-996A3683C802}" sibTransId="{2BCCD9E0-EEF2-4875-9594-A44D740E3306}"/>
    <dgm:cxn modelId="{FE05A97B-BDB1-4594-A939-BE5531522638}" srcId="{9B297206-309D-4911-BE4A-FBA84EC77BDA}" destId="{51F501D4-EE21-4294-8091-2DD88CA3756D}" srcOrd="0" destOrd="0" parTransId="{DF99D9F4-51ED-4FD9-8CBE-7B9FF33DF9DC}" sibTransId="{D35D4E45-0D9D-4BCE-AB6E-85AF4E05AD14}"/>
    <dgm:cxn modelId="{A18A7FA1-DE1D-4385-9B1C-60CDFD5F8A76}" srcId="{74B03A5E-F3A0-4426-9BD8-A71178E212BB}" destId="{BF292CFE-13D4-4CFD-95AA-77899456AC79}" srcOrd="0" destOrd="0" parTransId="{971C8272-8A4B-4E08-B7BE-4049A413F30B}" sibTransId="{DA54E180-76A5-48ED-804B-4431DFD062B9}"/>
    <dgm:cxn modelId="{8B4B9FC2-104E-47A7-984E-270C19371843}" srcId="{A502CDA2-E188-4CA6-9D0B-89E8D597A86E}" destId="{2936F6FC-5C57-4064-81AE-F618F276A952}" srcOrd="0" destOrd="0" parTransId="{58C3219E-8909-4CCE-B62F-FB69BB0F5158}" sibTransId="{973AB279-3E33-469E-94D1-2E595C436426}"/>
    <dgm:cxn modelId="{ACC549E2-9F6C-FF4D-9548-FAD4A63104F8}" type="presOf" srcId="{2936F6FC-5C57-4064-81AE-F618F276A952}" destId="{28FC12CE-37F4-D743-8784-F17A8EA57FD7}" srcOrd="0" destOrd="0" presId="urn:microsoft.com/office/officeart/2005/8/layout/hList1"/>
    <dgm:cxn modelId="{272B0DE5-B376-4892-99E1-1CFBB2F99BBE}" srcId="{32343C14-724D-45E3-B51A-C7BDAB0CF9FF}" destId="{9B297206-309D-4911-BE4A-FBA84EC77BDA}" srcOrd="2" destOrd="0" parTransId="{99114D9E-E670-4012-A8EB-AB2070C695F9}" sibTransId="{C349A86A-6AF8-4441-91F2-F4AFB2A67501}"/>
    <dgm:cxn modelId="{450781FB-EA08-894C-9AFB-3D7DDFBB2E85}" type="presOf" srcId="{74B03A5E-F3A0-4426-9BD8-A71178E212BB}" destId="{C729E68C-40C6-F44F-A5FA-0475A6C9CACA}" srcOrd="0" destOrd="0" presId="urn:microsoft.com/office/officeart/2005/8/layout/hList1"/>
    <dgm:cxn modelId="{7F77424D-92E0-144B-B69C-24C01196F210}" type="presParOf" srcId="{2E125973-2306-794F-8F9E-CAB72DB954E1}" destId="{D1F748C2-A2C9-A240-A91A-1B82947BB26D}" srcOrd="0" destOrd="0" presId="urn:microsoft.com/office/officeart/2005/8/layout/hList1"/>
    <dgm:cxn modelId="{8A3DCCE6-79B3-E04B-805E-62B91FE735CD}" type="presParOf" srcId="{D1F748C2-A2C9-A240-A91A-1B82947BB26D}" destId="{EC027C01-3CDA-0648-A3C5-910E6E53E147}" srcOrd="0" destOrd="0" presId="urn:microsoft.com/office/officeart/2005/8/layout/hList1"/>
    <dgm:cxn modelId="{512704E6-0D4D-4340-A66F-3BB4DEF9DD33}" type="presParOf" srcId="{D1F748C2-A2C9-A240-A91A-1B82947BB26D}" destId="{28FC12CE-37F4-D743-8784-F17A8EA57FD7}" srcOrd="1" destOrd="0" presId="urn:microsoft.com/office/officeart/2005/8/layout/hList1"/>
    <dgm:cxn modelId="{E0F93A9C-B21F-4C41-A1ED-D4EB14ABE0D4}" type="presParOf" srcId="{2E125973-2306-794F-8F9E-CAB72DB954E1}" destId="{DBD3C6F4-C121-3149-A679-573EF7409C56}" srcOrd="1" destOrd="0" presId="urn:microsoft.com/office/officeart/2005/8/layout/hList1"/>
    <dgm:cxn modelId="{A71E028C-F887-4F4D-A23D-BF4936BC8EDC}" type="presParOf" srcId="{2E125973-2306-794F-8F9E-CAB72DB954E1}" destId="{74E593A2-20BB-B740-9B4D-20897CE5AF59}" srcOrd="2" destOrd="0" presId="urn:microsoft.com/office/officeart/2005/8/layout/hList1"/>
    <dgm:cxn modelId="{5AAFBF9A-3F80-1B48-877F-650B0D9C6172}" type="presParOf" srcId="{74E593A2-20BB-B740-9B4D-20897CE5AF59}" destId="{C729E68C-40C6-F44F-A5FA-0475A6C9CACA}" srcOrd="0" destOrd="0" presId="urn:microsoft.com/office/officeart/2005/8/layout/hList1"/>
    <dgm:cxn modelId="{76C98370-E64F-1846-BB8F-88EECD333E56}" type="presParOf" srcId="{74E593A2-20BB-B740-9B4D-20897CE5AF59}" destId="{AFA13769-96BB-4A40-8D44-FD06A6D479EF}" srcOrd="1" destOrd="0" presId="urn:microsoft.com/office/officeart/2005/8/layout/hList1"/>
    <dgm:cxn modelId="{6FDCE864-2640-2C41-BA5D-9FA5CC27752E}" type="presParOf" srcId="{2E125973-2306-794F-8F9E-CAB72DB954E1}" destId="{17463C60-6749-D849-A8BC-26B34F5D81EB}" srcOrd="3" destOrd="0" presId="urn:microsoft.com/office/officeart/2005/8/layout/hList1"/>
    <dgm:cxn modelId="{2C531F61-5885-1B46-8783-0AA1DECE6BC6}" type="presParOf" srcId="{2E125973-2306-794F-8F9E-CAB72DB954E1}" destId="{B7E05EA6-A0B3-0042-854D-2311DDA19434}" srcOrd="4" destOrd="0" presId="urn:microsoft.com/office/officeart/2005/8/layout/hList1"/>
    <dgm:cxn modelId="{B17EF0A2-7AF9-634B-B585-C57C1227F8EF}" type="presParOf" srcId="{B7E05EA6-A0B3-0042-854D-2311DDA19434}" destId="{362FAD2D-A63A-D046-ACCA-6980B2CD347B}" srcOrd="0" destOrd="0" presId="urn:microsoft.com/office/officeart/2005/8/layout/hList1"/>
    <dgm:cxn modelId="{E11BAB85-D26E-F84C-993D-E6509CC25F41}" type="presParOf" srcId="{B7E05EA6-A0B3-0042-854D-2311DDA19434}" destId="{A7B78C62-C9D2-964E-B769-620360EBBCB2}" srcOrd="1" destOrd="0" presId="urn:microsoft.com/office/officeart/2005/8/layout/hList1"/>
    <dgm:cxn modelId="{5B9AC03C-B89D-204A-9A39-9F599970F2E3}" type="presParOf" srcId="{2E125973-2306-794F-8F9E-CAB72DB954E1}" destId="{169A83C7-A5E8-5A40-BECB-7C1904D796FB}" srcOrd="5" destOrd="0" presId="urn:microsoft.com/office/officeart/2005/8/layout/hList1"/>
    <dgm:cxn modelId="{9B2465B0-CAF9-5443-853F-28042376BE54}" type="presParOf" srcId="{2E125973-2306-794F-8F9E-CAB72DB954E1}" destId="{0981FE9A-19B5-9A4A-8957-ACD2418BFFC6}" srcOrd="6" destOrd="0" presId="urn:microsoft.com/office/officeart/2005/8/layout/hList1"/>
    <dgm:cxn modelId="{C29DDFC0-D0DF-F04F-A3A0-A57FB316C369}" type="presParOf" srcId="{0981FE9A-19B5-9A4A-8957-ACD2418BFFC6}" destId="{D1065FDB-2570-D84C-AB49-DE80B122BD60}" srcOrd="0" destOrd="0" presId="urn:microsoft.com/office/officeart/2005/8/layout/hList1"/>
    <dgm:cxn modelId="{7A85582D-EE9C-6A49-BAFD-7AB8CE37C53B}" type="presParOf" srcId="{0981FE9A-19B5-9A4A-8957-ACD2418BFFC6}" destId="{30DB9329-CC25-A442-87BC-339C7369B61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BB5C2D-6108-4C28-A98C-1636D6E723EB}"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9C74D437-0BC4-43FB-A831-7F1832A11EEA}">
      <dgm:prSet custT="1"/>
      <dgm:spPr/>
      <dgm:t>
        <a:bodyPr/>
        <a:lstStyle/>
        <a:p>
          <a:r>
            <a:rPr lang="en-US" sz="1200" dirty="0"/>
            <a:t>Increased inspiration and motivation for living (Tarp et al., 2020)</a:t>
          </a:r>
        </a:p>
      </dgm:t>
    </dgm:pt>
    <dgm:pt modelId="{6280538C-F3AE-4217-933D-D0707E426D9E}" type="parTrans" cxnId="{B8993C5D-DD44-469E-8028-AF2267588ACA}">
      <dgm:prSet/>
      <dgm:spPr/>
      <dgm:t>
        <a:bodyPr/>
        <a:lstStyle/>
        <a:p>
          <a:endParaRPr lang="en-US"/>
        </a:p>
      </dgm:t>
    </dgm:pt>
    <dgm:pt modelId="{913B49A3-48DB-41CD-81F7-D8517A5B5BFB}" type="sibTrans" cxnId="{B8993C5D-DD44-469E-8028-AF2267588ACA}">
      <dgm:prSet/>
      <dgm:spPr/>
      <dgm:t>
        <a:bodyPr/>
        <a:lstStyle/>
        <a:p>
          <a:endParaRPr lang="en-US"/>
        </a:p>
      </dgm:t>
    </dgm:pt>
    <dgm:pt modelId="{4610F115-B453-4B6C-8D5F-355928F18A30}">
      <dgm:prSet custT="1"/>
      <dgm:spPr/>
      <dgm:t>
        <a:bodyPr/>
        <a:lstStyle/>
        <a:p>
          <a:r>
            <a:rPr lang="en-US" sz="1200" dirty="0"/>
            <a:t>Felt sense of play, joy, and fun (Tarp et al., 2020)</a:t>
          </a:r>
        </a:p>
      </dgm:t>
    </dgm:pt>
    <dgm:pt modelId="{DE68CADA-BA50-4004-BE0E-1DC19D87D221}" type="parTrans" cxnId="{D39FB13A-FCFD-4708-B327-9B453026AB06}">
      <dgm:prSet/>
      <dgm:spPr/>
      <dgm:t>
        <a:bodyPr/>
        <a:lstStyle/>
        <a:p>
          <a:endParaRPr lang="en-US"/>
        </a:p>
      </dgm:t>
    </dgm:pt>
    <dgm:pt modelId="{4D5CF92D-FFC0-4321-B326-EB8C995E48EA}" type="sibTrans" cxnId="{D39FB13A-FCFD-4708-B327-9B453026AB06}">
      <dgm:prSet/>
      <dgm:spPr/>
      <dgm:t>
        <a:bodyPr/>
        <a:lstStyle/>
        <a:p>
          <a:endParaRPr lang="en-US"/>
        </a:p>
      </dgm:t>
    </dgm:pt>
    <dgm:pt modelId="{72B1F52B-E645-4C7F-9689-9C52DEF6E9C9}">
      <dgm:prSet custT="1"/>
      <dgm:spPr/>
      <dgm:t>
        <a:bodyPr/>
        <a:lstStyle/>
        <a:p>
          <a:r>
            <a:rPr lang="en-US" sz="1200" dirty="0"/>
            <a:t>Can inspire clients to both read and write for pleasure (</a:t>
          </a:r>
          <a:r>
            <a:rPr lang="en-US" sz="1200" dirty="0" err="1"/>
            <a:t>Hellum</a:t>
          </a:r>
          <a:r>
            <a:rPr lang="en-US" sz="1200" dirty="0"/>
            <a:t> et al., 2017; Tarp et al., 2020)</a:t>
          </a:r>
        </a:p>
      </dgm:t>
    </dgm:pt>
    <dgm:pt modelId="{46DD52E3-668B-465E-BFA1-39B75D7DD8E3}" type="parTrans" cxnId="{5F8A2481-A357-4966-AEF1-015AEAF5FF10}">
      <dgm:prSet/>
      <dgm:spPr/>
      <dgm:t>
        <a:bodyPr/>
        <a:lstStyle/>
        <a:p>
          <a:endParaRPr lang="en-US"/>
        </a:p>
      </dgm:t>
    </dgm:pt>
    <dgm:pt modelId="{A967F72B-20AA-4C54-8F9E-EE3FB378C7B0}" type="sibTrans" cxnId="{5F8A2481-A357-4966-AEF1-015AEAF5FF10}">
      <dgm:prSet/>
      <dgm:spPr/>
      <dgm:t>
        <a:bodyPr/>
        <a:lstStyle/>
        <a:p>
          <a:endParaRPr lang="en-US"/>
        </a:p>
      </dgm:t>
    </dgm:pt>
    <dgm:pt modelId="{531EC4DD-21EB-447C-97E3-0A86937C8B64}">
      <dgm:prSet custT="1"/>
      <dgm:spPr/>
      <dgm:t>
        <a:bodyPr/>
        <a:lstStyle/>
        <a:p>
          <a:r>
            <a:rPr lang="en-US" sz="1200" dirty="0"/>
            <a:t>Can support clients to create a healthy distance between themselves and their emotions, troubling experiences, and cravings (Tarp et al., 2020)</a:t>
          </a:r>
        </a:p>
      </dgm:t>
    </dgm:pt>
    <dgm:pt modelId="{00F8C0F3-DFA1-4FB1-AB25-FD9EF2C8E8EB}" type="parTrans" cxnId="{482727A1-7394-461B-AA71-60E63185D950}">
      <dgm:prSet/>
      <dgm:spPr/>
      <dgm:t>
        <a:bodyPr/>
        <a:lstStyle/>
        <a:p>
          <a:endParaRPr lang="en-US"/>
        </a:p>
      </dgm:t>
    </dgm:pt>
    <dgm:pt modelId="{D8EA3960-3913-47A0-9C13-7CD8B2746680}" type="sibTrans" cxnId="{482727A1-7394-461B-AA71-60E63185D950}">
      <dgm:prSet/>
      <dgm:spPr/>
      <dgm:t>
        <a:bodyPr/>
        <a:lstStyle/>
        <a:p>
          <a:endParaRPr lang="en-US"/>
        </a:p>
      </dgm:t>
    </dgm:pt>
    <dgm:pt modelId="{B5D6651F-FD4C-489E-BB3E-FD14ECA975F4}">
      <dgm:prSet custT="1"/>
      <dgm:spPr/>
      <dgm:t>
        <a:bodyPr/>
        <a:lstStyle/>
        <a:p>
          <a:r>
            <a:rPr lang="en-US" sz="1200" dirty="0"/>
            <a:t>Felt sense of closeness and connection with other clients &amp; therapist (Tarp et al., 2020)</a:t>
          </a:r>
        </a:p>
      </dgm:t>
    </dgm:pt>
    <dgm:pt modelId="{75B98C4C-D6CA-47AE-8E69-F9AB9F86AE51}" type="parTrans" cxnId="{1E0B777B-B715-4B3A-A2A5-19C74809E846}">
      <dgm:prSet/>
      <dgm:spPr/>
      <dgm:t>
        <a:bodyPr/>
        <a:lstStyle/>
        <a:p>
          <a:endParaRPr lang="en-US"/>
        </a:p>
      </dgm:t>
    </dgm:pt>
    <dgm:pt modelId="{75616BC5-8C4B-4815-891C-5F26716BE233}" type="sibTrans" cxnId="{1E0B777B-B715-4B3A-A2A5-19C74809E846}">
      <dgm:prSet/>
      <dgm:spPr/>
      <dgm:t>
        <a:bodyPr/>
        <a:lstStyle/>
        <a:p>
          <a:endParaRPr lang="en-US"/>
        </a:p>
      </dgm:t>
    </dgm:pt>
    <dgm:pt modelId="{3446C310-8E3E-4FE5-8666-5C180F883931}">
      <dgm:prSet custT="1"/>
      <dgm:spPr/>
      <dgm:t>
        <a:bodyPr/>
        <a:lstStyle/>
        <a:p>
          <a:r>
            <a:rPr lang="en-US" sz="1200" dirty="0"/>
            <a:t>Experience of being vulnerable and radically accepted by others (Tarp et al., 2020)</a:t>
          </a:r>
        </a:p>
      </dgm:t>
    </dgm:pt>
    <dgm:pt modelId="{1DDD8873-E7D8-481D-84F5-087F3C1B45BF}" type="parTrans" cxnId="{E1D15839-9C50-469F-AEC4-1EA0B2716E30}">
      <dgm:prSet/>
      <dgm:spPr/>
      <dgm:t>
        <a:bodyPr/>
        <a:lstStyle/>
        <a:p>
          <a:endParaRPr lang="en-US"/>
        </a:p>
      </dgm:t>
    </dgm:pt>
    <dgm:pt modelId="{266AB4DD-ABB0-4238-BE46-D307DBAB3FD2}" type="sibTrans" cxnId="{E1D15839-9C50-469F-AEC4-1EA0B2716E30}">
      <dgm:prSet/>
      <dgm:spPr/>
      <dgm:t>
        <a:bodyPr/>
        <a:lstStyle/>
        <a:p>
          <a:endParaRPr lang="en-US"/>
        </a:p>
      </dgm:t>
    </dgm:pt>
    <dgm:pt modelId="{FE764630-960D-42F7-BE7F-6A8B9566EDE8}" type="pres">
      <dgm:prSet presAssocID="{4ABB5C2D-6108-4C28-A98C-1636D6E723EB}" presName="root" presStyleCnt="0">
        <dgm:presLayoutVars>
          <dgm:dir/>
          <dgm:resizeHandles val="exact"/>
        </dgm:presLayoutVars>
      </dgm:prSet>
      <dgm:spPr/>
    </dgm:pt>
    <dgm:pt modelId="{E38502ED-46AE-4367-944A-F9A848F8ED73}" type="pres">
      <dgm:prSet presAssocID="{9C74D437-0BC4-43FB-A831-7F1832A11EEA}" presName="compNode" presStyleCnt="0"/>
      <dgm:spPr/>
    </dgm:pt>
    <dgm:pt modelId="{43083A44-F258-403D-969B-06BFDCD3B38F}" type="pres">
      <dgm:prSet presAssocID="{9C74D437-0BC4-43FB-A831-7F1832A11EE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t Air Balloon"/>
        </a:ext>
      </dgm:extLst>
    </dgm:pt>
    <dgm:pt modelId="{A660F7E5-B28F-4D71-B5D3-236DA8BF2B4C}" type="pres">
      <dgm:prSet presAssocID="{9C74D437-0BC4-43FB-A831-7F1832A11EEA}" presName="spaceRect" presStyleCnt="0"/>
      <dgm:spPr/>
    </dgm:pt>
    <dgm:pt modelId="{7B70645F-7D49-488E-97B1-6A3A97F41FD6}" type="pres">
      <dgm:prSet presAssocID="{9C74D437-0BC4-43FB-A831-7F1832A11EEA}" presName="textRect" presStyleLbl="revTx" presStyleIdx="0" presStyleCnt="6">
        <dgm:presLayoutVars>
          <dgm:chMax val="1"/>
          <dgm:chPref val="1"/>
        </dgm:presLayoutVars>
      </dgm:prSet>
      <dgm:spPr/>
    </dgm:pt>
    <dgm:pt modelId="{74FD2A49-58D0-4A70-B64B-B8577C261BAC}" type="pres">
      <dgm:prSet presAssocID="{913B49A3-48DB-41CD-81F7-D8517A5B5BFB}" presName="sibTrans" presStyleCnt="0"/>
      <dgm:spPr/>
    </dgm:pt>
    <dgm:pt modelId="{84198080-6FE6-41D5-B3F9-9670D8FF837D}" type="pres">
      <dgm:prSet presAssocID="{4610F115-B453-4B6C-8D5F-355928F18A30}" presName="compNode" presStyleCnt="0"/>
      <dgm:spPr/>
    </dgm:pt>
    <dgm:pt modelId="{667C30AC-204D-4551-857B-B9D47D9BCBF2}" type="pres">
      <dgm:prSet presAssocID="{4610F115-B453-4B6C-8D5F-355928F18A3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ild with Balloon"/>
        </a:ext>
      </dgm:extLst>
    </dgm:pt>
    <dgm:pt modelId="{B1596CD7-CC87-46C0-8E10-F943365AA564}" type="pres">
      <dgm:prSet presAssocID="{4610F115-B453-4B6C-8D5F-355928F18A30}" presName="spaceRect" presStyleCnt="0"/>
      <dgm:spPr/>
    </dgm:pt>
    <dgm:pt modelId="{9776708C-FC46-4C49-B1CF-79C993D315C8}" type="pres">
      <dgm:prSet presAssocID="{4610F115-B453-4B6C-8D5F-355928F18A30}" presName="textRect" presStyleLbl="revTx" presStyleIdx="1" presStyleCnt="6">
        <dgm:presLayoutVars>
          <dgm:chMax val="1"/>
          <dgm:chPref val="1"/>
        </dgm:presLayoutVars>
      </dgm:prSet>
      <dgm:spPr/>
    </dgm:pt>
    <dgm:pt modelId="{A801E011-ACC5-455B-8D56-6F6D27EB350B}" type="pres">
      <dgm:prSet presAssocID="{4D5CF92D-FFC0-4321-B326-EB8C995E48EA}" presName="sibTrans" presStyleCnt="0"/>
      <dgm:spPr/>
    </dgm:pt>
    <dgm:pt modelId="{AA0F0E53-A7CF-48BE-87C0-88A251FB6A64}" type="pres">
      <dgm:prSet presAssocID="{72B1F52B-E645-4C7F-9689-9C52DEF6E9C9}" presName="compNode" presStyleCnt="0"/>
      <dgm:spPr/>
    </dgm:pt>
    <dgm:pt modelId="{18F2D05C-C6F2-4DAE-878B-45784D03F36D}" type="pres">
      <dgm:prSet presAssocID="{72B1F52B-E645-4C7F-9689-9C52DEF6E9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4EB9A548-1F40-4DED-8E09-A8E42C4B578B}" type="pres">
      <dgm:prSet presAssocID="{72B1F52B-E645-4C7F-9689-9C52DEF6E9C9}" presName="spaceRect" presStyleCnt="0"/>
      <dgm:spPr/>
    </dgm:pt>
    <dgm:pt modelId="{7636AD5E-A00A-4EB1-A133-6D0EE45AA2A8}" type="pres">
      <dgm:prSet presAssocID="{72B1F52B-E645-4C7F-9689-9C52DEF6E9C9}" presName="textRect" presStyleLbl="revTx" presStyleIdx="2" presStyleCnt="6">
        <dgm:presLayoutVars>
          <dgm:chMax val="1"/>
          <dgm:chPref val="1"/>
        </dgm:presLayoutVars>
      </dgm:prSet>
      <dgm:spPr/>
    </dgm:pt>
    <dgm:pt modelId="{5227E47D-7589-4012-B5E1-CD7DCEA855D2}" type="pres">
      <dgm:prSet presAssocID="{A967F72B-20AA-4C54-8F9E-EE3FB378C7B0}" presName="sibTrans" presStyleCnt="0"/>
      <dgm:spPr/>
    </dgm:pt>
    <dgm:pt modelId="{BA16DA12-8DED-46B5-8D2D-FCBC2252B7ED}" type="pres">
      <dgm:prSet presAssocID="{531EC4DD-21EB-447C-97E3-0A86937C8B64}" presName="compNode" presStyleCnt="0"/>
      <dgm:spPr/>
    </dgm:pt>
    <dgm:pt modelId="{3717EAA8-D7DC-4743-9106-5DD1BD0D7729}" type="pres">
      <dgm:prSet presAssocID="{531EC4DD-21EB-447C-97E3-0A86937C8B64}"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miling face outline with solid fill"/>
        </a:ext>
      </dgm:extLst>
    </dgm:pt>
    <dgm:pt modelId="{8B3CA806-8417-4EB2-B285-40FDE07503F1}" type="pres">
      <dgm:prSet presAssocID="{531EC4DD-21EB-447C-97E3-0A86937C8B64}" presName="spaceRect" presStyleCnt="0"/>
      <dgm:spPr/>
    </dgm:pt>
    <dgm:pt modelId="{DEC6358E-1448-4505-94C6-EAB13BD08C9D}" type="pres">
      <dgm:prSet presAssocID="{531EC4DD-21EB-447C-97E3-0A86937C8B64}" presName="textRect" presStyleLbl="revTx" presStyleIdx="3" presStyleCnt="6">
        <dgm:presLayoutVars>
          <dgm:chMax val="1"/>
          <dgm:chPref val="1"/>
        </dgm:presLayoutVars>
      </dgm:prSet>
      <dgm:spPr/>
    </dgm:pt>
    <dgm:pt modelId="{1A9495DA-827E-4E91-BB10-B290D951410C}" type="pres">
      <dgm:prSet presAssocID="{D8EA3960-3913-47A0-9C13-7CD8B2746680}" presName="sibTrans" presStyleCnt="0"/>
      <dgm:spPr/>
    </dgm:pt>
    <dgm:pt modelId="{C6BD3CB9-39E3-45A0-B121-CFAA9ACA68D2}" type="pres">
      <dgm:prSet presAssocID="{B5D6651F-FD4C-489E-BB3E-FD14ECA975F4}" presName="compNode" presStyleCnt="0"/>
      <dgm:spPr/>
    </dgm:pt>
    <dgm:pt modelId="{6A6E032A-2D72-4311-9C54-7BE735ACFE04}" type="pres">
      <dgm:prSet presAssocID="{B5D6651F-FD4C-489E-BB3E-FD14ECA975F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ycle with People"/>
        </a:ext>
      </dgm:extLst>
    </dgm:pt>
    <dgm:pt modelId="{BE0BAEB4-2B6A-467C-B1E5-03EE764F5A1F}" type="pres">
      <dgm:prSet presAssocID="{B5D6651F-FD4C-489E-BB3E-FD14ECA975F4}" presName="spaceRect" presStyleCnt="0"/>
      <dgm:spPr/>
    </dgm:pt>
    <dgm:pt modelId="{5CFD6633-CDDE-4CD5-9C5C-D6D7746AD442}" type="pres">
      <dgm:prSet presAssocID="{B5D6651F-FD4C-489E-BB3E-FD14ECA975F4}" presName="textRect" presStyleLbl="revTx" presStyleIdx="4" presStyleCnt="6">
        <dgm:presLayoutVars>
          <dgm:chMax val="1"/>
          <dgm:chPref val="1"/>
        </dgm:presLayoutVars>
      </dgm:prSet>
      <dgm:spPr/>
    </dgm:pt>
    <dgm:pt modelId="{311A03B0-40B7-4C56-BCAC-1430FF7B0A5B}" type="pres">
      <dgm:prSet presAssocID="{75616BC5-8C4B-4815-891C-5F26716BE233}" presName="sibTrans" presStyleCnt="0"/>
      <dgm:spPr/>
    </dgm:pt>
    <dgm:pt modelId="{B7E7C1DE-55AF-433D-93DB-5D054AD8DBB3}" type="pres">
      <dgm:prSet presAssocID="{3446C310-8E3E-4FE5-8666-5C180F883931}" presName="compNode" presStyleCnt="0"/>
      <dgm:spPr/>
    </dgm:pt>
    <dgm:pt modelId="{75BBA291-E054-42F2-9040-A57F96F0EB29}" type="pres">
      <dgm:prSet presAssocID="{3446C310-8E3E-4FE5-8666-5C180F88393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fused Person"/>
        </a:ext>
      </dgm:extLst>
    </dgm:pt>
    <dgm:pt modelId="{0DBB4702-58B3-4B70-83D5-135CF0A192B4}" type="pres">
      <dgm:prSet presAssocID="{3446C310-8E3E-4FE5-8666-5C180F883931}" presName="spaceRect" presStyleCnt="0"/>
      <dgm:spPr/>
    </dgm:pt>
    <dgm:pt modelId="{AB975F72-EBF7-4DDE-AC29-2951B78FA190}" type="pres">
      <dgm:prSet presAssocID="{3446C310-8E3E-4FE5-8666-5C180F883931}" presName="textRect" presStyleLbl="revTx" presStyleIdx="5" presStyleCnt="6">
        <dgm:presLayoutVars>
          <dgm:chMax val="1"/>
          <dgm:chPref val="1"/>
        </dgm:presLayoutVars>
      </dgm:prSet>
      <dgm:spPr/>
    </dgm:pt>
  </dgm:ptLst>
  <dgm:cxnLst>
    <dgm:cxn modelId="{592BF830-F2C0-8447-9390-C42F32D8CA03}" type="presOf" srcId="{531EC4DD-21EB-447C-97E3-0A86937C8B64}" destId="{DEC6358E-1448-4505-94C6-EAB13BD08C9D}" srcOrd="0" destOrd="0" presId="urn:microsoft.com/office/officeart/2018/2/layout/IconLabelList"/>
    <dgm:cxn modelId="{E1D15839-9C50-469F-AEC4-1EA0B2716E30}" srcId="{4ABB5C2D-6108-4C28-A98C-1636D6E723EB}" destId="{3446C310-8E3E-4FE5-8666-5C180F883931}" srcOrd="5" destOrd="0" parTransId="{1DDD8873-E7D8-481D-84F5-087F3C1B45BF}" sibTransId="{266AB4DD-ABB0-4238-BE46-D307DBAB3FD2}"/>
    <dgm:cxn modelId="{D39FB13A-FCFD-4708-B327-9B453026AB06}" srcId="{4ABB5C2D-6108-4C28-A98C-1636D6E723EB}" destId="{4610F115-B453-4B6C-8D5F-355928F18A30}" srcOrd="1" destOrd="0" parTransId="{DE68CADA-BA50-4004-BE0E-1DC19D87D221}" sibTransId="{4D5CF92D-FFC0-4321-B326-EB8C995E48EA}"/>
    <dgm:cxn modelId="{14CDAE41-75C7-8446-AEB3-DE1618EBFEAE}" type="presOf" srcId="{4ABB5C2D-6108-4C28-A98C-1636D6E723EB}" destId="{FE764630-960D-42F7-BE7F-6A8B9566EDE8}" srcOrd="0" destOrd="0" presId="urn:microsoft.com/office/officeart/2018/2/layout/IconLabelList"/>
    <dgm:cxn modelId="{ED33C74A-9145-A64A-90CB-8359A94A125D}" type="presOf" srcId="{4610F115-B453-4B6C-8D5F-355928F18A30}" destId="{9776708C-FC46-4C49-B1CF-79C993D315C8}" srcOrd="0" destOrd="0" presId="urn:microsoft.com/office/officeart/2018/2/layout/IconLabelList"/>
    <dgm:cxn modelId="{B8993C5D-DD44-469E-8028-AF2267588ACA}" srcId="{4ABB5C2D-6108-4C28-A98C-1636D6E723EB}" destId="{9C74D437-0BC4-43FB-A831-7F1832A11EEA}" srcOrd="0" destOrd="0" parTransId="{6280538C-F3AE-4217-933D-D0707E426D9E}" sibTransId="{913B49A3-48DB-41CD-81F7-D8517A5B5BFB}"/>
    <dgm:cxn modelId="{5E960167-BACD-694C-9F8B-029204AE03D3}" type="presOf" srcId="{9C74D437-0BC4-43FB-A831-7F1832A11EEA}" destId="{7B70645F-7D49-488E-97B1-6A3A97F41FD6}" srcOrd="0" destOrd="0" presId="urn:microsoft.com/office/officeart/2018/2/layout/IconLabelList"/>
    <dgm:cxn modelId="{1E0B777B-B715-4B3A-A2A5-19C74809E846}" srcId="{4ABB5C2D-6108-4C28-A98C-1636D6E723EB}" destId="{B5D6651F-FD4C-489E-BB3E-FD14ECA975F4}" srcOrd="4" destOrd="0" parTransId="{75B98C4C-D6CA-47AE-8E69-F9AB9F86AE51}" sibTransId="{75616BC5-8C4B-4815-891C-5F26716BE233}"/>
    <dgm:cxn modelId="{5F8A2481-A357-4966-AEF1-015AEAF5FF10}" srcId="{4ABB5C2D-6108-4C28-A98C-1636D6E723EB}" destId="{72B1F52B-E645-4C7F-9689-9C52DEF6E9C9}" srcOrd="2" destOrd="0" parTransId="{46DD52E3-668B-465E-BFA1-39B75D7DD8E3}" sibTransId="{A967F72B-20AA-4C54-8F9E-EE3FB378C7B0}"/>
    <dgm:cxn modelId="{482727A1-7394-461B-AA71-60E63185D950}" srcId="{4ABB5C2D-6108-4C28-A98C-1636D6E723EB}" destId="{531EC4DD-21EB-447C-97E3-0A86937C8B64}" srcOrd="3" destOrd="0" parTransId="{00F8C0F3-DFA1-4FB1-AB25-FD9EF2C8E8EB}" sibTransId="{D8EA3960-3913-47A0-9C13-7CD8B2746680}"/>
    <dgm:cxn modelId="{7A9647C3-C95D-C24E-A20A-D6701D45D7E2}" type="presOf" srcId="{B5D6651F-FD4C-489E-BB3E-FD14ECA975F4}" destId="{5CFD6633-CDDE-4CD5-9C5C-D6D7746AD442}" srcOrd="0" destOrd="0" presId="urn:microsoft.com/office/officeart/2018/2/layout/IconLabelList"/>
    <dgm:cxn modelId="{1FC108C5-FD17-DB40-BE8E-750984FE1B9C}" type="presOf" srcId="{3446C310-8E3E-4FE5-8666-5C180F883931}" destId="{AB975F72-EBF7-4DDE-AC29-2951B78FA190}" srcOrd="0" destOrd="0" presId="urn:microsoft.com/office/officeart/2018/2/layout/IconLabelList"/>
    <dgm:cxn modelId="{BA318CCB-B49D-C443-B0D9-2518F71DDD5E}" type="presOf" srcId="{72B1F52B-E645-4C7F-9689-9C52DEF6E9C9}" destId="{7636AD5E-A00A-4EB1-A133-6D0EE45AA2A8}" srcOrd="0" destOrd="0" presId="urn:microsoft.com/office/officeart/2018/2/layout/IconLabelList"/>
    <dgm:cxn modelId="{3B3092C1-6D32-6F4E-A5BD-44C7CEEB6E41}" type="presParOf" srcId="{FE764630-960D-42F7-BE7F-6A8B9566EDE8}" destId="{E38502ED-46AE-4367-944A-F9A848F8ED73}" srcOrd="0" destOrd="0" presId="urn:microsoft.com/office/officeart/2018/2/layout/IconLabelList"/>
    <dgm:cxn modelId="{2A719801-5193-D44D-9A16-64A4C9929503}" type="presParOf" srcId="{E38502ED-46AE-4367-944A-F9A848F8ED73}" destId="{43083A44-F258-403D-969B-06BFDCD3B38F}" srcOrd="0" destOrd="0" presId="urn:microsoft.com/office/officeart/2018/2/layout/IconLabelList"/>
    <dgm:cxn modelId="{D519A256-9F23-DE45-80F4-1E3D0E68D8D9}" type="presParOf" srcId="{E38502ED-46AE-4367-944A-F9A848F8ED73}" destId="{A660F7E5-B28F-4D71-B5D3-236DA8BF2B4C}" srcOrd="1" destOrd="0" presId="urn:microsoft.com/office/officeart/2018/2/layout/IconLabelList"/>
    <dgm:cxn modelId="{69D99FFC-6A38-1645-8C06-5E98C969D869}" type="presParOf" srcId="{E38502ED-46AE-4367-944A-F9A848F8ED73}" destId="{7B70645F-7D49-488E-97B1-6A3A97F41FD6}" srcOrd="2" destOrd="0" presId="urn:microsoft.com/office/officeart/2018/2/layout/IconLabelList"/>
    <dgm:cxn modelId="{B519E6B9-BE15-2B47-B4EB-7BE70C3A8539}" type="presParOf" srcId="{FE764630-960D-42F7-BE7F-6A8B9566EDE8}" destId="{74FD2A49-58D0-4A70-B64B-B8577C261BAC}" srcOrd="1" destOrd="0" presId="urn:microsoft.com/office/officeart/2018/2/layout/IconLabelList"/>
    <dgm:cxn modelId="{2336CCD1-4517-AA45-AA20-B9983535380E}" type="presParOf" srcId="{FE764630-960D-42F7-BE7F-6A8B9566EDE8}" destId="{84198080-6FE6-41D5-B3F9-9670D8FF837D}" srcOrd="2" destOrd="0" presId="urn:microsoft.com/office/officeart/2018/2/layout/IconLabelList"/>
    <dgm:cxn modelId="{6C24CEAA-3E05-0641-9CDD-AD4C99959C1E}" type="presParOf" srcId="{84198080-6FE6-41D5-B3F9-9670D8FF837D}" destId="{667C30AC-204D-4551-857B-B9D47D9BCBF2}" srcOrd="0" destOrd="0" presId="urn:microsoft.com/office/officeart/2018/2/layout/IconLabelList"/>
    <dgm:cxn modelId="{AF83FAD1-A465-164E-A068-A31E5D85D0D1}" type="presParOf" srcId="{84198080-6FE6-41D5-B3F9-9670D8FF837D}" destId="{B1596CD7-CC87-46C0-8E10-F943365AA564}" srcOrd="1" destOrd="0" presId="urn:microsoft.com/office/officeart/2018/2/layout/IconLabelList"/>
    <dgm:cxn modelId="{8412A6C8-7C7D-CE4C-8657-4BE522FC250A}" type="presParOf" srcId="{84198080-6FE6-41D5-B3F9-9670D8FF837D}" destId="{9776708C-FC46-4C49-B1CF-79C993D315C8}" srcOrd="2" destOrd="0" presId="urn:microsoft.com/office/officeart/2018/2/layout/IconLabelList"/>
    <dgm:cxn modelId="{27A6EE69-5648-AA49-B2CC-7BD09187CFCF}" type="presParOf" srcId="{FE764630-960D-42F7-BE7F-6A8B9566EDE8}" destId="{A801E011-ACC5-455B-8D56-6F6D27EB350B}" srcOrd="3" destOrd="0" presId="urn:microsoft.com/office/officeart/2018/2/layout/IconLabelList"/>
    <dgm:cxn modelId="{F291A70C-BBD6-FD4F-85B1-396C7F51AF1D}" type="presParOf" srcId="{FE764630-960D-42F7-BE7F-6A8B9566EDE8}" destId="{AA0F0E53-A7CF-48BE-87C0-88A251FB6A64}" srcOrd="4" destOrd="0" presId="urn:microsoft.com/office/officeart/2018/2/layout/IconLabelList"/>
    <dgm:cxn modelId="{2332E563-6457-5D4B-A0C4-526221F368A4}" type="presParOf" srcId="{AA0F0E53-A7CF-48BE-87C0-88A251FB6A64}" destId="{18F2D05C-C6F2-4DAE-878B-45784D03F36D}" srcOrd="0" destOrd="0" presId="urn:microsoft.com/office/officeart/2018/2/layout/IconLabelList"/>
    <dgm:cxn modelId="{3E99BCDF-898A-2B4B-AAE7-C0AB15830798}" type="presParOf" srcId="{AA0F0E53-A7CF-48BE-87C0-88A251FB6A64}" destId="{4EB9A548-1F40-4DED-8E09-A8E42C4B578B}" srcOrd="1" destOrd="0" presId="urn:microsoft.com/office/officeart/2018/2/layout/IconLabelList"/>
    <dgm:cxn modelId="{F6B085F7-5C62-464F-B774-F246EBE6DB02}" type="presParOf" srcId="{AA0F0E53-A7CF-48BE-87C0-88A251FB6A64}" destId="{7636AD5E-A00A-4EB1-A133-6D0EE45AA2A8}" srcOrd="2" destOrd="0" presId="urn:microsoft.com/office/officeart/2018/2/layout/IconLabelList"/>
    <dgm:cxn modelId="{2DA07A4C-BFC9-FD4D-B0FB-79A8986BCC89}" type="presParOf" srcId="{FE764630-960D-42F7-BE7F-6A8B9566EDE8}" destId="{5227E47D-7589-4012-B5E1-CD7DCEA855D2}" srcOrd="5" destOrd="0" presId="urn:microsoft.com/office/officeart/2018/2/layout/IconLabelList"/>
    <dgm:cxn modelId="{3416E540-0E8A-9A43-9E27-F21FB3713547}" type="presParOf" srcId="{FE764630-960D-42F7-BE7F-6A8B9566EDE8}" destId="{BA16DA12-8DED-46B5-8D2D-FCBC2252B7ED}" srcOrd="6" destOrd="0" presId="urn:microsoft.com/office/officeart/2018/2/layout/IconLabelList"/>
    <dgm:cxn modelId="{F8EFDBE7-C3DA-9B43-8225-338C500848C9}" type="presParOf" srcId="{BA16DA12-8DED-46B5-8D2D-FCBC2252B7ED}" destId="{3717EAA8-D7DC-4743-9106-5DD1BD0D7729}" srcOrd="0" destOrd="0" presId="urn:microsoft.com/office/officeart/2018/2/layout/IconLabelList"/>
    <dgm:cxn modelId="{5A2BAD75-33C9-BD48-8EB2-AABEC3CB1B09}" type="presParOf" srcId="{BA16DA12-8DED-46B5-8D2D-FCBC2252B7ED}" destId="{8B3CA806-8417-4EB2-B285-40FDE07503F1}" srcOrd="1" destOrd="0" presId="urn:microsoft.com/office/officeart/2018/2/layout/IconLabelList"/>
    <dgm:cxn modelId="{C65C3394-275E-B24A-9597-5C3122177585}" type="presParOf" srcId="{BA16DA12-8DED-46B5-8D2D-FCBC2252B7ED}" destId="{DEC6358E-1448-4505-94C6-EAB13BD08C9D}" srcOrd="2" destOrd="0" presId="urn:microsoft.com/office/officeart/2018/2/layout/IconLabelList"/>
    <dgm:cxn modelId="{FAFCB3F1-9793-7347-8FBB-F481FE10771D}" type="presParOf" srcId="{FE764630-960D-42F7-BE7F-6A8B9566EDE8}" destId="{1A9495DA-827E-4E91-BB10-B290D951410C}" srcOrd="7" destOrd="0" presId="urn:microsoft.com/office/officeart/2018/2/layout/IconLabelList"/>
    <dgm:cxn modelId="{3C9EC2E7-42FD-4743-9A53-761AC8D648C3}" type="presParOf" srcId="{FE764630-960D-42F7-BE7F-6A8B9566EDE8}" destId="{C6BD3CB9-39E3-45A0-B121-CFAA9ACA68D2}" srcOrd="8" destOrd="0" presId="urn:microsoft.com/office/officeart/2018/2/layout/IconLabelList"/>
    <dgm:cxn modelId="{D23C9B48-5EE7-FC47-BB21-21404777C75B}" type="presParOf" srcId="{C6BD3CB9-39E3-45A0-B121-CFAA9ACA68D2}" destId="{6A6E032A-2D72-4311-9C54-7BE735ACFE04}" srcOrd="0" destOrd="0" presId="urn:microsoft.com/office/officeart/2018/2/layout/IconLabelList"/>
    <dgm:cxn modelId="{E56C7F59-AB3B-AF42-86AA-689F9F70F75C}" type="presParOf" srcId="{C6BD3CB9-39E3-45A0-B121-CFAA9ACA68D2}" destId="{BE0BAEB4-2B6A-467C-B1E5-03EE764F5A1F}" srcOrd="1" destOrd="0" presId="urn:microsoft.com/office/officeart/2018/2/layout/IconLabelList"/>
    <dgm:cxn modelId="{65C6D44F-DA04-174B-B079-9B2B81206B79}" type="presParOf" srcId="{C6BD3CB9-39E3-45A0-B121-CFAA9ACA68D2}" destId="{5CFD6633-CDDE-4CD5-9C5C-D6D7746AD442}" srcOrd="2" destOrd="0" presId="urn:microsoft.com/office/officeart/2018/2/layout/IconLabelList"/>
    <dgm:cxn modelId="{52153F14-8C45-A844-AF5E-9438CD93D042}" type="presParOf" srcId="{FE764630-960D-42F7-BE7F-6A8B9566EDE8}" destId="{311A03B0-40B7-4C56-BCAC-1430FF7B0A5B}" srcOrd="9" destOrd="0" presId="urn:microsoft.com/office/officeart/2018/2/layout/IconLabelList"/>
    <dgm:cxn modelId="{150C8BA8-FF00-5A49-AEB1-D240FF979A63}" type="presParOf" srcId="{FE764630-960D-42F7-BE7F-6A8B9566EDE8}" destId="{B7E7C1DE-55AF-433D-93DB-5D054AD8DBB3}" srcOrd="10" destOrd="0" presId="urn:microsoft.com/office/officeart/2018/2/layout/IconLabelList"/>
    <dgm:cxn modelId="{8DBBFD55-509B-FB49-863E-3222A8C1CF1F}" type="presParOf" srcId="{B7E7C1DE-55AF-433D-93DB-5D054AD8DBB3}" destId="{75BBA291-E054-42F2-9040-A57F96F0EB29}" srcOrd="0" destOrd="0" presId="urn:microsoft.com/office/officeart/2018/2/layout/IconLabelList"/>
    <dgm:cxn modelId="{9FB6D332-1EF3-0C4A-B100-C5E995F6E85A}" type="presParOf" srcId="{B7E7C1DE-55AF-433D-93DB-5D054AD8DBB3}" destId="{0DBB4702-58B3-4B70-83D5-135CF0A192B4}" srcOrd="1" destOrd="0" presId="urn:microsoft.com/office/officeart/2018/2/layout/IconLabelList"/>
    <dgm:cxn modelId="{A7D96213-4B8C-6945-841A-7905620F11E5}" type="presParOf" srcId="{B7E7C1DE-55AF-433D-93DB-5D054AD8DBB3}" destId="{AB975F72-EBF7-4DDE-AC29-2951B78FA19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EC018D-F1C8-4D20-9504-6F5F166AE9E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9A39F98-2A7F-4DF8-AC76-5AA8E7F54DF3}">
      <dgm:prSet/>
      <dgm:spPr/>
      <dgm:t>
        <a:bodyPr/>
        <a:lstStyle/>
        <a:p>
          <a:pPr>
            <a:lnSpc>
              <a:spcPct val="100000"/>
            </a:lnSpc>
          </a:pPr>
          <a:r>
            <a:rPr lang="en-US"/>
            <a:t>Allowing individuals with SUDs to express themselves through poetry and other creative writing enables them to communicate thoughts, feelings, and ideas that otherwise seem inaccessible or inexpressible (Hellum et al., 2017)</a:t>
          </a:r>
          <a:endParaRPr lang="en-US" dirty="0"/>
        </a:p>
      </dgm:t>
    </dgm:pt>
    <dgm:pt modelId="{F9EE7998-38D9-40C6-B004-66961C11EB7A}" type="parTrans" cxnId="{CE87B042-3EEB-46B6-90DA-D90CA742A9A5}">
      <dgm:prSet/>
      <dgm:spPr/>
      <dgm:t>
        <a:bodyPr/>
        <a:lstStyle/>
        <a:p>
          <a:endParaRPr lang="en-US"/>
        </a:p>
      </dgm:t>
    </dgm:pt>
    <dgm:pt modelId="{C4C4ABDA-C570-471B-B605-8517ED41AE73}" type="sibTrans" cxnId="{CE87B042-3EEB-46B6-90DA-D90CA742A9A5}">
      <dgm:prSet/>
      <dgm:spPr/>
      <dgm:t>
        <a:bodyPr/>
        <a:lstStyle/>
        <a:p>
          <a:pPr>
            <a:lnSpc>
              <a:spcPct val="100000"/>
            </a:lnSpc>
          </a:pPr>
          <a:endParaRPr lang="en-US"/>
        </a:p>
      </dgm:t>
    </dgm:pt>
    <dgm:pt modelId="{F1CE09F2-9B6B-43D7-9CA8-5EEC3508B859}">
      <dgm:prSet/>
      <dgm:spPr/>
      <dgm:t>
        <a:bodyPr/>
        <a:lstStyle/>
        <a:p>
          <a:pPr>
            <a:lnSpc>
              <a:spcPct val="100000"/>
            </a:lnSpc>
          </a:pPr>
          <a:r>
            <a:rPr lang="en-US"/>
            <a:t>Writing down painful thoughts and experiences provides a sense of release that can relieve somatic symptoms and increase wellbeing (Gripsrud et al., 2016)</a:t>
          </a:r>
        </a:p>
      </dgm:t>
    </dgm:pt>
    <dgm:pt modelId="{96A85A1F-0E03-4F2A-8472-549A330BB03F}" type="parTrans" cxnId="{61A1D8E1-E59E-46A6-9345-F3A1DBEE1AE6}">
      <dgm:prSet/>
      <dgm:spPr/>
      <dgm:t>
        <a:bodyPr/>
        <a:lstStyle/>
        <a:p>
          <a:endParaRPr lang="en-US"/>
        </a:p>
      </dgm:t>
    </dgm:pt>
    <dgm:pt modelId="{2A901CAF-2D31-4023-BAE1-54ED645C4F2E}" type="sibTrans" cxnId="{61A1D8E1-E59E-46A6-9345-F3A1DBEE1AE6}">
      <dgm:prSet/>
      <dgm:spPr/>
      <dgm:t>
        <a:bodyPr/>
        <a:lstStyle/>
        <a:p>
          <a:pPr>
            <a:lnSpc>
              <a:spcPct val="100000"/>
            </a:lnSpc>
          </a:pPr>
          <a:endParaRPr lang="en-US"/>
        </a:p>
      </dgm:t>
    </dgm:pt>
    <dgm:pt modelId="{BA994386-2DF2-4111-9F01-6A30568C392A}">
      <dgm:prSet/>
      <dgm:spPr/>
      <dgm:t>
        <a:bodyPr/>
        <a:lstStyle/>
        <a:p>
          <a:pPr>
            <a:lnSpc>
              <a:spcPct val="100000"/>
            </a:lnSpc>
          </a:pPr>
          <a:r>
            <a:rPr lang="en-US"/>
            <a:t>Participation in a creative writing group gives clients new tools with which to express themselves, which promotes self-esteem and communication skills (Hellum et al., 2017)</a:t>
          </a:r>
        </a:p>
      </dgm:t>
    </dgm:pt>
    <dgm:pt modelId="{47E033B8-4F90-44CF-976D-78032148684F}" type="parTrans" cxnId="{8720DFC4-81DC-4782-96AB-E13AF257677C}">
      <dgm:prSet/>
      <dgm:spPr/>
      <dgm:t>
        <a:bodyPr/>
        <a:lstStyle/>
        <a:p>
          <a:endParaRPr lang="en-US"/>
        </a:p>
      </dgm:t>
    </dgm:pt>
    <dgm:pt modelId="{98745D10-9AF0-420A-83EC-17B3FBEDC215}" type="sibTrans" cxnId="{8720DFC4-81DC-4782-96AB-E13AF257677C}">
      <dgm:prSet/>
      <dgm:spPr/>
      <dgm:t>
        <a:bodyPr/>
        <a:lstStyle/>
        <a:p>
          <a:pPr>
            <a:lnSpc>
              <a:spcPct val="100000"/>
            </a:lnSpc>
          </a:pPr>
          <a:endParaRPr lang="en-US"/>
        </a:p>
      </dgm:t>
    </dgm:pt>
    <dgm:pt modelId="{E6C1901B-0C7D-44FA-BDF0-305FB31AF2B8}">
      <dgm:prSet/>
      <dgm:spPr/>
      <dgm:t>
        <a:bodyPr/>
        <a:lstStyle/>
        <a:p>
          <a:pPr>
            <a:lnSpc>
              <a:spcPct val="100000"/>
            </a:lnSpc>
          </a:pPr>
          <a:r>
            <a:rPr lang="en-US"/>
            <a:t>The group setting, and the practice of sharing one’s writing, promotes a sense of being part of a whole and helps clients hone their social skills. This also allows clients to feel part of a group without the activity of substance use as the unifying force (Hellum et al., 2017)</a:t>
          </a:r>
          <a:endParaRPr lang="en-US" dirty="0"/>
        </a:p>
      </dgm:t>
    </dgm:pt>
    <dgm:pt modelId="{8F606587-912B-46D5-8F25-815F8224C1F9}" type="parTrans" cxnId="{F89E1303-1795-4465-8AA9-66628F5B30F4}">
      <dgm:prSet/>
      <dgm:spPr/>
      <dgm:t>
        <a:bodyPr/>
        <a:lstStyle/>
        <a:p>
          <a:endParaRPr lang="en-US"/>
        </a:p>
      </dgm:t>
    </dgm:pt>
    <dgm:pt modelId="{8C994BDD-72B9-4AD4-A331-E243CF0B4964}" type="sibTrans" cxnId="{F89E1303-1795-4465-8AA9-66628F5B30F4}">
      <dgm:prSet/>
      <dgm:spPr/>
      <dgm:t>
        <a:bodyPr/>
        <a:lstStyle/>
        <a:p>
          <a:endParaRPr lang="en-US"/>
        </a:p>
      </dgm:t>
    </dgm:pt>
    <dgm:pt modelId="{42C8741A-4BB0-D74A-8881-892BB37681C7}">
      <dgm:prSet/>
      <dgm:spPr/>
      <dgm:t>
        <a:bodyPr/>
        <a:lstStyle/>
        <a:p>
          <a:pPr>
            <a:lnSpc>
              <a:spcPct val="100000"/>
            </a:lnSpc>
          </a:pPr>
          <a:r>
            <a:rPr lang="en-US"/>
            <a:t>Arts therapies increase motivation for change by encouraging clients to use their imaginations and make choices (Aletraris et al., 2014)</a:t>
          </a:r>
          <a:endParaRPr lang="en-US" dirty="0"/>
        </a:p>
      </dgm:t>
    </dgm:pt>
    <dgm:pt modelId="{D16275FF-F6E5-FA4D-9B39-173F5840EE5B}" type="parTrans" cxnId="{BEDCF301-DD8B-6D4E-BEB1-BB62A6B77825}">
      <dgm:prSet/>
      <dgm:spPr/>
      <dgm:t>
        <a:bodyPr/>
        <a:lstStyle/>
        <a:p>
          <a:endParaRPr lang="en-US"/>
        </a:p>
      </dgm:t>
    </dgm:pt>
    <dgm:pt modelId="{1E4764B6-9832-8347-918A-1A3A8CA41CB0}" type="sibTrans" cxnId="{BEDCF301-DD8B-6D4E-BEB1-BB62A6B77825}">
      <dgm:prSet/>
      <dgm:spPr/>
      <dgm:t>
        <a:bodyPr/>
        <a:lstStyle/>
        <a:p>
          <a:endParaRPr lang="en-US"/>
        </a:p>
      </dgm:t>
    </dgm:pt>
    <dgm:pt modelId="{2372421E-0067-492C-A8F6-88B1F77AA025}" type="pres">
      <dgm:prSet presAssocID="{FCEC018D-F1C8-4D20-9504-6F5F166AE9E0}" presName="root" presStyleCnt="0">
        <dgm:presLayoutVars>
          <dgm:dir/>
          <dgm:resizeHandles val="exact"/>
        </dgm:presLayoutVars>
      </dgm:prSet>
      <dgm:spPr/>
    </dgm:pt>
    <dgm:pt modelId="{4F2F038D-3CCD-4DD9-AFE0-0465105E8399}" type="pres">
      <dgm:prSet presAssocID="{19A39F98-2A7F-4DF8-AC76-5AA8E7F54DF3}" presName="compNode" presStyleCnt="0"/>
      <dgm:spPr/>
    </dgm:pt>
    <dgm:pt modelId="{EE56BBE5-21B8-487D-A096-E8D3F1B77619}" type="pres">
      <dgm:prSet presAssocID="{19A39F98-2A7F-4DF8-AC76-5AA8E7F54DF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ought bubble"/>
        </a:ext>
      </dgm:extLst>
    </dgm:pt>
    <dgm:pt modelId="{27E9231B-5DA7-4843-8406-6CB7C7E87129}" type="pres">
      <dgm:prSet presAssocID="{19A39F98-2A7F-4DF8-AC76-5AA8E7F54DF3}" presName="spaceRect" presStyleCnt="0"/>
      <dgm:spPr/>
    </dgm:pt>
    <dgm:pt modelId="{5EBCA892-BC80-49EF-8FB3-22C38FA9D21C}" type="pres">
      <dgm:prSet presAssocID="{19A39F98-2A7F-4DF8-AC76-5AA8E7F54DF3}" presName="textRect" presStyleLbl="revTx" presStyleIdx="0" presStyleCnt="5">
        <dgm:presLayoutVars>
          <dgm:chMax val="1"/>
          <dgm:chPref val="1"/>
        </dgm:presLayoutVars>
      </dgm:prSet>
      <dgm:spPr/>
    </dgm:pt>
    <dgm:pt modelId="{4EECC828-1CCF-407D-A467-B81DD05AC269}" type="pres">
      <dgm:prSet presAssocID="{C4C4ABDA-C570-471B-B605-8517ED41AE73}" presName="sibTrans" presStyleCnt="0"/>
      <dgm:spPr/>
    </dgm:pt>
    <dgm:pt modelId="{3500936A-34A1-442D-95EE-602ED8A51852}" type="pres">
      <dgm:prSet presAssocID="{42C8741A-4BB0-D74A-8881-892BB37681C7}" presName="compNode" presStyleCnt="0"/>
      <dgm:spPr/>
    </dgm:pt>
    <dgm:pt modelId="{2DB7FB70-1ED9-4D38-8F37-D1D5E8E902F4}" type="pres">
      <dgm:prSet presAssocID="{42C8741A-4BB0-D74A-8881-892BB37681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5E325A37-F899-4FE6-9F13-BAA1A7CE067D}" type="pres">
      <dgm:prSet presAssocID="{42C8741A-4BB0-D74A-8881-892BB37681C7}" presName="spaceRect" presStyleCnt="0"/>
      <dgm:spPr/>
    </dgm:pt>
    <dgm:pt modelId="{1DD5E7C1-C36A-4861-9483-53C3DD91E13F}" type="pres">
      <dgm:prSet presAssocID="{42C8741A-4BB0-D74A-8881-892BB37681C7}" presName="textRect" presStyleLbl="revTx" presStyleIdx="1" presStyleCnt="5">
        <dgm:presLayoutVars>
          <dgm:chMax val="1"/>
          <dgm:chPref val="1"/>
        </dgm:presLayoutVars>
      </dgm:prSet>
      <dgm:spPr/>
    </dgm:pt>
    <dgm:pt modelId="{3ED0A398-4245-443D-9193-B7D56B1DEC8A}" type="pres">
      <dgm:prSet presAssocID="{1E4764B6-9832-8347-918A-1A3A8CA41CB0}" presName="sibTrans" presStyleCnt="0"/>
      <dgm:spPr/>
    </dgm:pt>
    <dgm:pt modelId="{ED63D0A2-6916-4915-8426-87462302E6A0}" type="pres">
      <dgm:prSet presAssocID="{F1CE09F2-9B6B-43D7-9CA8-5EEC3508B859}" presName="compNode" presStyleCnt="0"/>
      <dgm:spPr/>
    </dgm:pt>
    <dgm:pt modelId="{079132A2-8118-4762-A7BE-8C19EC82ED50}" type="pres">
      <dgm:prSet presAssocID="{F1CE09F2-9B6B-43D7-9CA8-5EEC3508B85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F23F294B-9091-492E-93DD-C419EAC4AE87}" type="pres">
      <dgm:prSet presAssocID="{F1CE09F2-9B6B-43D7-9CA8-5EEC3508B859}" presName="spaceRect" presStyleCnt="0"/>
      <dgm:spPr/>
    </dgm:pt>
    <dgm:pt modelId="{CC8E45C1-2757-47FF-BA05-97F1023F8E84}" type="pres">
      <dgm:prSet presAssocID="{F1CE09F2-9B6B-43D7-9CA8-5EEC3508B859}" presName="textRect" presStyleLbl="revTx" presStyleIdx="2" presStyleCnt="5">
        <dgm:presLayoutVars>
          <dgm:chMax val="1"/>
          <dgm:chPref val="1"/>
        </dgm:presLayoutVars>
      </dgm:prSet>
      <dgm:spPr/>
    </dgm:pt>
    <dgm:pt modelId="{96E74BE5-152B-4E6C-B213-B860982FD831}" type="pres">
      <dgm:prSet presAssocID="{2A901CAF-2D31-4023-BAE1-54ED645C4F2E}" presName="sibTrans" presStyleCnt="0"/>
      <dgm:spPr/>
    </dgm:pt>
    <dgm:pt modelId="{F56C31DC-F603-4B86-AEC8-FA62ABBFE5BF}" type="pres">
      <dgm:prSet presAssocID="{BA994386-2DF2-4111-9F01-6A30568C392A}" presName="compNode" presStyleCnt="0"/>
      <dgm:spPr/>
    </dgm:pt>
    <dgm:pt modelId="{2E59F396-F511-43BD-8A58-8A396E9FC03D}" type="pres">
      <dgm:prSet presAssocID="{BA994386-2DF2-4111-9F01-6A30568C392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Network"/>
        </a:ext>
      </dgm:extLst>
    </dgm:pt>
    <dgm:pt modelId="{D6D91611-A58A-4DA1-858C-8966EEB3CF6D}" type="pres">
      <dgm:prSet presAssocID="{BA994386-2DF2-4111-9F01-6A30568C392A}" presName="spaceRect" presStyleCnt="0"/>
      <dgm:spPr/>
    </dgm:pt>
    <dgm:pt modelId="{6AA6DFF6-34EB-4B2E-87C0-E27C62FBE60D}" type="pres">
      <dgm:prSet presAssocID="{BA994386-2DF2-4111-9F01-6A30568C392A}" presName="textRect" presStyleLbl="revTx" presStyleIdx="3" presStyleCnt="5">
        <dgm:presLayoutVars>
          <dgm:chMax val="1"/>
          <dgm:chPref val="1"/>
        </dgm:presLayoutVars>
      </dgm:prSet>
      <dgm:spPr/>
    </dgm:pt>
    <dgm:pt modelId="{8B8ED663-EB5C-4AF9-9732-C45DD4661315}" type="pres">
      <dgm:prSet presAssocID="{98745D10-9AF0-420A-83EC-17B3FBEDC215}" presName="sibTrans" presStyleCnt="0"/>
      <dgm:spPr/>
    </dgm:pt>
    <dgm:pt modelId="{6F988BCB-49DC-4EA2-B949-9B627FAEACEB}" type="pres">
      <dgm:prSet presAssocID="{E6C1901B-0C7D-44FA-BDF0-305FB31AF2B8}" presName="compNode" presStyleCnt="0"/>
      <dgm:spPr/>
    </dgm:pt>
    <dgm:pt modelId="{1282A4F9-2A10-49B6-8C42-4CBBC39AA85A}" type="pres">
      <dgm:prSet presAssocID="{E6C1901B-0C7D-44FA-BDF0-305FB31AF2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B77787BE-1572-4909-8748-CC7BDD19078B}" type="pres">
      <dgm:prSet presAssocID="{E6C1901B-0C7D-44FA-BDF0-305FB31AF2B8}" presName="spaceRect" presStyleCnt="0"/>
      <dgm:spPr/>
    </dgm:pt>
    <dgm:pt modelId="{AED1559F-FAD8-452C-9206-3641C1DA9D87}" type="pres">
      <dgm:prSet presAssocID="{E6C1901B-0C7D-44FA-BDF0-305FB31AF2B8}" presName="textRect" presStyleLbl="revTx" presStyleIdx="4" presStyleCnt="5">
        <dgm:presLayoutVars>
          <dgm:chMax val="1"/>
          <dgm:chPref val="1"/>
        </dgm:presLayoutVars>
      </dgm:prSet>
      <dgm:spPr/>
    </dgm:pt>
  </dgm:ptLst>
  <dgm:cxnLst>
    <dgm:cxn modelId="{BEDCF301-DD8B-6D4E-BEB1-BB62A6B77825}" srcId="{FCEC018D-F1C8-4D20-9504-6F5F166AE9E0}" destId="{42C8741A-4BB0-D74A-8881-892BB37681C7}" srcOrd="1" destOrd="0" parTransId="{D16275FF-F6E5-FA4D-9B39-173F5840EE5B}" sibTransId="{1E4764B6-9832-8347-918A-1A3A8CA41CB0}"/>
    <dgm:cxn modelId="{F89E1303-1795-4465-8AA9-66628F5B30F4}" srcId="{FCEC018D-F1C8-4D20-9504-6F5F166AE9E0}" destId="{E6C1901B-0C7D-44FA-BDF0-305FB31AF2B8}" srcOrd="4" destOrd="0" parTransId="{8F606587-912B-46D5-8F25-815F8224C1F9}" sibTransId="{8C994BDD-72B9-4AD4-A331-E243CF0B4964}"/>
    <dgm:cxn modelId="{6FB54C18-81D2-A240-AFFD-5272BBBBC62A}" type="presOf" srcId="{42C8741A-4BB0-D74A-8881-892BB37681C7}" destId="{1DD5E7C1-C36A-4861-9483-53C3DD91E13F}" srcOrd="0" destOrd="0" presId="urn:microsoft.com/office/officeart/2018/2/layout/IconLabelList"/>
    <dgm:cxn modelId="{76EB0F28-D2DB-E647-8CBC-95CA6EDCAEA4}" type="presOf" srcId="{F1CE09F2-9B6B-43D7-9CA8-5EEC3508B859}" destId="{CC8E45C1-2757-47FF-BA05-97F1023F8E84}" srcOrd="0" destOrd="0" presId="urn:microsoft.com/office/officeart/2018/2/layout/IconLabelList"/>
    <dgm:cxn modelId="{8972AE29-CBE8-A44B-8C5A-0A9EF07492C3}" type="presOf" srcId="{E6C1901B-0C7D-44FA-BDF0-305FB31AF2B8}" destId="{AED1559F-FAD8-452C-9206-3641C1DA9D87}" srcOrd="0" destOrd="0" presId="urn:microsoft.com/office/officeart/2018/2/layout/IconLabelList"/>
    <dgm:cxn modelId="{CE87B042-3EEB-46B6-90DA-D90CA742A9A5}" srcId="{FCEC018D-F1C8-4D20-9504-6F5F166AE9E0}" destId="{19A39F98-2A7F-4DF8-AC76-5AA8E7F54DF3}" srcOrd="0" destOrd="0" parTransId="{F9EE7998-38D9-40C6-B004-66961C11EB7A}" sibTransId="{C4C4ABDA-C570-471B-B605-8517ED41AE73}"/>
    <dgm:cxn modelId="{AD4B3A75-9E0A-674B-887D-CE6B7F5121BD}" type="presOf" srcId="{BA994386-2DF2-4111-9F01-6A30568C392A}" destId="{6AA6DFF6-34EB-4B2E-87C0-E27C62FBE60D}" srcOrd="0" destOrd="0" presId="urn:microsoft.com/office/officeart/2018/2/layout/IconLabelList"/>
    <dgm:cxn modelId="{6FD0A191-F9B4-8347-A1D9-A993E6CCA038}" type="presOf" srcId="{FCEC018D-F1C8-4D20-9504-6F5F166AE9E0}" destId="{2372421E-0067-492C-A8F6-88B1F77AA025}" srcOrd="0" destOrd="0" presId="urn:microsoft.com/office/officeart/2018/2/layout/IconLabelList"/>
    <dgm:cxn modelId="{8720DFC4-81DC-4782-96AB-E13AF257677C}" srcId="{FCEC018D-F1C8-4D20-9504-6F5F166AE9E0}" destId="{BA994386-2DF2-4111-9F01-6A30568C392A}" srcOrd="3" destOrd="0" parTransId="{47E033B8-4F90-44CF-976D-78032148684F}" sibTransId="{98745D10-9AF0-420A-83EC-17B3FBEDC215}"/>
    <dgm:cxn modelId="{423418C6-D60B-5548-827D-68292113D84E}" type="presOf" srcId="{19A39F98-2A7F-4DF8-AC76-5AA8E7F54DF3}" destId="{5EBCA892-BC80-49EF-8FB3-22C38FA9D21C}" srcOrd="0" destOrd="0" presId="urn:microsoft.com/office/officeart/2018/2/layout/IconLabelList"/>
    <dgm:cxn modelId="{61A1D8E1-E59E-46A6-9345-F3A1DBEE1AE6}" srcId="{FCEC018D-F1C8-4D20-9504-6F5F166AE9E0}" destId="{F1CE09F2-9B6B-43D7-9CA8-5EEC3508B859}" srcOrd="2" destOrd="0" parTransId="{96A85A1F-0E03-4F2A-8472-549A330BB03F}" sibTransId="{2A901CAF-2D31-4023-BAE1-54ED645C4F2E}"/>
    <dgm:cxn modelId="{8D68E6D7-47FA-C242-8650-894CB8F8812B}" type="presParOf" srcId="{2372421E-0067-492C-A8F6-88B1F77AA025}" destId="{4F2F038D-3CCD-4DD9-AFE0-0465105E8399}" srcOrd="0" destOrd="0" presId="urn:microsoft.com/office/officeart/2018/2/layout/IconLabelList"/>
    <dgm:cxn modelId="{0B42966D-5FE5-1B42-81D3-04C33118FC14}" type="presParOf" srcId="{4F2F038D-3CCD-4DD9-AFE0-0465105E8399}" destId="{EE56BBE5-21B8-487D-A096-E8D3F1B77619}" srcOrd="0" destOrd="0" presId="urn:microsoft.com/office/officeart/2018/2/layout/IconLabelList"/>
    <dgm:cxn modelId="{9A9401D9-DD70-4340-844D-A9648AE9E21D}" type="presParOf" srcId="{4F2F038D-3CCD-4DD9-AFE0-0465105E8399}" destId="{27E9231B-5DA7-4843-8406-6CB7C7E87129}" srcOrd="1" destOrd="0" presId="urn:microsoft.com/office/officeart/2018/2/layout/IconLabelList"/>
    <dgm:cxn modelId="{723FAE82-A0FD-564B-8F05-DBE9BB210682}" type="presParOf" srcId="{4F2F038D-3CCD-4DD9-AFE0-0465105E8399}" destId="{5EBCA892-BC80-49EF-8FB3-22C38FA9D21C}" srcOrd="2" destOrd="0" presId="urn:microsoft.com/office/officeart/2018/2/layout/IconLabelList"/>
    <dgm:cxn modelId="{457CFEFA-91EF-954D-B943-1B416F3275E2}" type="presParOf" srcId="{2372421E-0067-492C-A8F6-88B1F77AA025}" destId="{4EECC828-1CCF-407D-A467-B81DD05AC269}" srcOrd="1" destOrd="0" presId="urn:microsoft.com/office/officeart/2018/2/layout/IconLabelList"/>
    <dgm:cxn modelId="{8AA878C6-9D43-1548-8ED4-FE5F9A1B8A72}" type="presParOf" srcId="{2372421E-0067-492C-A8F6-88B1F77AA025}" destId="{3500936A-34A1-442D-95EE-602ED8A51852}" srcOrd="2" destOrd="0" presId="urn:microsoft.com/office/officeart/2018/2/layout/IconLabelList"/>
    <dgm:cxn modelId="{8EFBC8F4-10F2-E14B-8721-0C375753C9E0}" type="presParOf" srcId="{3500936A-34A1-442D-95EE-602ED8A51852}" destId="{2DB7FB70-1ED9-4D38-8F37-D1D5E8E902F4}" srcOrd="0" destOrd="0" presId="urn:microsoft.com/office/officeart/2018/2/layout/IconLabelList"/>
    <dgm:cxn modelId="{7A7BD13C-568E-684C-998D-EEA70B9CA5BE}" type="presParOf" srcId="{3500936A-34A1-442D-95EE-602ED8A51852}" destId="{5E325A37-F899-4FE6-9F13-BAA1A7CE067D}" srcOrd="1" destOrd="0" presId="urn:microsoft.com/office/officeart/2018/2/layout/IconLabelList"/>
    <dgm:cxn modelId="{67BFE0C9-3329-2547-A51F-5196E779A17F}" type="presParOf" srcId="{3500936A-34A1-442D-95EE-602ED8A51852}" destId="{1DD5E7C1-C36A-4861-9483-53C3DD91E13F}" srcOrd="2" destOrd="0" presId="urn:microsoft.com/office/officeart/2018/2/layout/IconLabelList"/>
    <dgm:cxn modelId="{7FD78EF2-FA15-0E48-A2B3-ABE7434F252F}" type="presParOf" srcId="{2372421E-0067-492C-A8F6-88B1F77AA025}" destId="{3ED0A398-4245-443D-9193-B7D56B1DEC8A}" srcOrd="3" destOrd="0" presId="urn:microsoft.com/office/officeart/2018/2/layout/IconLabelList"/>
    <dgm:cxn modelId="{3631E7B4-D655-644B-82BF-4FEB1BC27C29}" type="presParOf" srcId="{2372421E-0067-492C-A8F6-88B1F77AA025}" destId="{ED63D0A2-6916-4915-8426-87462302E6A0}" srcOrd="4" destOrd="0" presId="urn:microsoft.com/office/officeart/2018/2/layout/IconLabelList"/>
    <dgm:cxn modelId="{3BD63D73-0071-E044-8AF7-000919A2385C}" type="presParOf" srcId="{ED63D0A2-6916-4915-8426-87462302E6A0}" destId="{079132A2-8118-4762-A7BE-8C19EC82ED50}" srcOrd="0" destOrd="0" presId="urn:microsoft.com/office/officeart/2018/2/layout/IconLabelList"/>
    <dgm:cxn modelId="{B2AC313B-972A-9347-B4F8-5EF501BB4E7B}" type="presParOf" srcId="{ED63D0A2-6916-4915-8426-87462302E6A0}" destId="{F23F294B-9091-492E-93DD-C419EAC4AE87}" srcOrd="1" destOrd="0" presId="urn:microsoft.com/office/officeart/2018/2/layout/IconLabelList"/>
    <dgm:cxn modelId="{B090E3A2-FB27-6F41-9222-DC7786F66EA1}" type="presParOf" srcId="{ED63D0A2-6916-4915-8426-87462302E6A0}" destId="{CC8E45C1-2757-47FF-BA05-97F1023F8E84}" srcOrd="2" destOrd="0" presId="urn:microsoft.com/office/officeart/2018/2/layout/IconLabelList"/>
    <dgm:cxn modelId="{121B0581-23A1-3149-ACC7-A1ADF5472D46}" type="presParOf" srcId="{2372421E-0067-492C-A8F6-88B1F77AA025}" destId="{96E74BE5-152B-4E6C-B213-B860982FD831}" srcOrd="5" destOrd="0" presId="urn:microsoft.com/office/officeart/2018/2/layout/IconLabelList"/>
    <dgm:cxn modelId="{6C99FB63-E0AB-1845-8154-54CDC5742DB2}" type="presParOf" srcId="{2372421E-0067-492C-A8F6-88B1F77AA025}" destId="{F56C31DC-F603-4B86-AEC8-FA62ABBFE5BF}" srcOrd="6" destOrd="0" presId="urn:microsoft.com/office/officeart/2018/2/layout/IconLabelList"/>
    <dgm:cxn modelId="{861A0F1A-BBDA-DB47-B477-E4E127CDBCF6}" type="presParOf" srcId="{F56C31DC-F603-4B86-AEC8-FA62ABBFE5BF}" destId="{2E59F396-F511-43BD-8A58-8A396E9FC03D}" srcOrd="0" destOrd="0" presId="urn:microsoft.com/office/officeart/2018/2/layout/IconLabelList"/>
    <dgm:cxn modelId="{2E512423-FC20-5F45-864D-F8248696530E}" type="presParOf" srcId="{F56C31DC-F603-4B86-AEC8-FA62ABBFE5BF}" destId="{D6D91611-A58A-4DA1-858C-8966EEB3CF6D}" srcOrd="1" destOrd="0" presId="urn:microsoft.com/office/officeart/2018/2/layout/IconLabelList"/>
    <dgm:cxn modelId="{4F98B5FB-BADA-B240-A467-63084A2FDC51}" type="presParOf" srcId="{F56C31DC-F603-4B86-AEC8-FA62ABBFE5BF}" destId="{6AA6DFF6-34EB-4B2E-87C0-E27C62FBE60D}" srcOrd="2" destOrd="0" presId="urn:microsoft.com/office/officeart/2018/2/layout/IconLabelList"/>
    <dgm:cxn modelId="{94C362EE-F5D0-DD49-BE90-FCA37FBD5628}" type="presParOf" srcId="{2372421E-0067-492C-A8F6-88B1F77AA025}" destId="{8B8ED663-EB5C-4AF9-9732-C45DD4661315}" srcOrd="7" destOrd="0" presId="urn:microsoft.com/office/officeart/2018/2/layout/IconLabelList"/>
    <dgm:cxn modelId="{4CF1A86A-CC02-9940-8739-70AA1BFA5F42}" type="presParOf" srcId="{2372421E-0067-492C-A8F6-88B1F77AA025}" destId="{6F988BCB-49DC-4EA2-B949-9B627FAEACEB}" srcOrd="8" destOrd="0" presId="urn:microsoft.com/office/officeart/2018/2/layout/IconLabelList"/>
    <dgm:cxn modelId="{5D40B6F5-E2B8-1845-BFCD-C433638E4356}" type="presParOf" srcId="{6F988BCB-49DC-4EA2-B949-9B627FAEACEB}" destId="{1282A4F9-2A10-49B6-8C42-4CBBC39AA85A}" srcOrd="0" destOrd="0" presId="urn:microsoft.com/office/officeart/2018/2/layout/IconLabelList"/>
    <dgm:cxn modelId="{1DD0CCAB-4330-934F-94DB-2ECB80205C17}" type="presParOf" srcId="{6F988BCB-49DC-4EA2-B949-9B627FAEACEB}" destId="{B77787BE-1572-4909-8748-CC7BDD19078B}" srcOrd="1" destOrd="0" presId="urn:microsoft.com/office/officeart/2018/2/layout/IconLabelList"/>
    <dgm:cxn modelId="{B5601693-07D8-B944-AFB6-3F3BA7A1AE2B}" type="presParOf" srcId="{6F988BCB-49DC-4EA2-B949-9B627FAEACEB}" destId="{AED1559F-FAD8-452C-9206-3641C1DA9D87}"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F8A8DA-D8E0-46D1-87D5-6356A1ADF0E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657F3A9-974B-4ED4-8469-0BF0E6633CC0}">
      <dgm:prSet/>
      <dgm:spPr/>
      <dgm:t>
        <a:bodyPr/>
        <a:lstStyle/>
        <a:p>
          <a:r>
            <a:rPr lang="en-US"/>
            <a:t>Tarp et al. (2020) and Hellum et al. (2017) found strong benefits in inviting professional writers to lead writing workshops while including therapists that clients already knew &amp; worked with as group participants—this interprofessional approach allows for emotional support as well as the chance to learn a new skill from an expert</a:t>
          </a:r>
        </a:p>
      </dgm:t>
    </dgm:pt>
    <dgm:pt modelId="{B557D73B-8EEB-4256-98BA-AB8EA99DB1D7}" type="parTrans" cxnId="{445B0776-13C7-43F0-A4F5-1DD766521D4C}">
      <dgm:prSet/>
      <dgm:spPr/>
      <dgm:t>
        <a:bodyPr/>
        <a:lstStyle/>
        <a:p>
          <a:endParaRPr lang="en-US"/>
        </a:p>
      </dgm:t>
    </dgm:pt>
    <dgm:pt modelId="{F1B56B37-3BE5-4397-87FC-488F66943A40}" type="sibTrans" cxnId="{445B0776-13C7-43F0-A4F5-1DD766521D4C}">
      <dgm:prSet/>
      <dgm:spPr/>
      <dgm:t>
        <a:bodyPr/>
        <a:lstStyle/>
        <a:p>
          <a:endParaRPr lang="en-US"/>
        </a:p>
      </dgm:t>
    </dgm:pt>
    <dgm:pt modelId="{168ACED9-99E7-4B77-97A9-60B42B4BF102}">
      <dgm:prSet/>
      <dgm:spPr/>
      <dgm:t>
        <a:bodyPr/>
        <a:lstStyle/>
        <a:p>
          <a:r>
            <a:rPr lang="en-US" dirty="0"/>
            <a:t>Using professional authors as the leaders also was connected with increases in clients’ self-esteem (</a:t>
          </a:r>
          <a:r>
            <a:rPr lang="en-US" dirty="0" err="1"/>
            <a:t>Hellum</a:t>
          </a:r>
          <a:r>
            <a:rPr lang="en-US" dirty="0"/>
            <a:t> et al., 2017; Tarp et al., 2020)</a:t>
          </a:r>
        </a:p>
      </dgm:t>
    </dgm:pt>
    <dgm:pt modelId="{27A65A23-DF54-4F1B-9A18-65EA4CF500C8}" type="parTrans" cxnId="{DC687CBA-4844-4E6F-9081-BCDB2E52CB17}">
      <dgm:prSet/>
      <dgm:spPr/>
      <dgm:t>
        <a:bodyPr/>
        <a:lstStyle/>
        <a:p>
          <a:endParaRPr lang="en-US"/>
        </a:p>
      </dgm:t>
    </dgm:pt>
    <dgm:pt modelId="{6D37B1A6-70DE-4CA2-A6B8-30C2E68D44C9}" type="sibTrans" cxnId="{DC687CBA-4844-4E6F-9081-BCDB2E52CB17}">
      <dgm:prSet/>
      <dgm:spPr/>
      <dgm:t>
        <a:bodyPr/>
        <a:lstStyle/>
        <a:p>
          <a:endParaRPr lang="en-US"/>
        </a:p>
      </dgm:t>
    </dgm:pt>
    <dgm:pt modelId="{46E7AB7E-1525-4142-8AFE-0EF15F5FD4DC}">
      <dgm:prSet/>
      <dgm:spPr/>
      <dgm:t>
        <a:bodyPr/>
        <a:lstStyle/>
        <a:p>
          <a:r>
            <a:rPr lang="en-US"/>
            <a:t>Having a therapist as a participant-observer in these groups promoted clients’ sense of safety and improved client-therapist rapport (Hellum et al., 2017; Tarp et al., 2020). Therapists also reported seeing new sides of their clients and learning about them more deeply through participating in the writing workshops (Tarp et al., 2020)</a:t>
          </a:r>
        </a:p>
      </dgm:t>
    </dgm:pt>
    <dgm:pt modelId="{30AE71A6-C44C-4C42-8A9E-B0A2F7BF0F8E}" type="parTrans" cxnId="{8B30BABC-2EBE-4563-B8EE-5E3BCDDE5D45}">
      <dgm:prSet/>
      <dgm:spPr/>
      <dgm:t>
        <a:bodyPr/>
        <a:lstStyle/>
        <a:p>
          <a:endParaRPr lang="en-US"/>
        </a:p>
      </dgm:t>
    </dgm:pt>
    <dgm:pt modelId="{EB3189EA-97B0-433B-9BFB-1FFC585CE429}" type="sibTrans" cxnId="{8B30BABC-2EBE-4563-B8EE-5E3BCDDE5D45}">
      <dgm:prSet/>
      <dgm:spPr/>
      <dgm:t>
        <a:bodyPr/>
        <a:lstStyle/>
        <a:p>
          <a:endParaRPr lang="en-US"/>
        </a:p>
      </dgm:t>
    </dgm:pt>
    <dgm:pt modelId="{DAEDC398-EACF-43F6-A87F-CD0001C91102}" type="pres">
      <dgm:prSet presAssocID="{DAF8A8DA-D8E0-46D1-87D5-6356A1ADF0EA}" presName="root" presStyleCnt="0">
        <dgm:presLayoutVars>
          <dgm:dir/>
          <dgm:resizeHandles val="exact"/>
        </dgm:presLayoutVars>
      </dgm:prSet>
      <dgm:spPr/>
    </dgm:pt>
    <dgm:pt modelId="{4894739F-2F77-452C-898F-2737AA5B6E0A}" type="pres">
      <dgm:prSet presAssocID="{7657F3A9-974B-4ED4-8469-0BF0E6633CC0}" presName="compNode" presStyleCnt="0"/>
      <dgm:spPr/>
    </dgm:pt>
    <dgm:pt modelId="{99BD39FB-76F6-45D6-BF5E-A86D2A42A525}" type="pres">
      <dgm:prSet presAssocID="{7657F3A9-974B-4ED4-8469-0BF0E6633CC0}" presName="bgRect" presStyleLbl="bgShp" presStyleIdx="0" presStyleCnt="3"/>
      <dgm:spPr/>
    </dgm:pt>
    <dgm:pt modelId="{8B085B60-4BCC-4ECD-AE73-16A4232B9705}" type="pres">
      <dgm:prSet presAssocID="{7657F3A9-974B-4ED4-8469-0BF0E6633C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0771CB9B-AED3-40B0-B6D2-F24F40A0EE63}" type="pres">
      <dgm:prSet presAssocID="{7657F3A9-974B-4ED4-8469-0BF0E6633CC0}" presName="spaceRect" presStyleCnt="0"/>
      <dgm:spPr/>
    </dgm:pt>
    <dgm:pt modelId="{D762AF7F-EE87-43BD-8B98-2D3E80CA9D26}" type="pres">
      <dgm:prSet presAssocID="{7657F3A9-974B-4ED4-8469-0BF0E6633CC0}" presName="parTx" presStyleLbl="revTx" presStyleIdx="0" presStyleCnt="3">
        <dgm:presLayoutVars>
          <dgm:chMax val="0"/>
          <dgm:chPref val="0"/>
        </dgm:presLayoutVars>
      </dgm:prSet>
      <dgm:spPr/>
    </dgm:pt>
    <dgm:pt modelId="{DA7983A0-E8CF-4437-AD6E-3E554F2F6565}" type="pres">
      <dgm:prSet presAssocID="{F1B56B37-3BE5-4397-87FC-488F66943A40}" presName="sibTrans" presStyleCnt="0"/>
      <dgm:spPr/>
    </dgm:pt>
    <dgm:pt modelId="{A4E06044-D9E1-4D4C-B5CF-D6C2CE24E19B}" type="pres">
      <dgm:prSet presAssocID="{168ACED9-99E7-4B77-97A9-60B42B4BF102}" presName="compNode" presStyleCnt="0"/>
      <dgm:spPr/>
    </dgm:pt>
    <dgm:pt modelId="{17E35AF2-2112-45F3-A7F2-8DE94474F774}" type="pres">
      <dgm:prSet presAssocID="{168ACED9-99E7-4B77-97A9-60B42B4BF102}" presName="bgRect" presStyleLbl="bgShp" presStyleIdx="1" presStyleCnt="3"/>
      <dgm:spPr/>
    </dgm:pt>
    <dgm:pt modelId="{6D9A442B-1AA0-477D-949E-D01F28994849}" type="pres">
      <dgm:prSet presAssocID="{168ACED9-99E7-4B77-97A9-60B42B4BF1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9458EFA8-A47A-4EFE-ABBD-32628EE74A29}" type="pres">
      <dgm:prSet presAssocID="{168ACED9-99E7-4B77-97A9-60B42B4BF102}" presName="spaceRect" presStyleCnt="0"/>
      <dgm:spPr/>
    </dgm:pt>
    <dgm:pt modelId="{5B85BF17-3542-4324-9CEA-BC2F48834884}" type="pres">
      <dgm:prSet presAssocID="{168ACED9-99E7-4B77-97A9-60B42B4BF102}" presName="parTx" presStyleLbl="revTx" presStyleIdx="1" presStyleCnt="3">
        <dgm:presLayoutVars>
          <dgm:chMax val="0"/>
          <dgm:chPref val="0"/>
        </dgm:presLayoutVars>
      </dgm:prSet>
      <dgm:spPr/>
    </dgm:pt>
    <dgm:pt modelId="{0B00C08E-1F73-4FB6-B8AF-D8AE39ECB0EE}" type="pres">
      <dgm:prSet presAssocID="{6D37B1A6-70DE-4CA2-A6B8-30C2E68D44C9}" presName="sibTrans" presStyleCnt="0"/>
      <dgm:spPr/>
    </dgm:pt>
    <dgm:pt modelId="{0DFFCD4E-B388-4DC7-8121-EBDFE2A8FEAD}" type="pres">
      <dgm:prSet presAssocID="{46E7AB7E-1525-4142-8AFE-0EF15F5FD4DC}" presName="compNode" presStyleCnt="0"/>
      <dgm:spPr/>
    </dgm:pt>
    <dgm:pt modelId="{2C378D39-CC12-4172-BA23-2298F6FAA01C}" type="pres">
      <dgm:prSet presAssocID="{46E7AB7E-1525-4142-8AFE-0EF15F5FD4DC}" presName="bgRect" presStyleLbl="bgShp" presStyleIdx="2" presStyleCnt="3"/>
      <dgm:spPr/>
    </dgm:pt>
    <dgm:pt modelId="{9783E346-FC82-4E76-B750-0B55E8BADCDE}" type="pres">
      <dgm:prSet presAssocID="{46E7AB7E-1525-4142-8AFE-0EF15F5FD4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B219CA3A-1947-45F4-94D1-F285229F3B65}" type="pres">
      <dgm:prSet presAssocID="{46E7AB7E-1525-4142-8AFE-0EF15F5FD4DC}" presName="spaceRect" presStyleCnt="0"/>
      <dgm:spPr/>
    </dgm:pt>
    <dgm:pt modelId="{2062CFDB-0FF6-49AC-AE0C-E2E43B7963B0}" type="pres">
      <dgm:prSet presAssocID="{46E7AB7E-1525-4142-8AFE-0EF15F5FD4DC}" presName="parTx" presStyleLbl="revTx" presStyleIdx="2" presStyleCnt="3">
        <dgm:presLayoutVars>
          <dgm:chMax val="0"/>
          <dgm:chPref val="0"/>
        </dgm:presLayoutVars>
      </dgm:prSet>
      <dgm:spPr/>
    </dgm:pt>
  </dgm:ptLst>
  <dgm:cxnLst>
    <dgm:cxn modelId="{661FA20A-3405-4DAD-9408-B74A2EEA94CB}" type="presOf" srcId="{DAF8A8DA-D8E0-46D1-87D5-6356A1ADF0EA}" destId="{DAEDC398-EACF-43F6-A87F-CD0001C91102}" srcOrd="0" destOrd="0" presId="urn:microsoft.com/office/officeart/2018/2/layout/IconVerticalSolidList"/>
    <dgm:cxn modelId="{E0C90B67-B559-4C95-8576-37B684794ADD}" type="presOf" srcId="{46E7AB7E-1525-4142-8AFE-0EF15F5FD4DC}" destId="{2062CFDB-0FF6-49AC-AE0C-E2E43B7963B0}" srcOrd="0" destOrd="0" presId="urn:microsoft.com/office/officeart/2018/2/layout/IconVerticalSolidList"/>
    <dgm:cxn modelId="{445B0776-13C7-43F0-A4F5-1DD766521D4C}" srcId="{DAF8A8DA-D8E0-46D1-87D5-6356A1ADF0EA}" destId="{7657F3A9-974B-4ED4-8469-0BF0E6633CC0}" srcOrd="0" destOrd="0" parTransId="{B557D73B-8EEB-4256-98BA-AB8EA99DB1D7}" sibTransId="{F1B56B37-3BE5-4397-87FC-488F66943A40}"/>
    <dgm:cxn modelId="{02EE5779-2093-41F9-B148-BE13C20905C1}" type="presOf" srcId="{168ACED9-99E7-4B77-97A9-60B42B4BF102}" destId="{5B85BF17-3542-4324-9CEA-BC2F48834884}" srcOrd="0" destOrd="0" presId="urn:microsoft.com/office/officeart/2018/2/layout/IconVerticalSolidList"/>
    <dgm:cxn modelId="{DC687CBA-4844-4E6F-9081-BCDB2E52CB17}" srcId="{DAF8A8DA-D8E0-46D1-87D5-6356A1ADF0EA}" destId="{168ACED9-99E7-4B77-97A9-60B42B4BF102}" srcOrd="1" destOrd="0" parTransId="{27A65A23-DF54-4F1B-9A18-65EA4CF500C8}" sibTransId="{6D37B1A6-70DE-4CA2-A6B8-30C2E68D44C9}"/>
    <dgm:cxn modelId="{9A39F5BB-DAC8-44E8-82D4-26A69192279A}" type="presOf" srcId="{7657F3A9-974B-4ED4-8469-0BF0E6633CC0}" destId="{D762AF7F-EE87-43BD-8B98-2D3E80CA9D26}" srcOrd="0" destOrd="0" presId="urn:microsoft.com/office/officeart/2018/2/layout/IconVerticalSolidList"/>
    <dgm:cxn modelId="{8B30BABC-2EBE-4563-B8EE-5E3BCDDE5D45}" srcId="{DAF8A8DA-D8E0-46D1-87D5-6356A1ADF0EA}" destId="{46E7AB7E-1525-4142-8AFE-0EF15F5FD4DC}" srcOrd="2" destOrd="0" parTransId="{30AE71A6-C44C-4C42-8A9E-B0A2F7BF0F8E}" sibTransId="{EB3189EA-97B0-433B-9BFB-1FFC585CE429}"/>
    <dgm:cxn modelId="{BADD80EA-03F9-4480-A467-4B4324573022}" type="presParOf" srcId="{DAEDC398-EACF-43F6-A87F-CD0001C91102}" destId="{4894739F-2F77-452C-898F-2737AA5B6E0A}" srcOrd="0" destOrd="0" presId="urn:microsoft.com/office/officeart/2018/2/layout/IconVerticalSolidList"/>
    <dgm:cxn modelId="{2790FB37-5D22-481A-98DA-983A2F798EB4}" type="presParOf" srcId="{4894739F-2F77-452C-898F-2737AA5B6E0A}" destId="{99BD39FB-76F6-45D6-BF5E-A86D2A42A525}" srcOrd="0" destOrd="0" presId="urn:microsoft.com/office/officeart/2018/2/layout/IconVerticalSolidList"/>
    <dgm:cxn modelId="{9F40B783-4D5D-4DA6-BCDF-95296CDC127C}" type="presParOf" srcId="{4894739F-2F77-452C-898F-2737AA5B6E0A}" destId="{8B085B60-4BCC-4ECD-AE73-16A4232B9705}" srcOrd="1" destOrd="0" presId="urn:microsoft.com/office/officeart/2018/2/layout/IconVerticalSolidList"/>
    <dgm:cxn modelId="{013A2BCB-84DE-4A41-A40D-06E326AE7313}" type="presParOf" srcId="{4894739F-2F77-452C-898F-2737AA5B6E0A}" destId="{0771CB9B-AED3-40B0-B6D2-F24F40A0EE63}" srcOrd="2" destOrd="0" presId="urn:microsoft.com/office/officeart/2018/2/layout/IconVerticalSolidList"/>
    <dgm:cxn modelId="{1379B1FD-A07B-46B0-84DF-FAE40980ED69}" type="presParOf" srcId="{4894739F-2F77-452C-898F-2737AA5B6E0A}" destId="{D762AF7F-EE87-43BD-8B98-2D3E80CA9D26}" srcOrd="3" destOrd="0" presId="urn:microsoft.com/office/officeart/2018/2/layout/IconVerticalSolidList"/>
    <dgm:cxn modelId="{69C14F96-6478-4784-9718-A98524282A81}" type="presParOf" srcId="{DAEDC398-EACF-43F6-A87F-CD0001C91102}" destId="{DA7983A0-E8CF-4437-AD6E-3E554F2F6565}" srcOrd="1" destOrd="0" presId="urn:microsoft.com/office/officeart/2018/2/layout/IconVerticalSolidList"/>
    <dgm:cxn modelId="{2D5ECB31-442D-4C85-944A-8C9B2C574C72}" type="presParOf" srcId="{DAEDC398-EACF-43F6-A87F-CD0001C91102}" destId="{A4E06044-D9E1-4D4C-B5CF-D6C2CE24E19B}" srcOrd="2" destOrd="0" presId="urn:microsoft.com/office/officeart/2018/2/layout/IconVerticalSolidList"/>
    <dgm:cxn modelId="{C7A10627-7E02-44DD-BD2C-D06C508B6BA6}" type="presParOf" srcId="{A4E06044-D9E1-4D4C-B5CF-D6C2CE24E19B}" destId="{17E35AF2-2112-45F3-A7F2-8DE94474F774}" srcOrd="0" destOrd="0" presId="urn:microsoft.com/office/officeart/2018/2/layout/IconVerticalSolidList"/>
    <dgm:cxn modelId="{D87F07B4-0998-4318-912A-04002A0E562C}" type="presParOf" srcId="{A4E06044-D9E1-4D4C-B5CF-D6C2CE24E19B}" destId="{6D9A442B-1AA0-477D-949E-D01F28994849}" srcOrd="1" destOrd="0" presId="urn:microsoft.com/office/officeart/2018/2/layout/IconVerticalSolidList"/>
    <dgm:cxn modelId="{FA1E0695-CC36-4814-9333-788F39BBF3C1}" type="presParOf" srcId="{A4E06044-D9E1-4D4C-B5CF-D6C2CE24E19B}" destId="{9458EFA8-A47A-4EFE-ABBD-32628EE74A29}" srcOrd="2" destOrd="0" presId="urn:microsoft.com/office/officeart/2018/2/layout/IconVerticalSolidList"/>
    <dgm:cxn modelId="{E28F1FDA-7F3D-4DCD-91E2-D5A3D85F4011}" type="presParOf" srcId="{A4E06044-D9E1-4D4C-B5CF-D6C2CE24E19B}" destId="{5B85BF17-3542-4324-9CEA-BC2F48834884}" srcOrd="3" destOrd="0" presId="urn:microsoft.com/office/officeart/2018/2/layout/IconVerticalSolidList"/>
    <dgm:cxn modelId="{74752953-3915-4E22-8338-88D5FBB78433}" type="presParOf" srcId="{DAEDC398-EACF-43F6-A87F-CD0001C91102}" destId="{0B00C08E-1F73-4FB6-B8AF-D8AE39ECB0EE}" srcOrd="3" destOrd="0" presId="urn:microsoft.com/office/officeart/2018/2/layout/IconVerticalSolidList"/>
    <dgm:cxn modelId="{7D4642E0-D8A7-4AF0-B0C1-094635335F00}" type="presParOf" srcId="{DAEDC398-EACF-43F6-A87F-CD0001C91102}" destId="{0DFFCD4E-B388-4DC7-8121-EBDFE2A8FEAD}" srcOrd="4" destOrd="0" presId="urn:microsoft.com/office/officeart/2018/2/layout/IconVerticalSolidList"/>
    <dgm:cxn modelId="{1769604E-1326-44C6-B754-EE37C70469D0}" type="presParOf" srcId="{0DFFCD4E-B388-4DC7-8121-EBDFE2A8FEAD}" destId="{2C378D39-CC12-4172-BA23-2298F6FAA01C}" srcOrd="0" destOrd="0" presId="urn:microsoft.com/office/officeart/2018/2/layout/IconVerticalSolidList"/>
    <dgm:cxn modelId="{51E2D8A5-1B4F-4419-9726-0FC72E7EC018}" type="presParOf" srcId="{0DFFCD4E-B388-4DC7-8121-EBDFE2A8FEAD}" destId="{9783E346-FC82-4E76-B750-0B55E8BADCDE}" srcOrd="1" destOrd="0" presId="urn:microsoft.com/office/officeart/2018/2/layout/IconVerticalSolidList"/>
    <dgm:cxn modelId="{094E545A-7E81-4B9B-A765-CF5E95698DB1}" type="presParOf" srcId="{0DFFCD4E-B388-4DC7-8121-EBDFE2A8FEAD}" destId="{B219CA3A-1947-45F4-94D1-F285229F3B65}" srcOrd="2" destOrd="0" presId="urn:microsoft.com/office/officeart/2018/2/layout/IconVerticalSolidList"/>
    <dgm:cxn modelId="{F8F13574-27EF-4402-BC51-D68FB811A68C}" type="presParOf" srcId="{0DFFCD4E-B388-4DC7-8121-EBDFE2A8FEAD}" destId="{2062CFDB-0FF6-49AC-AE0C-E2E43B7963B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16EE63-8C2A-4910-8368-D123F8FF178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D99818D-9A5C-40C5-9745-439904754237}">
      <dgm:prSet/>
      <dgm:spPr/>
      <dgm:t>
        <a:bodyPr/>
        <a:lstStyle/>
        <a:p>
          <a:r>
            <a:rPr lang="en-US" dirty="0"/>
            <a:t>Complementary and alternative medical practices (including arts-based therapies) have shown to provide better care for diverse population groups with unique needs</a:t>
          </a:r>
        </a:p>
      </dgm:t>
    </dgm:pt>
    <dgm:pt modelId="{A686F6C2-27F0-46AD-B094-7C0E8E43CDFB}" type="parTrans" cxnId="{98AC0E13-3C9B-4004-89A4-D0822DBC7D24}">
      <dgm:prSet/>
      <dgm:spPr/>
      <dgm:t>
        <a:bodyPr/>
        <a:lstStyle/>
        <a:p>
          <a:endParaRPr lang="en-US"/>
        </a:p>
      </dgm:t>
    </dgm:pt>
    <dgm:pt modelId="{DB740F82-84F7-465C-B229-1FF8DFCD9398}" type="sibTrans" cxnId="{98AC0E13-3C9B-4004-89A4-D0822DBC7D24}">
      <dgm:prSet/>
      <dgm:spPr/>
      <dgm:t>
        <a:bodyPr/>
        <a:lstStyle/>
        <a:p>
          <a:endParaRPr lang="en-US"/>
        </a:p>
      </dgm:t>
    </dgm:pt>
    <dgm:pt modelId="{3AC184E2-C27B-4325-9E77-BE05240EFD53}">
      <dgm:prSet/>
      <dgm:spPr/>
      <dgm:t>
        <a:bodyPr/>
        <a:lstStyle/>
        <a:p>
          <a:r>
            <a:rPr lang="en-US" dirty="0"/>
            <a:t>The Patient Protection and Affordable Care Act (PPACA) of 2010 encouraged the inclusion of complementary and alternative medical practices (such as art, music, and creative writing therapy) alongside more traditional evidence-based practices, but many insurance companies still do not cover these interventions</a:t>
          </a:r>
        </a:p>
      </dgm:t>
    </dgm:pt>
    <dgm:pt modelId="{BCBC4BD5-D02A-4D0C-A764-62D95B7235CA}" type="parTrans" cxnId="{0DC65016-67AB-41A7-BE83-2C5B84FD5FDD}">
      <dgm:prSet/>
      <dgm:spPr/>
      <dgm:t>
        <a:bodyPr/>
        <a:lstStyle/>
        <a:p>
          <a:endParaRPr lang="en-US"/>
        </a:p>
      </dgm:t>
    </dgm:pt>
    <dgm:pt modelId="{F03113BA-B421-43D8-A2D8-20B0491AC6EC}" type="sibTrans" cxnId="{0DC65016-67AB-41A7-BE83-2C5B84FD5FDD}">
      <dgm:prSet/>
      <dgm:spPr/>
      <dgm:t>
        <a:bodyPr/>
        <a:lstStyle/>
        <a:p>
          <a:endParaRPr lang="en-US"/>
        </a:p>
      </dgm:t>
    </dgm:pt>
    <dgm:pt modelId="{748B6B31-E263-5F43-835F-E673034DF44D}" type="pres">
      <dgm:prSet presAssocID="{7116EE63-8C2A-4910-8368-D123F8FF1789}" presName="linear" presStyleCnt="0">
        <dgm:presLayoutVars>
          <dgm:animLvl val="lvl"/>
          <dgm:resizeHandles val="exact"/>
        </dgm:presLayoutVars>
      </dgm:prSet>
      <dgm:spPr/>
    </dgm:pt>
    <dgm:pt modelId="{D08B2DEF-1569-1A40-A9E5-50DEECBB440C}" type="pres">
      <dgm:prSet presAssocID="{9D99818D-9A5C-40C5-9745-439904754237}" presName="parentText" presStyleLbl="node1" presStyleIdx="0" presStyleCnt="2">
        <dgm:presLayoutVars>
          <dgm:chMax val="0"/>
          <dgm:bulletEnabled val="1"/>
        </dgm:presLayoutVars>
      </dgm:prSet>
      <dgm:spPr/>
    </dgm:pt>
    <dgm:pt modelId="{D0AAE4A7-65B8-5B40-ADE5-F858D6F73345}" type="pres">
      <dgm:prSet presAssocID="{DB740F82-84F7-465C-B229-1FF8DFCD9398}" presName="spacer" presStyleCnt="0"/>
      <dgm:spPr/>
    </dgm:pt>
    <dgm:pt modelId="{7751DDA3-292C-F447-9187-3A6475434873}" type="pres">
      <dgm:prSet presAssocID="{3AC184E2-C27B-4325-9E77-BE05240EFD53}" presName="parentText" presStyleLbl="node1" presStyleIdx="1" presStyleCnt="2">
        <dgm:presLayoutVars>
          <dgm:chMax val="0"/>
          <dgm:bulletEnabled val="1"/>
        </dgm:presLayoutVars>
      </dgm:prSet>
      <dgm:spPr/>
    </dgm:pt>
  </dgm:ptLst>
  <dgm:cxnLst>
    <dgm:cxn modelId="{C863490F-E410-4840-A440-CA22A9A1280D}" type="presOf" srcId="{3AC184E2-C27B-4325-9E77-BE05240EFD53}" destId="{7751DDA3-292C-F447-9187-3A6475434873}" srcOrd="0" destOrd="0" presId="urn:microsoft.com/office/officeart/2005/8/layout/vList2"/>
    <dgm:cxn modelId="{98AC0E13-3C9B-4004-89A4-D0822DBC7D24}" srcId="{7116EE63-8C2A-4910-8368-D123F8FF1789}" destId="{9D99818D-9A5C-40C5-9745-439904754237}" srcOrd="0" destOrd="0" parTransId="{A686F6C2-27F0-46AD-B094-7C0E8E43CDFB}" sibTransId="{DB740F82-84F7-465C-B229-1FF8DFCD9398}"/>
    <dgm:cxn modelId="{0DC65016-67AB-41A7-BE83-2C5B84FD5FDD}" srcId="{7116EE63-8C2A-4910-8368-D123F8FF1789}" destId="{3AC184E2-C27B-4325-9E77-BE05240EFD53}" srcOrd="1" destOrd="0" parTransId="{BCBC4BD5-D02A-4D0C-A764-62D95B7235CA}" sibTransId="{F03113BA-B421-43D8-A2D8-20B0491AC6EC}"/>
    <dgm:cxn modelId="{E1387F65-FD7E-6143-8F69-D1CE18CB825F}" type="presOf" srcId="{7116EE63-8C2A-4910-8368-D123F8FF1789}" destId="{748B6B31-E263-5F43-835F-E673034DF44D}" srcOrd="0" destOrd="0" presId="urn:microsoft.com/office/officeart/2005/8/layout/vList2"/>
    <dgm:cxn modelId="{5336DFCB-B870-544E-832E-342794B9DCD6}" type="presOf" srcId="{9D99818D-9A5C-40C5-9745-439904754237}" destId="{D08B2DEF-1569-1A40-A9E5-50DEECBB440C}" srcOrd="0" destOrd="0" presId="urn:microsoft.com/office/officeart/2005/8/layout/vList2"/>
    <dgm:cxn modelId="{DEF33196-9762-124D-95C7-37C775D8D40A}" type="presParOf" srcId="{748B6B31-E263-5F43-835F-E673034DF44D}" destId="{D08B2DEF-1569-1A40-A9E5-50DEECBB440C}" srcOrd="0" destOrd="0" presId="urn:microsoft.com/office/officeart/2005/8/layout/vList2"/>
    <dgm:cxn modelId="{D1FB9269-21CA-E743-B5D4-B7EF17925312}" type="presParOf" srcId="{748B6B31-E263-5F43-835F-E673034DF44D}" destId="{D0AAE4A7-65B8-5B40-ADE5-F858D6F73345}" srcOrd="1" destOrd="0" presId="urn:microsoft.com/office/officeart/2005/8/layout/vList2"/>
    <dgm:cxn modelId="{2E367887-1955-3A49-AAEA-D35C920E88DC}" type="presParOf" srcId="{748B6B31-E263-5F43-835F-E673034DF44D}" destId="{7751DDA3-292C-F447-9187-3A647543487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24C6DD-23FC-4879-8AA5-E7D05BC8571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B15B140-D28D-479F-A8E4-5D1CB3D47406}">
      <dgm:prSet/>
      <dgm:spPr/>
      <dgm:t>
        <a:bodyPr/>
        <a:lstStyle/>
        <a:p>
          <a:r>
            <a:rPr lang="en-US" dirty="0"/>
            <a:t>A 2014 study of a national sample revealed that 36.8% of SUD treatment centers offered some type of arts-based therapy</a:t>
          </a:r>
        </a:p>
      </dgm:t>
    </dgm:pt>
    <dgm:pt modelId="{F13CC826-4A44-4782-836A-08055B45D3CE}" type="parTrans" cxnId="{43E5B1A1-43F6-4935-BFD4-CEF2D12FFBAD}">
      <dgm:prSet/>
      <dgm:spPr/>
      <dgm:t>
        <a:bodyPr/>
        <a:lstStyle/>
        <a:p>
          <a:endParaRPr lang="en-US"/>
        </a:p>
      </dgm:t>
    </dgm:pt>
    <dgm:pt modelId="{AC60E301-82E8-4C85-8ED5-29A29A5772D2}" type="sibTrans" cxnId="{43E5B1A1-43F6-4935-BFD4-CEF2D12FFBAD}">
      <dgm:prSet/>
      <dgm:spPr/>
      <dgm:t>
        <a:bodyPr/>
        <a:lstStyle/>
        <a:p>
          <a:endParaRPr lang="en-US"/>
        </a:p>
      </dgm:t>
    </dgm:pt>
    <dgm:pt modelId="{FA1FC9A7-BED7-439A-AC40-708AB1E517C6}">
      <dgm:prSet/>
      <dgm:spPr/>
      <dgm:t>
        <a:bodyPr/>
        <a:lstStyle/>
        <a:p>
          <a:r>
            <a:rPr lang="en-US" dirty="0"/>
            <a:t>Programs with a higher proportion of female clients were more likely to offer arts-based therapies</a:t>
          </a:r>
        </a:p>
      </dgm:t>
    </dgm:pt>
    <dgm:pt modelId="{61CCAA0F-A790-4BD0-ACCD-F3740A3779CD}" type="parTrans" cxnId="{609872A8-F573-4EFE-956A-3A7467095755}">
      <dgm:prSet/>
      <dgm:spPr/>
      <dgm:t>
        <a:bodyPr/>
        <a:lstStyle/>
        <a:p>
          <a:endParaRPr lang="en-US"/>
        </a:p>
      </dgm:t>
    </dgm:pt>
    <dgm:pt modelId="{9BA72ED4-5219-4B7A-B631-CB8FE2207FD3}" type="sibTrans" cxnId="{609872A8-F573-4EFE-956A-3A7467095755}">
      <dgm:prSet/>
      <dgm:spPr/>
      <dgm:t>
        <a:bodyPr/>
        <a:lstStyle/>
        <a:p>
          <a:endParaRPr lang="en-US"/>
        </a:p>
      </dgm:t>
    </dgm:pt>
    <dgm:pt modelId="{13A7B5E2-B906-43DE-ADE1-ABF27EA9D7CE}">
      <dgm:prSet/>
      <dgm:spPr/>
      <dgm:t>
        <a:bodyPr/>
        <a:lstStyle/>
        <a:p>
          <a:r>
            <a:rPr lang="en-US" dirty="0"/>
            <a:t>Programs that accepted Medicaid were far less likely to offer arts-based therapies to clients</a:t>
          </a:r>
        </a:p>
      </dgm:t>
    </dgm:pt>
    <dgm:pt modelId="{3019EB72-17DA-4521-B671-18BD3508073C}" type="parTrans" cxnId="{96F3B75F-ED5F-40C6-AA1E-9A1D5BAB5D47}">
      <dgm:prSet/>
      <dgm:spPr/>
      <dgm:t>
        <a:bodyPr/>
        <a:lstStyle/>
        <a:p>
          <a:endParaRPr lang="en-US"/>
        </a:p>
      </dgm:t>
    </dgm:pt>
    <dgm:pt modelId="{023C77D8-7A61-4857-A3A0-F21E72F3CBE6}" type="sibTrans" cxnId="{96F3B75F-ED5F-40C6-AA1E-9A1D5BAB5D47}">
      <dgm:prSet/>
      <dgm:spPr/>
      <dgm:t>
        <a:bodyPr/>
        <a:lstStyle/>
        <a:p>
          <a:endParaRPr lang="en-US"/>
        </a:p>
      </dgm:t>
    </dgm:pt>
    <dgm:pt modelId="{0176FCE0-9823-E243-A779-971BAD883E76}" type="pres">
      <dgm:prSet presAssocID="{C524C6DD-23FC-4879-8AA5-E7D05BC8571D}" presName="vert0" presStyleCnt="0">
        <dgm:presLayoutVars>
          <dgm:dir/>
          <dgm:animOne val="branch"/>
          <dgm:animLvl val="lvl"/>
        </dgm:presLayoutVars>
      </dgm:prSet>
      <dgm:spPr/>
    </dgm:pt>
    <dgm:pt modelId="{5CAC1E2B-7673-0245-BD0D-E51A183CC188}" type="pres">
      <dgm:prSet presAssocID="{3B15B140-D28D-479F-A8E4-5D1CB3D47406}" presName="thickLine" presStyleLbl="alignNode1" presStyleIdx="0" presStyleCnt="3"/>
      <dgm:spPr/>
    </dgm:pt>
    <dgm:pt modelId="{B44591EB-86A6-1D45-92DE-F567BC5E2CC5}" type="pres">
      <dgm:prSet presAssocID="{3B15B140-D28D-479F-A8E4-5D1CB3D47406}" presName="horz1" presStyleCnt="0"/>
      <dgm:spPr/>
    </dgm:pt>
    <dgm:pt modelId="{94FD8BD6-AF40-2645-A256-8EAC744DA49E}" type="pres">
      <dgm:prSet presAssocID="{3B15B140-D28D-479F-A8E4-5D1CB3D47406}" presName="tx1" presStyleLbl="revTx" presStyleIdx="0" presStyleCnt="3"/>
      <dgm:spPr/>
    </dgm:pt>
    <dgm:pt modelId="{363DBDED-69CF-DB40-9C02-178F9D1804C6}" type="pres">
      <dgm:prSet presAssocID="{3B15B140-D28D-479F-A8E4-5D1CB3D47406}" presName="vert1" presStyleCnt="0"/>
      <dgm:spPr/>
    </dgm:pt>
    <dgm:pt modelId="{EAD5945D-AF81-9747-8ED3-2E7BD496A2A4}" type="pres">
      <dgm:prSet presAssocID="{FA1FC9A7-BED7-439A-AC40-708AB1E517C6}" presName="thickLine" presStyleLbl="alignNode1" presStyleIdx="1" presStyleCnt="3"/>
      <dgm:spPr/>
    </dgm:pt>
    <dgm:pt modelId="{40BA8F3C-DFF3-F94F-927E-AFB0A7AEC841}" type="pres">
      <dgm:prSet presAssocID="{FA1FC9A7-BED7-439A-AC40-708AB1E517C6}" presName="horz1" presStyleCnt="0"/>
      <dgm:spPr/>
    </dgm:pt>
    <dgm:pt modelId="{FBB54415-AAAC-6B4D-9F5E-B7DA624FC992}" type="pres">
      <dgm:prSet presAssocID="{FA1FC9A7-BED7-439A-AC40-708AB1E517C6}" presName="tx1" presStyleLbl="revTx" presStyleIdx="1" presStyleCnt="3"/>
      <dgm:spPr/>
    </dgm:pt>
    <dgm:pt modelId="{D39C16D5-48A9-2E4D-A5E0-7C6AB281A129}" type="pres">
      <dgm:prSet presAssocID="{FA1FC9A7-BED7-439A-AC40-708AB1E517C6}" presName="vert1" presStyleCnt="0"/>
      <dgm:spPr/>
    </dgm:pt>
    <dgm:pt modelId="{14E14CB7-CAB6-E141-A327-8ABFB28A537F}" type="pres">
      <dgm:prSet presAssocID="{13A7B5E2-B906-43DE-ADE1-ABF27EA9D7CE}" presName="thickLine" presStyleLbl="alignNode1" presStyleIdx="2" presStyleCnt="3"/>
      <dgm:spPr/>
    </dgm:pt>
    <dgm:pt modelId="{29854E76-6A7A-7740-9066-F7B807B1F06E}" type="pres">
      <dgm:prSet presAssocID="{13A7B5E2-B906-43DE-ADE1-ABF27EA9D7CE}" presName="horz1" presStyleCnt="0"/>
      <dgm:spPr/>
    </dgm:pt>
    <dgm:pt modelId="{29DF1012-C77D-5744-B6A9-1E23610F5809}" type="pres">
      <dgm:prSet presAssocID="{13A7B5E2-B906-43DE-ADE1-ABF27EA9D7CE}" presName="tx1" presStyleLbl="revTx" presStyleIdx="2" presStyleCnt="3"/>
      <dgm:spPr/>
    </dgm:pt>
    <dgm:pt modelId="{F307A540-EAD2-6D4C-BBCD-FE3127D1B673}" type="pres">
      <dgm:prSet presAssocID="{13A7B5E2-B906-43DE-ADE1-ABF27EA9D7CE}" presName="vert1" presStyleCnt="0"/>
      <dgm:spPr/>
    </dgm:pt>
  </dgm:ptLst>
  <dgm:cxnLst>
    <dgm:cxn modelId="{F2D97926-7177-C949-8B92-BF74612EFBB5}" type="presOf" srcId="{C524C6DD-23FC-4879-8AA5-E7D05BC8571D}" destId="{0176FCE0-9823-E243-A779-971BAD883E76}" srcOrd="0" destOrd="0" presId="urn:microsoft.com/office/officeart/2008/layout/LinedList"/>
    <dgm:cxn modelId="{96F3B75F-ED5F-40C6-AA1E-9A1D5BAB5D47}" srcId="{C524C6DD-23FC-4879-8AA5-E7D05BC8571D}" destId="{13A7B5E2-B906-43DE-ADE1-ABF27EA9D7CE}" srcOrd="2" destOrd="0" parTransId="{3019EB72-17DA-4521-B671-18BD3508073C}" sibTransId="{023C77D8-7A61-4857-A3A0-F21E72F3CBE6}"/>
    <dgm:cxn modelId="{6240C86F-A86E-CE4F-B1C3-9139A3983A55}" type="presOf" srcId="{FA1FC9A7-BED7-439A-AC40-708AB1E517C6}" destId="{FBB54415-AAAC-6B4D-9F5E-B7DA624FC992}" srcOrd="0" destOrd="0" presId="urn:microsoft.com/office/officeart/2008/layout/LinedList"/>
    <dgm:cxn modelId="{068D5A7D-66BF-EE49-A83D-CF260A5D94C2}" type="presOf" srcId="{3B15B140-D28D-479F-A8E4-5D1CB3D47406}" destId="{94FD8BD6-AF40-2645-A256-8EAC744DA49E}" srcOrd="0" destOrd="0" presId="urn:microsoft.com/office/officeart/2008/layout/LinedList"/>
    <dgm:cxn modelId="{0E479F93-E229-FF44-8CAB-68D3E8498B30}" type="presOf" srcId="{13A7B5E2-B906-43DE-ADE1-ABF27EA9D7CE}" destId="{29DF1012-C77D-5744-B6A9-1E23610F5809}" srcOrd="0" destOrd="0" presId="urn:microsoft.com/office/officeart/2008/layout/LinedList"/>
    <dgm:cxn modelId="{43E5B1A1-43F6-4935-BFD4-CEF2D12FFBAD}" srcId="{C524C6DD-23FC-4879-8AA5-E7D05BC8571D}" destId="{3B15B140-D28D-479F-A8E4-5D1CB3D47406}" srcOrd="0" destOrd="0" parTransId="{F13CC826-4A44-4782-836A-08055B45D3CE}" sibTransId="{AC60E301-82E8-4C85-8ED5-29A29A5772D2}"/>
    <dgm:cxn modelId="{609872A8-F573-4EFE-956A-3A7467095755}" srcId="{C524C6DD-23FC-4879-8AA5-E7D05BC8571D}" destId="{FA1FC9A7-BED7-439A-AC40-708AB1E517C6}" srcOrd="1" destOrd="0" parTransId="{61CCAA0F-A790-4BD0-ACCD-F3740A3779CD}" sibTransId="{9BA72ED4-5219-4B7A-B631-CB8FE2207FD3}"/>
    <dgm:cxn modelId="{7CE8F041-EB54-1042-821F-33905A6C0262}" type="presParOf" srcId="{0176FCE0-9823-E243-A779-971BAD883E76}" destId="{5CAC1E2B-7673-0245-BD0D-E51A183CC188}" srcOrd="0" destOrd="0" presId="urn:microsoft.com/office/officeart/2008/layout/LinedList"/>
    <dgm:cxn modelId="{BC44B017-565E-EC43-9D9B-D02B00F3A595}" type="presParOf" srcId="{0176FCE0-9823-E243-A779-971BAD883E76}" destId="{B44591EB-86A6-1D45-92DE-F567BC5E2CC5}" srcOrd="1" destOrd="0" presId="urn:microsoft.com/office/officeart/2008/layout/LinedList"/>
    <dgm:cxn modelId="{3AA2B63C-A390-B04E-9C30-494E932D986E}" type="presParOf" srcId="{B44591EB-86A6-1D45-92DE-F567BC5E2CC5}" destId="{94FD8BD6-AF40-2645-A256-8EAC744DA49E}" srcOrd="0" destOrd="0" presId="urn:microsoft.com/office/officeart/2008/layout/LinedList"/>
    <dgm:cxn modelId="{3FE638D3-80FF-D740-B974-1EF24D0D49F0}" type="presParOf" srcId="{B44591EB-86A6-1D45-92DE-F567BC5E2CC5}" destId="{363DBDED-69CF-DB40-9C02-178F9D1804C6}" srcOrd="1" destOrd="0" presId="urn:microsoft.com/office/officeart/2008/layout/LinedList"/>
    <dgm:cxn modelId="{F414933C-9AB5-1F4E-849A-D3BD22799E06}" type="presParOf" srcId="{0176FCE0-9823-E243-A779-971BAD883E76}" destId="{EAD5945D-AF81-9747-8ED3-2E7BD496A2A4}" srcOrd="2" destOrd="0" presId="urn:microsoft.com/office/officeart/2008/layout/LinedList"/>
    <dgm:cxn modelId="{C117BB79-77CA-E848-9707-DFC9DF582EDA}" type="presParOf" srcId="{0176FCE0-9823-E243-A779-971BAD883E76}" destId="{40BA8F3C-DFF3-F94F-927E-AFB0A7AEC841}" srcOrd="3" destOrd="0" presId="urn:microsoft.com/office/officeart/2008/layout/LinedList"/>
    <dgm:cxn modelId="{C634FA18-2D1F-6843-A1A6-86F16E1B2964}" type="presParOf" srcId="{40BA8F3C-DFF3-F94F-927E-AFB0A7AEC841}" destId="{FBB54415-AAAC-6B4D-9F5E-B7DA624FC992}" srcOrd="0" destOrd="0" presId="urn:microsoft.com/office/officeart/2008/layout/LinedList"/>
    <dgm:cxn modelId="{E7A868B8-C2F5-D14B-99EC-AD7562DF8571}" type="presParOf" srcId="{40BA8F3C-DFF3-F94F-927E-AFB0A7AEC841}" destId="{D39C16D5-48A9-2E4D-A5E0-7C6AB281A129}" srcOrd="1" destOrd="0" presId="urn:microsoft.com/office/officeart/2008/layout/LinedList"/>
    <dgm:cxn modelId="{E354867C-B17E-C844-985F-4D42690A0192}" type="presParOf" srcId="{0176FCE0-9823-E243-A779-971BAD883E76}" destId="{14E14CB7-CAB6-E141-A327-8ABFB28A537F}" srcOrd="4" destOrd="0" presId="urn:microsoft.com/office/officeart/2008/layout/LinedList"/>
    <dgm:cxn modelId="{F7CC92DC-DDBC-AC4B-93DC-293460F86CE5}" type="presParOf" srcId="{0176FCE0-9823-E243-A779-971BAD883E76}" destId="{29854E76-6A7A-7740-9066-F7B807B1F06E}" srcOrd="5" destOrd="0" presId="urn:microsoft.com/office/officeart/2008/layout/LinedList"/>
    <dgm:cxn modelId="{9EC38FA2-48D4-4941-8C94-DE1844E77C11}" type="presParOf" srcId="{29854E76-6A7A-7740-9066-F7B807B1F06E}" destId="{29DF1012-C77D-5744-B6A9-1E23610F5809}" srcOrd="0" destOrd="0" presId="urn:microsoft.com/office/officeart/2008/layout/LinedList"/>
    <dgm:cxn modelId="{7FEE9248-B648-8441-8E1A-52011661965D}" type="presParOf" srcId="{29854E76-6A7A-7740-9066-F7B807B1F06E}" destId="{F307A540-EAD2-6D4C-BBCD-FE3127D1B67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070234-6773-4DF8-A850-F4BC4EB9D8B6}" type="doc">
      <dgm:prSet loTypeId="urn:microsoft.com/office/officeart/2016/7/layout/VerticalDownArrowProcess" loCatId="process" qsTypeId="urn:microsoft.com/office/officeart/2005/8/quickstyle/simple2" qsCatId="simple" csTypeId="urn:microsoft.com/office/officeart/2005/8/colors/colorful5" csCatId="colorful" phldr="1"/>
      <dgm:spPr/>
      <dgm:t>
        <a:bodyPr/>
        <a:lstStyle/>
        <a:p>
          <a:endParaRPr lang="en-US"/>
        </a:p>
      </dgm:t>
    </dgm:pt>
    <dgm:pt modelId="{FF9F15D6-F9A0-4E89-8CDE-6FF7A3D3C8F4}">
      <dgm:prSet/>
      <dgm:spPr/>
      <dgm:t>
        <a:bodyPr/>
        <a:lstStyle/>
        <a:p>
          <a:r>
            <a:rPr lang="en-US" dirty="0"/>
            <a:t>Permission</a:t>
          </a:r>
        </a:p>
      </dgm:t>
    </dgm:pt>
    <dgm:pt modelId="{DA273DA0-2988-4B45-B776-69D0A79D458E}" type="parTrans" cxnId="{FDFB96CC-6CB2-40FA-8904-09676ABDAC58}">
      <dgm:prSet/>
      <dgm:spPr/>
      <dgm:t>
        <a:bodyPr/>
        <a:lstStyle/>
        <a:p>
          <a:endParaRPr lang="en-US"/>
        </a:p>
      </dgm:t>
    </dgm:pt>
    <dgm:pt modelId="{EC4E2AA4-8150-4411-A57D-A2677C277591}" type="sibTrans" cxnId="{FDFB96CC-6CB2-40FA-8904-09676ABDAC58}">
      <dgm:prSet/>
      <dgm:spPr/>
      <dgm:t>
        <a:bodyPr/>
        <a:lstStyle/>
        <a:p>
          <a:endParaRPr lang="en-US"/>
        </a:p>
      </dgm:t>
    </dgm:pt>
    <dgm:pt modelId="{5D819A2A-FAC9-4D39-8312-DBD12FBAD91E}">
      <dgm:prSet/>
      <dgm:spPr/>
      <dgm:t>
        <a:bodyPr/>
        <a:lstStyle/>
        <a:p>
          <a:r>
            <a:rPr lang="en-US"/>
            <a:t>Give clients direct permission to write however they want</a:t>
          </a:r>
        </a:p>
      </dgm:t>
    </dgm:pt>
    <dgm:pt modelId="{0B811EA5-46B3-4799-B447-D31C73830D02}" type="parTrans" cxnId="{00061ACE-B8C6-4472-A160-7FB26D1F6057}">
      <dgm:prSet/>
      <dgm:spPr/>
      <dgm:t>
        <a:bodyPr/>
        <a:lstStyle/>
        <a:p>
          <a:endParaRPr lang="en-US"/>
        </a:p>
      </dgm:t>
    </dgm:pt>
    <dgm:pt modelId="{34A3B587-9132-433C-A723-006514ACF2AA}" type="sibTrans" cxnId="{00061ACE-B8C6-4472-A160-7FB26D1F6057}">
      <dgm:prSet/>
      <dgm:spPr/>
      <dgm:t>
        <a:bodyPr/>
        <a:lstStyle/>
        <a:p>
          <a:endParaRPr lang="en-US"/>
        </a:p>
      </dgm:t>
    </dgm:pt>
    <dgm:pt modelId="{6B2414E5-5697-482D-B9E0-AF90F034FE32}">
      <dgm:prSet/>
      <dgm:spPr/>
      <dgm:t>
        <a:bodyPr/>
        <a:lstStyle/>
        <a:p>
          <a:r>
            <a:rPr lang="en-US" dirty="0"/>
            <a:t>Freedom</a:t>
          </a:r>
        </a:p>
      </dgm:t>
    </dgm:pt>
    <dgm:pt modelId="{35BEF865-4D55-4F4A-8700-E9083E66BC50}" type="parTrans" cxnId="{460F38B1-6363-442C-AAC0-1FDE414976DC}">
      <dgm:prSet/>
      <dgm:spPr/>
      <dgm:t>
        <a:bodyPr/>
        <a:lstStyle/>
        <a:p>
          <a:endParaRPr lang="en-US"/>
        </a:p>
      </dgm:t>
    </dgm:pt>
    <dgm:pt modelId="{FF0D97B8-8C99-4758-A000-B2B6918E25CC}" type="sibTrans" cxnId="{460F38B1-6363-442C-AAC0-1FDE414976DC}">
      <dgm:prSet/>
      <dgm:spPr/>
      <dgm:t>
        <a:bodyPr/>
        <a:lstStyle/>
        <a:p>
          <a:endParaRPr lang="en-US"/>
        </a:p>
      </dgm:t>
    </dgm:pt>
    <dgm:pt modelId="{4E2C65CE-99C8-4638-A9E2-5793D58E8AB6}">
      <dgm:prSet/>
      <dgm:spPr/>
      <dgm:t>
        <a:bodyPr/>
        <a:lstStyle/>
        <a:p>
          <a:r>
            <a:rPr lang="en-US"/>
            <a:t>Emphasize that spelling, grammar, and punctuation do not matter and that there is no need to use fancy words </a:t>
          </a:r>
        </a:p>
      </dgm:t>
    </dgm:pt>
    <dgm:pt modelId="{1A0A6818-BE43-4B30-A533-51959295AAB8}" type="parTrans" cxnId="{E1E11368-7E56-468B-9162-4458A33D58BD}">
      <dgm:prSet/>
      <dgm:spPr/>
      <dgm:t>
        <a:bodyPr/>
        <a:lstStyle/>
        <a:p>
          <a:endParaRPr lang="en-US"/>
        </a:p>
      </dgm:t>
    </dgm:pt>
    <dgm:pt modelId="{436B182F-65EA-434D-81F7-737F924EB958}" type="sibTrans" cxnId="{E1E11368-7E56-468B-9162-4458A33D58BD}">
      <dgm:prSet/>
      <dgm:spPr/>
      <dgm:t>
        <a:bodyPr/>
        <a:lstStyle/>
        <a:p>
          <a:endParaRPr lang="en-US"/>
        </a:p>
      </dgm:t>
    </dgm:pt>
    <dgm:pt modelId="{BE7DEAA3-D017-44C9-83A2-8ADF9D4AE82B}">
      <dgm:prSet/>
      <dgm:spPr/>
      <dgm:t>
        <a:bodyPr/>
        <a:lstStyle/>
        <a:p>
          <a:r>
            <a:rPr lang="en-US" dirty="0"/>
            <a:t>Choice</a:t>
          </a:r>
        </a:p>
      </dgm:t>
    </dgm:pt>
    <dgm:pt modelId="{D2AF3182-1E8A-4E59-A68F-415349F37A8E}" type="parTrans" cxnId="{C37A5A2C-0919-47B0-9A95-D19E319462D7}">
      <dgm:prSet/>
      <dgm:spPr/>
      <dgm:t>
        <a:bodyPr/>
        <a:lstStyle/>
        <a:p>
          <a:endParaRPr lang="en-US"/>
        </a:p>
      </dgm:t>
    </dgm:pt>
    <dgm:pt modelId="{FAEB784D-B8F2-4F22-B96A-884AE0A1EE28}" type="sibTrans" cxnId="{C37A5A2C-0919-47B0-9A95-D19E319462D7}">
      <dgm:prSet/>
      <dgm:spPr/>
      <dgm:t>
        <a:bodyPr/>
        <a:lstStyle/>
        <a:p>
          <a:endParaRPr lang="en-US"/>
        </a:p>
      </dgm:t>
    </dgm:pt>
    <dgm:pt modelId="{8ACA7A28-74B0-42EC-9B54-36BD2C884A6D}">
      <dgm:prSet/>
      <dgm:spPr/>
      <dgm:t>
        <a:bodyPr/>
        <a:lstStyle/>
        <a:p>
          <a:r>
            <a:rPr lang="en-US"/>
            <a:t>Give clients the option to opt-out of writing exercises and/or write about something else that is coming up for them</a:t>
          </a:r>
        </a:p>
      </dgm:t>
    </dgm:pt>
    <dgm:pt modelId="{FBDFF7FD-3AFB-4AE4-82CD-E5F07AC56F41}" type="parTrans" cxnId="{0A87B4D1-F42A-41BC-8ACB-1CBB2E554496}">
      <dgm:prSet/>
      <dgm:spPr/>
      <dgm:t>
        <a:bodyPr/>
        <a:lstStyle/>
        <a:p>
          <a:endParaRPr lang="en-US"/>
        </a:p>
      </dgm:t>
    </dgm:pt>
    <dgm:pt modelId="{220A83F8-C519-4D2F-8383-8606ECC18EA5}" type="sibTrans" cxnId="{0A87B4D1-F42A-41BC-8ACB-1CBB2E554496}">
      <dgm:prSet/>
      <dgm:spPr/>
      <dgm:t>
        <a:bodyPr/>
        <a:lstStyle/>
        <a:p>
          <a:endParaRPr lang="en-US"/>
        </a:p>
      </dgm:t>
    </dgm:pt>
    <dgm:pt modelId="{6F231F9E-7A49-4534-87D6-72A9123D5F98}">
      <dgm:prSet/>
      <dgm:spPr/>
      <dgm:t>
        <a:bodyPr/>
        <a:lstStyle/>
        <a:p>
          <a:r>
            <a:rPr lang="en-US" dirty="0"/>
            <a:t>Sharing</a:t>
          </a:r>
        </a:p>
      </dgm:t>
    </dgm:pt>
    <dgm:pt modelId="{30526D75-6BCD-41C9-8855-EDE0F6C3C8B1}" type="parTrans" cxnId="{B9BCEFF8-5BED-455B-B82F-0F32D43ED0FE}">
      <dgm:prSet/>
      <dgm:spPr/>
      <dgm:t>
        <a:bodyPr/>
        <a:lstStyle/>
        <a:p>
          <a:endParaRPr lang="en-US"/>
        </a:p>
      </dgm:t>
    </dgm:pt>
    <dgm:pt modelId="{06314466-3131-4924-A83F-59810B58AC8A}" type="sibTrans" cxnId="{B9BCEFF8-5BED-455B-B82F-0F32D43ED0FE}">
      <dgm:prSet/>
      <dgm:spPr/>
      <dgm:t>
        <a:bodyPr/>
        <a:lstStyle/>
        <a:p>
          <a:endParaRPr lang="en-US"/>
        </a:p>
      </dgm:t>
    </dgm:pt>
    <dgm:pt modelId="{4F3DE499-6A55-4C0F-B10E-1196C4AB9926}">
      <dgm:prSet/>
      <dgm:spPr/>
      <dgm:t>
        <a:bodyPr/>
        <a:lstStyle/>
        <a:p>
          <a:r>
            <a:rPr lang="en-US" dirty="0"/>
            <a:t>Invite clients to share of their work with the group but make it clear that they are in charge of what and how much they share</a:t>
          </a:r>
        </a:p>
      </dgm:t>
    </dgm:pt>
    <dgm:pt modelId="{BF26F73D-0C9C-4448-B500-A668E6526146}" type="parTrans" cxnId="{6C913891-7EF1-44BC-86F2-4AB0F316C715}">
      <dgm:prSet/>
      <dgm:spPr/>
      <dgm:t>
        <a:bodyPr/>
        <a:lstStyle/>
        <a:p>
          <a:endParaRPr lang="en-US"/>
        </a:p>
      </dgm:t>
    </dgm:pt>
    <dgm:pt modelId="{B3F848B8-15C2-4559-B2ED-B447CC73AA07}" type="sibTrans" cxnId="{6C913891-7EF1-44BC-86F2-4AB0F316C715}">
      <dgm:prSet/>
      <dgm:spPr/>
      <dgm:t>
        <a:bodyPr/>
        <a:lstStyle/>
        <a:p>
          <a:endParaRPr lang="en-US"/>
        </a:p>
      </dgm:t>
    </dgm:pt>
    <dgm:pt modelId="{C030564E-B6FE-4B53-B8AC-ED83CE0B5673}">
      <dgm:prSet/>
      <dgm:spPr/>
      <dgm:t>
        <a:bodyPr/>
        <a:lstStyle/>
        <a:p>
          <a:r>
            <a:rPr lang="en-US" dirty="0"/>
            <a:t>Modeling</a:t>
          </a:r>
        </a:p>
      </dgm:t>
    </dgm:pt>
    <dgm:pt modelId="{55720B14-3D85-4699-8C0E-A42CE17F8F4C}" type="parTrans" cxnId="{559AE9EB-7699-4E4E-89BB-492243D5A17B}">
      <dgm:prSet/>
      <dgm:spPr/>
      <dgm:t>
        <a:bodyPr/>
        <a:lstStyle/>
        <a:p>
          <a:endParaRPr lang="en-US"/>
        </a:p>
      </dgm:t>
    </dgm:pt>
    <dgm:pt modelId="{1DDC20FC-E45D-4C1B-B196-2222FDF2B58E}" type="sibTrans" cxnId="{559AE9EB-7699-4E4E-89BB-492243D5A17B}">
      <dgm:prSet/>
      <dgm:spPr/>
      <dgm:t>
        <a:bodyPr/>
        <a:lstStyle/>
        <a:p>
          <a:endParaRPr lang="en-US"/>
        </a:p>
      </dgm:t>
    </dgm:pt>
    <dgm:pt modelId="{0651144A-8E24-4821-B13E-C2EDC2F3E74A}">
      <dgm:prSet/>
      <dgm:spPr/>
      <dgm:t>
        <a:bodyPr/>
        <a:lstStyle/>
        <a:p>
          <a:r>
            <a:rPr lang="en-US" dirty="0"/>
            <a:t>When time allows, write with the clients and model vulnerability by reading from your own writing—this humanizes you and can help with rapport </a:t>
          </a:r>
        </a:p>
      </dgm:t>
    </dgm:pt>
    <dgm:pt modelId="{4A3F8C4C-2CCC-46A8-837A-9170D3B4305F}" type="parTrans" cxnId="{430D318E-28E8-4BD0-AAB5-2DD784561B71}">
      <dgm:prSet/>
      <dgm:spPr/>
      <dgm:t>
        <a:bodyPr/>
        <a:lstStyle/>
        <a:p>
          <a:endParaRPr lang="en-US"/>
        </a:p>
      </dgm:t>
    </dgm:pt>
    <dgm:pt modelId="{3019905E-4405-49FA-BC92-1E54502B4038}" type="sibTrans" cxnId="{430D318E-28E8-4BD0-AAB5-2DD784561B71}">
      <dgm:prSet/>
      <dgm:spPr/>
      <dgm:t>
        <a:bodyPr/>
        <a:lstStyle/>
        <a:p>
          <a:endParaRPr lang="en-US"/>
        </a:p>
      </dgm:t>
    </dgm:pt>
    <dgm:pt modelId="{DAFDA69D-09C8-4936-8B89-29D5D8006B44}">
      <dgm:prSet/>
      <dgm:spPr/>
      <dgm:t>
        <a:bodyPr/>
        <a:lstStyle/>
        <a:p>
          <a:r>
            <a:rPr lang="en-US" dirty="0"/>
            <a:t>Affirmation</a:t>
          </a:r>
        </a:p>
      </dgm:t>
    </dgm:pt>
    <dgm:pt modelId="{8C1D6400-DCD4-4364-BF4D-613F2BBC9AD8}" type="parTrans" cxnId="{25A5E01E-33CF-49A0-A12F-EC99E6506B81}">
      <dgm:prSet/>
      <dgm:spPr/>
      <dgm:t>
        <a:bodyPr/>
        <a:lstStyle/>
        <a:p>
          <a:endParaRPr lang="en-US"/>
        </a:p>
      </dgm:t>
    </dgm:pt>
    <dgm:pt modelId="{027E0899-B036-4C69-AA79-1ADC5C769108}" type="sibTrans" cxnId="{25A5E01E-33CF-49A0-A12F-EC99E6506B81}">
      <dgm:prSet/>
      <dgm:spPr/>
      <dgm:t>
        <a:bodyPr/>
        <a:lstStyle/>
        <a:p>
          <a:endParaRPr lang="en-US"/>
        </a:p>
      </dgm:t>
    </dgm:pt>
    <dgm:pt modelId="{DCB94E0A-3A51-4239-9155-822CFF667C6E}">
      <dgm:prSet/>
      <dgm:spPr/>
      <dgm:t>
        <a:bodyPr/>
        <a:lstStyle/>
        <a:p>
          <a:r>
            <a:rPr lang="en-US"/>
            <a:t>Affirm the positive aspects of clients’ texts (rather than giving feedback on what can be improved)</a:t>
          </a:r>
        </a:p>
      </dgm:t>
    </dgm:pt>
    <dgm:pt modelId="{7F295E76-B98D-49C1-8455-D69C52887553}" type="parTrans" cxnId="{E973DB07-9CA2-40D8-9698-E55EFC62FDFC}">
      <dgm:prSet/>
      <dgm:spPr/>
      <dgm:t>
        <a:bodyPr/>
        <a:lstStyle/>
        <a:p>
          <a:endParaRPr lang="en-US"/>
        </a:p>
      </dgm:t>
    </dgm:pt>
    <dgm:pt modelId="{988DFF05-7230-44E7-9869-0F024B4C9375}" type="sibTrans" cxnId="{E973DB07-9CA2-40D8-9698-E55EFC62FDFC}">
      <dgm:prSet/>
      <dgm:spPr/>
      <dgm:t>
        <a:bodyPr/>
        <a:lstStyle/>
        <a:p>
          <a:endParaRPr lang="en-US"/>
        </a:p>
      </dgm:t>
    </dgm:pt>
    <dgm:pt modelId="{9968892B-9D71-FE48-BF31-2B7BFFC916B8}" type="pres">
      <dgm:prSet presAssocID="{AF070234-6773-4DF8-A850-F4BC4EB9D8B6}" presName="Name0" presStyleCnt="0">
        <dgm:presLayoutVars>
          <dgm:dir/>
          <dgm:animLvl val="lvl"/>
          <dgm:resizeHandles val="exact"/>
        </dgm:presLayoutVars>
      </dgm:prSet>
      <dgm:spPr/>
    </dgm:pt>
    <dgm:pt modelId="{1DEFF5C3-CD63-5748-A034-C318746E626F}" type="pres">
      <dgm:prSet presAssocID="{DAFDA69D-09C8-4936-8B89-29D5D8006B44}" presName="boxAndChildren" presStyleCnt="0"/>
      <dgm:spPr/>
    </dgm:pt>
    <dgm:pt modelId="{CD4E74D8-ACB0-EF4C-ABD4-B694D4DD1D1E}" type="pres">
      <dgm:prSet presAssocID="{DAFDA69D-09C8-4936-8B89-29D5D8006B44}" presName="parentTextBox" presStyleLbl="alignNode1" presStyleIdx="0" presStyleCnt="6"/>
      <dgm:spPr/>
    </dgm:pt>
    <dgm:pt modelId="{BA9766B2-613F-884C-9A4D-4D9FC0BB148F}" type="pres">
      <dgm:prSet presAssocID="{DAFDA69D-09C8-4936-8B89-29D5D8006B44}" presName="descendantBox" presStyleLbl="bgAccFollowNode1" presStyleIdx="0" presStyleCnt="6"/>
      <dgm:spPr/>
    </dgm:pt>
    <dgm:pt modelId="{3D45099A-13AC-A547-9937-8BF2A153714B}" type="pres">
      <dgm:prSet presAssocID="{1DDC20FC-E45D-4C1B-B196-2222FDF2B58E}" presName="sp" presStyleCnt="0"/>
      <dgm:spPr/>
    </dgm:pt>
    <dgm:pt modelId="{40E26D01-AF89-2A4E-B318-6405FD8AB45F}" type="pres">
      <dgm:prSet presAssocID="{C030564E-B6FE-4B53-B8AC-ED83CE0B5673}" presName="arrowAndChildren" presStyleCnt="0"/>
      <dgm:spPr/>
    </dgm:pt>
    <dgm:pt modelId="{1EE3BC70-AC25-B24D-831A-D8E4B4E39BEC}" type="pres">
      <dgm:prSet presAssocID="{C030564E-B6FE-4B53-B8AC-ED83CE0B5673}" presName="parentTextArrow" presStyleLbl="node1" presStyleIdx="0" presStyleCnt="0"/>
      <dgm:spPr/>
    </dgm:pt>
    <dgm:pt modelId="{9DCFCD1D-3188-804F-AA5A-2C150DA007D7}" type="pres">
      <dgm:prSet presAssocID="{C030564E-B6FE-4B53-B8AC-ED83CE0B5673}" presName="arrow" presStyleLbl="alignNode1" presStyleIdx="1" presStyleCnt="6"/>
      <dgm:spPr/>
    </dgm:pt>
    <dgm:pt modelId="{A6D3375B-5551-0140-B8A3-C3C2AD83140F}" type="pres">
      <dgm:prSet presAssocID="{C030564E-B6FE-4B53-B8AC-ED83CE0B5673}" presName="descendantArrow" presStyleLbl="bgAccFollowNode1" presStyleIdx="1" presStyleCnt="6"/>
      <dgm:spPr/>
    </dgm:pt>
    <dgm:pt modelId="{0AD0441C-0B38-5C4E-A29C-7E1AA9B68388}" type="pres">
      <dgm:prSet presAssocID="{06314466-3131-4924-A83F-59810B58AC8A}" presName="sp" presStyleCnt="0"/>
      <dgm:spPr/>
    </dgm:pt>
    <dgm:pt modelId="{F51CFD39-3C85-3C47-9CB5-C3EB1D8CB2FC}" type="pres">
      <dgm:prSet presAssocID="{6F231F9E-7A49-4534-87D6-72A9123D5F98}" presName="arrowAndChildren" presStyleCnt="0"/>
      <dgm:spPr/>
    </dgm:pt>
    <dgm:pt modelId="{5BFA16A5-8E36-954D-8D5B-E43A5A5F0D28}" type="pres">
      <dgm:prSet presAssocID="{6F231F9E-7A49-4534-87D6-72A9123D5F98}" presName="parentTextArrow" presStyleLbl="node1" presStyleIdx="0" presStyleCnt="0"/>
      <dgm:spPr/>
    </dgm:pt>
    <dgm:pt modelId="{33086F84-C6DA-FF47-B6FD-0053DDCCAE7E}" type="pres">
      <dgm:prSet presAssocID="{6F231F9E-7A49-4534-87D6-72A9123D5F98}" presName="arrow" presStyleLbl="alignNode1" presStyleIdx="2" presStyleCnt="6"/>
      <dgm:spPr/>
    </dgm:pt>
    <dgm:pt modelId="{F071633B-9C13-9C45-B3F4-4156966A714D}" type="pres">
      <dgm:prSet presAssocID="{6F231F9E-7A49-4534-87D6-72A9123D5F98}" presName="descendantArrow" presStyleLbl="bgAccFollowNode1" presStyleIdx="2" presStyleCnt="6"/>
      <dgm:spPr/>
    </dgm:pt>
    <dgm:pt modelId="{78FCA459-B794-9941-A14A-76E099524BA1}" type="pres">
      <dgm:prSet presAssocID="{FAEB784D-B8F2-4F22-B96A-884AE0A1EE28}" presName="sp" presStyleCnt="0"/>
      <dgm:spPr/>
    </dgm:pt>
    <dgm:pt modelId="{750217CD-0B6C-694E-9603-64DDF211870B}" type="pres">
      <dgm:prSet presAssocID="{BE7DEAA3-D017-44C9-83A2-8ADF9D4AE82B}" presName="arrowAndChildren" presStyleCnt="0"/>
      <dgm:spPr/>
    </dgm:pt>
    <dgm:pt modelId="{9AD7033B-0C85-A245-8C50-C4BA5A9F5D95}" type="pres">
      <dgm:prSet presAssocID="{BE7DEAA3-D017-44C9-83A2-8ADF9D4AE82B}" presName="parentTextArrow" presStyleLbl="node1" presStyleIdx="0" presStyleCnt="0"/>
      <dgm:spPr/>
    </dgm:pt>
    <dgm:pt modelId="{AB4C5341-AB2B-3A42-BB46-9B5F6C572134}" type="pres">
      <dgm:prSet presAssocID="{BE7DEAA3-D017-44C9-83A2-8ADF9D4AE82B}" presName="arrow" presStyleLbl="alignNode1" presStyleIdx="3" presStyleCnt="6"/>
      <dgm:spPr/>
    </dgm:pt>
    <dgm:pt modelId="{534AF375-E75D-CD40-AC86-D0EFEA8D2073}" type="pres">
      <dgm:prSet presAssocID="{BE7DEAA3-D017-44C9-83A2-8ADF9D4AE82B}" presName="descendantArrow" presStyleLbl="bgAccFollowNode1" presStyleIdx="3" presStyleCnt="6"/>
      <dgm:spPr/>
    </dgm:pt>
    <dgm:pt modelId="{4B434F08-E835-404E-9501-1AE6CF9A7E03}" type="pres">
      <dgm:prSet presAssocID="{FF0D97B8-8C99-4758-A000-B2B6918E25CC}" presName="sp" presStyleCnt="0"/>
      <dgm:spPr/>
    </dgm:pt>
    <dgm:pt modelId="{4DC48710-82D5-7449-A808-91DE3D6AC425}" type="pres">
      <dgm:prSet presAssocID="{6B2414E5-5697-482D-B9E0-AF90F034FE32}" presName="arrowAndChildren" presStyleCnt="0"/>
      <dgm:spPr/>
    </dgm:pt>
    <dgm:pt modelId="{183CF402-03D6-7D4A-9DFC-48933FE537AC}" type="pres">
      <dgm:prSet presAssocID="{6B2414E5-5697-482D-B9E0-AF90F034FE32}" presName="parentTextArrow" presStyleLbl="node1" presStyleIdx="0" presStyleCnt="0"/>
      <dgm:spPr/>
    </dgm:pt>
    <dgm:pt modelId="{76DDE0AC-463A-B045-A1BB-AF4D14D4CDFF}" type="pres">
      <dgm:prSet presAssocID="{6B2414E5-5697-482D-B9E0-AF90F034FE32}" presName="arrow" presStyleLbl="alignNode1" presStyleIdx="4" presStyleCnt="6"/>
      <dgm:spPr/>
    </dgm:pt>
    <dgm:pt modelId="{D6DF3C17-3D58-5C45-8B42-038E20854088}" type="pres">
      <dgm:prSet presAssocID="{6B2414E5-5697-482D-B9E0-AF90F034FE32}" presName="descendantArrow" presStyleLbl="bgAccFollowNode1" presStyleIdx="4" presStyleCnt="6"/>
      <dgm:spPr/>
    </dgm:pt>
    <dgm:pt modelId="{072F6F65-5A6A-3D48-8154-C9184DAED3B7}" type="pres">
      <dgm:prSet presAssocID="{EC4E2AA4-8150-4411-A57D-A2677C277591}" presName="sp" presStyleCnt="0"/>
      <dgm:spPr/>
    </dgm:pt>
    <dgm:pt modelId="{C3F29764-C444-B848-86A6-C98C7ECB9333}" type="pres">
      <dgm:prSet presAssocID="{FF9F15D6-F9A0-4E89-8CDE-6FF7A3D3C8F4}" presName="arrowAndChildren" presStyleCnt="0"/>
      <dgm:spPr/>
    </dgm:pt>
    <dgm:pt modelId="{5A4862EE-032E-E04C-9C51-BFB30278EEB4}" type="pres">
      <dgm:prSet presAssocID="{FF9F15D6-F9A0-4E89-8CDE-6FF7A3D3C8F4}" presName="parentTextArrow" presStyleLbl="node1" presStyleIdx="0" presStyleCnt="0"/>
      <dgm:spPr/>
    </dgm:pt>
    <dgm:pt modelId="{6C571EFE-CDA2-344E-86DE-27377A1ACC31}" type="pres">
      <dgm:prSet presAssocID="{FF9F15D6-F9A0-4E89-8CDE-6FF7A3D3C8F4}" presName="arrow" presStyleLbl="alignNode1" presStyleIdx="5" presStyleCnt="6"/>
      <dgm:spPr/>
    </dgm:pt>
    <dgm:pt modelId="{6561BAE6-FAF8-B243-8E53-D561C86182B1}" type="pres">
      <dgm:prSet presAssocID="{FF9F15D6-F9A0-4E89-8CDE-6FF7A3D3C8F4}" presName="descendantArrow" presStyleLbl="bgAccFollowNode1" presStyleIdx="5" presStyleCnt="6"/>
      <dgm:spPr/>
    </dgm:pt>
  </dgm:ptLst>
  <dgm:cxnLst>
    <dgm:cxn modelId="{E973DB07-9CA2-40D8-9698-E55EFC62FDFC}" srcId="{DAFDA69D-09C8-4936-8B89-29D5D8006B44}" destId="{DCB94E0A-3A51-4239-9155-822CFF667C6E}" srcOrd="0" destOrd="0" parTransId="{7F295E76-B98D-49C1-8455-D69C52887553}" sibTransId="{988DFF05-7230-44E7-9869-0F024B4C9375}"/>
    <dgm:cxn modelId="{791FAE0B-6495-8B49-9166-BF488CCC4F66}" type="presOf" srcId="{DAFDA69D-09C8-4936-8B89-29D5D8006B44}" destId="{CD4E74D8-ACB0-EF4C-ABD4-B694D4DD1D1E}" srcOrd="0" destOrd="0" presId="urn:microsoft.com/office/officeart/2016/7/layout/VerticalDownArrowProcess"/>
    <dgm:cxn modelId="{4F5A7A0E-CB6D-D442-9E6C-A9EDD943F3D7}" type="presOf" srcId="{BE7DEAA3-D017-44C9-83A2-8ADF9D4AE82B}" destId="{9AD7033B-0C85-A245-8C50-C4BA5A9F5D95}" srcOrd="0" destOrd="0" presId="urn:microsoft.com/office/officeart/2016/7/layout/VerticalDownArrowProcess"/>
    <dgm:cxn modelId="{25A5E01E-33CF-49A0-A12F-EC99E6506B81}" srcId="{AF070234-6773-4DF8-A850-F4BC4EB9D8B6}" destId="{DAFDA69D-09C8-4936-8B89-29D5D8006B44}" srcOrd="5" destOrd="0" parTransId="{8C1D6400-DCD4-4364-BF4D-613F2BBC9AD8}" sibTransId="{027E0899-B036-4C69-AA79-1ADC5C769108}"/>
    <dgm:cxn modelId="{C37A5A2C-0919-47B0-9A95-D19E319462D7}" srcId="{AF070234-6773-4DF8-A850-F4BC4EB9D8B6}" destId="{BE7DEAA3-D017-44C9-83A2-8ADF9D4AE82B}" srcOrd="2" destOrd="0" parTransId="{D2AF3182-1E8A-4E59-A68F-415349F37A8E}" sibTransId="{FAEB784D-B8F2-4F22-B96A-884AE0A1EE28}"/>
    <dgm:cxn modelId="{68C7D348-55D7-3243-B43D-28FBB5F86A34}" type="presOf" srcId="{FF9F15D6-F9A0-4E89-8CDE-6FF7A3D3C8F4}" destId="{5A4862EE-032E-E04C-9C51-BFB30278EEB4}" srcOrd="0" destOrd="0" presId="urn:microsoft.com/office/officeart/2016/7/layout/VerticalDownArrowProcess"/>
    <dgm:cxn modelId="{5E22454C-F04E-0941-A72B-FA4D39169854}" type="presOf" srcId="{5D819A2A-FAC9-4D39-8312-DBD12FBAD91E}" destId="{6561BAE6-FAF8-B243-8E53-D561C86182B1}" srcOrd="0" destOrd="0" presId="urn:microsoft.com/office/officeart/2016/7/layout/VerticalDownArrowProcess"/>
    <dgm:cxn modelId="{C26E1C4E-382B-1347-8A58-9CCDC9A63894}" type="presOf" srcId="{6F231F9E-7A49-4534-87D6-72A9123D5F98}" destId="{5BFA16A5-8E36-954D-8D5B-E43A5A5F0D28}" srcOrd="0" destOrd="0" presId="urn:microsoft.com/office/officeart/2016/7/layout/VerticalDownArrowProcess"/>
    <dgm:cxn modelId="{79DF7061-DC6C-9C4A-AFC8-9E9C666CE451}" type="presOf" srcId="{6B2414E5-5697-482D-B9E0-AF90F034FE32}" destId="{76DDE0AC-463A-B045-A1BB-AF4D14D4CDFF}" srcOrd="1" destOrd="0" presId="urn:microsoft.com/office/officeart/2016/7/layout/VerticalDownArrowProcess"/>
    <dgm:cxn modelId="{46855062-BB08-624F-A587-AB8EE0A580E1}" type="presOf" srcId="{0651144A-8E24-4821-B13E-C2EDC2F3E74A}" destId="{A6D3375B-5551-0140-B8A3-C3C2AD83140F}" srcOrd="0" destOrd="0" presId="urn:microsoft.com/office/officeart/2016/7/layout/VerticalDownArrowProcess"/>
    <dgm:cxn modelId="{170F4364-E412-7B46-A035-EDA41C3468A6}" type="presOf" srcId="{C030564E-B6FE-4B53-B8AC-ED83CE0B5673}" destId="{1EE3BC70-AC25-B24D-831A-D8E4B4E39BEC}" srcOrd="0" destOrd="0" presId="urn:microsoft.com/office/officeart/2016/7/layout/VerticalDownArrowProcess"/>
    <dgm:cxn modelId="{E1E11368-7E56-468B-9162-4458A33D58BD}" srcId="{6B2414E5-5697-482D-B9E0-AF90F034FE32}" destId="{4E2C65CE-99C8-4638-A9E2-5793D58E8AB6}" srcOrd="0" destOrd="0" parTransId="{1A0A6818-BE43-4B30-A533-51959295AAB8}" sibTransId="{436B182F-65EA-434D-81F7-737F924EB958}"/>
    <dgm:cxn modelId="{1C30CC69-9CC4-5E42-A611-C9FA58D2E562}" type="presOf" srcId="{C030564E-B6FE-4B53-B8AC-ED83CE0B5673}" destId="{9DCFCD1D-3188-804F-AA5A-2C150DA007D7}" srcOrd="1" destOrd="0" presId="urn:microsoft.com/office/officeart/2016/7/layout/VerticalDownArrowProcess"/>
    <dgm:cxn modelId="{03E68A84-CFDD-8B43-84CA-81A76E583FA3}" type="presOf" srcId="{6B2414E5-5697-482D-B9E0-AF90F034FE32}" destId="{183CF402-03D6-7D4A-9DFC-48933FE537AC}" srcOrd="0" destOrd="0" presId="urn:microsoft.com/office/officeart/2016/7/layout/VerticalDownArrowProcess"/>
    <dgm:cxn modelId="{430D318E-28E8-4BD0-AAB5-2DD784561B71}" srcId="{C030564E-B6FE-4B53-B8AC-ED83CE0B5673}" destId="{0651144A-8E24-4821-B13E-C2EDC2F3E74A}" srcOrd="0" destOrd="0" parTransId="{4A3F8C4C-2CCC-46A8-837A-9170D3B4305F}" sibTransId="{3019905E-4405-49FA-BC92-1E54502B4038}"/>
    <dgm:cxn modelId="{6C913891-7EF1-44BC-86F2-4AB0F316C715}" srcId="{6F231F9E-7A49-4534-87D6-72A9123D5F98}" destId="{4F3DE499-6A55-4C0F-B10E-1196C4AB9926}" srcOrd="0" destOrd="0" parTransId="{BF26F73D-0C9C-4448-B500-A668E6526146}" sibTransId="{B3F848B8-15C2-4559-B2ED-B447CC73AA07}"/>
    <dgm:cxn modelId="{0178A394-A361-D84A-8E64-1E8B32281956}" type="presOf" srcId="{4E2C65CE-99C8-4638-A9E2-5793D58E8AB6}" destId="{D6DF3C17-3D58-5C45-8B42-038E20854088}" srcOrd="0" destOrd="0" presId="urn:microsoft.com/office/officeart/2016/7/layout/VerticalDownArrowProcess"/>
    <dgm:cxn modelId="{460F38B1-6363-442C-AAC0-1FDE414976DC}" srcId="{AF070234-6773-4DF8-A850-F4BC4EB9D8B6}" destId="{6B2414E5-5697-482D-B9E0-AF90F034FE32}" srcOrd="1" destOrd="0" parTransId="{35BEF865-4D55-4F4A-8700-E9083E66BC50}" sibTransId="{FF0D97B8-8C99-4758-A000-B2B6918E25CC}"/>
    <dgm:cxn modelId="{236B01B6-B3B1-054F-8C51-FFFFA7DE7D19}" type="presOf" srcId="{DCB94E0A-3A51-4239-9155-822CFF667C6E}" destId="{BA9766B2-613F-884C-9A4D-4D9FC0BB148F}" srcOrd="0" destOrd="0" presId="urn:microsoft.com/office/officeart/2016/7/layout/VerticalDownArrowProcess"/>
    <dgm:cxn modelId="{10EAF0CA-84BD-044D-8D59-4866E451DE94}" type="presOf" srcId="{8ACA7A28-74B0-42EC-9B54-36BD2C884A6D}" destId="{534AF375-E75D-CD40-AC86-D0EFEA8D2073}" srcOrd="0" destOrd="0" presId="urn:microsoft.com/office/officeart/2016/7/layout/VerticalDownArrowProcess"/>
    <dgm:cxn modelId="{FDFB96CC-6CB2-40FA-8904-09676ABDAC58}" srcId="{AF070234-6773-4DF8-A850-F4BC4EB9D8B6}" destId="{FF9F15D6-F9A0-4E89-8CDE-6FF7A3D3C8F4}" srcOrd="0" destOrd="0" parTransId="{DA273DA0-2988-4B45-B776-69D0A79D458E}" sibTransId="{EC4E2AA4-8150-4411-A57D-A2677C277591}"/>
    <dgm:cxn modelId="{00061ACE-B8C6-4472-A160-7FB26D1F6057}" srcId="{FF9F15D6-F9A0-4E89-8CDE-6FF7A3D3C8F4}" destId="{5D819A2A-FAC9-4D39-8312-DBD12FBAD91E}" srcOrd="0" destOrd="0" parTransId="{0B811EA5-46B3-4799-B447-D31C73830D02}" sibTransId="{34A3B587-9132-433C-A723-006514ACF2AA}"/>
    <dgm:cxn modelId="{A81227CF-3538-9245-825F-D4CDD755A3C7}" type="presOf" srcId="{BE7DEAA3-D017-44C9-83A2-8ADF9D4AE82B}" destId="{AB4C5341-AB2B-3A42-BB46-9B5F6C572134}" srcOrd="1" destOrd="0" presId="urn:microsoft.com/office/officeart/2016/7/layout/VerticalDownArrowProcess"/>
    <dgm:cxn modelId="{0A87B4D1-F42A-41BC-8ACB-1CBB2E554496}" srcId="{BE7DEAA3-D017-44C9-83A2-8ADF9D4AE82B}" destId="{8ACA7A28-74B0-42EC-9B54-36BD2C884A6D}" srcOrd="0" destOrd="0" parTransId="{FBDFF7FD-3AFB-4AE4-82CD-E5F07AC56F41}" sibTransId="{220A83F8-C519-4D2F-8383-8606ECC18EA5}"/>
    <dgm:cxn modelId="{053AB2D9-8890-8F40-925E-65AA55790A72}" type="presOf" srcId="{FF9F15D6-F9A0-4E89-8CDE-6FF7A3D3C8F4}" destId="{6C571EFE-CDA2-344E-86DE-27377A1ACC31}" srcOrd="1" destOrd="0" presId="urn:microsoft.com/office/officeart/2016/7/layout/VerticalDownArrowProcess"/>
    <dgm:cxn modelId="{110AD7EB-BE01-4F4C-A1AB-890FB91640FF}" type="presOf" srcId="{6F231F9E-7A49-4534-87D6-72A9123D5F98}" destId="{33086F84-C6DA-FF47-B6FD-0053DDCCAE7E}" srcOrd="1" destOrd="0" presId="urn:microsoft.com/office/officeart/2016/7/layout/VerticalDownArrowProcess"/>
    <dgm:cxn modelId="{559AE9EB-7699-4E4E-89BB-492243D5A17B}" srcId="{AF070234-6773-4DF8-A850-F4BC4EB9D8B6}" destId="{C030564E-B6FE-4B53-B8AC-ED83CE0B5673}" srcOrd="4" destOrd="0" parTransId="{55720B14-3D85-4699-8C0E-A42CE17F8F4C}" sibTransId="{1DDC20FC-E45D-4C1B-B196-2222FDF2B58E}"/>
    <dgm:cxn modelId="{271E81F8-BFF3-1D4D-A943-E64807A48EF6}" type="presOf" srcId="{4F3DE499-6A55-4C0F-B10E-1196C4AB9926}" destId="{F071633B-9C13-9C45-B3F4-4156966A714D}" srcOrd="0" destOrd="0" presId="urn:microsoft.com/office/officeart/2016/7/layout/VerticalDownArrowProcess"/>
    <dgm:cxn modelId="{B9BCEFF8-5BED-455B-B82F-0F32D43ED0FE}" srcId="{AF070234-6773-4DF8-A850-F4BC4EB9D8B6}" destId="{6F231F9E-7A49-4534-87D6-72A9123D5F98}" srcOrd="3" destOrd="0" parTransId="{30526D75-6BCD-41C9-8855-EDE0F6C3C8B1}" sibTransId="{06314466-3131-4924-A83F-59810B58AC8A}"/>
    <dgm:cxn modelId="{D8DB85FD-6140-794F-9299-E2D93E76EE38}" type="presOf" srcId="{AF070234-6773-4DF8-A850-F4BC4EB9D8B6}" destId="{9968892B-9D71-FE48-BF31-2B7BFFC916B8}" srcOrd="0" destOrd="0" presId="urn:microsoft.com/office/officeart/2016/7/layout/VerticalDownArrowProcess"/>
    <dgm:cxn modelId="{68BA8C18-6ED5-D744-BB7B-9F82922ADB9A}" type="presParOf" srcId="{9968892B-9D71-FE48-BF31-2B7BFFC916B8}" destId="{1DEFF5C3-CD63-5748-A034-C318746E626F}" srcOrd="0" destOrd="0" presId="urn:microsoft.com/office/officeart/2016/7/layout/VerticalDownArrowProcess"/>
    <dgm:cxn modelId="{EF86C020-6C72-2B4F-9D8B-4B748805DE36}" type="presParOf" srcId="{1DEFF5C3-CD63-5748-A034-C318746E626F}" destId="{CD4E74D8-ACB0-EF4C-ABD4-B694D4DD1D1E}" srcOrd="0" destOrd="0" presId="urn:microsoft.com/office/officeart/2016/7/layout/VerticalDownArrowProcess"/>
    <dgm:cxn modelId="{12E76FA7-C347-D142-B176-077972EBB2D2}" type="presParOf" srcId="{1DEFF5C3-CD63-5748-A034-C318746E626F}" destId="{BA9766B2-613F-884C-9A4D-4D9FC0BB148F}" srcOrd="1" destOrd="0" presId="urn:microsoft.com/office/officeart/2016/7/layout/VerticalDownArrowProcess"/>
    <dgm:cxn modelId="{55C834A3-F207-B140-BD6B-3ABB17BCC7B6}" type="presParOf" srcId="{9968892B-9D71-FE48-BF31-2B7BFFC916B8}" destId="{3D45099A-13AC-A547-9937-8BF2A153714B}" srcOrd="1" destOrd="0" presId="urn:microsoft.com/office/officeart/2016/7/layout/VerticalDownArrowProcess"/>
    <dgm:cxn modelId="{AD02DA98-DC88-EE47-BBDF-F9BEBB7580C9}" type="presParOf" srcId="{9968892B-9D71-FE48-BF31-2B7BFFC916B8}" destId="{40E26D01-AF89-2A4E-B318-6405FD8AB45F}" srcOrd="2" destOrd="0" presId="urn:microsoft.com/office/officeart/2016/7/layout/VerticalDownArrowProcess"/>
    <dgm:cxn modelId="{0BC54861-0C39-B740-93D3-8AE6AA1ADEB6}" type="presParOf" srcId="{40E26D01-AF89-2A4E-B318-6405FD8AB45F}" destId="{1EE3BC70-AC25-B24D-831A-D8E4B4E39BEC}" srcOrd="0" destOrd="0" presId="urn:microsoft.com/office/officeart/2016/7/layout/VerticalDownArrowProcess"/>
    <dgm:cxn modelId="{FD00602E-CFA9-D244-8FF2-2F2ED3A0AC5A}" type="presParOf" srcId="{40E26D01-AF89-2A4E-B318-6405FD8AB45F}" destId="{9DCFCD1D-3188-804F-AA5A-2C150DA007D7}" srcOrd="1" destOrd="0" presId="urn:microsoft.com/office/officeart/2016/7/layout/VerticalDownArrowProcess"/>
    <dgm:cxn modelId="{F9D6D160-FF3B-F940-B533-CA2CC307F07E}" type="presParOf" srcId="{40E26D01-AF89-2A4E-B318-6405FD8AB45F}" destId="{A6D3375B-5551-0140-B8A3-C3C2AD83140F}" srcOrd="2" destOrd="0" presId="urn:microsoft.com/office/officeart/2016/7/layout/VerticalDownArrowProcess"/>
    <dgm:cxn modelId="{44B0A165-1847-AA42-9E43-F16AA6C39C7B}" type="presParOf" srcId="{9968892B-9D71-FE48-BF31-2B7BFFC916B8}" destId="{0AD0441C-0B38-5C4E-A29C-7E1AA9B68388}" srcOrd="3" destOrd="0" presId="urn:microsoft.com/office/officeart/2016/7/layout/VerticalDownArrowProcess"/>
    <dgm:cxn modelId="{E61AEE7E-AF81-8242-9AF7-50D07B0034A2}" type="presParOf" srcId="{9968892B-9D71-FE48-BF31-2B7BFFC916B8}" destId="{F51CFD39-3C85-3C47-9CB5-C3EB1D8CB2FC}" srcOrd="4" destOrd="0" presId="urn:microsoft.com/office/officeart/2016/7/layout/VerticalDownArrowProcess"/>
    <dgm:cxn modelId="{F9CD2D1C-FC32-9644-8259-1E61B1E65082}" type="presParOf" srcId="{F51CFD39-3C85-3C47-9CB5-C3EB1D8CB2FC}" destId="{5BFA16A5-8E36-954D-8D5B-E43A5A5F0D28}" srcOrd="0" destOrd="0" presId="urn:microsoft.com/office/officeart/2016/7/layout/VerticalDownArrowProcess"/>
    <dgm:cxn modelId="{9E53FD19-6E4E-1242-B163-B228BDB85561}" type="presParOf" srcId="{F51CFD39-3C85-3C47-9CB5-C3EB1D8CB2FC}" destId="{33086F84-C6DA-FF47-B6FD-0053DDCCAE7E}" srcOrd="1" destOrd="0" presId="urn:microsoft.com/office/officeart/2016/7/layout/VerticalDownArrowProcess"/>
    <dgm:cxn modelId="{928CBB1E-6415-B44A-AA1A-3648934A990E}" type="presParOf" srcId="{F51CFD39-3C85-3C47-9CB5-C3EB1D8CB2FC}" destId="{F071633B-9C13-9C45-B3F4-4156966A714D}" srcOrd="2" destOrd="0" presId="urn:microsoft.com/office/officeart/2016/7/layout/VerticalDownArrowProcess"/>
    <dgm:cxn modelId="{2C2AC261-1A2A-8A48-A643-8A339AD94BCE}" type="presParOf" srcId="{9968892B-9D71-FE48-BF31-2B7BFFC916B8}" destId="{78FCA459-B794-9941-A14A-76E099524BA1}" srcOrd="5" destOrd="0" presId="urn:microsoft.com/office/officeart/2016/7/layout/VerticalDownArrowProcess"/>
    <dgm:cxn modelId="{5A7FA586-28A2-354E-A55D-F70C4FD3A680}" type="presParOf" srcId="{9968892B-9D71-FE48-BF31-2B7BFFC916B8}" destId="{750217CD-0B6C-694E-9603-64DDF211870B}" srcOrd="6" destOrd="0" presId="urn:microsoft.com/office/officeart/2016/7/layout/VerticalDownArrowProcess"/>
    <dgm:cxn modelId="{974C694A-197C-6745-B771-5842FBB699DE}" type="presParOf" srcId="{750217CD-0B6C-694E-9603-64DDF211870B}" destId="{9AD7033B-0C85-A245-8C50-C4BA5A9F5D95}" srcOrd="0" destOrd="0" presId="urn:microsoft.com/office/officeart/2016/7/layout/VerticalDownArrowProcess"/>
    <dgm:cxn modelId="{648A2158-3B91-B245-8BE0-A46F1200183D}" type="presParOf" srcId="{750217CD-0B6C-694E-9603-64DDF211870B}" destId="{AB4C5341-AB2B-3A42-BB46-9B5F6C572134}" srcOrd="1" destOrd="0" presId="urn:microsoft.com/office/officeart/2016/7/layout/VerticalDownArrowProcess"/>
    <dgm:cxn modelId="{3AE28505-D2FD-4D4A-A52B-CA9C31E6E3E3}" type="presParOf" srcId="{750217CD-0B6C-694E-9603-64DDF211870B}" destId="{534AF375-E75D-CD40-AC86-D0EFEA8D2073}" srcOrd="2" destOrd="0" presId="urn:microsoft.com/office/officeart/2016/7/layout/VerticalDownArrowProcess"/>
    <dgm:cxn modelId="{9FB5D82E-AE2B-814B-BB98-DAD5FFC9E30D}" type="presParOf" srcId="{9968892B-9D71-FE48-BF31-2B7BFFC916B8}" destId="{4B434F08-E835-404E-9501-1AE6CF9A7E03}" srcOrd="7" destOrd="0" presId="urn:microsoft.com/office/officeart/2016/7/layout/VerticalDownArrowProcess"/>
    <dgm:cxn modelId="{B361F50C-E3EB-3848-8FAE-648BD2ED6F25}" type="presParOf" srcId="{9968892B-9D71-FE48-BF31-2B7BFFC916B8}" destId="{4DC48710-82D5-7449-A808-91DE3D6AC425}" srcOrd="8" destOrd="0" presId="urn:microsoft.com/office/officeart/2016/7/layout/VerticalDownArrowProcess"/>
    <dgm:cxn modelId="{3F7A121A-CF43-2C41-B90F-53B15DE419BA}" type="presParOf" srcId="{4DC48710-82D5-7449-A808-91DE3D6AC425}" destId="{183CF402-03D6-7D4A-9DFC-48933FE537AC}" srcOrd="0" destOrd="0" presId="urn:microsoft.com/office/officeart/2016/7/layout/VerticalDownArrowProcess"/>
    <dgm:cxn modelId="{BDD4B466-C39D-F34C-96CA-8B3BCA9C8C9F}" type="presParOf" srcId="{4DC48710-82D5-7449-A808-91DE3D6AC425}" destId="{76DDE0AC-463A-B045-A1BB-AF4D14D4CDFF}" srcOrd="1" destOrd="0" presId="urn:microsoft.com/office/officeart/2016/7/layout/VerticalDownArrowProcess"/>
    <dgm:cxn modelId="{268E4A54-4ABD-4248-AB8D-BE48AF8874D9}" type="presParOf" srcId="{4DC48710-82D5-7449-A808-91DE3D6AC425}" destId="{D6DF3C17-3D58-5C45-8B42-038E20854088}" srcOrd="2" destOrd="0" presId="urn:microsoft.com/office/officeart/2016/7/layout/VerticalDownArrowProcess"/>
    <dgm:cxn modelId="{E6BB055B-08D0-5747-9BD0-3DBC9FC8E6CF}" type="presParOf" srcId="{9968892B-9D71-FE48-BF31-2B7BFFC916B8}" destId="{072F6F65-5A6A-3D48-8154-C9184DAED3B7}" srcOrd="9" destOrd="0" presId="urn:microsoft.com/office/officeart/2016/7/layout/VerticalDownArrowProcess"/>
    <dgm:cxn modelId="{D3F83464-0E92-3E49-97E0-FB8D982A59F7}" type="presParOf" srcId="{9968892B-9D71-FE48-BF31-2B7BFFC916B8}" destId="{C3F29764-C444-B848-86A6-C98C7ECB9333}" srcOrd="10" destOrd="0" presId="urn:microsoft.com/office/officeart/2016/7/layout/VerticalDownArrowProcess"/>
    <dgm:cxn modelId="{761AC79F-01B0-D346-95B1-4C1F76F683AE}" type="presParOf" srcId="{C3F29764-C444-B848-86A6-C98C7ECB9333}" destId="{5A4862EE-032E-E04C-9C51-BFB30278EEB4}" srcOrd="0" destOrd="0" presId="urn:microsoft.com/office/officeart/2016/7/layout/VerticalDownArrowProcess"/>
    <dgm:cxn modelId="{4142120F-021C-7242-837F-8DAE185260C5}" type="presParOf" srcId="{C3F29764-C444-B848-86A6-C98C7ECB9333}" destId="{6C571EFE-CDA2-344E-86DE-27377A1ACC31}" srcOrd="1" destOrd="0" presId="urn:microsoft.com/office/officeart/2016/7/layout/VerticalDownArrowProcess"/>
    <dgm:cxn modelId="{B2E52DBB-782D-6C4C-93A4-0DB56784B73C}" type="presParOf" srcId="{C3F29764-C444-B848-86A6-C98C7ECB9333}" destId="{6561BAE6-FAF8-B243-8E53-D561C86182B1}"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9BEAE-44FE-4246-8AA3-696F8445942F}">
      <dsp:nvSpPr>
        <dsp:cNvPr id="0" name=""/>
        <dsp:cNvSpPr/>
      </dsp:nvSpPr>
      <dsp:spPr>
        <a:xfrm>
          <a:off x="2969" y="78996"/>
          <a:ext cx="1577704" cy="525319"/>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20.3 million diagnoses</a:t>
          </a:r>
        </a:p>
      </dsp:txBody>
      <dsp:txXfrm>
        <a:off x="2969" y="78996"/>
        <a:ext cx="1577704" cy="525319"/>
      </dsp:txXfrm>
    </dsp:sp>
    <dsp:sp modelId="{8E691971-9A66-1941-9ACC-CA7431B8CAFB}">
      <dsp:nvSpPr>
        <dsp:cNvPr id="0" name=""/>
        <dsp:cNvSpPr/>
      </dsp:nvSpPr>
      <dsp:spPr>
        <a:xfrm>
          <a:off x="2969" y="604316"/>
          <a:ext cx="1577704" cy="3492154"/>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In 2018, 20.3 million individuals in the United States were diagnosed with substance use disorders (SAMSHA, 2019a). </a:t>
          </a:r>
        </a:p>
      </dsp:txBody>
      <dsp:txXfrm>
        <a:off x="2969" y="604316"/>
        <a:ext cx="1577704" cy="3492154"/>
      </dsp:txXfrm>
    </dsp:sp>
    <dsp:sp modelId="{87295BB0-56E2-5E4D-90A9-58A4DB1153CA}">
      <dsp:nvSpPr>
        <dsp:cNvPr id="0" name=""/>
        <dsp:cNvSpPr/>
      </dsp:nvSpPr>
      <dsp:spPr>
        <a:xfrm>
          <a:off x="1801552" y="78996"/>
          <a:ext cx="1577704" cy="525319"/>
        </a:xfrm>
        <a:prstGeom prst="rect">
          <a:avLst/>
        </a:prstGeom>
        <a:solidFill>
          <a:schemeClr val="accent5">
            <a:hueOff val="-3941497"/>
            <a:satOff val="3112"/>
            <a:lumOff val="509"/>
            <a:alphaOff val="0"/>
          </a:schemeClr>
        </a:solidFill>
        <a:ln w="15875" cap="flat" cmpd="sng" algn="ctr">
          <a:solidFill>
            <a:schemeClr val="accent5">
              <a:hueOff val="-3941497"/>
              <a:satOff val="3112"/>
              <a:lumOff val="50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7.7 million COD</a:t>
          </a:r>
        </a:p>
      </dsp:txBody>
      <dsp:txXfrm>
        <a:off x="1801552" y="78996"/>
        <a:ext cx="1577704" cy="525319"/>
      </dsp:txXfrm>
    </dsp:sp>
    <dsp:sp modelId="{F6AEE384-4D7A-B54D-BABF-06D9D627E6A3}">
      <dsp:nvSpPr>
        <dsp:cNvPr id="0" name=""/>
        <dsp:cNvSpPr/>
      </dsp:nvSpPr>
      <dsp:spPr>
        <a:xfrm>
          <a:off x="1801552" y="604316"/>
          <a:ext cx="1577704" cy="3492154"/>
        </a:xfrm>
        <a:prstGeom prst="rect">
          <a:avLst/>
        </a:prstGeom>
        <a:solidFill>
          <a:schemeClr val="accent5">
            <a:tint val="40000"/>
            <a:alpha val="90000"/>
            <a:hueOff val="-4114719"/>
            <a:satOff val="4743"/>
            <a:lumOff val="314"/>
            <a:alphaOff val="0"/>
          </a:schemeClr>
        </a:solidFill>
        <a:ln w="15875" cap="flat" cmpd="sng" algn="ctr">
          <a:solidFill>
            <a:schemeClr val="accent5">
              <a:tint val="40000"/>
              <a:alpha val="90000"/>
              <a:hueOff val="-4114719"/>
              <a:satOff val="4743"/>
              <a:lumOff val="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As of 2017, 7.7 million people in the US also had a co-occurring mental health disorder (Han et al., 2017) </a:t>
          </a:r>
        </a:p>
      </dsp:txBody>
      <dsp:txXfrm>
        <a:off x="1801552" y="604316"/>
        <a:ext cx="1577704" cy="3492154"/>
      </dsp:txXfrm>
    </dsp:sp>
    <dsp:sp modelId="{715C076D-59B1-D944-823A-9FBA2B24D9E7}">
      <dsp:nvSpPr>
        <dsp:cNvPr id="0" name=""/>
        <dsp:cNvSpPr/>
      </dsp:nvSpPr>
      <dsp:spPr>
        <a:xfrm>
          <a:off x="3600135" y="78996"/>
          <a:ext cx="1577704" cy="525319"/>
        </a:xfrm>
        <a:prstGeom prst="rect">
          <a:avLst/>
        </a:prstGeom>
        <a:solidFill>
          <a:schemeClr val="accent5">
            <a:hueOff val="-7882993"/>
            <a:satOff val="6224"/>
            <a:lumOff val="1018"/>
            <a:alphaOff val="0"/>
          </a:schemeClr>
        </a:solidFill>
        <a:ln w="15875" cap="flat" cmpd="sng" algn="ctr">
          <a:solidFill>
            <a:schemeClr val="accent5">
              <a:hueOff val="-7882993"/>
              <a:satOff val="6224"/>
              <a:lumOff val="101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11.8 million deaths a year</a:t>
          </a:r>
        </a:p>
      </dsp:txBody>
      <dsp:txXfrm>
        <a:off x="3600135" y="78996"/>
        <a:ext cx="1577704" cy="525319"/>
      </dsp:txXfrm>
    </dsp:sp>
    <dsp:sp modelId="{0BEBBC9B-5552-3945-8DE7-B4B3A7806B83}">
      <dsp:nvSpPr>
        <dsp:cNvPr id="0" name=""/>
        <dsp:cNvSpPr/>
      </dsp:nvSpPr>
      <dsp:spPr>
        <a:xfrm>
          <a:off x="3600135" y="604316"/>
          <a:ext cx="1577704" cy="3492154"/>
        </a:xfrm>
        <a:prstGeom prst="rect">
          <a:avLst/>
        </a:prstGeom>
        <a:solidFill>
          <a:schemeClr val="accent5">
            <a:tint val="40000"/>
            <a:alpha val="90000"/>
            <a:hueOff val="-8229437"/>
            <a:satOff val="9486"/>
            <a:lumOff val="628"/>
            <a:alphaOff val="0"/>
          </a:schemeClr>
        </a:solidFill>
        <a:ln w="15875" cap="flat" cmpd="sng" algn="ctr">
          <a:solidFill>
            <a:schemeClr val="accent5">
              <a:tint val="40000"/>
              <a:alpha val="90000"/>
              <a:hueOff val="-8229437"/>
              <a:satOff val="9486"/>
              <a:lumOff val="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Problematic use of alcohol, drugs, and tobacco is the cause of death for 11.8 million people each year, which makes substance use more deadly than all the cancers combined (Ritchie &amp; Roser, 2019). </a:t>
          </a:r>
        </a:p>
      </dsp:txBody>
      <dsp:txXfrm>
        <a:off x="3600135" y="604316"/>
        <a:ext cx="1577704" cy="3492154"/>
      </dsp:txXfrm>
    </dsp:sp>
    <dsp:sp modelId="{C0347095-882B-894A-8BD3-3406F9123A7D}">
      <dsp:nvSpPr>
        <dsp:cNvPr id="0" name=""/>
        <dsp:cNvSpPr/>
      </dsp:nvSpPr>
      <dsp:spPr>
        <a:xfrm>
          <a:off x="5398718" y="78996"/>
          <a:ext cx="1577704" cy="525319"/>
        </a:xfrm>
        <a:prstGeom prst="rect">
          <a:avLst/>
        </a:prstGeom>
        <a:solidFill>
          <a:schemeClr val="accent5">
            <a:hueOff val="-11824490"/>
            <a:satOff val="9335"/>
            <a:lumOff val="1528"/>
            <a:alphaOff val="0"/>
          </a:schemeClr>
        </a:solidFill>
        <a:ln w="15875" cap="flat" cmpd="sng" algn="ctr">
          <a:solidFill>
            <a:schemeClr val="accent5">
              <a:hueOff val="-11824490"/>
              <a:satOff val="9335"/>
              <a:lumOff val="152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70,630 overdoses</a:t>
          </a:r>
        </a:p>
      </dsp:txBody>
      <dsp:txXfrm>
        <a:off x="5398718" y="78996"/>
        <a:ext cx="1577704" cy="525319"/>
      </dsp:txXfrm>
    </dsp:sp>
    <dsp:sp modelId="{78B96305-CECD-D842-B565-8F5BF00E8390}">
      <dsp:nvSpPr>
        <dsp:cNvPr id="0" name=""/>
        <dsp:cNvSpPr/>
      </dsp:nvSpPr>
      <dsp:spPr>
        <a:xfrm>
          <a:off x="5398718" y="604316"/>
          <a:ext cx="1577704" cy="3492154"/>
        </a:xfrm>
        <a:prstGeom prst="rect">
          <a:avLst/>
        </a:prstGeom>
        <a:solidFill>
          <a:schemeClr val="accent5">
            <a:tint val="40000"/>
            <a:alpha val="90000"/>
            <a:hueOff val="-12344157"/>
            <a:satOff val="14229"/>
            <a:lumOff val="943"/>
            <a:alphaOff val="0"/>
          </a:schemeClr>
        </a:solidFill>
        <a:ln w="15875" cap="flat" cmpd="sng" algn="ctr">
          <a:solidFill>
            <a:schemeClr val="accent5">
              <a:tint val="40000"/>
              <a:alpha val="90000"/>
              <a:hueOff val="-12344157"/>
              <a:satOff val="14229"/>
              <a:lumOff val="9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In 2019, 70,630 individuals in the United States died due to drug overdoses (Centers for Disease Control, 2022) </a:t>
          </a:r>
        </a:p>
      </dsp:txBody>
      <dsp:txXfrm>
        <a:off x="5398718" y="604316"/>
        <a:ext cx="1577704" cy="3492154"/>
      </dsp:txXfrm>
    </dsp:sp>
    <dsp:sp modelId="{1DB366C2-A634-C944-AA97-D6E9897FFC6A}">
      <dsp:nvSpPr>
        <dsp:cNvPr id="0" name=""/>
        <dsp:cNvSpPr/>
      </dsp:nvSpPr>
      <dsp:spPr>
        <a:xfrm>
          <a:off x="7197301" y="78996"/>
          <a:ext cx="1577704" cy="525319"/>
        </a:xfrm>
        <a:prstGeom prst="rect">
          <a:avLst/>
        </a:prstGeom>
        <a:solidFill>
          <a:schemeClr val="accent5">
            <a:hueOff val="-15765987"/>
            <a:satOff val="12447"/>
            <a:lumOff val="2037"/>
            <a:alphaOff val="0"/>
          </a:schemeClr>
        </a:solidFill>
        <a:ln w="15875" cap="flat" cmpd="sng" algn="ctr">
          <a:solidFill>
            <a:schemeClr val="accent5">
              <a:hueOff val="-15765987"/>
              <a:satOff val="12447"/>
              <a:lumOff val="203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5 overdoses a day in NC</a:t>
          </a:r>
        </a:p>
      </dsp:txBody>
      <dsp:txXfrm>
        <a:off x="7197301" y="78996"/>
        <a:ext cx="1577704" cy="525319"/>
      </dsp:txXfrm>
    </dsp:sp>
    <dsp:sp modelId="{DDC2844E-3FDF-B54B-A0C0-8DFEF343A039}">
      <dsp:nvSpPr>
        <dsp:cNvPr id="0" name=""/>
        <dsp:cNvSpPr/>
      </dsp:nvSpPr>
      <dsp:spPr>
        <a:xfrm>
          <a:off x="7197301" y="604316"/>
          <a:ext cx="1577704" cy="3492154"/>
        </a:xfrm>
        <a:prstGeom prst="rect">
          <a:avLst/>
        </a:prstGeom>
        <a:solidFill>
          <a:schemeClr val="accent5">
            <a:tint val="40000"/>
            <a:alpha val="90000"/>
            <a:hueOff val="-16458875"/>
            <a:satOff val="18972"/>
            <a:lumOff val="1257"/>
            <a:alphaOff val="0"/>
          </a:schemeClr>
        </a:solidFill>
        <a:ln w="15875" cap="flat" cmpd="sng" algn="ctr">
          <a:solidFill>
            <a:schemeClr val="accent5">
              <a:tint val="40000"/>
              <a:alpha val="90000"/>
              <a:hueOff val="-16458875"/>
              <a:satOff val="18972"/>
              <a:lumOff val="12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In North Carolina in 2019, approximately 5 people were dying every day from an opioid overdose (North Carolina Department of Health and Human Services, 2020). </a:t>
          </a:r>
        </a:p>
      </dsp:txBody>
      <dsp:txXfrm>
        <a:off x="7197301" y="604316"/>
        <a:ext cx="1577704" cy="3492154"/>
      </dsp:txXfrm>
    </dsp:sp>
    <dsp:sp modelId="{DB84EA70-A88E-E246-8E36-57A34D264884}">
      <dsp:nvSpPr>
        <dsp:cNvPr id="0" name=""/>
        <dsp:cNvSpPr/>
      </dsp:nvSpPr>
      <dsp:spPr>
        <a:xfrm>
          <a:off x="8995884" y="78996"/>
          <a:ext cx="1577704" cy="525319"/>
        </a:xfrm>
        <a:prstGeom prst="rect">
          <a:avLst/>
        </a:prstGeom>
        <a:solidFill>
          <a:schemeClr val="accent5">
            <a:hueOff val="-19707482"/>
            <a:satOff val="15559"/>
            <a:lumOff val="2546"/>
            <a:alphaOff val="0"/>
          </a:schemeClr>
        </a:solidFill>
        <a:ln w="15875" cap="flat" cmpd="sng" algn="ctr">
          <a:solidFill>
            <a:schemeClr val="accent5">
              <a:hueOff val="-19707482"/>
              <a:satOff val="15559"/>
              <a:lumOff val="254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$3.73 trillion a year</a:t>
          </a:r>
        </a:p>
      </dsp:txBody>
      <dsp:txXfrm>
        <a:off x="8995884" y="78996"/>
        <a:ext cx="1577704" cy="525319"/>
      </dsp:txXfrm>
    </dsp:sp>
    <dsp:sp modelId="{E6553BB2-D992-484C-A07A-DA51E0ECF760}">
      <dsp:nvSpPr>
        <dsp:cNvPr id="0" name=""/>
        <dsp:cNvSpPr/>
      </dsp:nvSpPr>
      <dsp:spPr>
        <a:xfrm>
          <a:off x="8995884" y="604316"/>
          <a:ext cx="1577704" cy="3492154"/>
        </a:xfrm>
        <a:prstGeom prst="rect">
          <a:avLst/>
        </a:prstGeom>
        <a:solidFill>
          <a:schemeClr val="accent5">
            <a:tint val="40000"/>
            <a:alpha val="90000"/>
            <a:hueOff val="-20573593"/>
            <a:satOff val="23715"/>
            <a:lumOff val="1571"/>
            <a:alphaOff val="0"/>
          </a:schemeClr>
        </a:solidFill>
        <a:ln w="15875" cap="flat" cmpd="sng" algn="ctr">
          <a:solidFill>
            <a:schemeClr val="accent5">
              <a:tint val="40000"/>
              <a:alpha val="90000"/>
              <a:hueOff val="-20573593"/>
              <a:satOff val="23715"/>
              <a:lumOff val="15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As of 2019, substance use disorders were draining approximately $3.73 trillion from the United States economy every year (Recovery Centers of America, 2019)</a:t>
          </a:r>
        </a:p>
      </dsp:txBody>
      <dsp:txXfrm>
        <a:off x="8995884" y="604316"/>
        <a:ext cx="1577704" cy="34921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AD072-FA12-42CE-A744-6AD51FAA021C}">
      <dsp:nvSpPr>
        <dsp:cNvPr id="0" name=""/>
        <dsp:cNvSpPr/>
      </dsp:nvSpPr>
      <dsp:spPr>
        <a:xfrm>
          <a:off x="222669" y="391570"/>
          <a:ext cx="1341248" cy="1341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B2F16-C120-46B8-B7A0-EFC05A6A8D32}">
      <dsp:nvSpPr>
        <dsp:cNvPr id="0" name=""/>
        <dsp:cNvSpPr/>
      </dsp:nvSpPr>
      <dsp:spPr>
        <a:xfrm>
          <a:off x="504331" y="673232"/>
          <a:ext cx="777924" cy="777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7E968-F0A6-4112-9D18-32F680929A46}">
      <dsp:nvSpPr>
        <dsp:cNvPr id="0" name=""/>
        <dsp:cNvSpPr/>
      </dsp:nvSpPr>
      <dsp:spPr>
        <a:xfrm>
          <a:off x="1851328"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Try to bring together a diverse group of clients in the group; this allows for a wider range of writing styles and lived experiences that adds livelihood to the group</a:t>
          </a:r>
        </a:p>
      </dsp:txBody>
      <dsp:txXfrm>
        <a:off x="1851328" y="391570"/>
        <a:ext cx="3161515" cy="1341248"/>
      </dsp:txXfrm>
    </dsp:sp>
    <dsp:sp modelId="{ED95A1BB-51D7-4387-9F63-21FCEB35C8DC}">
      <dsp:nvSpPr>
        <dsp:cNvPr id="0" name=""/>
        <dsp:cNvSpPr/>
      </dsp:nvSpPr>
      <dsp:spPr>
        <a:xfrm>
          <a:off x="5563714" y="391570"/>
          <a:ext cx="1341248" cy="1341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AB1B9-C886-416B-B1F7-FFDA4105D7F2}">
      <dsp:nvSpPr>
        <dsp:cNvPr id="0" name=""/>
        <dsp:cNvSpPr/>
      </dsp:nvSpPr>
      <dsp:spPr>
        <a:xfrm>
          <a:off x="5845376" y="673232"/>
          <a:ext cx="777924" cy="7779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D8EC7F-5669-4A4B-92BF-A5530FB3B9D0}">
      <dsp:nvSpPr>
        <dsp:cNvPr id="0" name=""/>
        <dsp:cNvSpPr/>
      </dsp:nvSpPr>
      <dsp:spPr>
        <a:xfrm>
          <a:off x="7192373"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Don’t feel like the prompts must all be connected to problematic substance use; the research shows that this is not necessary for the experience to be therapeutic</a:t>
          </a:r>
        </a:p>
      </dsp:txBody>
      <dsp:txXfrm>
        <a:off x="7192373" y="391570"/>
        <a:ext cx="3161515" cy="1341248"/>
      </dsp:txXfrm>
    </dsp:sp>
    <dsp:sp modelId="{66341090-EEB1-4769-B552-1D2ABDF0599F}">
      <dsp:nvSpPr>
        <dsp:cNvPr id="0" name=""/>
        <dsp:cNvSpPr/>
      </dsp:nvSpPr>
      <dsp:spPr>
        <a:xfrm>
          <a:off x="222669" y="2442648"/>
          <a:ext cx="1341248" cy="1341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60A67-8045-4A07-8D21-72DE7CF8FCC5}">
      <dsp:nvSpPr>
        <dsp:cNvPr id="0" name=""/>
        <dsp:cNvSpPr/>
      </dsp:nvSpPr>
      <dsp:spPr>
        <a:xfrm>
          <a:off x="504331" y="2724311"/>
          <a:ext cx="777924" cy="7779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B785EF-64A4-4402-B9CC-7EAA39FB3DCE}">
      <dsp:nvSpPr>
        <dsp:cNvPr id="0" name=""/>
        <dsp:cNvSpPr/>
      </dsp:nvSpPr>
      <dsp:spPr>
        <a:xfrm>
          <a:off x="1851328"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Give choices as much as possible—multiple prompts or multiple ways to address a prompt</a:t>
          </a:r>
        </a:p>
      </dsp:txBody>
      <dsp:txXfrm>
        <a:off x="1851328" y="2442648"/>
        <a:ext cx="3161515" cy="1341248"/>
      </dsp:txXfrm>
    </dsp:sp>
    <dsp:sp modelId="{58EBECAA-2E19-4900-8C7E-44A44441193A}">
      <dsp:nvSpPr>
        <dsp:cNvPr id="0" name=""/>
        <dsp:cNvSpPr/>
      </dsp:nvSpPr>
      <dsp:spPr>
        <a:xfrm>
          <a:off x="5563714" y="2442648"/>
          <a:ext cx="1341248" cy="134124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671B8-BF98-4DF6-93E1-B3DEECBA3615}">
      <dsp:nvSpPr>
        <dsp:cNvPr id="0" name=""/>
        <dsp:cNvSpPr/>
      </dsp:nvSpPr>
      <dsp:spPr>
        <a:xfrm>
          <a:off x="5845376" y="2724311"/>
          <a:ext cx="777924" cy="77792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AB4728-A559-4B75-AB6D-88E7D207BD3A}">
      <dsp:nvSpPr>
        <dsp:cNvPr id="0" name=""/>
        <dsp:cNvSpPr/>
      </dsp:nvSpPr>
      <dsp:spPr>
        <a:xfrm>
          <a:off x="7192373"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Ask clients to listen with curiosity, acknowledge similarities of differences between themselves and other group members, and offer genuine respect—this leads to greater feelings of self-confidence among clients</a:t>
          </a:r>
        </a:p>
      </dsp:txBody>
      <dsp:txXfrm>
        <a:off x="7192373" y="2442648"/>
        <a:ext cx="3161515" cy="13412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59B7A-4D4F-4BF5-BF0D-4263BB362102}">
      <dsp:nvSpPr>
        <dsp:cNvPr id="0" name=""/>
        <dsp:cNvSpPr/>
      </dsp:nvSpPr>
      <dsp:spPr>
        <a:xfrm>
          <a:off x="0" y="3388"/>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A2D33-D895-4F40-8BD6-7AF8A6F22A3C}">
      <dsp:nvSpPr>
        <dsp:cNvPr id="0" name=""/>
        <dsp:cNvSpPr/>
      </dsp:nvSpPr>
      <dsp:spPr>
        <a:xfrm>
          <a:off x="173935" y="132761"/>
          <a:ext cx="316245" cy="316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B0CA72-388B-4D7D-821A-4D40DDDB8077}">
      <dsp:nvSpPr>
        <dsp:cNvPr id="0" name=""/>
        <dsp:cNvSpPr/>
      </dsp:nvSpPr>
      <dsp:spPr>
        <a:xfrm>
          <a:off x="664115" y="3388"/>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Ground</a:t>
          </a:r>
        </a:p>
      </dsp:txBody>
      <dsp:txXfrm>
        <a:off x="664115" y="3388"/>
        <a:ext cx="4759451" cy="574991"/>
      </dsp:txXfrm>
    </dsp:sp>
    <dsp:sp modelId="{EA00FC04-4CDD-43D9-8776-1F0C609BA8C4}">
      <dsp:nvSpPr>
        <dsp:cNvPr id="0" name=""/>
        <dsp:cNvSpPr/>
      </dsp:nvSpPr>
      <dsp:spPr>
        <a:xfrm>
          <a:off x="5423566" y="3388"/>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Brief grounding or mindfulness exercise</a:t>
          </a:r>
        </a:p>
      </dsp:txBody>
      <dsp:txXfrm>
        <a:off x="5423566" y="3388"/>
        <a:ext cx="5152342" cy="574991"/>
      </dsp:txXfrm>
    </dsp:sp>
    <dsp:sp modelId="{513B2154-A8A9-469A-BA77-3B8F21B880CA}">
      <dsp:nvSpPr>
        <dsp:cNvPr id="0" name=""/>
        <dsp:cNvSpPr/>
      </dsp:nvSpPr>
      <dsp:spPr>
        <a:xfrm>
          <a:off x="0" y="722128"/>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386D6-B45A-4ECA-85BE-EB67F86AFFD3}">
      <dsp:nvSpPr>
        <dsp:cNvPr id="0" name=""/>
        <dsp:cNvSpPr/>
      </dsp:nvSpPr>
      <dsp:spPr>
        <a:xfrm>
          <a:off x="173935" y="851501"/>
          <a:ext cx="316245" cy="316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2401ED-83D3-47C9-AE40-7D6D53F7EA88}">
      <dsp:nvSpPr>
        <dsp:cNvPr id="0" name=""/>
        <dsp:cNvSpPr/>
      </dsp:nvSpPr>
      <dsp:spPr>
        <a:xfrm>
          <a:off x="664115" y="722128"/>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Read</a:t>
          </a:r>
        </a:p>
      </dsp:txBody>
      <dsp:txXfrm>
        <a:off x="664115" y="722128"/>
        <a:ext cx="4759451" cy="574991"/>
      </dsp:txXfrm>
    </dsp:sp>
    <dsp:sp modelId="{AD9927AC-685D-4D00-89E3-03ED1D810B5B}">
      <dsp:nvSpPr>
        <dsp:cNvPr id="0" name=""/>
        <dsp:cNvSpPr/>
      </dsp:nvSpPr>
      <dsp:spPr>
        <a:xfrm>
          <a:off x="5423566" y="722128"/>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Collectively read a published poem that explores thoughts, feelings, images, or behaviors that connect with the group’s current needs or themes. Invite all clients to take turns in the reading. </a:t>
          </a:r>
        </a:p>
      </dsp:txBody>
      <dsp:txXfrm>
        <a:off x="5423566" y="722128"/>
        <a:ext cx="5152342" cy="574991"/>
      </dsp:txXfrm>
    </dsp:sp>
    <dsp:sp modelId="{A8B626D3-E7E8-4ADF-A4C9-648BB4BB23FC}">
      <dsp:nvSpPr>
        <dsp:cNvPr id="0" name=""/>
        <dsp:cNvSpPr/>
      </dsp:nvSpPr>
      <dsp:spPr>
        <a:xfrm>
          <a:off x="0" y="1440868"/>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22BD8-F330-4C0A-8F3A-83E578FFE32A}">
      <dsp:nvSpPr>
        <dsp:cNvPr id="0" name=""/>
        <dsp:cNvSpPr/>
      </dsp:nvSpPr>
      <dsp:spPr>
        <a:xfrm>
          <a:off x="173935" y="1570241"/>
          <a:ext cx="316245" cy="316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0BCC60-4179-4627-9B5A-B2965A6FE264}">
      <dsp:nvSpPr>
        <dsp:cNvPr id="0" name=""/>
        <dsp:cNvSpPr/>
      </dsp:nvSpPr>
      <dsp:spPr>
        <a:xfrm>
          <a:off x="664115" y="1440868"/>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Discuss</a:t>
          </a:r>
        </a:p>
      </dsp:txBody>
      <dsp:txXfrm>
        <a:off x="664115" y="1440868"/>
        <a:ext cx="4759451" cy="574991"/>
      </dsp:txXfrm>
    </dsp:sp>
    <dsp:sp modelId="{3E6CA7E5-CF9F-4F69-BECB-A49B6871BB6F}">
      <dsp:nvSpPr>
        <dsp:cNvPr id="0" name=""/>
        <dsp:cNvSpPr/>
      </dsp:nvSpPr>
      <dsp:spPr>
        <a:xfrm>
          <a:off x="5423566" y="1440868"/>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Invite clients to share what lines, images, emotions, or themes in the poems resonated with them</a:t>
          </a:r>
        </a:p>
      </dsp:txBody>
      <dsp:txXfrm>
        <a:off x="5423566" y="1440868"/>
        <a:ext cx="5152342" cy="574991"/>
      </dsp:txXfrm>
    </dsp:sp>
    <dsp:sp modelId="{7B8401C9-0CCE-4A1C-A779-AF4348CA7136}">
      <dsp:nvSpPr>
        <dsp:cNvPr id="0" name=""/>
        <dsp:cNvSpPr/>
      </dsp:nvSpPr>
      <dsp:spPr>
        <a:xfrm>
          <a:off x="0" y="2159607"/>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C3B99-D63E-4073-B49E-5030A68817E4}">
      <dsp:nvSpPr>
        <dsp:cNvPr id="0" name=""/>
        <dsp:cNvSpPr/>
      </dsp:nvSpPr>
      <dsp:spPr>
        <a:xfrm>
          <a:off x="173935" y="2288981"/>
          <a:ext cx="316245" cy="31624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8BA411-9001-4DFF-BCD6-B5EAC57A55A7}">
      <dsp:nvSpPr>
        <dsp:cNvPr id="0" name=""/>
        <dsp:cNvSpPr/>
      </dsp:nvSpPr>
      <dsp:spPr>
        <a:xfrm>
          <a:off x="664115" y="2159607"/>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Create</a:t>
          </a:r>
        </a:p>
      </dsp:txBody>
      <dsp:txXfrm>
        <a:off x="664115" y="2159607"/>
        <a:ext cx="4759451" cy="574991"/>
      </dsp:txXfrm>
    </dsp:sp>
    <dsp:sp modelId="{5F9E41DE-78E2-4B39-98A0-D510CB1CB0D3}">
      <dsp:nvSpPr>
        <dsp:cNvPr id="0" name=""/>
        <dsp:cNvSpPr/>
      </dsp:nvSpPr>
      <dsp:spPr>
        <a:xfrm>
          <a:off x="5423566" y="2159607"/>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Offer clients a prompt connected with the published poem AND give them permission to go in any direction that feels right </a:t>
          </a:r>
        </a:p>
      </dsp:txBody>
      <dsp:txXfrm>
        <a:off x="5423566" y="2159607"/>
        <a:ext cx="5152342" cy="574991"/>
      </dsp:txXfrm>
    </dsp:sp>
    <dsp:sp modelId="{1128C112-83F6-491B-ADC0-92202E96EE62}">
      <dsp:nvSpPr>
        <dsp:cNvPr id="0" name=""/>
        <dsp:cNvSpPr/>
      </dsp:nvSpPr>
      <dsp:spPr>
        <a:xfrm>
          <a:off x="0" y="2878347"/>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2B89F-6934-449D-B73E-4E51389A1C99}">
      <dsp:nvSpPr>
        <dsp:cNvPr id="0" name=""/>
        <dsp:cNvSpPr/>
      </dsp:nvSpPr>
      <dsp:spPr>
        <a:xfrm>
          <a:off x="173935" y="3007721"/>
          <a:ext cx="316245" cy="3162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64DBE0-FC6E-4B22-9EDF-AF5FDE20DB49}">
      <dsp:nvSpPr>
        <dsp:cNvPr id="0" name=""/>
        <dsp:cNvSpPr/>
      </dsp:nvSpPr>
      <dsp:spPr>
        <a:xfrm>
          <a:off x="664115" y="2878347"/>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Share</a:t>
          </a:r>
        </a:p>
      </dsp:txBody>
      <dsp:txXfrm>
        <a:off x="664115" y="2878347"/>
        <a:ext cx="4759451" cy="574991"/>
      </dsp:txXfrm>
    </dsp:sp>
    <dsp:sp modelId="{5B1062F1-BE42-4129-B630-97991C3CA9BB}">
      <dsp:nvSpPr>
        <dsp:cNvPr id="0" name=""/>
        <dsp:cNvSpPr/>
      </dsp:nvSpPr>
      <dsp:spPr>
        <a:xfrm>
          <a:off x="5423566" y="2878347"/>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Invite clients to read their work aloud to the group (but don’t force them to). Encourage group to actively listen and be prepared to share what resonated with them.</a:t>
          </a:r>
        </a:p>
      </dsp:txBody>
      <dsp:txXfrm>
        <a:off x="5423566" y="2878347"/>
        <a:ext cx="5152342" cy="574991"/>
      </dsp:txXfrm>
    </dsp:sp>
    <dsp:sp modelId="{EC316049-BBD0-469E-A337-EDB388F3FEBA}">
      <dsp:nvSpPr>
        <dsp:cNvPr id="0" name=""/>
        <dsp:cNvSpPr/>
      </dsp:nvSpPr>
      <dsp:spPr>
        <a:xfrm>
          <a:off x="0" y="3597087"/>
          <a:ext cx="10576558" cy="574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EA9AF-3877-456F-A021-179F5938469C}">
      <dsp:nvSpPr>
        <dsp:cNvPr id="0" name=""/>
        <dsp:cNvSpPr/>
      </dsp:nvSpPr>
      <dsp:spPr>
        <a:xfrm>
          <a:off x="173935" y="3726461"/>
          <a:ext cx="316245" cy="3162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8832E4-E630-4327-84AE-3D81B16C7E6C}">
      <dsp:nvSpPr>
        <dsp:cNvPr id="0" name=""/>
        <dsp:cNvSpPr/>
      </dsp:nvSpPr>
      <dsp:spPr>
        <a:xfrm>
          <a:off x="664115" y="3597087"/>
          <a:ext cx="4759451"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844550">
            <a:lnSpc>
              <a:spcPct val="100000"/>
            </a:lnSpc>
            <a:spcBef>
              <a:spcPct val="0"/>
            </a:spcBef>
            <a:spcAft>
              <a:spcPct val="35000"/>
            </a:spcAft>
            <a:buNone/>
          </a:pPr>
          <a:r>
            <a:rPr lang="en-US" sz="1900" kern="1200"/>
            <a:t>Celebrate </a:t>
          </a:r>
        </a:p>
      </dsp:txBody>
      <dsp:txXfrm>
        <a:off x="664115" y="3597087"/>
        <a:ext cx="4759451" cy="574991"/>
      </dsp:txXfrm>
    </dsp:sp>
    <dsp:sp modelId="{3D551DFA-E6B1-411E-BCF5-66ED9BC6668C}">
      <dsp:nvSpPr>
        <dsp:cNvPr id="0" name=""/>
        <dsp:cNvSpPr/>
      </dsp:nvSpPr>
      <dsp:spPr>
        <a:xfrm>
          <a:off x="5423566" y="3597087"/>
          <a:ext cx="5152342" cy="574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853" tIns="60853" rIns="60853" bIns="60853" numCol="1" spcCol="1270" anchor="ctr" anchorCtr="0">
          <a:noAutofit/>
        </a:bodyPr>
        <a:lstStyle/>
        <a:p>
          <a:pPr marL="0" lvl="0" indent="0" algn="l" defTabSz="533400">
            <a:lnSpc>
              <a:spcPct val="100000"/>
            </a:lnSpc>
            <a:spcBef>
              <a:spcPct val="0"/>
            </a:spcBef>
            <a:spcAft>
              <a:spcPct val="35000"/>
            </a:spcAft>
            <a:buNone/>
          </a:pPr>
          <a:r>
            <a:rPr lang="en-US" sz="1200" kern="1200"/>
            <a:t>Ask group members to offer specific affirming feedback about what they heard in the work that struck them. Model this by giving feedback yourself. </a:t>
          </a:r>
        </a:p>
      </dsp:txBody>
      <dsp:txXfrm>
        <a:off x="5423566" y="3597087"/>
        <a:ext cx="5152342" cy="5749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FF8C7-9E71-614D-8675-13B2B9D22A87}">
      <dsp:nvSpPr>
        <dsp:cNvPr id="0" name=""/>
        <dsp:cNvSpPr/>
      </dsp:nvSpPr>
      <dsp:spPr>
        <a:xfrm>
          <a:off x="0" y="986284"/>
          <a:ext cx="2974656" cy="18889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A6C0E0D-482B-6148-8168-756BF8FE11C3}">
      <dsp:nvSpPr>
        <dsp:cNvPr id="0" name=""/>
        <dsp:cNvSpPr/>
      </dsp:nvSpPr>
      <dsp:spPr>
        <a:xfrm>
          <a:off x="330517" y="1300276"/>
          <a:ext cx="2974656" cy="18889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Creative and expressive writing often bring up powerful emotions; if you’re in an agency where clients also have access to an individual therapist, encourage them to make use of this resource</a:t>
          </a:r>
        </a:p>
      </dsp:txBody>
      <dsp:txXfrm>
        <a:off x="385841" y="1355600"/>
        <a:ext cx="2864008" cy="1778259"/>
      </dsp:txXfrm>
    </dsp:sp>
    <dsp:sp modelId="{C4A2187B-894A-3C46-8BC4-BA5BF9EE2B70}">
      <dsp:nvSpPr>
        <dsp:cNvPr id="0" name=""/>
        <dsp:cNvSpPr/>
      </dsp:nvSpPr>
      <dsp:spPr>
        <a:xfrm>
          <a:off x="3635691" y="986284"/>
          <a:ext cx="2974656" cy="18889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E27A1E5-53D2-A84E-9719-99529F8FD2B7}">
      <dsp:nvSpPr>
        <dsp:cNvPr id="0" name=""/>
        <dsp:cNvSpPr/>
      </dsp:nvSpPr>
      <dsp:spPr>
        <a:xfrm>
          <a:off x="3966209" y="1300276"/>
          <a:ext cx="2974656" cy="18889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Encourage clients to check in with you at the end of group if they are needing support</a:t>
          </a:r>
        </a:p>
      </dsp:txBody>
      <dsp:txXfrm>
        <a:off x="4021533" y="1355600"/>
        <a:ext cx="2864008" cy="1778259"/>
      </dsp:txXfrm>
    </dsp:sp>
    <dsp:sp modelId="{502DD60A-5A47-B344-9D4F-A3AA70375E4C}">
      <dsp:nvSpPr>
        <dsp:cNvPr id="0" name=""/>
        <dsp:cNvSpPr/>
      </dsp:nvSpPr>
      <dsp:spPr>
        <a:xfrm>
          <a:off x="7271383" y="986284"/>
          <a:ext cx="2974656" cy="18889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E8522DB-8097-594A-B188-4E19AAEB7C21}">
      <dsp:nvSpPr>
        <dsp:cNvPr id="0" name=""/>
        <dsp:cNvSpPr/>
      </dsp:nvSpPr>
      <dsp:spPr>
        <a:xfrm>
          <a:off x="7601901" y="1300276"/>
          <a:ext cx="2974656" cy="188890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You don't have to be an expert writer to run a meaningful creative writing group</a:t>
          </a:r>
        </a:p>
      </dsp:txBody>
      <dsp:txXfrm>
        <a:off x="7657225" y="1355600"/>
        <a:ext cx="2864008" cy="1778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DA294-7ED3-D24D-9A6A-B30B900DF184}">
      <dsp:nvSpPr>
        <dsp:cNvPr id="0" name=""/>
        <dsp:cNvSpPr/>
      </dsp:nvSpPr>
      <dsp:spPr>
        <a:xfrm>
          <a:off x="0" y="59148"/>
          <a:ext cx="5821767" cy="1684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Individuals from racial and ethnic minorities who engage in SUD treatment have poorer outcomes and more negative treatment experiences than non-Hispanic whites (Burlew et al., 2021)</a:t>
          </a:r>
        </a:p>
      </dsp:txBody>
      <dsp:txXfrm>
        <a:off x="82245" y="141393"/>
        <a:ext cx="5657277" cy="1520310"/>
      </dsp:txXfrm>
    </dsp:sp>
    <dsp:sp modelId="{5F4514AF-D96E-3542-874B-078C205FD3B7}">
      <dsp:nvSpPr>
        <dsp:cNvPr id="0" name=""/>
        <dsp:cNvSpPr/>
      </dsp:nvSpPr>
      <dsp:spPr>
        <a:xfrm>
          <a:off x="0" y="1801548"/>
          <a:ext cx="5821767" cy="1684800"/>
        </a:xfrm>
        <a:prstGeom prst="roundRect">
          <a:avLst/>
        </a:prstGeom>
        <a:solidFill>
          <a:schemeClr val="accent2">
            <a:hueOff val="1899957"/>
            <a:satOff val="2167"/>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Black Americans in recovery from SUD are 3 times more likely to be denied housing and 3 times less likely to be hired compared to White Americans in recovery (</a:t>
          </a:r>
          <a:r>
            <a:rPr lang="en-US" sz="2000" kern="1200" dirty="0" err="1"/>
            <a:t>Vilsaint</a:t>
          </a:r>
          <a:r>
            <a:rPr lang="en-US" sz="2000" kern="1200" dirty="0"/>
            <a:t>, 2021)</a:t>
          </a:r>
        </a:p>
      </dsp:txBody>
      <dsp:txXfrm>
        <a:off x="82245" y="1883793"/>
        <a:ext cx="5657277" cy="1520310"/>
      </dsp:txXfrm>
    </dsp:sp>
    <dsp:sp modelId="{75E23B1D-915C-314B-ADED-86F5003FCAFE}">
      <dsp:nvSpPr>
        <dsp:cNvPr id="0" name=""/>
        <dsp:cNvSpPr/>
      </dsp:nvSpPr>
      <dsp:spPr>
        <a:xfrm>
          <a:off x="0" y="3543949"/>
          <a:ext cx="5821767" cy="1684800"/>
        </a:xfrm>
        <a:prstGeom prst="roundRect">
          <a:avLst/>
        </a:prstGeom>
        <a:solidFill>
          <a:schemeClr val="accent2">
            <a:hueOff val="3799914"/>
            <a:satOff val="4333"/>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This discrimination towards ethnic and racial minorities in recovery leads to higher levels of  psychological distress, lower quality of life, and greater risk of returning to use (</a:t>
          </a:r>
          <a:r>
            <a:rPr lang="en-US" sz="2000" kern="1200" dirty="0" err="1"/>
            <a:t>Vilsaint</a:t>
          </a:r>
          <a:r>
            <a:rPr lang="en-US" sz="2000" kern="1200" dirty="0"/>
            <a:t>, 2021)</a:t>
          </a:r>
        </a:p>
      </dsp:txBody>
      <dsp:txXfrm>
        <a:off x="82245" y="3626194"/>
        <a:ext cx="5657277" cy="1520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27C01-3CDA-0648-A3C5-910E6E53E147}">
      <dsp:nvSpPr>
        <dsp:cNvPr id="0" name=""/>
        <dsp:cNvSpPr/>
      </dsp:nvSpPr>
      <dsp:spPr>
        <a:xfrm>
          <a:off x="3976" y="232294"/>
          <a:ext cx="2391087" cy="4608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4-5 years:</a:t>
          </a:r>
        </a:p>
      </dsp:txBody>
      <dsp:txXfrm>
        <a:off x="3976" y="232294"/>
        <a:ext cx="2391087" cy="460800"/>
      </dsp:txXfrm>
    </dsp:sp>
    <dsp:sp modelId="{28FC12CE-37F4-D743-8784-F17A8EA57FD7}">
      <dsp:nvSpPr>
        <dsp:cNvPr id="0" name=""/>
        <dsp:cNvSpPr/>
      </dsp:nvSpPr>
      <dsp:spPr>
        <a:xfrm>
          <a:off x="3976" y="693094"/>
          <a:ext cx="2391087" cy="325008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It takes individuals recovering from Alcohol Use Disorder (AUD) 4-5 years to reach a point when their chance of returning to problematic use drops below 15%. It takes even longer for those recovering from Opioid Use Disorders (OUD) (White &amp; Kelly, 2011). </a:t>
          </a:r>
        </a:p>
      </dsp:txBody>
      <dsp:txXfrm>
        <a:off x="3976" y="693094"/>
        <a:ext cx="2391087" cy="3250080"/>
      </dsp:txXfrm>
    </dsp:sp>
    <dsp:sp modelId="{C729E68C-40C6-F44F-A5FA-0475A6C9CACA}">
      <dsp:nvSpPr>
        <dsp:cNvPr id="0" name=""/>
        <dsp:cNvSpPr/>
      </dsp:nvSpPr>
      <dsp:spPr>
        <a:xfrm>
          <a:off x="2729815" y="232294"/>
          <a:ext cx="2391087" cy="460800"/>
        </a:xfrm>
        <a:prstGeom prst="rect">
          <a:avLst/>
        </a:prstGeom>
        <a:solidFill>
          <a:schemeClr val="accent2">
            <a:hueOff val="1266638"/>
            <a:satOff val="1444"/>
            <a:lumOff val="2288"/>
            <a:alphaOff val="0"/>
          </a:schemeClr>
        </a:solidFill>
        <a:ln w="15875" cap="flat" cmpd="sng" algn="ctr">
          <a:solidFill>
            <a:schemeClr val="accent2">
              <a:hueOff val="1266638"/>
              <a:satOff val="1444"/>
              <a:lumOff val="228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Multiple Attempts:</a:t>
          </a:r>
        </a:p>
      </dsp:txBody>
      <dsp:txXfrm>
        <a:off x="2729815" y="232294"/>
        <a:ext cx="2391087" cy="460800"/>
      </dsp:txXfrm>
    </dsp:sp>
    <dsp:sp modelId="{AFA13769-96BB-4A40-8D44-FD06A6D479EF}">
      <dsp:nvSpPr>
        <dsp:cNvPr id="0" name=""/>
        <dsp:cNvSpPr/>
      </dsp:nvSpPr>
      <dsp:spPr>
        <a:xfrm>
          <a:off x="2729815" y="693094"/>
          <a:ext cx="2391087" cy="3250080"/>
        </a:xfrm>
        <a:prstGeom prst="rect">
          <a:avLst/>
        </a:prstGeom>
        <a:solidFill>
          <a:schemeClr val="accent2">
            <a:tint val="40000"/>
            <a:alpha val="90000"/>
            <a:hueOff val="964576"/>
            <a:satOff val="2328"/>
            <a:lumOff val="428"/>
            <a:alphaOff val="0"/>
          </a:schemeClr>
        </a:solidFill>
        <a:ln w="15875" cap="flat" cmpd="sng" algn="ctr">
          <a:solidFill>
            <a:schemeClr val="accent2">
              <a:tint val="40000"/>
              <a:alpha val="90000"/>
              <a:hueOff val="964576"/>
              <a:satOff val="2328"/>
              <a:lumOff val="4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It generally takes two to three serious attempts at recovery for individuals to be successful; it takes more attempts for those without strong social support (Kelly et al., 2017)</a:t>
          </a:r>
        </a:p>
      </dsp:txBody>
      <dsp:txXfrm>
        <a:off x="2729815" y="693094"/>
        <a:ext cx="2391087" cy="3250080"/>
      </dsp:txXfrm>
    </dsp:sp>
    <dsp:sp modelId="{362FAD2D-A63A-D046-ACCA-6980B2CD347B}">
      <dsp:nvSpPr>
        <dsp:cNvPr id="0" name=""/>
        <dsp:cNvSpPr/>
      </dsp:nvSpPr>
      <dsp:spPr>
        <a:xfrm>
          <a:off x="5455655" y="232294"/>
          <a:ext cx="2391087" cy="460800"/>
        </a:xfrm>
        <a:prstGeom prst="rect">
          <a:avLst/>
        </a:prstGeom>
        <a:solidFill>
          <a:schemeClr val="accent2">
            <a:hueOff val="2533276"/>
            <a:satOff val="2889"/>
            <a:lumOff val="4575"/>
            <a:alphaOff val="0"/>
          </a:schemeClr>
        </a:solidFill>
        <a:ln w="15875" cap="flat" cmpd="sng" algn="ctr">
          <a:solidFill>
            <a:schemeClr val="accent2">
              <a:hueOff val="2533276"/>
              <a:satOff val="2889"/>
              <a:lumOff val="457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15 Years:</a:t>
          </a:r>
        </a:p>
      </dsp:txBody>
      <dsp:txXfrm>
        <a:off x="5455655" y="232294"/>
        <a:ext cx="2391087" cy="460800"/>
      </dsp:txXfrm>
    </dsp:sp>
    <dsp:sp modelId="{A7B78C62-C9D2-964E-B769-620360EBBCB2}">
      <dsp:nvSpPr>
        <dsp:cNvPr id="0" name=""/>
        <dsp:cNvSpPr/>
      </dsp:nvSpPr>
      <dsp:spPr>
        <a:xfrm>
          <a:off x="5455655" y="693094"/>
          <a:ext cx="2391087" cy="3250080"/>
        </a:xfrm>
        <a:prstGeom prst="rect">
          <a:avLst/>
        </a:prstGeom>
        <a:solidFill>
          <a:schemeClr val="accent2">
            <a:tint val="40000"/>
            <a:alpha val="90000"/>
            <a:hueOff val="1929152"/>
            <a:satOff val="4657"/>
            <a:lumOff val="855"/>
            <a:alphaOff val="0"/>
          </a:schemeClr>
        </a:solidFill>
        <a:ln w="15875" cap="flat" cmpd="sng" algn="ctr">
          <a:solidFill>
            <a:schemeClr val="accent2">
              <a:tint val="40000"/>
              <a:alpha val="90000"/>
              <a:hueOff val="1929152"/>
              <a:satOff val="4657"/>
              <a:lumOff val="8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On average, it takes 15 years for a person in recovery from substance use disorder to attain a quality of life on par with the general population (Recovery Research Institute, 2020)</a:t>
          </a:r>
        </a:p>
      </dsp:txBody>
      <dsp:txXfrm>
        <a:off x="5455655" y="693094"/>
        <a:ext cx="2391087" cy="3250080"/>
      </dsp:txXfrm>
    </dsp:sp>
    <dsp:sp modelId="{D1065FDB-2570-D84C-AB49-DE80B122BD60}">
      <dsp:nvSpPr>
        <dsp:cNvPr id="0" name=""/>
        <dsp:cNvSpPr/>
      </dsp:nvSpPr>
      <dsp:spPr>
        <a:xfrm>
          <a:off x="8181494" y="232294"/>
          <a:ext cx="2391087" cy="460800"/>
        </a:xfrm>
        <a:prstGeom prst="rect">
          <a:avLst/>
        </a:prstGeom>
        <a:solidFill>
          <a:schemeClr val="accent2">
            <a:hueOff val="3799914"/>
            <a:satOff val="4333"/>
            <a:lumOff val="6863"/>
            <a:alphaOff val="0"/>
          </a:schemeClr>
        </a:solidFill>
        <a:ln w="15875" cap="flat" cmpd="sng" algn="ctr">
          <a:solidFill>
            <a:schemeClr val="accent2">
              <a:hueOff val="3799914"/>
              <a:satOff val="4333"/>
              <a:lumOff val="686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40-60%:</a:t>
          </a:r>
        </a:p>
      </dsp:txBody>
      <dsp:txXfrm>
        <a:off x="8181494" y="232294"/>
        <a:ext cx="2391087" cy="460800"/>
      </dsp:txXfrm>
    </dsp:sp>
    <dsp:sp modelId="{30DB9329-CC25-A442-87BC-339C7369B613}">
      <dsp:nvSpPr>
        <dsp:cNvPr id="0" name=""/>
        <dsp:cNvSpPr/>
      </dsp:nvSpPr>
      <dsp:spPr>
        <a:xfrm>
          <a:off x="8181494" y="693094"/>
          <a:ext cx="2391087" cy="3250080"/>
        </a:xfrm>
        <a:prstGeom prst="rect">
          <a:avLst/>
        </a:prstGeom>
        <a:solidFill>
          <a:schemeClr val="accent2">
            <a:tint val="40000"/>
            <a:alpha val="90000"/>
            <a:hueOff val="2893728"/>
            <a:satOff val="6985"/>
            <a:lumOff val="1283"/>
            <a:alphaOff val="0"/>
          </a:schemeClr>
        </a:solidFill>
        <a:ln w="15875" cap="flat" cmpd="sng" algn="ctr">
          <a:solidFill>
            <a:schemeClr val="accent2">
              <a:tint val="40000"/>
              <a:alpha val="90000"/>
              <a:hueOff val="2893728"/>
              <a:satOff val="6985"/>
              <a:lumOff val="12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40-60% of those who achieve recovery from a SUD will return to use. Returns to use can lead to fatal overdoses, particularly for individuals with OUD (NIDA, 2020)</a:t>
          </a:r>
        </a:p>
      </dsp:txBody>
      <dsp:txXfrm>
        <a:off x="8181494" y="693094"/>
        <a:ext cx="2391087" cy="3250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83A44-F258-403D-969B-06BFDCD3B38F}">
      <dsp:nvSpPr>
        <dsp:cNvPr id="0" name=""/>
        <dsp:cNvSpPr/>
      </dsp:nvSpPr>
      <dsp:spPr>
        <a:xfrm>
          <a:off x="717759" y="193610"/>
          <a:ext cx="675527" cy="6755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70645F-7D49-488E-97B1-6A3A97F41FD6}">
      <dsp:nvSpPr>
        <dsp:cNvPr id="0" name=""/>
        <dsp:cNvSpPr/>
      </dsp:nvSpPr>
      <dsp:spPr>
        <a:xfrm>
          <a:off x="304937" y="1157231"/>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Increased inspiration and motivation for living (Tarp et al., 2020)</a:t>
          </a:r>
        </a:p>
      </dsp:txBody>
      <dsp:txXfrm>
        <a:off x="304937" y="1157231"/>
        <a:ext cx="1501171" cy="956997"/>
      </dsp:txXfrm>
    </dsp:sp>
    <dsp:sp modelId="{667C30AC-204D-4551-857B-B9D47D9BCBF2}">
      <dsp:nvSpPr>
        <dsp:cNvPr id="0" name=""/>
        <dsp:cNvSpPr/>
      </dsp:nvSpPr>
      <dsp:spPr>
        <a:xfrm>
          <a:off x="2481636" y="193610"/>
          <a:ext cx="675527" cy="6755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76708C-FC46-4C49-B1CF-79C993D315C8}">
      <dsp:nvSpPr>
        <dsp:cNvPr id="0" name=""/>
        <dsp:cNvSpPr/>
      </dsp:nvSpPr>
      <dsp:spPr>
        <a:xfrm>
          <a:off x="2068814" y="1157231"/>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Felt sense of play, joy, and fun (Tarp et al., 2020)</a:t>
          </a:r>
        </a:p>
      </dsp:txBody>
      <dsp:txXfrm>
        <a:off x="2068814" y="1157231"/>
        <a:ext cx="1501171" cy="956997"/>
      </dsp:txXfrm>
    </dsp:sp>
    <dsp:sp modelId="{18F2D05C-C6F2-4DAE-878B-45784D03F36D}">
      <dsp:nvSpPr>
        <dsp:cNvPr id="0" name=""/>
        <dsp:cNvSpPr/>
      </dsp:nvSpPr>
      <dsp:spPr>
        <a:xfrm>
          <a:off x="4245513" y="193610"/>
          <a:ext cx="675527" cy="6755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6AD5E-A00A-4EB1-A133-6D0EE45AA2A8}">
      <dsp:nvSpPr>
        <dsp:cNvPr id="0" name=""/>
        <dsp:cNvSpPr/>
      </dsp:nvSpPr>
      <dsp:spPr>
        <a:xfrm>
          <a:off x="3832691" y="1157231"/>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Can inspire clients to both read and write for pleasure (</a:t>
          </a:r>
          <a:r>
            <a:rPr lang="en-US" sz="1200" kern="1200" dirty="0" err="1"/>
            <a:t>Hellum</a:t>
          </a:r>
          <a:r>
            <a:rPr lang="en-US" sz="1200" kern="1200" dirty="0"/>
            <a:t> et al., 2017; Tarp et al., 2020)</a:t>
          </a:r>
        </a:p>
      </dsp:txBody>
      <dsp:txXfrm>
        <a:off x="3832691" y="1157231"/>
        <a:ext cx="1501171" cy="956997"/>
      </dsp:txXfrm>
    </dsp:sp>
    <dsp:sp modelId="{3717EAA8-D7DC-4743-9106-5DD1BD0D7729}">
      <dsp:nvSpPr>
        <dsp:cNvPr id="0" name=""/>
        <dsp:cNvSpPr/>
      </dsp:nvSpPr>
      <dsp:spPr>
        <a:xfrm>
          <a:off x="717759" y="2489521"/>
          <a:ext cx="675527" cy="6755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C6358E-1448-4505-94C6-EAB13BD08C9D}">
      <dsp:nvSpPr>
        <dsp:cNvPr id="0" name=""/>
        <dsp:cNvSpPr/>
      </dsp:nvSpPr>
      <dsp:spPr>
        <a:xfrm>
          <a:off x="304937" y="3453142"/>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Can support clients to create a healthy distance between themselves and their emotions, troubling experiences, and cravings (Tarp et al., 2020)</a:t>
          </a:r>
        </a:p>
      </dsp:txBody>
      <dsp:txXfrm>
        <a:off x="304937" y="3453142"/>
        <a:ext cx="1501171" cy="956997"/>
      </dsp:txXfrm>
    </dsp:sp>
    <dsp:sp modelId="{6A6E032A-2D72-4311-9C54-7BE735ACFE04}">
      <dsp:nvSpPr>
        <dsp:cNvPr id="0" name=""/>
        <dsp:cNvSpPr/>
      </dsp:nvSpPr>
      <dsp:spPr>
        <a:xfrm>
          <a:off x="2481636" y="2489521"/>
          <a:ext cx="675527" cy="6755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D6633-CDDE-4CD5-9C5C-D6D7746AD442}">
      <dsp:nvSpPr>
        <dsp:cNvPr id="0" name=""/>
        <dsp:cNvSpPr/>
      </dsp:nvSpPr>
      <dsp:spPr>
        <a:xfrm>
          <a:off x="2068814" y="3453142"/>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Felt sense of closeness and connection with other clients &amp; therapist (Tarp et al., 2020)</a:t>
          </a:r>
        </a:p>
      </dsp:txBody>
      <dsp:txXfrm>
        <a:off x="2068814" y="3453142"/>
        <a:ext cx="1501171" cy="956997"/>
      </dsp:txXfrm>
    </dsp:sp>
    <dsp:sp modelId="{75BBA291-E054-42F2-9040-A57F96F0EB29}">
      <dsp:nvSpPr>
        <dsp:cNvPr id="0" name=""/>
        <dsp:cNvSpPr/>
      </dsp:nvSpPr>
      <dsp:spPr>
        <a:xfrm>
          <a:off x="4245513" y="2489521"/>
          <a:ext cx="675527" cy="6755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75F72-EBF7-4DDE-AC29-2951B78FA190}">
      <dsp:nvSpPr>
        <dsp:cNvPr id="0" name=""/>
        <dsp:cNvSpPr/>
      </dsp:nvSpPr>
      <dsp:spPr>
        <a:xfrm>
          <a:off x="3832691" y="3453142"/>
          <a:ext cx="1501171" cy="95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Experience of being vulnerable and radically accepted by others (Tarp et al., 2020)</a:t>
          </a:r>
        </a:p>
      </dsp:txBody>
      <dsp:txXfrm>
        <a:off x="3832691" y="3453142"/>
        <a:ext cx="1501171" cy="956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6BBE5-21B8-487D-A096-E8D3F1B77619}">
      <dsp:nvSpPr>
        <dsp:cNvPr id="0" name=""/>
        <dsp:cNvSpPr/>
      </dsp:nvSpPr>
      <dsp:spPr>
        <a:xfrm>
          <a:off x="653279" y="52585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CA892-BC80-49EF-8FB3-22C38FA9D21C}">
      <dsp:nvSpPr>
        <dsp:cNvPr id="0" name=""/>
        <dsp:cNvSpPr/>
      </dsp:nvSpPr>
      <dsp:spPr>
        <a:xfrm>
          <a:off x="158279" y="1804614"/>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Allowing individuals with SUDs to express themselves through poetry and other creative writing enables them to communicate thoughts, feelings, and ideas that otherwise seem inaccessible or inexpressible (Hellum et al., 2017)</a:t>
          </a:r>
          <a:endParaRPr lang="en-US" sz="1100" kern="1200" dirty="0"/>
        </a:p>
      </dsp:txBody>
      <dsp:txXfrm>
        <a:off x="158279" y="1804614"/>
        <a:ext cx="1800000" cy="1845000"/>
      </dsp:txXfrm>
    </dsp:sp>
    <dsp:sp modelId="{2DB7FB70-1ED9-4D38-8F37-D1D5E8E902F4}">
      <dsp:nvSpPr>
        <dsp:cNvPr id="0" name=""/>
        <dsp:cNvSpPr/>
      </dsp:nvSpPr>
      <dsp:spPr>
        <a:xfrm>
          <a:off x="2768279" y="52585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D5E7C1-C36A-4861-9483-53C3DD91E13F}">
      <dsp:nvSpPr>
        <dsp:cNvPr id="0" name=""/>
        <dsp:cNvSpPr/>
      </dsp:nvSpPr>
      <dsp:spPr>
        <a:xfrm>
          <a:off x="2273279" y="1804614"/>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Arts therapies increase motivation for change by encouraging clients to use their imaginations and make choices (Aletraris et al., 2014)</a:t>
          </a:r>
          <a:endParaRPr lang="en-US" sz="1100" kern="1200" dirty="0"/>
        </a:p>
      </dsp:txBody>
      <dsp:txXfrm>
        <a:off x="2273279" y="1804614"/>
        <a:ext cx="1800000" cy="1845000"/>
      </dsp:txXfrm>
    </dsp:sp>
    <dsp:sp modelId="{079132A2-8118-4762-A7BE-8C19EC82ED50}">
      <dsp:nvSpPr>
        <dsp:cNvPr id="0" name=""/>
        <dsp:cNvSpPr/>
      </dsp:nvSpPr>
      <dsp:spPr>
        <a:xfrm>
          <a:off x="4883279" y="52585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E45C1-2757-47FF-BA05-97F1023F8E84}">
      <dsp:nvSpPr>
        <dsp:cNvPr id="0" name=""/>
        <dsp:cNvSpPr/>
      </dsp:nvSpPr>
      <dsp:spPr>
        <a:xfrm>
          <a:off x="4388279" y="1804614"/>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Writing down painful thoughts and experiences provides a sense of release that can relieve somatic symptoms and increase wellbeing (Gripsrud et al., 2016)</a:t>
          </a:r>
        </a:p>
      </dsp:txBody>
      <dsp:txXfrm>
        <a:off x="4388279" y="1804614"/>
        <a:ext cx="1800000" cy="1845000"/>
      </dsp:txXfrm>
    </dsp:sp>
    <dsp:sp modelId="{2E59F396-F511-43BD-8A58-8A396E9FC03D}">
      <dsp:nvSpPr>
        <dsp:cNvPr id="0" name=""/>
        <dsp:cNvSpPr/>
      </dsp:nvSpPr>
      <dsp:spPr>
        <a:xfrm>
          <a:off x="6998279" y="52585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A6DFF6-34EB-4B2E-87C0-E27C62FBE60D}">
      <dsp:nvSpPr>
        <dsp:cNvPr id="0" name=""/>
        <dsp:cNvSpPr/>
      </dsp:nvSpPr>
      <dsp:spPr>
        <a:xfrm>
          <a:off x="6503279" y="1804614"/>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Participation in a creative writing group gives clients new tools with which to express themselves, which promotes self-esteem and communication skills (Hellum et al., 2017)</a:t>
          </a:r>
        </a:p>
      </dsp:txBody>
      <dsp:txXfrm>
        <a:off x="6503279" y="1804614"/>
        <a:ext cx="1800000" cy="1845000"/>
      </dsp:txXfrm>
    </dsp:sp>
    <dsp:sp modelId="{1282A4F9-2A10-49B6-8C42-4CBBC39AA85A}">
      <dsp:nvSpPr>
        <dsp:cNvPr id="0" name=""/>
        <dsp:cNvSpPr/>
      </dsp:nvSpPr>
      <dsp:spPr>
        <a:xfrm>
          <a:off x="9113279" y="525853"/>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D1559F-FAD8-452C-9206-3641C1DA9D87}">
      <dsp:nvSpPr>
        <dsp:cNvPr id="0" name=""/>
        <dsp:cNvSpPr/>
      </dsp:nvSpPr>
      <dsp:spPr>
        <a:xfrm>
          <a:off x="8618279" y="1804614"/>
          <a:ext cx="1800000" cy="18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The group setting, and the practice of sharing one’s writing, promotes a sense of being part of a whole and helps clients hone their social skills. This also allows clients to feel part of a group without the activity of substance use as the unifying force (Hellum et al., 2017)</a:t>
          </a:r>
          <a:endParaRPr lang="en-US" sz="1100" kern="1200" dirty="0"/>
        </a:p>
      </dsp:txBody>
      <dsp:txXfrm>
        <a:off x="8618279" y="1804614"/>
        <a:ext cx="1800000" cy="1845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D39FB-76F6-45D6-BF5E-A86D2A42A525}">
      <dsp:nvSpPr>
        <dsp:cNvPr id="0" name=""/>
        <dsp:cNvSpPr/>
      </dsp:nvSpPr>
      <dsp:spPr>
        <a:xfrm>
          <a:off x="0" y="509"/>
          <a:ext cx="10576558" cy="11926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085B60-4BCC-4ECD-AE73-16A4232B9705}">
      <dsp:nvSpPr>
        <dsp:cNvPr id="0" name=""/>
        <dsp:cNvSpPr/>
      </dsp:nvSpPr>
      <dsp:spPr>
        <a:xfrm>
          <a:off x="360791" y="268867"/>
          <a:ext cx="655984" cy="655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62AF7F-EE87-43BD-8B98-2D3E80CA9D26}">
      <dsp:nvSpPr>
        <dsp:cNvPr id="0" name=""/>
        <dsp:cNvSpPr/>
      </dsp:nvSpPr>
      <dsp:spPr>
        <a:xfrm>
          <a:off x="1377568" y="509"/>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755650">
            <a:lnSpc>
              <a:spcPct val="90000"/>
            </a:lnSpc>
            <a:spcBef>
              <a:spcPct val="0"/>
            </a:spcBef>
            <a:spcAft>
              <a:spcPct val="35000"/>
            </a:spcAft>
            <a:buNone/>
          </a:pPr>
          <a:r>
            <a:rPr lang="en-US" sz="1700" kern="1200"/>
            <a:t>Tarp et al. (2020) and Hellum et al. (2017) found strong benefits in inviting professional writers to lead writing workshops while including therapists that clients already knew &amp; worked with as group participants—this interprofessional approach allows for emotional support as well as the chance to learn a new skill from an expert</a:t>
          </a:r>
        </a:p>
      </dsp:txBody>
      <dsp:txXfrm>
        <a:off x="1377568" y="509"/>
        <a:ext cx="9198989" cy="1192699"/>
      </dsp:txXfrm>
    </dsp:sp>
    <dsp:sp modelId="{17E35AF2-2112-45F3-A7F2-8DE94474F774}">
      <dsp:nvSpPr>
        <dsp:cNvPr id="0" name=""/>
        <dsp:cNvSpPr/>
      </dsp:nvSpPr>
      <dsp:spPr>
        <a:xfrm>
          <a:off x="0" y="1491384"/>
          <a:ext cx="10576558" cy="11926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A442B-1AA0-477D-949E-D01F28994849}">
      <dsp:nvSpPr>
        <dsp:cNvPr id="0" name=""/>
        <dsp:cNvSpPr/>
      </dsp:nvSpPr>
      <dsp:spPr>
        <a:xfrm>
          <a:off x="360791" y="1759741"/>
          <a:ext cx="655984" cy="655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85BF17-3542-4324-9CEA-BC2F48834884}">
      <dsp:nvSpPr>
        <dsp:cNvPr id="0" name=""/>
        <dsp:cNvSpPr/>
      </dsp:nvSpPr>
      <dsp:spPr>
        <a:xfrm>
          <a:off x="1377568" y="1491384"/>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755650">
            <a:lnSpc>
              <a:spcPct val="90000"/>
            </a:lnSpc>
            <a:spcBef>
              <a:spcPct val="0"/>
            </a:spcBef>
            <a:spcAft>
              <a:spcPct val="35000"/>
            </a:spcAft>
            <a:buNone/>
          </a:pPr>
          <a:r>
            <a:rPr lang="en-US" sz="1700" kern="1200" dirty="0"/>
            <a:t>Using professional authors as the leaders also was connected with increases in clients’ self-esteem (</a:t>
          </a:r>
          <a:r>
            <a:rPr lang="en-US" sz="1700" kern="1200" dirty="0" err="1"/>
            <a:t>Hellum</a:t>
          </a:r>
          <a:r>
            <a:rPr lang="en-US" sz="1700" kern="1200" dirty="0"/>
            <a:t> et al., 2017; Tarp et al., 2020)</a:t>
          </a:r>
        </a:p>
      </dsp:txBody>
      <dsp:txXfrm>
        <a:off x="1377568" y="1491384"/>
        <a:ext cx="9198989" cy="1192699"/>
      </dsp:txXfrm>
    </dsp:sp>
    <dsp:sp modelId="{2C378D39-CC12-4172-BA23-2298F6FAA01C}">
      <dsp:nvSpPr>
        <dsp:cNvPr id="0" name=""/>
        <dsp:cNvSpPr/>
      </dsp:nvSpPr>
      <dsp:spPr>
        <a:xfrm>
          <a:off x="0" y="2982258"/>
          <a:ext cx="10576558" cy="11926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3E346-FC82-4E76-B750-0B55E8BADCDE}">
      <dsp:nvSpPr>
        <dsp:cNvPr id="0" name=""/>
        <dsp:cNvSpPr/>
      </dsp:nvSpPr>
      <dsp:spPr>
        <a:xfrm>
          <a:off x="360791" y="3250616"/>
          <a:ext cx="655984" cy="655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62CFDB-0FF6-49AC-AE0C-E2E43B7963B0}">
      <dsp:nvSpPr>
        <dsp:cNvPr id="0" name=""/>
        <dsp:cNvSpPr/>
      </dsp:nvSpPr>
      <dsp:spPr>
        <a:xfrm>
          <a:off x="1377568" y="2982258"/>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755650">
            <a:lnSpc>
              <a:spcPct val="90000"/>
            </a:lnSpc>
            <a:spcBef>
              <a:spcPct val="0"/>
            </a:spcBef>
            <a:spcAft>
              <a:spcPct val="35000"/>
            </a:spcAft>
            <a:buNone/>
          </a:pPr>
          <a:r>
            <a:rPr lang="en-US" sz="1700" kern="1200"/>
            <a:t>Having a therapist as a participant-observer in these groups promoted clients’ sense of safety and improved client-therapist rapport (Hellum et al., 2017; Tarp et al., 2020). Therapists also reported seeing new sides of their clients and learning about them more deeply through participating in the writing workshops (Tarp et al., 2020)</a:t>
          </a:r>
        </a:p>
      </dsp:txBody>
      <dsp:txXfrm>
        <a:off x="1377568" y="2982258"/>
        <a:ext cx="9198989" cy="1192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B2DEF-1569-1A40-A9E5-50DEECBB440C}">
      <dsp:nvSpPr>
        <dsp:cNvPr id="0" name=""/>
        <dsp:cNvSpPr/>
      </dsp:nvSpPr>
      <dsp:spPr>
        <a:xfrm>
          <a:off x="0" y="217998"/>
          <a:ext cx="5638800" cy="205795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Complementary and alternative medical practices (including arts-based therapies) have shown to provide better care for diverse population groups with unique needs</a:t>
          </a:r>
        </a:p>
      </dsp:txBody>
      <dsp:txXfrm>
        <a:off x="100461" y="318459"/>
        <a:ext cx="5437878" cy="1857034"/>
      </dsp:txXfrm>
    </dsp:sp>
    <dsp:sp modelId="{7751DDA3-292C-F447-9187-3A6475434873}">
      <dsp:nvSpPr>
        <dsp:cNvPr id="0" name=""/>
        <dsp:cNvSpPr/>
      </dsp:nvSpPr>
      <dsp:spPr>
        <a:xfrm>
          <a:off x="0" y="2327795"/>
          <a:ext cx="5638800" cy="2057956"/>
        </a:xfrm>
        <a:prstGeom prst="roundRect">
          <a:avLst/>
        </a:prstGeom>
        <a:solidFill>
          <a:schemeClr val="accent2">
            <a:hueOff val="3799914"/>
            <a:satOff val="4333"/>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Patient Protection and Affordable Care Act (PPACA) of 2010 encouraged the inclusion of complementary and alternative medical practices (such as art, music, and creative writing therapy) alongside more traditional evidence-based practices, but many insurance companies still do not cover these interventions</a:t>
          </a:r>
        </a:p>
      </dsp:txBody>
      <dsp:txXfrm>
        <a:off x="100461" y="2428256"/>
        <a:ext cx="5437878" cy="1857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C1E2B-7673-0245-BD0D-E51A183CC188}">
      <dsp:nvSpPr>
        <dsp:cNvPr id="0" name=""/>
        <dsp:cNvSpPr/>
      </dsp:nvSpPr>
      <dsp:spPr>
        <a:xfrm>
          <a:off x="0" y="2247"/>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FD8BD6-AF40-2645-A256-8EAC744DA49E}">
      <dsp:nvSpPr>
        <dsp:cNvPr id="0" name=""/>
        <dsp:cNvSpPr/>
      </dsp:nvSpPr>
      <dsp:spPr>
        <a:xfrm>
          <a:off x="0" y="2247"/>
          <a:ext cx="5638800" cy="153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 2014 study of a national sample revealed that 36.8% of SUD treatment centers offered some type of arts-based therapy</a:t>
          </a:r>
        </a:p>
      </dsp:txBody>
      <dsp:txXfrm>
        <a:off x="0" y="2247"/>
        <a:ext cx="5638800" cy="1533084"/>
      </dsp:txXfrm>
    </dsp:sp>
    <dsp:sp modelId="{EAD5945D-AF81-9747-8ED3-2E7BD496A2A4}">
      <dsp:nvSpPr>
        <dsp:cNvPr id="0" name=""/>
        <dsp:cNvSpPr/>
      </dsp:nvSpPr>
      <dsp:spPr>
        <a:xfrm>
          <a:off x="0" y="1535332"/>
          <a:ext cx="5638800"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B54415-AAAC-6B4D-9F5E-B7DA624FC992}">
      <dsp:nvSpPr>
        <dsp:cNvPr id="0" name=""/>
        <dsp:cNvSpPr/>
      </dsp:nvSpPr>
      <dsp:spPr>
        <a:xfrm>
          <a:off x="0" y="1535332"/>
          <a:ext cx="5638800" cy="153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Programs with a higher proportion of female clients were more likely to offer arts-based therapies</a:t>
          </a:r>
        </a:p>
      </dsp:txBody>
      <dsp:txXfrm>
        <a:off x="0" y="1535332"/>
        <a:ext cx="5638800" cy="1533084"/>
      </dsp:txXfrm>
    </dsp:sp>
    <dsp:sp modelId="{14E14CB7-CAB6-E141-A327-8ABFB28A537F}">
      <dsp:nvSpPr>
        <dsp:cNvPr id="0" name=""/>
        <dsp:cNvSpPr/>
      </dsp:nvSpPr>
      <dsp:spPr>
        <a:xfrm>
          <a:off x="0" y="3068417"/>
          <a:ext cx="5638800"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F1012-C77D-5744-B6A9-1E23610F5809}">
      <dsp:nvSpPr>
        <dsp:cNvPr id="0" name=""/>
        <dsp:cNvSpPr/>
      </dsp:nvSpPr>
      <dsp:spPr>
        <a:xfrm>
          <a:off x="0" y="3068417"/>
          <a:ext cx="5638800" cy="153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Programs that accepted Medicaid were far less likely to offer arts-based therapies to clients</a:t>
          </a:r>
        </a:p>
      </dsp:txBody>
      <dsp:txXfrm>
        <a:off x="0" y="3068417"/>
        <a:ext cx="5638800" cy="1533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74D8-ACB0-EF4C-ABD4-B694D4DD1D1E}">
      <dsp:nvSpPr>
        <dsp:cNvPr id="0" name=""/>
        <dsp:cNvSpPr/>
      </dsp:nvSpPr>
      <dsp:spPr>
        <a:xfrm>
          <a:off x="0" y="3689277"/>
          <a:ext cx="2644139" cy="484215"/>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Affirmation</a:t>
          </a:r>
        </a:p>
      </dsp:txBody>
      <dsp:txXfrm>
        <a:off x="0" y="3689277"/>
        <a:ext cx="2644139" cy="484215"/>
      </dsp:txXfrm>
    </dsp:sp>
    <dsp:sp modelId="{BA9766B2-613F-884C-9A4D-4D9FC0BB148F}">
      <dsp:nvSpPr>
        <dsp:cNvPr id="0" name=""/>
        <dsp:cNvSpPr/>
      </dsp:nvSpPr>
      <dsp:spPr>
        <a:xfrm>
          <a:off x="2644139" y="3689277"/>
          <a:ext cx="7932418" cy="484215"/>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a:t>Affirm the positive aspects of clients’ texts (rather than giving feedback on what can be improved)</a:t>
          </a:r>
        </a:p>
      </dsp:txBody>
      <dsp:txXfrm>
        <a:off x="2644139" y="3689277"/>
        <a:ext cx="7932418" cy="484215"/>
      </dsp:txXfrm>
    </dsp:sp>
    <dsp:sp modelId="{9DCFCD1D-3188-804F-AA5A-2C150DA007D7}">
      <dsp:nvSpPr>
        <dsp:cNvPr id="0" name=""/>
        <dsp:cNvSpPr/>
      </dsp:nvSpPr>
      <dsp:spPr>
        <a:xfrm rot="10800000">
          <a:off x="0" y="2951816"/>
          <a:ext cx="2644139" cy="744723"/>
        </a:xfrm>
        <a:prstGeom prst="upArrowCallout">
          <a:avLst>
            <a:gd name="adj1" fmla="val 5000"/>
            <a:gd name="adj2" fmla="val 10000"/>
            <a:gd name="adj3" fmla="val 15000"/>
            <a:gd name="adj4" fmla="val 64977"/>
          </a:avLst>
        </a:prstGeom>
        <a:solidFill>
          <a:schemeClr val="accent5">
            <a:hueOff val="-3941497"/>
            <a:satOff val="3112"/>
            <a:lumOff val="509"/>
            <a:alphaOff val="0"/>
          </a:schemeClr>
        </a:solidFill>
        <a:ln w="15875" cap="flat" cmpd="sng" algn="ctr">
          <a:solidFill>
            <a:schemeClr val="accent5">
              <a:hueOff val="-3941497"/>
              <a:satOff val="3112"/>
              <a:lumOff val="50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Modeling</a:t>
          </a:r>
        </a:p>
      </dsp:txBody>
      <dsp:txXfrm rot="-10800000">
        <a:off x="0" y="2951816"/>
        <a:ext cx="2644139" cy="484070"/>
      </dsp:txXfrm>
    </dsp:sp>
    <dsp:sp modelId="{A6D3375B-5551-0140-B8A3-C3C2AD83140F}">
      <dsp:nvSpPr>
        <dsp:cNvPr id="0" name=""/>
        <dsp:cNvSpPr/>
      </dsp:nvSpPr>
      <dsp:spPr>
        <a:xfrm>
          <a:off x="2644139" y="2951816"/>
          <a:ext cx="7932418" cy="484070"/>
        </a:xfrm>
        <a:prstGeom prst="rect">
          <a:avLst/>
        </a:prstGeom>
        <a:solidFill>
          <a:schemeClr val="accent5">
            <a:tint val="40000"/>
            <a:alpha val="90000"/>
            <a:hueOff val="-4114719"/>
            <a:satOff val="4743"/>
            <a:lumOff val="314"/>
            <a:alphaOff val="0"/>
          </a:schemeClr>
        </a:solidFill>
        <a:ln w="15875" cap="flat" cmpd="sng" algn="ctr">
          <a:solidFill>
            <a:schemeClr val="accent5">
              <a:tint val="40000"/>
              <a:alpha val="90000"/>
              <a:hueOff val="-4114719"/>
              <a:satOff val="4743"/>
              <a:lumOff val="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dirty="0"/>
            <a:t>When time allows, write with the clients and model vulnerability by reading from your own writing—this humanizes you and can help with rapport </a:t>
          </a:r>
        </a:p>
      </dsp:txBody>
      <dsp:txXfrm>
        <a:off x="2644139" y="2951816"/>
        <a:ext cx="7932418" cy="484070"/>
      </dsp:txXfrm>
    </dsp:sp>
    <dsp:sp modelId="{33086F84-C6DA-FF47-B6FD-0053DDCCAE7E}">
      <dsp:nvSpPr>
        <dsp:cNvPr id="0" name=""/>
        <dsp:cNvSpPr/>
      </dsp:nvSpPr>
      <dsp:spPr>
        <a:xfrm rot="10800000">
          <a:off x="0" y="2214356"/>
          <a:ext cx="2644139" cy="744723"/>
        </a:xfrm>
        <a:prstGeom prst="upArrowCallout">
          <a:avLst>
            <a:gd name="adj1" fmla="val 5000"/>
            <a:gd name="adj2" fmla="val 10000"/>
            <a:gd name="adj3" fmla="val 15000"/>
            <a:gd name="adj4" fmla="val 64977"/>
          </a:avLst>
        </a:prstGeom>
        <a:solidFill>
          <a:schemeClr val="accent5">
            <a:hueOff val="-7882993"/>
            <a:satOff val="6224"/>
            <a:lumOff val="1018"/>
            <a:alphaOff val="0"/>
          </a:schemeClr>
        </a:solidFill>
        <a:ln w="15875" cap="flat" cmpd="sng" algn="ctr">
          <a:solidFill>
            <a:schemeClr val="accent5">
              <a:hueOff val="-7882993"/>
              <a:satOff val="6224"/>
              <a:lumOff val="101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Sharing</a:t>
          </a:r>
        </a:p>
      </dsp:txBody>
      <dsp:txXfrm rot="-10800000">
        <a:off x="0" y="2214356"/>
        <a:ext cx="2644139" cy="484070"/>
      </dsp:txXfrm>
    </dsp:sp>
    <dsp:sp modelId="{F071633B-9C13-9C45-B3F4-4156966A714D}">
      <dsp:nvSpPr>
        <dsp:cNvPr id="0" name=""/>
        <dsp:cNvSpPr/>
      </dsp:nvSpPr>
      <dsp:spPr>
        <a:xfrm>
          <a:off x="2644139" y="2214356"/>
          <a:ext cx="7932418" cy="484070"/>
        </a:xfrm>
        <a:prstGeom prst="rect">
          <a:avLst/>
        </a:prstGeom>
        <a:solidFill>
          <a:schemeClr val="accent5">
            <a:tint val="40000"/>
            <a:alpha val="90000"/>
            <a:hueOff val="-8229437"/>
            <a:satOff val="9486"/>
            <a:lumOff val="628"/>
            <a:alphaOff val="0"/>
          </a:schemeClr>
        </a:solidFill>
        <a:ln w="15875" cap="flat" cmpd="sng" algn="ctr">
          <a:solidFill>
            <a:schemeClr val="accent5">
              <a:tint val="40000"/>
              <a:alpha val="90000"/>
              <a:hueOff val="-8229437"/>
              <a:satOff val="9486"/>
              <a:lumOff val="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dirty="0"/>
            <a:t>Invite clients to share of their work with the group but make it clear that they are in charge of what and how much they share</a:t>
          </a:r>
        </a:p>
      </dsp:txBody>
      <dsp:txXfrm>
        <a:off x="2644139" y="2214356"/>
        <a:ext cx="7932418" cy="484070"/>
      </dsp:txXfrm>
    </dsp:sp>
    <dsp:sp modelId="{AB4C5341-AB2B-3A42-BB46-9B5F6C572134}">
      <dsp:nvSpPr>
        <dsp:cNvPr id="0" name=""/>
        <dsp:cNvSpPr/>
      </dsp:nvSpPr>
      <dsp:spPr>
        <a:xfrm rot="10800000">
          <a:off x="0" y="1476895"/>
          <a:ext cx="2644139" cy="744723"/>
        </a:xfrm>
        <a:prstGeom prst="upArrowCallout">
          <a:avLst>
            <a:gd name="adj1" fmla="val 5000"/>
            <a:gd name="adj2" fmla="val 10000"/>
            <a:gd name="adj3" fmla="val 15000"/>
            <a:gd name="adj4" fmla="val 64977"/>
          </a:avLst>
        </a:prstGeom>
        <a:solidFill>
          <a:schemeClr val="accent5">
            <a:hueOff val="-11824490"/>
            <a:satOff val="9335"/>
            <a:lumOff val="1528"/>
            <a:alphaOff val="0"/>
          </a:schemeClr>
        </a:solidFill>
        <a:ln w="15875" cap="flat" cmpd="sng" algn="ctr">
          <a:solidFill>
            <a:schemeClr val="accent5">
              <a:hueOff val="-11824490"/>
              <a:satOff val="9335"/>
              <a:lumOff val="152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Choice</a:t>
          </a:r>
        </a:p>
      </dsp:txBody>
      <dsp:txXfrm rot="-10800000">
        <a:off x="0" y="1476895"/>
        <a:ext cx="2644139" cy="484070"/>
      </dsp:txXfrm>
    </dsp:sp>
    <dsp:sp modelId="{534AF375-E75D-CD40-AC86-D0EFEA8D2073}">
      <dsp:nvSpPr>
        <dsp:cNvPr id="0" name=""/>
        <dsp:cNvSpPr/>
      </dsp:nvSpPr>
      <dsp:spPr>
        <a:xfrm>
          <a:off x="2644139" y="1476895"/>
          <a:ext cx="7932418" cy="484070"/>
        </a:xfrm>
        <a:prstGeom prst="rect">
          <a:avLst/>
        </a:prstGeom>
        <a:solidFill>
          <a:schemeClr val="accent5">
            <a:tint val="40000"/>
            <a:alpha val="90000"/>
            <a:hueOff val="-12344157"/>
            <a:satOff val="14229"/>
            <a:lumOff val="943"/>
            <a:alphaOff val="0"/>
          </a:schemeClr>
        </a:solidFill>
        <a:ln w="15875" cap="flat" cmpd="sng" algn="ctr">
          <a:solidFill>
            <a:schemeClr val="accent5">
              <a:tint val="40000"/>
              <a:alpha val="90000"/>
              <a:hueOff val="-12344157"/>
              <a:satOff val="14229"/>
              <a:lumOff val="9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a:t>Give clients the option to opt-out of writing exercises and/or write about something else that is coming up for them</a:t>
          </a:r>
        </a:p>
      </dsp:txBody>
      <dsp:txXfrm>
        <a:off x="2644139" y="1476895"/>
        <a:ext cx="7932418" cy="484070"/>
      </dsp:txXfrm>
    </dsp:sp>
    <dsp:sp modelId="{76DDE0AC-463A-B045-A1BB-AF4D14D4CDFF}">
      <dsp:nvSpPr>
        <dsp:cNvPr id="0" name=""/>
        <dsp:cNvSpPr/>
      </dsp:nvSpPr>
      <dsp:spPr>
        <a:xfrm rot="10800000">
          <a:off x="0" y="739435"/>
          <a:ext cx="2644139" cy="744723"/>
        </a:xfrm>
        <a:prstGeom prst="upArrowCallout">
          <a:avLst>
            <a:gd name="adj1" fmla="val 5000"/>
            <a:gd name="adj2" fmla="val 10000"/>
            <a:gd name="adj3" fmla="val 15000"/>
            <a:gd name="adj4" fmla="val 64977"/>
          </a:avLst>
        </a:prstGeom>
        <a:solidFill>
          <a:schemeClr val="accent5">
            <a:hueOff val="-15765987"/>
            <a:satOff val="12447"/>
            <a:lumOff val="2037"/>
            <a:alphaOff val="0"/>
          </a:schemeClr>
        </a:solidFill>
        <a:ln w="15875" cap="flat" cmpd="sng" algn="ctr">
          <a:solidFill>
            <a:schemeClr val="accent5">
              <a:hueOff val="-15765987"/>
              <a:satOff val="12447"/>
              <a:lumOff val="203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Freedom</a:t>
          </a:r>
        </a:p>
      </dsp:txBody>
      <dsp:txXfrm rot="-10800000">
        <a:off x="0" y="739435"/>
        <a:ext cx="2644139" cy="484070"/>
      </dsp:txXfrm>
    </dsp:sp>
    <dsp:sp modelId="{D6DF3C17-3D58-5C45-8B42-038E20854088}">
      <dsp:nvSpPr>
        <dsp:cNvPr id="0" name=""/>
        <dsp:cNvSpPr/>
      </dsp:nvSpPr>
      <dsp:spPr>
        <a:xfrm>
          <a:off x="2644139" y="739435"/>
          <a:ext cx="7932418" cy="484070"/>
        </a:xfrm>
        <a:prstGeom prst="rect">
          <a:avLst/>
        </a:prstGeom>
        <a:solidFill>
          <a:schemeClr val="accent5">
            <a:tint val="40000"/>
            <a:alpha val="90000"/>
            <a:hueOff val="-16458875"/>
            <a:satOff val="18972"/>
            <a:lumOff val="1257"/>
            <a:alphaOff val="0"/>
          </a:schemeClr>
        </a:solidFill>
        <a:ln w="15875" cap="flat" cmpd="sng" algn="ctr">
          <a:solidFill>
            <a:schemeClr val="accent5">
              <a:tint val="40000"/>
              <a:alpha val="90000"/>
              <a:hueOff val="-16458875"/>
              <a:satOff val="18972"/>
              <a:lumOff val="12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a:t>Emphasize that spelling, grammar, and punctuation do not matter and that there is no need to use fancy words </a:t>
          </a:r>
        </a:p>
      </dsp:txBody>
      <dsp:txXfrm>
        <a:off x="2644139" y="739435"/>
        <a:ext cx="7932418" cy="484070"/>
      </dsp:txXfrm>
    </dsp:sp>
    <dsp:sp modelId="{6C571EFE-CDA2-344E-86DE-27377A1ACC31}">
      <dsp:nvSpPr>
        <dsp:cNvPr id="0" name=""/>
        <dsp:cNvSpPr/>
      </dsp:nvSpPr>
      <dsp:spPr>
        <a:xfrm rot="10800000">
          <a:off x="0" y="1975"/>
          <a:ext cx="2644139" cy="744723"/>
        </a:xfrm>
        <a:prstGeom prst="upArrowCallout">
          <a:avLst>
            <a:gd name="adj1" fmla="val 5000"/>
            <a:gd name="adj2" fmla="val 10000"/>
            <a:gd name="adj3" fmla="val 15000"/>
            <a:gd name="adj4" fmla="val 64977"/>
          </a:avLst>
        </a:prstGeom>
        <a:solidFill>
          <a:schemeClr val="accent5">
            <a:hueOff val="-19707482"/>
            <a:satOff val="15559"/>
            <a:lumOff val="2546"/>
            <a:alphaOff val="0"/>
          </a:schemeClr>
        </a:solidFill>
        <a:ln w="15875" cap="flat" cmpd="sng" algn="ctr">
          <a:solidFill>
            <a:schemeClr val="accent5">
              <a:hueOff val="-19707482"/>
              <a:satOff val="15559"/>
              <a:lumOff val="254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88051" tIns="120904" rIns="188051"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Permission</a:t>
          </a:r>
        </a:p>
      </dsp:txBody>
      <dsp:txXfrm rot="-10800000">
        <a:off x="0" y="1975"/>
        <a:ext cx="2644139" cy="484070"/>
      </dsp:txXfrm>
    </dsp:sp>
    <dsp:sp modelId="{6561BAE6-FAF8-B243-8E53-D561C86182B1}">
      <dsp:nvSpPr>
        <dsp:cNvPr id="0" name=""/>
        <dsp:cNvSpPr/>
      </dsp:nvSpPr>
      <dsp:spPr>
        <a:xfrm>
          <a:off x="2644139" y="1975"/>
          <a:ext cx="7932418" cy="484070"/>
        </a:xfrm>
        <a:prstGeom prst="rect">
          <a:avLst/>
        </a:prstGeom>
        <a:solidFill>
          <a:schemeClr val="accent5">
            <a:tint val="40000"/>
            <a:alpha val="90000"/>
            <a:hueOff val="-20573593"/>
            <a:satOff val="23715"/>
            <a:lumOff val="1571"/>
            <a:alphaOff val="0"/>
          </a:schemeClr>
        </a:solidFill>
        <a:ln w="15875" cap="flat" cmpd="sng" algn="ctr">
          <a:solidFill>
            <a:schemeClr val="accent5">
              <a:tint val="40000"/>
              <a:alpha val="90000"/>
              <a:hueOff val="-20573593"/>
              <a:satOff val="23715"/>
              <a:lumOff val="15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907" tIns="139700" rIns="160907" bIns="139700" numCol="1" spcCol="1270" anchor="ctr" anchorCtr="0">
          <a:noAutofit/>
        </a:bodyPr>
        <a:lstStyle/>
        <a:p>
          <a:pPr marL="0" lvl="0" indent="0" algn="l" defTabSz="488950">
            <a:lnSpc>
              <a:spcPct val="90000"/>
            </a:lnSpc>
            <a:spcBef>
              <a:spcPct val="0"/>
            </a:spcBef>
            <a:spcAft>
              <a:spcPct val="35000"/>
            </a:spcAft>
            <a:buNone/>
          </a:pPr>
          <a:r>
            <a:rPr lang="en-US" sz="1100" kern="1200"/>
            <a:t>Give clients direct permission to write however they want</a:t>
          </a:r>
        </a:p>
      </dsp:txBody>
      <dsp:txXfrm>
        <a:off x="2644139" y="1975"/>
        <a:ext cx="7932418" cy="48407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D06EE-55F1-2F4B-A8C0-1ACC1346FE45}" type="datetimeFigureOut">
              <a:rPr lang="en-US" smtClean="0"/>
              <a:t>4/13/22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B9F75-5ADA-3941-8B2B-490BA27C0783}" type="slidenum">
              <a:rPr lang="en-US" smtClean="0"/>
              <a:t>‹#›</a:t>
            </a:fld>
            <a:endParaRPr lang="en-US"/>
          </a:p>
        </p:txBody>
      </p:sp>
    </p:spTree>
    <p:extLst>
      <p:ext uri="{BB962C8B-B14F-4D97-AF65-F5344CB8AC3E}">
        <p14:creationId xmlns:p14="http://schemas.microsoft.com/office/powerpoint/2010/main" val="147993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4</a:t>
            </a:fld>
            <a:endParaRPr lang="en-US"/>
          </a:p>
        </p:txBody>
      </p:sp>
    </p:spTree>
    <p:extLst>
      <p:ext uri="{BB962C8B-B14F-4D97-AF65-F5344CB8AC3E}">
        <p14:creationId xmlns:p14="http://schemas.microsoft.com/office/powerpoint/2010/main" val="222814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5</a:t>
            </a:fld>
            <a:endParaRPr lang="en-US"/>
          </a:p>
        </p:txBody>
      </p:sp>
    </p:spTree>
    <p:extLst>
      <p:ext uri="{BB962C8B-B14F-4D97-AF65-F5344CB8AC3E}">
        <p14:creationId xmlns:p14="http://schemas.microsoft.com/office/powerpoint/2010/main" val="28053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7</a:t>
            </a:fld>
            <a:endParaRPr lang="en-US"/>
          </a:p>
        </p:txBody>
      </p:sp>
    </p:spTree>
    <p:extLst>
      <p:ext uri="{BB962C8B-B14F-4D97-AF65-F5344CB8AC3E}">
        <p14:creationId xmlns:p14="http://schemas.microsoft.com/office/powerpoint/2010/main" val="61660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13</a:t>
            </a:fld>
            <a:endParaRPr lang="en-US"/>
          </a:p>
        </p:txBody>
      </p:sp>
    </p:spTree>
    <p:extLst>
      <p:ext uri="{BB962C8B-B14F-4D97-AF65-F5344CB8AC3E}">
        <p14:creationId xmlns:p14="http://schemas.microsoft.com/office/powerpoint/2010/main" val="233399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19</a:t>
            </a:fld>
            <a:endParaRPr lang="en-US"/>
          </a:p>
        </p:txBody>
      </p:sp>
    </p:spTree>
    <p:extLst>
      <p:ext uri="{BB962C8B-B14F-4D97-AF65-F5344CB8AC3E}">
        <p14:creationId xmlns:p14="http://schemas.microsoft.com/office/powerpoint/2010/main" val="408814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B9F75-5ADA-3941-8B2B-490BA27C0783}" type="slidenum">
              <a:rPr lang="en-US" smtClean="0"/>
              <a:t>20</a:t>
            </a:fld>
            <a:endParaRPr lang="en-US"/>
          </a:p>
        </p:txBody>
      </p:sp>
    </p:spTree>
    <p:extLst>
      <p:ext uri="{BB962C8B-B14F-4D97-AF65-F5344CB8AC3E}">
        <p14:creationId xmlns:p14="http://schemas.microsoft.com/office/powerpoint/2010/main" val="3948629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B61BEF0D-F0BB-DE4B-95CE-6DB70DBA9567}" type="datetimeFigureOut">
              <a:rPr lang="en-US" smtClean="0"/>
              <a:pPr/>
              <a:t>4/13/22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094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084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671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41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583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251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101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2519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296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93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B61BEF0D-F0BB-DE4B-95CE-6DB70DBA9567}" type="datetimeFigureOut">
              <a:rPr lang="en-US" smtClean="0"/>
              <a:pPr/>
              <a:t>4/13/22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430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B61BEF0D-F0BB-DE4B-95CE-6DB70DBA9567}" type="datetimeFigureOut">
              <a:rPr lang="en-US" smtClean="0"/>
              <a:pPr/>
              <a:t>4/13/22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073445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9.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hyperlink" Target="https://apps.who.int/iris/bitstream/handle/10665/329834/9789289054553-eng.pdf" TargetMode="External"/><Relationship Id="rId3" Type="http://schemas.openxmlformats.org/officeDocument/2006/relationships/slideLayout" Target="../slideLayouts/slideLayout2.xml"/><Relationship Id="rId7" Type="http://schemas.openxmlformats.org/officeDocument/2006/relationships/hyperlink" Target="https://www.cdc.gov/drugoverdose/deaths/index.html"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cdc.gov/drugoverdose/featured-topics/psychostimulant-cocaine-race-ethnic-minorities.html" TargetMode="External"/><Relationship Id="rId5" Type="http://schemas.openxmlformats.org/officeDocument/2006/relationships/hyperlink" Target="https://doi.org/10.1186/s13722-021-00256-4" TargetMode="External"/><Relationship Id="rId4" Type="http://schemas.openxmlformats.org/officeDocument/2006/relationships/hyperlink" Target="https://doi.org/10.1097/JAN.0000000000000048" TargetMode="Externa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016/j.drugalcdep.2017.09.028" TargetMode="External"/><Relationship Id="rId3" Type="http://schemas.openxmlformats.org/officeDocument/2006/relationships/slideLayout" Target="../slideLayouts/slideLayout2.xml"/><Relationship Id="rId7" Type="http://schemas.openxmlformats.org/officeDocument/2006/relationships/hyperlink" Target="https://doi.org/10.1080/08870446.2020.1758324"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doi.org/10.1177/1455072517696507" TargetMode="External"/><Relationship Id="rId5" Type="http://schemas.openxmlformats.org/officeDocument/2006/relationships/hyperlink" Target="https://doi.org/10.1377/hlthaff.2017.0584" TargetMode="External"/><Relationship Id="rId4" Type="http://schemas.openxmlformats.org/officeDocument/2006/relationships/hyperlink" Target="https://doi.org/10.1097/NCC.0000000000000300" TargetMode="Externa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37/a0017580" TargetMode="External"/><Relationship Id="rId3" Type="http://schemas.openxmlformats.org/officeDocument/2006/relationships/slideLayout" Target="../slideLayouts/slideLayout2.xml"/><Relationship Id="rId7" Type="http://schemas.openxmlformats.org/officeDocument/2006/relationships/hyperlink" Target="https://nida.nih.gov/publications/drugs-brains-behavior-science-addiction/treatment-recovery"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youtube.com/watch?v=x0uqQYhw6Es" TargetMode="External"/><Relationship Id="rId5" Type="http://schemas.openxmlformats.org/officeDocument/2006/relationships/hyperlink" Target="https://doi.org/10.1332/204986019X15567130270699" TargetMode="External"/><Relationship Id="rId10" Type="http://schemas.openxmlformats.org/officeDocument/2006/relationships/image" Target="../media/image3.png"/><Relationship Id="rId4" Type="http://schemas.openxmlformats.org/officeDocument/2006/relationships/hyperlink" Target="https://doi.org/10.1080/15374416.2011.597092" TargetMode="External"/><Relationship Id="rId9" Type="http://schemas.openxmlformats.org/officeDocument/2006/relationships/hyperlink" Target="https://doi.org/10.1177/0306624X11399274"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2105/AJPH.2008.156497" TargetMode="External"/><Relationship Id="rId3" Type="http://schemas.openxmlformats.org/officeDocument/2006/relationships/slideLayout" Target="../slideLayouts/slideLayout2.xml"/><Relationship Id="rId7" Type="http://schemas.openxmlformats.org/officeDocument/2006/relationships/hyperlink" Target="https://ourworldindata.org/drug-use"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recoveryanswers.org/media/diagnosing-substance-use-disorders-the-severity-levels-infographic/" TargetMode="External"/><Relationship Id="rId5" Type="http://schemas.openxmlformats.org/officeDocument/2006/relationships/hyperlink" Target="https://www.recoveryanswers.org/media/10-things-weve-learned-from-the-national-recovery-study-recovery-month-2020/" TargetMode="External"/><Relationship Id="rId4" Type="http://schemas.openxmlformats.org/officeDocument/2006/relationships/hyperlink" Target="https://recoverycentersofamerica.com/resource/economic-cost-of-substance-abuse-disorder-in-united-states-2019/" TargetMode="Externa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mghcme.org/app/uploads/2021/02/Vilsaint_-2021_Racial-Disparities-in-SUD.pdf"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doi.org/10.1080/07347324.2019.1636736" TargetMode="External"/><Relationship Id="rId5" Type="http://schemas.openxmlformats.org/officeDocument/2006/relationships/hyperlink" Target="https://www.samhsa.gov/data/sites/default/files/cbhsq-reports/NSDUHDetailedTabs2018R2/NSDUHDetailedTabs2018.pdf" TargetMode="External"/><Relationship Id="rId4" Type="http://schemas.openxmlformats.org/officeDocument/2006/relationships/hyperlink" Target="https://www.samhsa.gov/data/sites/default/files/cbhsq-reports/NSDUHNationalFindingsReport2018/NSDUHNationalFindingsReport2018.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7"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9"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1" name="Freeform: Shape 6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839C4-86DD-7542-A0EF-5BF1C8A97BDD}"/>
              </a:ext>
            </a:extLst>
          </p:cNvPr>
          <p:cNvSpPr>
            <a:spLocks noGrp="1"/>
          </p:cNvSpPr>
          <p:nvPr>
            <p:ph type="ctrTitle"/>
          </p:nvPr>
        </p:nvSpPr>
        <p:spPr>
          <a:xfrm>
            <a:off x="2531762" y="2444041"/>
            <a:ext cx="6959446" cy="1662475"/>
          </a:xfrm>
        </p:spPr>
        <p:txBody>
          <a:bodyPr>
            <a:normAutofit/>
          </a:bodyPr>
          <a:lstStyle/>
          <a:p>
            <a:r>
              <a:rPr lang="en-US" sz="3700" dirty="0"/>
              <a:t>Creative Writing Interventions for Substance Use Disorder Treatment</a:t>
            </a:r>
          </a:p>
        </p:txBody>
      </p:sp>
      <p:sp>
        <p:nvSpPr>
          <p:cNvPr id="3" name="Subtitle 2">
            <a:extLst>
              <a:ext uri="{FF2B5EF4-FFF2-40B4-BE49-F238E27FC236}">
                <a16:creationId xmlns:a16="http://schemas.microsoft.com/office/drawing/2014/main" id="{E506790E-A61B-9444-B770-2634F156A49C}"/>
              </a:ext>
            </a:extLst>
          </p:cNvPr>
          <p:cNvSpPr>
            <a:spLocks noGrp="1"/>
          </p:cNvSpPr>
          <p:nvPr>
            <p:ph type="subTitle" idx="1"/>
          </p:nvPr>
        </p:nvSpPr>
        <p:spPr>
          <a:xfrm>
            <a:off x="3304422" y="4428005"/>
            <a:ext cx="5414125" cy="1196717"/>
          </a:xfrm>
        </p:spPr>
        <p:txBody>
          <a:bodyPr>
            <a:normAutofit/>
          </a:bodyPr>
          <a:lstStyle/>
          <a:p>
            <a:r>
              <a:rPr lang="en-US" sz="2000" dirty="0"/>
              <a:t>Ellen Louise Ray</a:t>
            </a:r>
          </a:p>
        </p:txBody>
      </p:sp>
      <p:pic>
        <p:nvPicPr>
          <p:cNvPr id="8" name="Graphic 7" descr="Scribble with solid fill">
            <a:extLst>
              <a:ext uri="{FF2B5EF4-FFF2-40B4-BE49-F238E27FC236}">
                <a16:creationId xmlns:a16="http://schemas.microsoft.com/office/drawing/2014/main" id="{40F5FB19-C8DC-EFF7-1C9B-618214143D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7173" y="1525803"/>
            <a:ext cx="1401495" cy="1401495"/>
          </a:xfrm>
          <a:prstGeom prst="rect">
            <a:avLst/>
          </a:prstGeom>
        </p:spPr>
      </p:pic>
      <p:pic>
        <p:nvPicPr>
          <p:cNvPr id="13" name="Audio 12">
            <a:hlinkClick r:id="" action="ppaction://media"/>
            <a:extLst>
              <a:ext uri="{FF2B5EF4-FFF2-40B4-BE49-F238E27FC236}">
                <a16:creationId xmlns:a16="http://schemas.microsoft.com/office/drawing/2014/main" id="{D7AE5133-5E23-F22E-E434-FCD47BA1B1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16056930"/>
      </p:ext>
    </p:extLst>
  </p:cSld>
  <p:clrMapOvr>
    <a:masterClrMapping/>
  </p:clrMapOvr>
  <mc:AlternateContent xmlns:mc="http://schemas.openxmlformats.org/markup-compatibility/2006">
    <mc:Choice xmlns:p14="http://schemas.microsoft.com/office/powerpoint/2010/main" Requires="p14">
      <p:transition spd="slow" p14:dur="2000" advTm="14431"/>
    </mc:Choice>
    <mc:Fallback>
      <p:transition spd="slow" advTm="1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 name="Rectangle 200">
            <a:extLst>
              <a:ext uri="{FF2B5EF4-FFF2-40B4-BE49-F238E27FC236}">
                <a16:creationId xmlns:a16="http://schemas.microsoft.com/office/drawing/2014/main" id="{89616CC6-F730-435B-9825-4DA99A08D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F0C0852C-6F6C-4CBA-BF77-D7ABDE5CBC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4" name="Freeform 5">
              <a:extLst>
                <a:ext uri="{FF2B5EF4-FFF2-40B4-BE49-F238E27FC236}">
                  <a16:creationId xmlns:a16="http://schemas.microsoft.com/office/drawing/2014/main" id="{D5AADBE8-4B6A-4C91-9CCB-764F7EEB93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6">
              <a:extLst>
                <a:ext uri="{FF2B5EF4-FFF2-40B4-BE49-F238E27FC236}">
                  <a16:creationId xmlns:a16="http://schemas.microsoft.com/office/drawing/2014/main" id="{D7830FD2-DC9D-455F-A752-BB19485E44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7">
              <a:extLst>
                <a:ext uri="{FF2B5EF4-FFF2-40B4-BE49-F238E27FC236}">
                  <a16:creationId xmlns:a16="http://schemas.microsoft.com/office/drawing/2014/main" id="{F8C45BC5-5A57-4292-9B34-6F96CDA28A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8">
              <a:extLst>
                <a:ext uri="{FF2B5EF4-FFF2-40B4-BE49-F238E27FC236}">
                  <a16:creationId xmlns:a16="http://schemas.microsoft.com/office/drawing/2014/main" id="{19185FFA-161B-425B-8DB5-D59063F4D6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9">
              <a:extLst>
                <a:ext uri="{FF2B5EF4-FFF2-40B4-BE49-F238E27FC236}">
                  <a16:creationId xmlns:a16="http://schemas.microsoft.com/office/drawing/2014/main" id="{932DAB97-201D-4B7A-B5A2-4DADEA5B63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0">
              <a:extLst>
                <a:ext uri="{FF2B5EF4-FFF2-40B4-BE49-F238E27FC236}">
                  <a16:creationId xmlns:a16="http://schemas.microsoft.com/office/drawing/2014/main" id="{547ABEF3-DB21-4525-9E2B-004B841BA4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11">
              <a:extLst>
                <a:ext uri="{FF2B5EF4-FFF2-40B4-BE49-F238E27FC236}">
                  <a16:creationId xmlns:a16="http://schemas.microsoft.com/office/drawing/2014/main" id="{3F092739-4713-4417-8776-98883E1FBF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2">
              <a:extLst>
                <a:ext uri="{FF2B5EF4-FFF2-40B4-BE49-F238E27FC236}">
                  <a16:creationId xmlns:a16="http://schemas.microsoft.com/office/drawing/2014/main" id="{D8D35778-A5FB-4494-9B74-CF4C77478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13">
              <a:extLst>
                <a:ext uri="{FF2B5EF4-FFF2-40B4-BE49-F238E27FC236}">
                  <a16:creationId xmlns:a16="http://schemas.microsoft.com/office/drawing/2014/main" id="{62422FFE-E07F-49E1-9EE9-118A5D09D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4">
              <a:extLst>
                <a:ext uri="{FF2B5EF4-FFF2-40B4-BE49-F238E27FC236}">
                  <a16:creationId xmlns:a16="http://schemas.microsoft.com/office/drawing/2014/main" id="{D78348FD-47AF-451C-A82F-08B99E38EF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15">
              <a:extLst>
                <a:ext uri="{FF2B5EF4-FFF2-40B4-BE49-F238E27FC236}">
                  <a16:creationId xmlns:a16="http://schemas.microsoft.com/office/drawing/2014/main" id="{18CBE693-26B0-461F-8B4E-AD2D0511FD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6">
              <a:extLst>
                <a:ext uri="{FF2B5EF4-FFF2-40B4-BE49-F238E27FC236}">
                  <a16:creationId xmlns:a16="http://schemas.microsoft.com/office/drawing/2014/main" id="{81458B74-7F7B-4DF6-BA04-6D22E7236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
              <a:extLst>
                <a:ext uri="{FF2B5EF4-FFF2-40B4-BE49-F238E27FC236}">
                  <a16:creationId xmlns:a16="http://schemas.microsoft.com/office/drawing/2014/main" id="{AD6D2A69-6FB0-4B4F-A89A-225B2F315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8">
              <a:extLst>
                <a:ext uri="{FF2B5EF4-FFF2-40B4-BE49-F238E27FC236}">
                  <a16:creationId xmlns:a16="http://schemas.microsoft.com/office/drawing/2014/main" id="{B3ACE55C-6AD5-436D-AB5C-1B2ED4C832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19">
              <a:extLst>
                <a:ext uri="{FF2B5EF4-FFF2-40B4-BE49-F238E27FC236}">
                  <a16:creationId xmlns:a16="http://schemas.microsoft.com/office/drawing/2014/main" id="{AC265601-6BFE-468F-B320-3AF1A2BB08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20">
              <a:extLst>
                <a:ext uri="{FF2B5EF4-FFF2-40B4-BE49-F238E27FC236}">
                  <a16:creationId xmlns:a16="http://schemas.microsoft.com/office/drawing/2014/main" id="{DA60A801-EBB3-4265-92C1-88910B6B28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21">
              <a:extLst>
                <a:ext uri="{FF2B5EF4-FFF2-40B4-BE49-F238E27FC236}">
                  <a16:creationId xmlns:a16="http://schemas.microsoft.com/office/drawing/2014/main" id="{5FB0667E-1592-4556-96D0-6629F931F4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22">
              <a:extLst>
                <a:ext uri="{FF2B5EF4-FFF2-40B4-BE49-F238E27FC236}">
                  <a16:creationId xmlns:a16="http://schemas.microsoft.com/office/drawing/2014/main" id="{E9E883D2-E260-417E-941A-C53F01610F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Freeform 23">
              <a:extLst>
                <a:ext uri="{FF2B5EF4-FFF2-40B4-BE49-F238E27FC236}">
                  <a16:creationId xmlns:a16="http://schemas.microsoft.com/office/drawing/2014/main" id="{2885C2FE-0FD2-4E31-8C3E-9D3CBAC41A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24">
              <a:extLst>
                <a:ext uri="{FF2B5EF4-FFF2-40B4-BE49-F238E27FC236}">
                  <a16:creationId xmlns:a16="http://schemas.microsoft.com/office/drawing/2014/main" id="{FFD49E56-20CC-43BF-93E5-FE62C3253F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25">
              <a:extLst>
                <a:ext uri="{FF2B5EF4-FFF2-40B4-BE49-F238E27FC236}">
                  <a16:creationId xmlns:a16="http://schemas.microsoft.com/office/drawing/2014/main" id="{4C69B566-CD06-455A-A895-413C7AF46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26" name="Rectangle 225">
            <a:extLst>
              <a:ext uri="{FF2B5EF4-FFF2-40B4-BE49-F238E27FC236}">
                <a16:creationId xmlns:a16="http://schemas.microsoft.com/office/drawing/2014/main" id="{56421C8C-3FF2-4223-BF72-62DEFF9B1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3" y="1047102"/>
            <a:ext cx="4484074"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8" name="Rectangle 227">
            <a:extLst>
              <a:ext uri="{FF2B5EF4-FFF2-40B4-BE49-F238E27FC236}">
                <a16:creationId xmlns:a16="http://schemas.microsoft.com/office/drawing/2014/main" id="{C1AECEDA-E703-44BD-A51A-6FF8C0169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389" y="0"/>
            <a:ext cx="6096611" cy="6858000"/>
          </a:xfrm>
          <a:prstGeom prst="rect">
            <a:avLst/>
          </a:prstGeom>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Graphic 8" descr="Meditation with solid fill">
            <a:extLst>
              <a:ext uri="{FF2B5EF4-FFF2-40B4-BE49-F238E27FC236}">
                <a16:creationId xmlns:a16="http://schemas.microsoft.com/office/drawing/2014/main" id="{983ED9CF-69F2-F742-AC1A-30F26FC9E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4257" y="510985"/>
            <a:ext cx="2566432" cy="2566432"/>
          </a:xfrm>
          <a:prstGeom prst="rect">
            <a:avLst/>
          </a:prstGeom>
          <a:ln w="9525">
            <a:noFill/>
          </a:ln>
        </p:spPr>
      </p:pic>
      <p:pic>
        <p:nvPicPr>
          <p:cNvPr id="7" name="Graphic 6" descr="Brain in head">
            <a:extLst>
              <a:ext uri="{FF2B5EF4-FFF2-40B4-BE49-F238E27FC236}">
                <a16:creationId xmlns:a16="http://schemas.microsoft.com/office/drawing/2014/main" id="{20E66968-FF00-76E0-E9A6-2784978B0B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99162" y="509902"/>
            <a:ext cx="2571538" cy="2571538"/>
          </a:xfrm>
          <a:prstGeom prst="rect">
            <a:avLst/>
          </a:prstGeom>
          <a:ln w="9525">
            <a:noFill/>
          </a:ln>
        </p:spPr>
      </p:pic>
      <p:sp>
        <p:nvSpPr>
          <p:cNvPr id="230" name="Isosceles Triangle 22">
            <a:extLst>
              <a:ext uri="{FF2B5EF4-FFF2-40B4-BE49-F238E27FC236}">
                <a16:creationId xmlns:a16="http://schemas.microsoft.com/office/drawing/2014/main" id="{4484DAF9-4EEE-4604-AF80-ED39B4FB3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75727"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64F8C641-FF1A-4B35-A6C0-11847A3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4483251"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6CE2A-C99D-1D47-973C-9EA4CA7FEB78}"/>
              </a:ext>
            </a:extLst>
          </p:cNvPr>
          <p:cNvSpPr>
            <a:spLocks noGrp="1"/>
          </p:cNvSpPr>
          <p:nvPr>
            <p:ph type="title"/>
          </p:nvPr>
        </p:nvSpPr>
        <p:spPr>
          <a:xfrm>
            <a:off x="873978" y="1718735"/>
            <a:ext cx="4318879" cy="1072378"/>
          </a:xfrm>
        </p:spPr>
        <p:txBody>
          <a:bodyPr anchor="ctr">
            <a:normAutofit/>
          </a:bodyPr>
          <a:lstStyle/>
          <a:p>
            <a:r>
              <a:rPr lang="en-US" sz="3300"/>
              <a:t>What the research says…</a:t>
            </a:r>
          </a:p>
        </p:txBody>
      </p:sp>
      <p:sp>
        <p:nvSpPr>
          <p:cNvPr id="3" name="Content Placeholder 2">
            <a:extLst>
              <a:ext uri="{FF2B5EF4-FFF2-40B4-BE49-F238E27FC236}">
                <a16:creationId xmlns:a16="http://schemas.microsoft.com/office/drawing/2014/main" id="{FD4E50C0-27E4-4844-B9F2-DBA01D1C9547}"/>
              </a:ext>
            </a:extLst>
          </p:cNvPr>
          <p:cNvSpPr>
            <a:spLocks noGrp="1"/>
          </p:cNvSpPr>
          <p:nvPr>
            <p:ph idx="1"/>
          </p:nvPr>
        </p:nvSpPr>
        <p:spPr>
          <a:xfrm>
            <a:off x="873102" y="2789239"/>
            <a:ext cx="4319535" cy="2683606"/>
          </a:xfrm>
        </p:spPr>
        <p:txBody>
          <a:bodyPr>
            <a:normAutofit/>
          </a:bodyPr>
          <a:lstStyle/>
          <a:p>
            <a:pPr marL="0" indent="0">
              <a:buNone/>
            </a:pPr>
            <a:r>
              <a:rPr lang="en-US" sz="1600" dirty="0">
                <a:solidFill>
                  <a:srgbClr val="FFFFFE"/>
                </a:solidFill>
              </a:rPr>
              <a:t>Therapeutic creative writing interventions can aid in SUD recovery and improve individuals’ quality of life by enhancing executive functioning, social connectedness, and overall wellbeing. These interventions also offer clients a new coping skill to use when faced with intense thoughts, feelings, or cravings.  </a:t>
            </a:r>
          </a:p>
        </p:txBody>
      </p:sp>
      <p:pic>
        <p:nvPicPr>
          <p:cNvPr id="6" name="Graphic 5" descr="User network with solid fill">
            <a:extLst>
              <a:ext uri="{FF2B5EF4-FFF2-40B4-BE49-F238E27FC236}">
                <a16:creationId xmlns:a16="http://schemas.microsoft.com/office/drawing/2014/main" id="{B9FF3BC1-E393-9444-AE57-AFE4A90C7A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4136" y="3783144"/>
            <a:ext cx="2565464" cy="2565464"/>
          </a:xfrm>
          <a:prstGeom prst="rect">
            <a:avLst/>
          </a:prstGeom>
          <a:ln w="9525">
            <a:noFill/>
          </a:ln>
        </p:spPr>
      </p:pic>
      <p:pic>
        <p:nvPicPr>
          <p:cNvPr id="5" name="Graphic 4" descr="Person with idea with solid fill">
            <a:extLst>
              <a:ext uri="{FF2B5EF4-FFF2-40B4-BE49-F238E27FC236}">
                <a16:creationId xmlns:a16="http://schemas.microsoft.com/office/drawing/2014/main" id="{7C1166AD-1E7E-4506-BC61-6A38B6B516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96195" y="3776327"/>
            <a:ext cx="2575766" cy="2575766"/>
          </a:xfrm>
          <a:prstGeom prst="rect">
            <a:avLst/>
          </a:prstGeom>
          <a:ln w="9525">
            <a:noFill/>
          </a:ln>
        </p:spPr>
      </p:pic>
      <p:pic>
        <p:nvPicPr>
          <p:cNvPr id="12" name="Audio 11">
            <a:hlinkClick r:id="" action="ppaction://media"/>
            <a:extLst>
              <a:ext uri="{FF2B5EF4-FFF2-40B4-BE49-F238E27FC236}">
                <a16:creationId xmlns:a16="http://schemas.microsoft.com/office/drawing/2014/main" id="{18CF12E0-F05A-3F33-E05C-0671AD7C62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2516408"/>
      </p:ext>
    </p:extLst>
  </p:cSld>
  <p:clrMapOvr>
    <a:masterClrMapping/>
  </p:clrMapOvr>
  <mc:AlternateContent xmlns:mc="http://schemas.openxmlformats.org/markup-compatibility/2006">
    <mc:Choice xmlns:p14="http://schemas.microsoft.com/office/powerpoint/2010/main" Requires="p14">
      <p:transition spd="slow" p14:dur="2000" advTm="27585"/>
    </mc:Choice>
    <mc:Fallback>
      <p:transition spd="slow" advTm="2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EC8720-9F9E-4991-A56C-3C877628D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FC9D3DE-EE5E-47CA-87FC-CBFE121115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15F78302-DF59-42A7-93A8-13DB2AE5F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BF00806F-B6DC-4958-9FB6-5BFB98A35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9B3D04FA-035E-4EA1-8FD8-645822B37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073C624-0F5E-4EF7-A516-22F668EC4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55D3D35-FA65-4EAD-8BBA-3572F92C9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AAD3EAC0-9C71-461C-9DF2-9198CD378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8043B5E2-73A2-4F55-9C33-3F1203BE25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206F3AA-5F82-497A-9377-4752C6CB8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3BDC3A29-240A-4A90-9EB1-C034BEECF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BBB9EE2-DB8A-47E5-B035-568BF1BC8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71D6DE99-4D86-49C3-853F-B6CBC1EF7B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429F2E4-3CC9-4002-B225-4ED4E8542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1D64939-F442-4648-8508-C255BB010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FEC920D6-C72C-4AAF-9D4A-E3DB14CB1E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FC186720-3B9A-49E3-925C-CD3117A1B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6A498171-D325-453C-AB63-2DD92B925D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C008D0D-10F4-4CA6-B1A7-367EFB1E5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AD021622-1CF4-47F2-9721-82558A06B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03C0B8F8-3E67-40CD-AF81-35783736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A6CA7BB0-C646-4235-93D7-E3D862519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E0CB8FBE-17E7-48A1-A248-385A6EC59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DD703C27-FC5D-4D45-A79A-781E602E0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2DCA3515-2ECA-4A04-92E6-BF19804EC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AEABE3-02E1-42CD-8375-3018E794A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A9676-E457-D449-97AE-6C6E59784910}"/>
              </a:ext>
            </a:extLst>
          </p:cNvPr>
          <p:cNvSpPr>
            <a:spLocks noGrp="1"/>
          </p:cNvSpPr>
          <p:nvPr>
            <p:ph type="title"/>
          </p:nvPr>
        </p:nvSpPr>
        <p:spPr>
          <a:xfrm>
            <a:off x="873978" y="1718735"/>
            <a:ext cx="5767566" cy="1072378"/>
          </a:xfrm>
        </p:spPr>
        <p:txBody>
          <a:bodyPr anchor="ctr">
            <a:normAutofit/>
          </a:bodyPr>
          <a:lstStyle/>
          <a:p>
            <a:r>
              <a:rPr lang="en-US" sz="3600"/>
              <a:t>Executive Functioning</a:t>
            </a:r>
          </a:p>
        </p:txBody>
      </p:sp>
      <p:sp>
        <p:nvSpPr>
          <p:cNvPr id="3" name="Content Placeholder 2">
            <a:extLst>
              <a:ext uri="{FF2B5EF4-FFF2-40B4-BE49-F238E27FC236}">
                <a16:creationId xmlns:a16="http://schemas.microsoft.com/office/drawing/2014/main" id="{49CA8DC8-CB6B-1448-8707-09672CF3ED45}"/>
              </a:ext>
            </a:extLst>
          </p:cNvPr>
          <p:cNvSpPr>
            <a:spLocks noGrp="1"/>
          </p:cNvSpPr>
          <p:nvPr>
            <p:ph idx="1"/>
          </p:nvPr>
        </p:nvSpPr>
        <p:spPr>
          <a:xfrm>
            <a:off x="873102" y="2789239"/>
            <a:ext cx="5768442" cy="2683606"/>
          </a:xfrm>
        </p:spPr>
        <p:txBody>
          <a:bodyPr>
            <a:normAutofit lnSpcReduction="10000"/>
          </a:bodyPr>
          <a:lstStyle/>
          <a:p>
            <a:r>
              <a:rPr lang="en-US" sz="1600" dirty="0">
                <a:solidFill>
                  <a:srgbClr val="FFFFFE"/>
                </a:solidFill>
              </a:rPr>
              <a:t>Creative writing groups as an add-on to typical substance use treatment have been shown to improve quality of life and executive functioning (Tarp et al., 2019).</a:t>
            </a:r>
          </a:p>
          <a:p>
            <a:r>
              <a:rPr lang="en-US" sz="1600" dirty="0">
                <a:solidFill>
                  <a:srgbClr val="FFFFFE"/>
                </a:solidFill>
              </a:rPr>
              <a:t>Increased executive functioning is associated with increased ability to resist cravings to use;  individuals with higher executive functioning skills are more likely to successfully rewire their brains and avoid a return to use (Merritt, 2019). </a:t>
            </a:r>
          </a:p>
        </p:txBody>
      </p:sp>
      <p:sp>
        <p:nvSpPr>
          <p:cNvPr id="40" name="Rectangle 39">
            <a:extLst>
              <a:ext uri="{FF2B5EF4-FFF2-40B4-BE49-F238E27FC236}">
                <a16:creationId xmlns:a16="http://schemas.microsoft.com/office/drawing/2014/main" id="{2BA39A47-44BB-497B-8222-8E441D8F7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rain in head">
            <a:extLst>
              <a:ext uri="{FF2B5EF4-FFF2-40B4-BE49-F238E27FC236}">
                <a16:creationId xmlns:a16="http://schemas.microsoft.com/office/drawing/2014/main" id="{DA98F149-0934-D44B-BA8E-C09CDDAFD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6652" y="1438299"/>
            <a:ext cx="3990545" cy="3990545"/>
          </a:xfrm>
          <a:prstGeom prst="rect">
            <a:avLst/>
          </a:prstGeom>
        </p:spPr>
      </p:pic>
      <p:pic>
        <p:nvPicPr>
          <p:cNvPr id="8" name="Audio 7">
            <a:hlinkClick r:id="" action="ppaction://media"/>
            <a:extLst>
              <a:ext uri="{FF2B5EF4-FFF2-40B4-BE49-F238E27FC236}">
                <a16:creationId xmlns:a16="http://schemas.microsoft.com/office/drawing/2014/main" id="{2465B145-61D0-3FA3-B3C3-12CF1869B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5861448"/>
      </p:ext>
    </p:extLst>
  </p:cSld>
  <p:clrMapOvr>
    <a:masterClrMapping/>
  </p:clrMapOvr>
  <mc:AlternateContent xmlns:mc="http://schemas.openxmlformats.org/markup-compatibility/2006">
    <mc:Choice xmlns:p14="http://schemas.microsoft.com/office/powerpoint/2010/main" Requires="p14">
      <p:transition spd="slow" p14:dur="2000" advTm="34562"/>
    </mc:Choice>
    <mc:Fallback>
      <p:transition spd="slow" advTm="3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AEC8720-9F9E-4991-A56C-3C877628D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FC9D3DE-EE5E-47CA-87FC-CBFE121115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8" name="Freeform 5">
              <a:extLst>
                <a:ext uri="{FF2B5EF4-FFF2-40B4-BE49-F238E27FC236}">
                  <a16:creationId xmlns:a16="http://schemas.microsoft.com/office/drawing/2014/main" id="{15F78302-DF59-42A7-93A8-13DB2AE5F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
              <a:extLst>
                <a:ext uri="{FF2B5EF4-FFF2-40B4-BE49-F238E27FC236}">
                  <a16:creationId xmlns:a16="http://schemas.microsoft.com/office/drawing/2014/main" id="{BF00806F-B6DC-4958-9FB6-5BFB98A35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7">
              <a:extLst>
                <a:ext uri="{FF2B5EF4-FFF2-40B4-BE49-F238E27FC236}">
                  <a16:creationId xmlns:a16="http://schemas.microsoft.com/office/drawing/2014/main" id="{9B3D04FA-035E-4EA1-8FD8-645822B37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8">
              <a:extLst>
                <a:ext uri="{FF2B5EF4-FFF2-40B4-BE49-F238E27FC236}">
                  <a16:creationId xmlns:a16="http://schemas.microsoft.com/office/drawing/2014/main" id="{5073C624-0F5E-4EF7-A516-22F668EC4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
              <a:extLst>
                <a:ext uri="{FF2B5EF4-FFF2-40B4-BE49-F238E27FC236}">
                  <a16:creationId xmlns:a16="http://schemas.microsoft.com/office/drawing/2014/main" id="{855D3D35-FA65-4EAD-8BBA-3572F92C9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a:extLst>
                <a:ext uri="{FF2B5EF4-FFF2-40B4-BE49-F238E27FC236}">
                  <a16:creationId xmlns:a16="http://schemas.microsoft.com/office/drawing/2014/main" id="{AAD3EAC0-9C71-461C-9DF2-9198CD378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a:extLst>
                <a:ext uri="{FF2B5EF4-FFF2-40B4-BE49-F238E27FC236}">
                  <a16:creationId xmlns:a16="http://schemas.microsoft.com/office/drawing/2014/main" id="{8043B5E2-73A2-4F55-9C33-3F1203BE25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a:extLst>
                <a:ext uri="{FF2B5EF4-FFF2-40B4-BE49-F238E27FC236}">
                  <a16:creationId xmlns:a16="http://schemas.microsoft.com/office/drawing/2014/main" id="{D206F3AA-5F82-497A-9377-4752C6CB8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a:extLst>
                <a:ext uri="{FF2B5EF4-FFF2-40B4-BE49-F238E27FC236}">
                  <a16:creationId xmlns:a16="http://schemas.microsoft.com/office/drawing/2014/main" id="{3BDC3A29-240A-4A90-9EB1-C034BEECF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a:extLst>
                <a:ext uri="{FF2B5EF4-FFF2-40B4-BE49-F238E27FC236}">
                  <a16:creationId xmlns:a16="http://schemas.microsoft.com/office/drawing/2014/main" id="{0BBB9EE2-DB8A-47E5-B035-568BF1BC8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a:extLst>
                <a:ext uri="{FF2B5EF4-FFF2-40B4-BE49-F238E27FC236}">
                  <a16:creationId xmlns:a16="http://schemas.microsoft.com/office/drawing/2014/main" id="{71D6DE99-4D86-49C3-853F-B6CBC1EF7B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a:extLst>
                <a:ext uri="{FF2B5EF4-FFF2-40B4-BE49-F238E27FC236}">
                  <a16:creationId xmlns:a16="http://schemas.microsoft.com/office/drawing/2014/main" id="{E429F2E4-3CC9-4002-B225-4ED4E8542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a:extLst>
                <a:ext uri="{FF2B5EF4-FFF2-40B4-BE49-F238E27FC236}">
                  <a16:creationId xmlns:a16="http://schemas.microsoft.com/office/drawing/2014/main" id="{91D64939-F442-4648-8508-C255BB010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a:extLst>
                <a:ext uri="{FF2B5EF4-FFF2-40B4-BE49-F238E27FC236}">
                  <a16:creationId xmlns:a16="http://schemas.microsoft.com/office/drawing/2014/main" id="{FEC920D6-C72C-4AAF-9D4A-E3DB14CB1E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a:extLst>
                <a:ext uri="{FF2B5EF4-FFF2-40B4-BE49-F238E27FC236}">
                  <a16:creationId xmlns:a16="http://schemas.microsoft.com/office/drawing/2014/main" id="{FC186720-3B9A-49E3-925C-CD3117A1B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a:extLst>
                <a:ext uri="{FF2B5EF4-FFF2-40B4-BE49-F238E27FC236}">
                  <a16:creationId xmlns:a16="http://schemas.microsoft.com/office/drawing/2014/main" id="{6A498171-D325-453C-AB63-2DD92B925D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a:extLst>
                <a:ext uri="{FF2B5EF4-FFF2-40B4-BE49-F238E27FC236}">
                  <a16:creationId xmlns:a16="http://schemas.microsoft.com/office/drawing/2014/main" id="{2C008D0D-10F4-4CA6-B1A7-367EFB1E5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a:extLst>
                <a:ext uri="{FF2B5EF4-FFF2-40B4-BE49-F238E27FC236}">
                  <a16:creationId xmlns:a16="http://schemas.microsoft.com/office/drawing/2014/main" id="{AD021622-1CF4-47F2-9721-82558A06B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a:extLst>
                <a:ext uri="{FF2B5EF4-FFF2-40B4-BE49-F238E27FC236}">
                  <a16:creationId xmlns:a16="http://schemas.microsoft.com/office/drawing/2014/main" id="{03C0B8F8-3E67-40CD-AF81-35783736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a:extLst>
                <a:ext uri="{FF2B5EF4-FFF2-40B4-BE49-F238E27FC236}">
                  <a16:creationId xmlns:a16="http://schemas.microsoft.com/office/drawing/2014/main" id="{A6CA7BB0-C646-4235-93D7-E3D862519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a:extLst>
                <a:ext uri="{FF2B5EF4-FFF2-40B4-BE49-F238E27FC236}">
                  <a16:creationId xmlns:a16="http://schemas.microsoft.com/office/drawing/2014/main" id="{E0CB8FBE-17E7-48A1-A248-385A6EC59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69">
            <a:extLst>
              <a:ext uri="{FF2B5EF4-FFF2-40B4-BE49-F238E27FC236}">
                <a16:creationId xmlns:a16="http://schemas.microsoft.com/office/drawing/2014/main" id="{DD703C27-FC5D-4D45-A79A-781E602E0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22">
            <a:extLst>
              <a:ext uri="{FF2B5EF4-FFF2-40B4-BE49-F238E27FC236}">
                <a16:creationId xmlns:a16="http://schemas.microsoft.com/office/drawing/2014/main" id="{2DCA3515-2ECA-4A04-92E6-BF19804EC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5AEABE3-02E1-42CD-8375-3018E794A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1301C-FB57-8B43-A091-4D54566D66D6}"/>
              </a:ext>
            </a:extLst>
          </p:cNvPr>
          <p:cNvSpPr>
            <a:spLocks noGrp="1"/>
          </p:cNvSpPr>
          <p:nvPr>
            <p:ph type="title"/>
          </p:nvPr>
        </p:nvSpPr>
        <p:spPr>
          <a:xfrm>
            <a:off x="873978" y="1718735"/>
            <a:ext cx="5767566" cy="1072378"/>
          </a:xfrm>
        </p:spPr>
        <p:txBody>
          <a:bodyPr anchor="ctr">
            <a:normAutofit/>
          </a:bodyPr>
          <a:lstStyle/>
          <a:p>
            <a:r>
              <a:rPr lang="en-US" sz="3600" dirty="0"/>
              <a:t>Social Connectedness</a:t>
            </a:r>
          </a:p>
        </p:txBody>
      </p:sp>
      <p:sp>
        <p:nvSpPr>
          <p:cNvPr id="3" name="Content Placeholder 2">
            <a:extLst>
              <a:ext uri="{FF2B5EF4-FFF2-40B4-BE49-F238E27FC236}">
                <a16:creationId xmlns:a16="http://schemas.microsoft.com/office/drawing/2014/main" id="{5CF4A06F-83C2-4441-BDD7-77038CF18D26}"/>
              </a:ext>
            </a:extLst>
          </p:cNvPr>
          <p:cNvSpPr>
            <a:spLocks noGrp="1"/>
          </p:cNvSpPr>
          <p:nvPr>
            <p:ph idx="1"/>
          </p:nvPr>
        </p:nvSpPr>
        <p:spPr>
          <a:xfrm>
            <a:off x="873102" y="2789239"/>
            <a:ext cx="5768442" cy="2683606"/>
          </a:xfrm>
        </p:spPr>
        <p:txBody>
          <a:bodyPr>
            <a:normAutofit fontScale="85000" lnSpcReduction="20000"/>
          </a:bodyPr>
          <a:lstStyle/>
          <a:p>
            <a:r>
              <a:rPr lang="en-US" sz="1600" dirty="0">
                <a:solidFill>
                  <a:schemeClr val="bg1"/>
                </a:solidFill>
              </a:rPr>
              <a:t>For those with SUD, creative writing instruction has been shown to improve self-esteem, present-moment awareness, gratitude, and the ability to feel connection in relationships (</a:t>
            </a:r>
            <a:r>
              <a:rPr lang="en-US" sz="1600" dirty="0" err="1">
                <a:solidFill>
                  <a:schemeClr val="bg1"/>
                </a:solidFill>
              </a:rPr>
              <a:t>Hellum</a:t>
            </a:r>
            <a:r>
              <a:rPr lang="en-US" sz="1600" dirty="0">
                <a:solidFill>
                  <a:schemeClr val="bg1"/>
                </a:solidFill>
              </a:rPr>
              <a:t> et al., 2017)</a:t>
            </a:r>
          </a:p>
          <a:p>
            <a:r>
              <a:rPr lang="en-US" sz="1600" dirty="0">
                <a:solidFill>
                  <a:schemeClr val="bg1"/>
                </a:solidFill>
              </a:rPr>
              <a:t>Creative writing group therapy can improve individuals’ self-confidence and social skills, aid in their self-expression, self-awareness, and communication skills, and promote improved trust amongst group members (Snead et al., 2015)</a:t>
            </a:r>
          </a:p>
          <a:p>
            <a:r>
              <a:rPr lang="en-US" sz="1600" dirty="0">
                <a:solidFill>
                  <a:schemeClr val="bg1"/>
                </a:solidFill>
              </a:rPr>
              <a:t>Because social connection provides such a powerful natural reward, it blunts the desire for the artificial rewards of a substance and helps individuals maintain recovery (Merritt, 2019). </a:t>
            </a:r>
          </a:p>
          <a:p>
            <a:endParaRPr lang="en-US" sz="1600" dirty="0">
              <a:solidFill>
                <a:schemeClr val="bg1"/>
              </a:solidFill>
            </a:endParaRPr>
          </a:p>
        </p:txBody>
      </p:sp>
      <p:sp>
        <p:nvSpPr>
          <p:cNvPr id="76" name="Rectangle 75">
            <a:extLst>
              <a:ext uri="{FF2B5EF4-FFF2-40B4-BE49-F238E27FC236}">
                <a16:creationId xmlns:a16="http://schemas.microsoft.com/office/drawing/2014/main" id="{2BA39A47-44BB-497B-8222-8E441D8F7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User network with solid fill">
            <a:extLst>
              <a:ext uri="{FF2B5EF4-FFF2-40B4-BE49-F238E27FC236}">
                <a16:creationId xmlns:a16="http://schemas.microsoft.com/office/drawing/2014/main" id="{2952C7AC-BFAD-8148-BE42-D0450F34D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6652" y="1438299"/>
            <a:ext cx="3990545" cy="3990545"/>
          </a:xfrm>
          <a:prstGeom prst="rect">
            <a:avLst/>
          </a:prstGeom>
        </p:spPr>
      </p:pic>
      <p:pic>
        <p:nvPicPr>
          <p:cNvPr id="7" name="Audio 6">
            <a:hlinkClick r:id="" action="ppaction://media"/>
            <a:extLst>
              <a:ext uri="{FF2B5EF4-FFF2-40B4-BE49-F238E27FC236}">
                <a16:creationId xmlns:a16="http://schemas.microsoft.com/office/drawing/2014/main" id="{311AB747-5D7C-6F73-7D18-DBD58DA1ED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5678949"/>
      </p:ext>
    </p:extLst>
  </p:cSld>
  <p:clrMapOvr>
    <a:masterClrMapping/>
  </p:clrMapOvr>
  <mc:AlternateContent xmlns:mc="http://schemas.openxmlformats.org/markup-compatibility/2006">
    <mc:Choice xmlns:p14="http://schemas.microsoft.com/office/powerpoint/2010/main" Requires="p14">
      <p:transition spd="slow" p14:dur="2000" advTm="62403"/>
    </mc:Choice>
    <mc:Fallback>
      <p:transition spd="slow" advTm="6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EC8720-9F9E-4991-A56C-3C877628D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FC9D3DE-EE5E-47CA-87FC-CBFE121115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15F78302-DF59-42A7-93A8-13DB2AE5F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BF00806F-B6DC-4958-9FB6-5BFB98A35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9B3D04FA-035E-4EA1-8FD8-645822B37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073C624-0F5E-4EF7-A516-22F668EC4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55D3D35-FA65-4EAD-8BBA-3572F92C9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AAD3EAC0-9C71-461C-9DF2-9198CD378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8043B5E2-73A2-4F55-9C33-3F1203BE25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206F3AA-5F82-497A-9377-4752C6CB8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3BDC3A29-240A-4A90-9EB1-C034BEECF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BBB9EE2-DB8A-47E5-B035-568BF1BC8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71D6DE99-4D86-49C3-853F-B6CBC1EF7B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429F2E4-3CC9-4002-B225-4ED4E8542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1D64939-F442-4648-8508-C255BB010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FEC920D6-C72C-4AAF-9D4A-E3DB14CB1E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FC186720-3B9A-49E3-925C-CD3117A1B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6A498171-D325-453C-AB63-2DD92B925D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C008D0D-10F4-4CA6-B1A7-367EFB1E5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AD021622-1CF4-47F2-9721-82558A06B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03C0B8F8-3E67-40CD-AF81-35783736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A6CA7BB0-C646-4235-93D7-E3D862519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E0CB8FBE-17E7-48A1-A248-385A6EC59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DD703C27-FC5D-4D45-A79A-781E602E0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2DCA3515-2ECA-4A04-92E6-BF19804EC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AEABE3-02E1-42CD-8375-3018E794A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486B4-077F-DF4F-8F96-2DF6559B0B73}"/>
              </a:ext>
            </a:extLst>
          </p:cNvPr>
          <p:cNvSpPr>
            <a:spLocks noGrp="1"/>
          </p:cNvSpPr>
          <p:nvPr>
            <p:ph type="title"/>
          </p:nvPr>
        </p:nvSpPr>
        <p:spPr>
          <a:xfrm>
            <a:off x="873978" y="1718735"/>
            <a:ext cx="5767566" cy="1072378"/>
          </a:xfrm>
        </p:spPr>
        <p:txBody>
          <a:bodyPr anchor="ctr">
            <a:normAutofit fontScale="90000"/>
          </a:bodyPr>
          <a:lstStyle/>
          <a:p>
            <a:r>
              <a:rPr lang="en-US" sz="3600" dirty="0"/>
              <a:t>Physical &amp; Psychological Wellbeing</a:t>
            </a:r>
          </a:p>
        </p:txBody>
      </p:sp>
      <p:sp>
        <p:nvSpPr>
          <p:cNvPr id="3" name="Content Placeholder 2">
            <a:extLst>
              <a:ext uri="{FF2B5EF4-FFF2-40B4-BE49-F238E27FC236}">
                <a16:creationId xmlns:a16="http://schemas.microsoft.com/office/drawing/2014/main" id="{3544FF98-8CFF-D944-A40D-9DB3A58F13B7}"/>
              </a:ext>
            </a:extLst>
          </p:cNvPr>
          <p:cNvSpPr>
            <a:spLocks noGrp="1"/>
          </p:cNvSpPr>
          <p:nvPr>
            <p:ph idx="1"/>
          </p:nvPr>
        </p:nvSpPr>
        <p:spPr>
          <a:xfrm>
            <a:off x="873102" y="2789239"/>
            <a:ext cx="5768442" cy="2683606"/>
          </a:xfrm>
        </p:spPr>
        <p:txBody>
          <a:bodyPr>
            <a:normAutofit fontScale="92500" lnSpcReduction="20000"/>
          </a:bodyPr>
          <a:lstStyle/>
          <a:p>
            <a:r>
              <a:rPr lang="en-US" sz="1600" dirty="0">
                <a:solidFill>
                  <a:schemeClr val="bg1"/>
                </a:solidFill>
              </a:rPr>
              <a:t>Writing about one’s traumatic experiences has been shown to improve immune system functioning and many other measures of physical health (Stuckey &amp; Nobel, 2010)</a:t>
            </a:r>
          </a:p>
          <a:p>
            <a:r>
              <a:rPr lang="en-US" sz="1600" dirty="0">
                <a:solidFill>
                  <a:schemeClr val="bg1"/>
                </a:solidFill>
              </a:rPr>
              <a:t>Engaging in the creative arts can enhance mood and psychological state, decrease stress, and improve physiological health (Stuckey &amp; Nobel, 2010)</a:t>
            </a:r>
          </a:p>
          <a:p>
            <a:pPr>
              <a:lnSpc>
                <a:spcPct val="110000"/>
              </a:lnSpc>
            </a:pPr>
            <a:r>
              <a:rPr lang="en-US" sz="1600" dirty="0">
                <a:solidFill>
                  <a:schemeClr val="bg1"/>
                </a:solidFill>
              </a:rPr>
              <a:t>Therapeutic creative writing interventions can reduce the cravings to use while also decreasing trauma symptoms and improving depression, anxiety, and physical health (Snead et al., 2015) </a:t>
            </a:r>
          </a:p>
          <a:p>
            <a:endParaRPr lang="en-US" sz="1600" dirty="0">
              <a:solidFill>
                <a:schemeClr val="bg1"/>
              </a:solidFill>
            </a:endParaRPr>
          </a:p>
        </p:txBody>
      </p:sp>
      <p:sp>
        <p:nvSpPr>
          <p:cNvPr id="40" name="Rectangle 39">
            <a:extLst>
              <a:ext uri="{FF2B5EF4-FFF2-40B4-BE49-F238E27FC236}">
                <a16:creationId xmlns:a16="http://schemas.microsoft.com/office/drawing/2014/main" id="{2BA39A47-44BB-497B-8222-8E441D8F7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Meditation with solid fill">
            <a:extLst>
              <a:ext uri="{FF2B5EF4-FFF2-40B4-BE49-F238E27FC236}">
                <a16:creationId xmlns:a16="http://schemas.microsoft.com/office/drawing/2014/main" id="{145C660F-C4D3-CD4D-A66A-8780F59861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652" y="1438299"/>
            <a:ext cx="3990545" cy="3990545"/>
          </a:xfrm>
          <a:prstGeom prst="rect">
            <a:avLst/>
          </a:prstGeom>
        </p:spPr>
      </p:pic>
      <p:pic>
        <p:nvPicPr>
          <p:cNvPr id="10" name="Audio 9">
            <a:hlinkClick r:id="" action="ppaction://media"/>
            <a:extLst>
              <a:ext uri="{FF2B5EF4-FFF2-40B4-BE49-F238E27FC236}">
                <a16:creationId xmlns:a16="http://schemas.microsoft.com/office/drawing/2014/main" id="{409702CB-5759-BDC6-77E9-194F288803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9179132"/>
      </p:ext>
    </p:extLst>
  </p:cSld>
  <p:clrMapOvr>
    <a:masterClrMapping/>
  </p:clrMapOvr>
  <mc:AlternateContent xmlns:mc="http://schemas.openxmlformats.org/markup-compatibility/2006">
    <mc:Choice xmlns:p14="http://schemas.microsoft.com/office/powerpoint/2010/main" Requires="p14">
      <p:transition spd="slow" p14:dur="2000" advTm="40785"/>
    </mc:Choice>
    <mc:Fallback>
      <p:transition spd="slow" advTm="4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AEC8720-9F9E-4991-A56C-3C877628D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FC9D3DE-EE5E-47CA-87FC-CBFE121115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8" name="Freeform 5">
              <a:extLst>
                <a:ext uri="{FF2B5EF4-FFF2-40B4-BE49-F238E27FC236}">
                  <a16:creationId xmlns:a16="http://schemas.microsoft.com/office/drawing/2014/main" id="{15F78302-DF59-42A7-93A8-13DB2AE5F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
              <a:extLst>
                <a:ext uri="{FF2B5EF4-FFF2-40B4-BE49-F238E27FC236}">
                  <a16:creationId xmlns:a16="http://schemas.microsoft.com/office/drawing/2014/main" id="{BF00806F-B6DC-4958-9FB6-5BFB98A35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7">
              <a:extLst>
                <a:ext uri="{FF2B5EF4-FFF2-40B4-BE49-F238E27FC236}">
                  <a16:creationId xmlns:a16="http://schemas.microsoft.com/office/drawing/2014/main" id="{9B3D04FA-035E-4EA1-8FD8-645822B37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8">
              <a:extLst>
                <a:ext uri="{FF2B5EF4-FFF2-40B4-BE49-F238E27FC236}">
                  <a16:creationId xmlns:a16="http://schemas.microsoft.com/office/drawing/2014/main" id="{5073C624-0F5E-4EF7-A516-22F668EC4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
              <a:extLst>
                <a:ext uri="{FF2B5EF4-FFF2-40B4-BE49-F238E27FC236}">
                  <a16:creationId xmlns:a16="http://schemas.microsoft.com/office/drawing/2014/main" id="{855D3D35-FA65-4EAD-8BBA-3572F92C9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a:extLst>
                <a:ext uri="{FF2B5EF4-FFF2-40B4-BE49-F238E27FC236}">
                  <a16:creationId xmlns:a16="http://schemas.microsoft.com/office/drawing/2014/main" id="{AAD3EAC0-9C71-461C-9DF2-9198CD378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a:extLst>
                <a:ext uri="{FF2B5EF4-FFF2-40B4-BE49-F238E27FC236}">
                  <a16:creationId xmlns:a16="http://schemas.microsoft.com/office/drawing/2014/main" id="{8043B5E2-73A2-4F55-9C33-3F1203BE25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a:extLst>
                <a:ext uri="{FF2B5EF4-FFF2-40B4-BE49-F238E27FC236}">
                  <a16:creationId xmlns:a16="http://schemas.microsoft.com/office/drawing/2014/main" id="{D206F3AA-5F82-497A-9377-4752C6CB8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a:extLst>
                <a:ext uri="{FF2B5EF4-FFF2-40B4-BE49-F238E27FC236}">
                  <a16:creationId xmlns:a16="http://schemas.microsoft.com/office/drawing/2014/main" id="{3BDC3A29-240A-4A90-9EB1-C034BEECF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a:extLst>
                <a:ext uri="{FF2B5EF4-FFF2-40B4-BE49-F238E27FC236}">
                  <a16:creationId xmlns:a16="http://schemas.microsoft.com/office/drawing/2014/main" id="{0BBB9EE2-DB8A-47E5-B035-568BF1BC8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a:extLst>
                <a:ext uri="{FF2B5EF4-FFF2-40B4-BE49-F238E27FC236}">
                  <a16:creationId xmlns:a16="http://schemas.microsoft.com/office/drawing/2014/main" id="{71D6DE99-4D86-49C3-853F-B6CBC1EF7B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a:extLst>
                <a:ext uri="{FF2B5EF4-FFF2-40B4-BE49-F238E27FC236}">
                  <a16:creationId xmlns:a16="http://schemas.microsoft.com/office/drawing/2014/main" id="{E429F2E4-3CC9-4002-B225-4ED4E8542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a:extLst>
                <a:ext uri="{FF2B5EF4-FFF2-40B4-BE49-F238E27FC236}">
                  <a16:creationId xmlns:a16="http://schemas.microsoft.com/office/drawing/2014/main" id="{91D64939-F442-4648-8508-C255BB010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a:extLst>
                <a:ext uri="{FF2B5EF4-FFF2-40B4-BE49-F238E27FC236}">
                  <a16:creationId xmlns:a16="http://schemas.microsoft.com/office/drawing/2014/main" id="{FEC920D6-C72C-4AAF-9D4A-E3DB14CB1E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a:extLst>
                <a:ext uri="{FF2B5EF4-FFF2-40B4-BE49-F238E27FC236}">
                  <a16:creationId xmlns:a16="http://schemas.microsoft.com/office/drawing/2014/main" id="{FC186720-3B9A-49E3-925C-CD3117A1B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a:extLst>
                <a:ext uri="{FF2B5EF4-FFF2-40B4-BE49-F238E27FC236}">
                  <a16:creationId xmlns:a16="http://schemas.microsoft.com/office/drawing/2014/main" id="{6A498171-D325-453C-AB63-2DD92B925D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a:extLst>
                <a:ext uri="{FF2B5EF4-FFF2-40B4-BE49-F238E27FC236}">
                  <a16:creationId xmlns:a16="http://schemas.microsoft.com/office/drawing/2014/main" id="{2C008D0D-10F4-4CA6-B1A7-367EFB1E5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a:extLst>
                <a:ext uri="{FF2B5EF4-FFF2-40B4-BE49-F238E27FC236}">
                  <a16:creationId xmlns:a16="http://schemas.microsoft.com/office/drawing/2014/main" id="{AD021622-1CF4-47F2-9721-82558A06B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a:extLst>
                <a:ext uri="{FF2B5EF4-FFF2-40B4-BE49-F238E27FC236}">
                  <a16:creationId xmlns:a16="http://schemas.microsoft.com/office/drawing/2014/main" id="{03C0B8F8-3E67-40CD-AF81-35783736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a:extLst>
                <a:ext uri="{FF2B5EF4-FFF2-40B4-BE49-F238E27FC236}">
                  <a16:creationId xmlns:a16="http://schemas.microsoft.com/office/drawing/2014/main" id="{A6CA7BB0-C646-4235-93D7-E3D862519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a:extLst>
                <a:ext uri="{FF2B5EF4-FFF2-40B4-BE49-F238E27FC236}">
                  <a16:creationId xmlns:a16="http://schemas.microsoft.com/office/drawing/2014/main" id="{E0CB8FBE-17E7-48A1-A248-385A6EC59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69">
            <a:extLst>
              <a:ext uri="{FF2B5EF4-FFF2-40B4-BE49-F238E27FC236}">
                <a16:creationId xmlns:a16="http://schemas.microsoft.com/office/drawing/2014/main" id="{DD703C27-FC5D-4D45-A79A-781E602E0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22">
            <a:extLst>
              <a:ext uri="{FF2B5EF4-FFF2-40B4-BE49-F238E27FC236}">
                <a16:creationId xmlns:a16="http://schemas.microsoft.com/office/drawing/2014/main" id="{2DCA3515-2ECA-4A04-92E6-BF19804EC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5AEABE3-02E1-42CD-8375-3018E794A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486B4-077F-DF4F-8F96-2DF6559B0B73}"/>
              </a:ext>
            </a:extLst>
          </p:cNvPr>
          <p:cNvSpPr>
            <a:spLocks noGrp="1"/>
          </p:cNvSpPr>
          <p:nvPr>
            <p:ph type="title"/>
          </p:nvPr>
        </p:nvSpPr>
        <p:spPr>
          <a:xfrm>
            <a:off x="873978" y="1718735"/>
            <a:ext cx="5767566" cy="1072378"/>
          </a:xfrm>
        </p:spPr>
        <p:txBody>
          <a:bodyPr anchor="ctr">
            <a:normAutofit/>
          </a:bodyPr>
          <a:lstStyle/>
          <a:p>
            <a:r>
              <a:rPr lang="en-US" sz="3600" dirty="0"/>
              <a:t>Coping Skills</a:t>
            </a:r>
          </a:p>
        </p:txBody>
      </p:sp>
      <p:sp>
        <p:nvSpPr>
          <p:cNvPr id="3" name="Content Placeholder 2">
            <a:extLst>
              <a:ext uri="{FF2B5EF4-FFF2-40B4-BE49-F238E27FC236}">
                <a16:creationId xmlns:a16="http://schemas.microsoft.com/office/drawing/2014/main" id="{3544FF98-8CFF-D944-A40D-9DB3A58F13B7}"/>
              </a:ext>
            </a:extLst>
          </p:cNvPr>
          <p:cNvSpPr>
            <a:spLocks noGrp="1"/>
          </p:cNvSpPr>
          <p:nvPr>
            <p:ph idx="1"/>
          </p:nvPr>
        </p:nvSpPr>
        <p:spPr>
          <a:xfrm>
            <a:off x="873102" y="2789239"/>
            <a:ext cx="5768442" cy="2683606"/>
          </a:xfrm>
        </p:spPr>
        <p:txBody>
          <a:bodyPr>
            <a:noAutofit/>
          </a:bodyPr>
          <a:lstStyle/>
          <a:p>
            <a:pPr>
              <a:lnSpc>
                <a:spcPct val="110000"/>
              </a:lnSpc>
            </a:pPr>
            <a:r>
              <a:rPr lang="en-US" sz="1400" dirty="0">
                <a:solidFill>
                  <a:schemeClr val="bg1"/>
                </a:solidFill>
              </a:rPr>
              <a:t>Creative writing interventions provide clients with a new go-to coping skill. Clients who continue to write on their own reap its therapeutic benefits even without any clinical debriefing (</a:t>
            </a:r>
            <a:r>
              <a:rPr lang="en-US" sz="1400" dirty="0" err="1">
                <a:solidFill>
                  <a:schemeClr val="bg1"/>
                </a:solidFill>
              </a:rPr>
              <a:t>Gripsrud</a:t>
            </a:r>
            <a:r>
              <a:rPr lang="en-US" sz="1400" dirty="0">
                <a:solidFill>
                  <a:schemeClr val="bg1"/>
                </a:solidFill>
              </a:rPr>
              <a:t> et al., 2016; Snead et al., 2015)</a:t>
            </a:r>
          </a:p>
          <a:p>
            <a:pPr>
              <a:lnSpc>
                <a:spcPct val="110000"/>
              </a:lnSpc>
            </a:pPr>
            <a:r>
              <a:rPr lang="en-US" sz="1400" dirty="0">
                <a:solidFill>
                  <a:schemeClr val="bg1"/>
                </a:solidFill>
              </a:rPr>
              <a:t>Focusing on the nuances of the world (instead of focusing on one’s triggers and cues) while honing the skill of writing can increase motivation for sustained recovery (</a:t>
            </a:r>
            <a:r>
              <a:rPr lang="en-US" sz="1400" dirty="0" err="1">
                <a:solidFill>
                  <a:schemeClr val="bg1"/>
                </a:solidFill>
              </a:rPr>
              <a:t>Hellum</a:t>
            </a:r>
            <a:r>
              <a:rPr lang="en-US" sz="1400" dirty="0">
                <a:solidFill>
                  <a:schemeClr val="bg1"/>
                </a:solidFill>
              </a:rPr>
              <a:t> et al., 2017)</a:t>
            </a:r>
          </a:p>
          <a:p>
            <a:pPr>
              <a:lnSpc>
                <a:spcPct val="110000"/>
              </a:lnSpc>
            </a:pPr>
            <a:r>
              <a:rPr lang="en-US" sz="1400" dirty="0">
                <a:solidFill>
                  <a:schemeClr val="bg1"/>
                </a:solidFill>
              </a:rPr>
              <a:t>Creative writing therapy groups can increase the joy and pleasure clients get from reading and writing—this provides clients with a positive replacement activity for substance use (Tarp et al., 2020)</a:t>
            </a:r>
          </a:p>
        </p:txBody>
      </p:sp>
      <p:sp>
        <p:nvSpPr>
          <p:cNvPr id="76" name="Rectangle 75">
            <a:extLst>
              <a:ext uri="{FF2B5EF4-FFF2-40B4-BE49-F238E27FC236}">
                <a16:creationId xmlns:a16="http://schemas.microsoft.com/office/drawing/2014/main" id="{2BA39A47-44BB-497B-8222-8E441D8F7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Person with idea with solid fill">
            <a:extLst>
              <a:ext uri="{FF2B5EF4-FFF2-40B4-BE49-F238E27FC236}">
                <a16:creationId xmlns:a16="http://schemas.microsoft.com/office/drawing/2014/main" id="{248E1696-5882-3D2A-BA5D-3E9A417A63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6652" y="1438299"/>
            <a:ext cx="3990545" cy="3990545"/>
          </a:xfrm>
          <a:prstGeom prst="rect">
            <a:avLst/>
          </a:prstGeom>
        </p:spPr>
      </p:pic>
      <p:pic>
        <p:nvPicPr>
          <p:cNvPr id="10" name="Audio 9">
            <a:hlinkClick r:id="" action="ppaction://media"/>
            <a:extLst>
              <a:ext uri="{FF2B5EF4-FFF2-40B4-BE49-F238E27FC236}">
                <a16:creationId xmlns:a16="http://schemas.microsoft.com/office/drawing/2014/main" id="{7EDB9FE0-406B-F71D-507E-8F277FB09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8357787"/>
      </p:ext>
    </p:extLst>
  </p:cSld>
  <p:clrMapOvr>
    <a:masterClrMapping/>
  </p:clrMapOvr>
  <mc:AlternateContent xmlns:mc="http://schemas.openxmlformats.org/markup-compatibility/2006">
    <mc:Choice xmlns:p14="http://schemas.microsoft.com/office/powerpoint/2010/main" Requires="p14">
      <p:transition spd="slow" p14:dur="2000" advTm="50782"/>
    </mc:Choice>
    <mc:Fallback>
      <p:transition spd="slow" advTm="5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E055-A0E6-E34C-A5A3-5CD0730348C3}"/>
              </a:ext>
            </a:extLst>
          </p:cNvPr>
          <p:cNvSpPr>
            <a:spLocks noGrp="1"/>
          </p:cNvSpPr>
          <p:nvPr>
            <p:ph type="title"/>
          </p:nvPr>
        </p:nvSpPr>
        <p:spPr>
          <a:xfrm>
            <a:off x="888631" y="2349925"/>
            <a:ext cx="3498979" cy="2456442"/>
          </a:xfrm>
        </p:spPr>
        <p:txBody>
          <a:bodyPr>
            <a:normAutofit/>
          </a:bodyPr>
          <a:lstStyle/>
          <a:p>
            <a:r>
              <a:rPr lang="en-US"/>
              <a:t>Benefits for Clients</a:t>
            </a:r>
          </a:p>
        </p:txBody>
      </p:sp>
      <p:graphicFrame>
        <p:nvGraphicFramePr>
          <p:cNvPr id="7" name="Content Placeholder 2">
            <a:extLst>
              <a:ext uri="{FF2B5EF4-FFF2-40B4-BE49-F238E27FC236}">
                <a16:creationId xmlns:a16="http://schemas.microsoft.com/office/drawing/2014/main" id="{FFDA4372-E500-A792-AA22-A6C4B789B425}"/>
              </a:ext>
            </a:extLst>
          </p:cNvPr>
          <p:cNvGraphicFramePr>
            <a:graphicFrameLocks noGrp="1"/>
          </p:cNvGraphicFramePr>
          <p:nvPr>
            <p:ph idx="1"/>
            <p:extLst>
              <p:ext uri="{D42A27DB-BD31-4B8C-83A1-F6EECF244321}">
                <p14:modId xmlns:p14="http://schemas.microsoft.com/office/powerpoint/2010/main" val="1069038635"/>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7CCF72ED-038B-2108-83A8-4CC7A38D6B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24239201"/>
      </p:ext>
    </p:extLst>
  </p:cSld>
  <p:clrMapOvr>
    <a:masterClrMapping/>
  </p:clrMapOvr>
  <mc:AlternateContent xmlns:mc="http://schemas.openxmlformats.org/markup-compatibility/2006">
    <mc:Choice xmlns:p14="http://schemas.microsoft.com/office/powerpoint/2010/main" Requires="p14">
      <p:transition spd="slow" p14:dur="2000" advTm="40913"/>
    </mc:Choice>
    <mc:Fallback>
      <p:transition spd="slow" advTm="4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FEA066D-AFC5-E141-93A2-7D44C971AE86}"/>
              </a:ext>
            </a:extLst>
          </p:cNvPr>
          <p:cNvSpPr>
            <a:spLocks noGrp="1"/>
          </p:cNvSpPr>
          <p:nvPr>
            <p:ph type="title"/>
          </p:nvPr>
        </p:nvSpPr>
        <p:spPr>
          <a:xfrm>
            <a:off x="1759287" y="798881"/>
            <a:ext cx="8673427" cy="1048945"/>
          </a:xfrm>
        </p:spPr>
        <p:txBody>
          <a:bodyPr>
            <a:normAutofit/>
          </a:bodyPr>
          <a:lstStyle/>
          <a:p>
            <a:r>
              <a:rPr lang="en-US">
                <a:solidFill>
                  <a:schemeClr val="tx1"/>
                </a:solidFill>
              </a:rPr>
              <a:t>But, how does it work?</a:t>
            </a:r>
            <a:endParaRPr lang="en-US" dirty="0">
              <a:solidFill>
                <a:schemeClr val="tx1"/>
              </a:solidFill>
            </a:endParaRPr>
          </a:p>
        </p:txBody>
      </p:sp>
      <p:graphicFrame>
        <p:nvGraphicFramePr>
          <p:cNvPr id="5" name="Content Placeholder 2">
            <a:extLst>
              <a:ext uri="{FF2B5EF4-FFF2-40B4-BE49-F238E27FC236}">
                <a16:creationId xmlns:a16="http://schemas.microsoft.com/office/drawing/2014/main" id="{72B9D114-5705-F7F1-4DA8-FF8D5323D713}"/>
              </a:ext>
            </a:extLst>
          </p:cNvPr>
          <p:cNvGraphicFramePr>
            <a:graphicFrameLocks noGrp="1"/>
          </p:cNvGraphicFramePr>
          <p:nvPr>
            <p:ph idx="1"/>
            <p:extLst>
              <p:ext uri="{D42A27DB-BD31-4B8C-83A1-F6EECF244321}">
                <p14:modId xmlns:p14="http://schemas.microsoft.com/office/powerpoint/2010/main" val="2210531903"/>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 name="Audio 35">
            <a:hlinkClick r:id="" action="ppaction://media"/>
            <a:extLst>
              <a:ext uri="{FF2B5EF4-FFF2-40B4-BE49-F238E27FC236}">
                <a16:creationId xmlns:a16="http://schemas.microsoft.com/office/drawing/2014/main" id="{34321411-9D4C-AB9F-D827-AD02987899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9531423"/>
      </p:ext>
    </p:extLst>
  </p:cSld>
  <p:clrMapOvr>
    <a:masterClrMapping/>
  </p:clrMapOvr>
  <mc:AlternateContent xmlns:mc="http://schemas.openxmlformats.org/markup-compatibility/2006">
    <mc:Choice xmlns:p14="http://schemas.microsoft.com/office/powerpoint/2010/main" Requires="p14">
      <p:transition spd="slow" p14:dur="2000" advTm="119826"/>
    </mc:Choice>
    <mc:Fallback>
      <p:transition spd="slow" advTm="11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00C1733-0012-F14A-A9B1-152217CBA59F}"/>
              </a:ext>
            </a:extLst>
          </p:cNvPr>
          <p:cNvSpPr>
            <a:spLocks noGrp="1"/>
          </p:cNvSpPr>
          <p:nvPr>
            <p:ph type="title"/>
          </p:nvPr>
        </p:nvSpPr>
        <p:spPr>
          <a:xfrm>
            <a:off x="1759287" y="798881"/>
            <a:ext cx="8673427" cy="1048945"/>
          </a:xfrm>
        </p:spPr>
        <p:txBody>
          <a:bodyPr>
            <a:normAutofit/>
          </a:bodyPr>
          <a:lstStyle/>
          <a:p>
            <a:r>
              <a:rPr lang="en-US">
                <a:solidFill>
                  <a:schemeClr val="tx1"/>
                </a:solidFill>
              </a:rPr>
              <a:t>Interprofessional Collaboration </a:t>
            </a:r>
          </a:p>
        </p:txBody>
      </p:sp>
      <p:graphicFrame>
        <p:nvGraphicFramePr>
          <p:cNvPr id="5" name="Content Placeholder 2">
            <a:extLst>
              <a:ext uri="{FF2B5EF4-FFF2-40B4-BE49-F238E27FC236}">
                <a16:creationId xmlns:a16="http://schemas.microsoft.com/office/drawing/2014/main" id="{B3BC9FFF-2073-1688-16FA-69A0A8656D77}"/>
              </a:ext>
            </a:extLst>
          </p:cNvPr>
          <p:cNvGraphicFramePr>
            <a:graphicFrameLocks noGrp="1"/>
          </p:cNvGraphicFramePr>
          <p:nvPr>
            <p:ph idx="1"/>
            <p:extLst>
              <p:ext uri="{D42A27DB-BD31-4B8C-83A1-F6EECF244321}">
                <p14:modId xmlns:p14="http://schemas.microsoft.com/office/powerpoint/2010/main" val="2983517032"/>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A5BF12C2-E62C-23E8-E209-1B965066EB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6546930"/>
      </p:ext>
    </p:extLst>
  </p:cSld>
  <p:clrMapOvr>
    <a:masterClrMapping/>
  </p:clrMapOvr>
  <mc:AlternateContent xmlns:mc="http://schemas.openxmlformats.org/markup-compatibility/2006">
    <mc:Choice xmlns:p14="http://schemas.microsoft.com/office/powerpoint/2010/main" Requires="p14">
      <p:transition spd="slow" p14:dur="2000" advTm="66327"/>
    </mc:Choice>
    <mc:Fallback>
      <p:transition spd="slow" advTm="6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2C0E-17DB-754C-B1C7-CAAB35131B44}"/>
              </a:ext>
            </a:extLst>
          </p:cNvPr>
          <p:cNvSpPr>
            <a:spLocks noGrp="1"/>
          </p:cNvSpPr>
          <p:nvPr>
            <p:ph type="title"/>
          </p:nvPr>
        </p:nvSpPr>
        <p:spPr>
          <a:xfrm>
            <a:off x="888631" y="2349925"/>
            <a:ext cx="3498979" cy="2456442"/>
          </a:xfrm>
        </p:spPr>
        <p:txBody>
          <a:bodyPr>
            <a:normAutofit/>
          </a:bodyPr>
          <a:lstStyle/>
          <a:p>
            <a:r>
              <a:rPr lang="en-US"/>
              <a:t>The Need vs. The Reality</a:t>
            </a:r>
          </a:p>
        </p:txBody>
      </p:sp>
      <p:graphicFrame>
        <p:nvGraphicFramePr>
          <p:cNvPr id="49" name="Content Placeholder 2">
            <a:extLst>
              <a:ext uri="{FF2B5EF4-FFF2-40B4-BE49-F238E27FC236}">
                <a16:creationId xmlns:a16="http://schemas.microsoft.com/office/drawing/2014/main" id="{AD627754-2FB1-1509-2015-4685050A8E2F}"/>
              </a:ext>
            </a:extLst>
          </p:cNvPr>
          <p:cNvGraphicFramePr>
            <a:graphicFrameLocks noGrp="1"/>
          </p:cNvGraphicFramePr>
          <p:nvPr>
            <p:ph idx="1"/>
            <p:extLst>
              <p:ext uri="{D42A27DB-BD31-4B8C-83A1-F6EECF244321}">
                <p14:modId xmlns:p14="http://schemas.microsoft.com/office/powerpoint/2010/main" val="3585998439"/>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687314AE-BF1E-7139-7FAF-96E1B02587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39" name="TextBox 38">
            <a:extLst>
              <a:ext uri="{FF2B5EF4-FFF2-40B4-BE49-F238E27FC236}">
                <a16:creationId xmlns:a16="http://schemas.microsoft.com/office/drawing/2014/main" id="{64A10417-751F-EE66-BE66-AC2F62DF781B}"/>
              </a:ext>
            </a:extLst>
          </p:cNvPr>
          <p:cNvSpPr txBox="1"/>
          <p:nvPr/>
        </p:nvSpPr>
        <p:spPr>
          <a:xfrm>
            <a:off x="9448800" y="6434667"/>
            <a:ext cx="2455737" cy="646331"/>
          </a:xfrm>
          <a:prstGeom prst="rect">
            <a:avLst/>
          </a:prstGeom>
          <a:noFill/>
        </p:spPr>
        <p:txBody>
          <a:bodyPr wrap="none" rtlCol="0">
            <a:spAutoFit/>
          </a:bodyPr>
          <a:lstStyle/>
          <a:p>
            <a:r>
              <a:rPr lang="en-US" dirty="0"/>
              <a:t>(</a:t>
            </a:r>
            <a:r>
              <a:rPr lang="en-US" dirty="0" err="1"/>
              <a:t>Aletraris</a:t>
            </a:r>
            <a:r>
              <a:rPr lang="en-US" dirty="0"/>
              <a:t> et al., 2014)</a:t>
            </a:r>
          </a:p>
          <a:p>
            <a:endParaRPr lang="en-US" dirty="0"/>
          </a:p>
        </p:txBody>
      </p:sp>
    </p:spTree>
    <p:extLst>
      <p:ext uri="{BB962C8B-B14F-4D97-AF65-F5344CB8AC3E}">
        <p14:creationId xmlns:p14="http://schemas.microsoft.com/office/powerpoint/2010/main" val="4107925815"/>
      </p:ext>
    </p:extLst>
  </p:cSld>
  <p:clrMapOvr>
    <a:masterClrMapping/>
  </p:clrMapOvr>
  <mc:AlternateContent xmlns:mc="http://schemas.openxmlformats.org/markup-compatibility/2006">
    <mc:Choice xmlns:p14="http://schemas.microsoft.com/office/powerpoint/2010/main" Requires="p14">
      <p:transition spd="slow" p14:dur="2000" advTm="28897"/>
    </mc:Choice>
    <mc:Fallback>
      <p:transition spd="slow" advTm="2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5DB7-EDA3-314F-B52E-A7B6DCE489B1}"/>
              </a:ext>
            </a:extLst>
          </p:cNvPr>
          <p:cNvSpPr>
            <a:spLocks noGrp="1"/>
          </p:cNvSpPr>
          <p:nvPr>
            <p:ph type="title"/>
          </p:nvPr>
        </p:nvSpPr>
        <p:spPr>
          <a:xfrm>
            <a:off x="888631" y="2349925"/>
            <a:ext cx="3498979" cy="2456442"/>
          </a:xfrm>
        </p:spPr>
        <p:txBody>
          <a:bodyPr vert="horz" lIns="228600" tIns="228600" rIns="228600" bIns="0" rtlCol="0">
            <a:normAutofit/>
          </a:bodyPr>
          <a:lstStyle/>
          <a:p>
            <a:r>
              <a:rPr lang="en-US"/>
              <a:t>Current Landscape</a:t>
            </a:r>
          </a:p>
        </p:txBody>
      </p:sp>
      <p:graphicFrame>
        <p:nvGraphicFramePr>
          <p:cNvPr id="5" name="Content Placeholder 2">
            <a:extLst>
              <a:ext uri="{FF2B5EF4-FFF2-40B4-BE49-F238E27FC236}">
                <a16:creationId xmlns:a16="http://schemas.microsoft.com/office/drawing/2014/main" id="{2EDA0147-54B6-A42F-CF53-BBB707F86414}"/>
              </a:ext>
            </a:extLst>
          </p:cNvPr>
          <p:cNvGraphicFramePr>
            <a:graphicFrameLocks noGrp="1"/>
          </p:cNvGraphicFramePr>
          <p:nvPr>
            <p:ph idx="1"/>
            <p:extLst>
              <p:ext uri="{D42A27DB-BD31-4B8C-83A1-F6EECF244321}">
                <p14:modId xmlns:p14="http://schemas.microsoft.com/office/powerpoint/2010/main" val="3120184329"/>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2210601C-756B-1FF9-1A0F-A98655DA31C4}"/>
              </a:ext>
            </a:extLst>
          </p:cNvPr>
          <p:cNvSpPr txBox="1"/>
          <p:nvPr/>
        </p:nvSpPr>
        <p:spPr>
          <a:xfrm>
            <a:off x="9448800" y="6434667"/>
            <a:ext cx="2455737" cy="646331"/>
          </a:xfrm>
          <a:prstGeom prst="rect">
            <a:avLst/>
          </a:prstGeom>
          <a:noFill/>
        </p:spPr>
        <p:txBody>
          <a:bodyPr wrap="none" rtlCol="0">
            <a:spAutoFit/>
          </a:bodyPr>
          <a:lstStyle/>
          <a:p>
            <a:r>
              <a:rPr lang="en-US" dirty="0"/>
              <a:t>(</a:t>
            </a:r>
            <a:r>
              <a:rPr lang="en-US" dirty="0" err="1"/>
              <a:t>Aletraris</a:t>
            </a:r>
            <a:r>
              <a:rPr lang="en-US" dirty="0"/>
              <a:t> et al., 2014)</a:t>
            </a:r>
          </a:p>
          <a:p>
            <a:endParaRPr lang="en-US" dirty="0"/>
          </a:p>
        </p:txBody>
      </p:sp>
      <p:pic>
        <p:nvPicPr>
          <p:cNvPr id="35" name="Audio 34">
            <a:hlinkClick r:id="" action="ppaction://media"/>
            <a:extLst>
              <a:ext uri="{FF2B5EF4-FFF2-40B4-BE49-F238E27FC236}">
                <a16:creationId xmlns:a16="http://schemas.microsoft.com/office/drawing/2014/main" id="{5B3FD68B-800E-F361-D365-2E743107D7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19230873"/>
      </p:ext>
    </p:extLst>
  </p:cSld>
  <p:clrMapOvr>
    <a:masterClrMapping/>
  </p:clrMapOvr>
  <mc:AlternateContent xmlns:mc="http://schemas.openxmlformats.org/markup-compatibility/2006">
    <mc:Choice xmlns:p14="http://schemas.microsoft.com/office/powerpoint/2010/main" Requires="p14">
      <p:transition spd="slow" p14:dur="2000" advTm="49946"/>
    </mc:Choice>
    <mc:Fallback>
      <p:transition spd="slow" advTm="4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86A4A7BC-77D8-4805-9231-659498CC5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455EFB23-7D5B-436F-8BB7-D00752486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5" name="Freeform 5">
              <a:extLst>
                <a:ext uri="{FF2B5EF4-FFF2-40B4-BE49-F238E27FC236}">
                  <a16:creationId xmlns:a16="http://schemas.microsoft.com/office/drawing/2014/main" id="{F223448E-7740-4F83-9B91-3FE1874B5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6">
              <a:extLst>
                <a:ext uri="{FF2B5EF4-FFF2-40B4-BE49-F238E27FC236}">
                  <a16:creationId xmlns:a16="http://schemas.microsoft.com/office/drawing/2014/main" id="{54041782-5F56-45C6-9DFF-8448BB3F2C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7">
              <a:extLst>
                <a:ext uri="{FF2B5EF4-FFF2-40B4-BE49-F238E27FC236}">
                  <a16:creationId xmlns:a16="http://schemas.microsoft.com/office/drawing/2014/main" id="{5D8DE9A0-55FB-4F0D-A8BA-30E0BD248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8">
              <a:extLst>
                <a:ext uri="{FF2B5EF4-FFF2-40B4-BE49-F238E27FC236}">
                  <a16:creationId xmlns:a16="http://schemas.microsoft.com/office/drawing/2014/main" id="{5BAB5395-AC18-477D-BB4C-E786E2E07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9">
              <a:extLst>
                <a:ext uri="{FF2B5EF4-FFF2-40B4-BE49-F238E27FC236}">
                  <a16:creationId xmlns:a16="http://schemas.microsoft.com/office/drawing/2014/main" id="{EFB2F8CF-71DD-4D00-9D12-EE1E3F2859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
              <a:extLst>
                <a:ext uri="{FF2B5EF4-FFF2-40B4-BE49-F238E27FC236}">
                  <a16:creationId xmlns:a16="http://schemas.microsoft.com/office/drawing/2014/main" id="{B05F2004-FA01-489C-83FD-59538D955B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1">
              <a:extLst>
                <a:ext uri="{FF2B5EF4-FFF2-40B4-BE49-F238E27FC236}">
                  <a16:creationId xmlns:a16="http://schemas.microsoft.com/office/drawing/2014/main" id="{D7F17554-9366-40D8-BC32-6D50C7FC1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2">
              <a:extLst>
                <a:ext uri="{FF2B5EF4-FFF2-40B4-BE49-F238E27FC236}">
                  <a16:creationId xmlns:a16="http://schemas.microsoft.com/office/drawing/2014/main" id="{8897B7B5-DAEF-4E6E-A8F5-08370082BC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3">
              <a:extLst>
                <a:ext uri="{FF2B5EF4-FFF2-40B4-BE49-F238E27FC236}">
                  <a16:creationId xmlns:a16="http://schemas.microsoft.com/office/drawing/2014/main" id="{17E245BD-FAE5-44AE-A4A1-06712F260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
              <a:extLst>
                <a:ext uri="{FF2B5EF4-FFF2-40B4-BE49-F238E27FC236}">
                  <a16:creationId xmlns:a16="http://schemas.microsoft.com/office/drawing/2014/main" id="{21606FCE-7558-4F9B-BDF8-CFCC0ADDE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5">
              <a:extLst>
                <a:ext uri="{FF2B5EF4-FFF2-40B4-BE49-F238E27FC236}">
                  <a16:creationId xmlns:a16="http://schemas.microsoft.com/office/drawing/2014/main" id="{FF845C57-2E18-430B-858D-2FF56A5EA3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
              <a:extLst>
                <a:ext uri="{FF2B5EF4-FFF2-40B4-BE49-F238E27FC236}">
                  <a16:creationId xmlns:a16="http://schemas.microsoft.com/office/drawing/2014/main" id="{7C4715CD-C981-461D-BE7A-4F2EAE6713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7">
              <a:extLst>
                <a:ext uri="{FF2B5EF4-FFF2-40B4-BE49-F238E27FC236}">
                  <a16:creationId xmlns:a16="http://schemas.microsoft.com/office/drawing/2014/main" id="{EF0F6E73-378E-469C-B52A-6AB269094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8">
              <a:extLst>
                <a:ext uri="{FF2B5EF4-FFF2-40B4-BE49-F238E27FC236}">
                  <a16:creationId xmlns:a16="http://schemas.microsoft.com/office/drawing/2014/main" id="{46BD0DC6-B17C-4ED1-8A0C-FDF4DBA59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9">
              <a:extLst>
                <a:ext uri="{FF2B5EF4-FFF2-40B4-BE49-F238E27FC236}">
                  <a16:creationId xmlns:a16="http://schemas.microsoft.com/office/drawing/2014/main" id="{A1CFF211-6220-41D0-A959-61B421F9A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20">
              <a:extLst>
                <a:ext uri="{FF2B5EF4-FFF2-40B4-BE49-F238E27FC236}">
                  <a16:creationId xmlns:a16="http://schemas.microsoft.com/office/drawing/2014/main" id="{AB745C08-4496-47B5-8E4E-F53DD5FBF1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21">
              <a:extLst>
                <a:ext uri="{FF2B5EF4-FFF2-40B4-BE49-F238E27FC236}">
                  <a16:creationId xmlns:a16="http://schemas.microsoft.com/office/drawing/2014/main" id="{7931007B-25B3-4A01-B5D9-78B729791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22">
              <a:extLst>
                <a:ext uri="{FF2B5EF4-FFF2-40B4-BE49-F238E27FC236}">
                  <a16:creationId xmlns:a16="http://schemas.microsoft.com/office/drawing/2014/main" id="{0DED2F70-81AD-468B-A952-03E6C27D4B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23">
              <a:extLst>
                <a:ext uri="{FF2B5EF4-FFF2-40B4-BE49-F238E27FC236}">
                  <a16:creationId xmlns:a16="http://schemas.microsoft.com/office/drawing/2014/main" id="{4A06242B-2422-4041-9CE9-8173DE090D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24">
              <a:extLst>
                <a:ext uri="{FF2B5EF4-FFF2-40B4-BE49-F238E27FC236}">
                  <a16:creationId xmlns:a16="http://schemas.microsoft.com/office/drawing/2014/main" id="{91D9EE3B-7A7C-44C1-A9BD-77335B1A1B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25">
              <a:extLst>
                <a:ext uri="{FF2B5EF4-FFF2-40B4-BE49-F238E27FC236}">
                  <a16:creationId xmlns:a16="http://schemas.microsoft.com/office/drawing/2014/main" id="{6A99CD50-E1AE-49D1-A3BD-A5766D9EB2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7" name="Group 176">
            <a:extLst>
              <a:ext uri="{FF2B5EF4-FFF2-40B4-BE49-F238E27FC236}">
                <a16:creationId xmlns:a16="http://schemas.microsoft.com/office/drawing/2014/main" id="{163E25DF-0BE3-467A-B521-E455154EDE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78" name="Rectangle 177">
              <a:extLst>
                <a:ext uri="{FF2B5EF4-FFF2-40B4-BE49-F238E27FC236}">
                  <a16:creationId xmlns:a16="http://schemas.microsoft.com/office/drawing/2014/main" id="{BBDFD177-6D5B-4749-9889-B6AD010EC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22">
              <a:extLst>
                <a:ext uri="{FF2B5EF4-FFF2-40B4-BE49-F238E27FC236}">
                  <a16:creationId xmlns:a16="http://schemas.microsoft.com/office/drawing/2014/main" id="{D992FDAC-F232-4EF7-BA8F-6FE55DAA2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4B4BF2FC-A4EE-4871-9617-7BB006BD7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0792545-8D1D-0449-A07C-1E95E3603ECE}"/>
              </a:ext>
            </a:extLst>
          </p:cNvPr>
          <p:cNvSpPr>
            <a:spLocks noGrp="1"/>
          </p:cNvSpPr>
          <p:nvPr>
            <p:ph type="title"/>
          </p:nvPr>
        </p:nvSpPr>
        <p:spPr>
          <a:xfrm>
            <a:off x="888631" y="2358391"/>
            <a:ext cx="3498979" cy="2453676"/>
          </a:xfrm>
        </p:spPr>
        <p:txBody>
          <a:bodyPr vert="horz" lIns="228600" tIns="228600" rIns="228600" bIns="0" rtlCol="0">
            <a:normAutofit/>
          </a:bodyPr>
          <a:lstStyle/>
          <a:p>
            <a:r>
              <a:rPr lang="en-US" dirty="0"/>
              <a:t>Substance Use Disorders:</a:t>
            </a:r>
            <a:br>
              <a:rPr lang="en-US" dirty="0"/>
            </a:br>
            <a:r>
              <a:rPr lang="en-US" dirty="0"/>
              <a:t>Diagnostic Criteria</a:t>
            </a:r>
          </a:p>
        </p:txBody>
      </p:sp>
      <p:sp useBgFill="1">
        <p:nvSpPr>
          <p:cNvPr id="182" name="Rectangle 181">
            <a:extLst>
              <a:ext uri="{FF2B5EF4-FFF2-40B4-BE49-F238E27FC236}">
                <a16:creationId xmlns:a16="http://schemas.microsoft.com/office/drawing/2014/main" id="{12ADD898-8A29-4997-B60E-14600C410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29783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ontent Placeholder 78">
            <a:extLst>
              <a:ext uri="{FF2B5EF4-FFF2-40B4-BE49-F238E27FC236}">
                <a16:creationId xmlns:a16="http://schemas.microsoft.com/office/drawing/2014/main" id="{F8AB8F87-0F14-B90C-0047-536C1D151B50}"/>
              </a:ext>
            </a:extLst>
          </p:cNvPr>
          <p:cNvSpPr>
            <a:spLocks noGrp="1"/>
          </p:cNvSpPr>
          <p:nvPr>
            <p:ph idx="1"/>
          </p:nvPr>
        </p:nvSpPr>
        <p:spPr>
          <a:xfrm>
            <a:off x="5135654" y="222436"/>
            <a:ext cx="6281873" cy="1783977"/>
          </a:xfrm>
        </p:spPr>
        <p:txBody>
          <a:bodyPr>
            <a:normAutofit/>
          </a:bodyPr>
          <a:lstStyle/>
          <a:p>
            <a:pPr marL="0" indent="0">
              <a:buNone/>
            </a:pPr>
            <a:r>
              <a:rPr lang="en-US" dirty="0"/>
              <a:t>A substance use disorder is diagnosed by the presence of two or more of the following eleven criteria over a 12-month period</a:t>
            </a:r>
          </a:p>
        </p:txBody>
      </p:sp>
      <p:sp>
        <p:nvSpPr>
          <p:cNvPr id="63" name="TextBox 62">
            <a:extLst>
              <a:ext uri="{FF2B5EF4-FFF2-40B4-BE49-F238E27FC236}">
                <a16:creationId xmlns:a16="http://schemas.microsoft.com/office/drawing/2014/main" id="{861EC5AD-9A16-9141-8BA8-9928A3316819}"/>
              </a:ext>
            </a:extLst>
          </p:cNvPr>
          <p:cNvSpPr txBox="1"/>
          <p:nvPr/>
        </p:nvSpPr>
        <p:spPr>
          <a:xfrm>
            <a:off x="8178373" y="6588765"/>
            <a:ext cx="2770313" cy="276999"/>
          </a:xfrm>
          <a:prstGeom prst="rect">
            <a:avLst/>
          </a:prstGeom>
          <a:noFill/>
        </p:spPr>
        <p:txBody>
          <a:bodyPr wrap="square" rtlCol="0">
            <a:spAutoFit/>
          </a:bodyPr>
          <a:lstStyle/>
          <a:p>
            <a:r>
              <a:rPr lang="en-US" sz="1200" dirty="0"/>
              <a:t>(Recovery Research Institute, n.d.)</a:t>
            </a:r>
          </a:p>
        </p:txBody>
      </p:sp>
      <p:pic>
        <p:nvPicPr>
          <p:cNvPr id="6" name="Picture 5">
            <a:extLst>
              <a:ext uri="{FF2B5EF4-FFF2-40B4-BE49-F238E27FC236}">
                <a16:creationId xmlns:a16="http://schemas.microsoft.com/office/drawing/2014/main" id="{E7459977-25E8-224D-AD0F-3D4D3729D8C8}"/>
              </a:ext>
            </a:extLst>
          </p:cNvPr>
          <p:cNvPicPr>
            <a:picLocks noChangeAspect="1"/>
          </p:cNvPicPr>
          <p:nvPr/>
        </p:nvPicPr>
        <p:blipFill>
          <a:blip r:embed="rId4"/>
          <a:stretch>
            <a:fillRect/>
          </a:stretch>
        </p:blipFill>
        <p:spPr>
          <a:xfrm>
            <a:off x="6096000" y="1866702"/>
            <a:ext cx="4578350" cy="4717471"/>
          </a:xfrm>
          <a:prstGeom prst="rect">
            <a:avLst/>
          </a:prstGeom>
        </p:spPr>
      </p:pic>
      <p:pic>
        <p:nvPicPr>
          <p:cNvPr id="7" name="Audio 6">
            <a:hlinkClick r:id="" action="ppaction://media"/>
            <a:extLst>
              <a:ext uri="{FF2B5EF4-FFF2-40B4-BE49-F238E27FC236}">
                <a16:creationId xmlns:a16="http://schemas.microsoft.com/office/drawing/2014/main" id="{C580DEE8-217C-C077-5EB0-202E021A9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8479739"/>
      </p:ext>
    </p:extLst>
  </p:cSld>
  <p:clrMapOvr>
    <a:masterClrMapping/>
  </p:clrMapOvr>
  <mc:AlternateContent xmlns:mc="http://schemas.openxmlformats.org/markup-compatibility/2006">
    <mc:Choice xmlns:p14="http://schemas.microsoft.com/office/powerpoint/2010/main" Requires="p14">
      <p:transition spd="slow" p14:dur="2000" advTm="36675"/>
    </mc:Choice>
    <mc:Fallback>
      <p:transition spd="slow" advTm="3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E86CBFF-734C-2049-9775-C14CF6F84DB4}"/>
              </a:ext>
            </a:extLst>
          </p:cNvPr>
          <p:cNvSpPr>
            <a:spLocks noGrp="1"/>
          </p:cNvSpPr>
          <p:nvPr>
            <p:ph type="title"/>
          </p:nvPr>
        </p:nvSpPr>
        <p:spPr>
          <a:xfrm>
            <a:off x="1759287" y="798881"/>
            <a:ext cx="8673427" cy="1048945"/>
          </a:xfrm>
        </p:spPr>
        <p:txBody>
          <a:bodyPr>
            <a:normAutofit/>
          </a:bodyPr>
          <a:lstStyle/>
          <a:p>
            <a:r>
              <a:rPr lang="en-US" sz="3400" dirty="0">
                <a:solidFill>
                  <a:schemeClr val="tx1"/>
                </a:solidFill>
              </a:rPr>
              <a:t>Bringing Creative Writing into Your Treatment Groups</a:t>
            </a:r>
          </a:p>
        </p:txBody>
      </p:sp>
      <p:graphicFrame>
        <p:nvGraphicFramePr>
          <p:cNvPr id="5" name="Content Placeholder 2">
            <a:extLst>
              <a:ext uri="{FF2B5EF4-FFF2-40B4-BE49-F238E27FC236}">
                <a16:creationId xmlns:a16="http://schemas.microsoft.com/office/drawing/2014/main" id="{43874E36-6DC3-C32C-C984-E1EC856EE0E4}"/>
              </a:ext>
            </a:extLst>
          </p:cNvPr>
          <p:cNvGraphicFramePr>
            <a:graphicFrameLocks noGrp="1"/>
          </p:cNvGraphicFramePr>
          <p:nvPr>
            <p:ph idx="1"/>
            <p:extLst>
              <p:ext uri="{D42A27DB-BD31-4B8C-83A1-F6EECF244321}">
                <p14:modId xmlns:p14="http://schemas.microsoft.com/office/powerpoint/2010/main" val="515376521"/>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F2FAEC0-0641-F76D-3177-BEB1DAE18C0F}"/>
              </a:ext>
            </a:extLst>
          </p:cNvPr>
          <p:cNvSpPr txBox="1"/>
          <p:nvPr/>
        </p:nvSpPr>
        <p:spPr>
          <a:xfrm>
            <a:off x="7111207" y="6509308"/>
            <a:ext cx="4983163" cy="738664"/>
          </a:xfrm>
          <a:prstGeom prst="rect">
            <a:avLst/>
          </a:prstGeom>
          <a:noFill/>
        </p:spPr>
        <p:txBody>
          <a:bodyPr wrap="square" rtlCol="0">
            <a:spAutoFit/>
          </a:bodyPr>
          <a:lstStyle/>
          <a:p>
            <a:r>
              <a:rPr lang="en-US" sz="1200" dirty="0"/>
              <a:t>(</a:t>
            </a:r>
            <a:r>
              <a:rPr lang="en-US" sz="1200" dirty="0" err="1"/>
              <a:t>Hellum</a:t>
            </a:r>
            <a:r>
              <a:rPr lang="en-US" sz="1200" dirty="0"/>
              <a:t> et al., 2017; Merriam Donovan et al., 2019;  Tarp et al., 2020)</a:t>
            </a:r>
          </a:p>
          <a:p>
            <a:endParaRPr lang="en-US" sz="1200" dirty="0"/>
          </a:p>
          <a:p>
            <a:endParaRPr lang="en-US" dirty="0"/>
          </a:p>
        </p:txBody>
      </p:sp>
      <p:pic>
        <p:nvPicPr>
          <p:cNvPr id="9" name="Audio 8">
            <a:hlinkClick r:id="" action="ppaction://media"/>
            <a:extLst>
              <a:ext uri="{FF2B5EF4-FFF2-40B4-BE49-F238E27FC236}">
                <a16:creationId xmlns:a16="http://schemas.microsoft.com/office/drawing/2014/main" id="{9FA890E9-13FB-47F4-DC52-3134990027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3981162"/>
      </p:ext>
    </p:extLst>
  </p:cSld>
  <p:clrMapOvr>
    <a:masterClrMapping/>
  </p:clrMapOvr>
  <mc:AlternateContent xmlns:mc="http://schemas.openxmlformats.org/markup-compatibility/2006">
    <mc:Choice xmlns:p14="http://schemas.microsoft.com/office/powerpoint/2010/main" Requires="p14">
      <p:transition spd="slow" p14:dur="2000" advTm="111026"/>
    </mc:Choice>
    <mc:Fallback>
      <p:transition spd="slow" advTm="11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2DE8B47-DF9E-564D-8A6E-8EE71EE164D4}"/>
              </a:ext>
            </a:extLst>
          </p:cNvPr>
          <p:cNvSpPr>
            <a:spLocks noGrp="1"/>
          </p:cNvSpPr>
          <p:nvPr>
            <p:ph type="title"/>
          </p:nvPr>
        </p:nvSpPr>
        <p:spPr>
          <a:xfrm>
            <a:off x="1759287" y="798881"/>
            <a:ext cx="8673427" cy="1048945"/>
          </a:xfrm>
        </p:spPr>
        <p:txBody>
          <a:bodyPr>
            <a:normAutofit/>
          </a:bodyPr>
          <a:lstStyle/>
          <a:p>
            <a:r>
              <a:rPr lang="en-US">
                <a:solidFill>
                  <a:schemeClr val="tx1"/>
                </a:solidFill>
              </a:rPr>
              <a:t>Recommended Approaches</a:t>
            </a:r>
          </a:p>
        </p:txBody>
      </p:sp>
      <p:graphicFrame>
        <p:nvGraphicFramePr>
          <p:cNvPr id="5" name="Content Placeholder 2">
            <a:extLst>
              <a:ext uri="{FF2B5EF4-FFF2-40B4-BE49-F238E27FC236}">
                <a16:creationId xmlns:a16="http://schemas.microsoft.com/office/drawing/2014/main" id="{DF0D9D14-0AC8-5BA6-2AC5-DC6665B4986A}"/>
              </a:ext>
            </a:extLst>
          </p:cNvPr>
          <p:cNvGraphicFramePr>
            <a:graphicFrameLocks noGrp="1"/>
          </p:cNvGraphicFramePr>
          <p:nvPr>
            <p:ph idx="1"/>
            <p:extLst>
              <p:ext uri="{D42A27DB-BD31-4B8C-83A1-F6EECF244321}">
                <p14:modId xmlns:p14="http://schemas.microsoft.com/office/powerpoint/2010/main" val="2507132773"/>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TextBox 32">
            <a:extLst>
              <a:ext uri="{FF2B5EF4-FFF2-40B4-BE49-F238E27FC236}">
                <a16:creationId xmlns:a16="http://schemas.microsoft.com/office/drawing/2014/main" id="{1B54B057-2A52-FB34-5CB9-A89E626B5B09}"/>
              </a:ext>
            </a:extLst>
          </p:cNvPr>
          <p:cNvSpPr txBox="1"/>
          <p:nvPr/>
        </p:nvSpPr>
        <p:spPr>
          <a:xfrm>
            <a:off x="7111207" y="6509308"/>
            <a:ext cx="4983163" cy="738664"/>
          </a:xfrm>
          <a:prstGeom prst="rect">
            <a:avLst/>
          </a:prstGeom>
          <a:noFill/>
        </p:spPr>
        <p:txBody>
          <a:bodyPr wrap="square" rtlCol="0">
            <a:spAutoFit/>
          </a:bodyPr>
          <a:lstStyle/>
          <a:p>
            <a:r>
              <a:rPr lang="en-US" sz="1200" dirty="0"/>
              <a:t>(</a:t>
            </a:r>
            <a:r>
              <a:rPr lang="en-US" sz="1200" dirty="0" err="1"/>
              <a:t>Hellum</a:t>
            </a:r>
            <a:r>
              <a:rPr lang="en-US" sz="1200" dirty="0"/>
              <a:t> et al., 2017; Merriam Donovan et al., 2019;  Tarp et al., 2020)</a:t>
            </a:r>
          </a:p>
          <a:p>
            <a:endParaRPr lang="en-US" sz="1200" dirty="0"/>
          </a:p>
          <a:p>
            <a:endParaRPr lang="en-US" dirty="0"/>
          </a:p>
        </p:txBody>
      </p:sp>
      <p:pic>
        <p:nvPicPr>
          <p:cNvPr id="36" name="Audio 35">
            <a:hlinkClick r:id="" action="ppaction://media"/>
            <a:extLst>
              <a:ext uri="{FF2B5EF4-FFF2-40B4-BE49-F238E27FC236}">
                <a16:creationId xmlns:a16="http://schemas.microsoft.com/office/drawing/2014/main" id="{721FFED4-F109-C8CC-F244-C2A50D4DA8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8210510"/>
      </p:ext>
    </p:extLst>
  </p:cSld>
  <p:clrMapOvr>
    <a:masterClrMapping/>
  </p:clrMapOvr>
  <mc:AlternateContent xmlns:mc="http://schemas.openxmlformats.org/markup-compatibility/2006">
    <mc:Choice xmlns:p14="http://schemas.microsoft.com/office/powerpoint/2010/main" Requires="p14">
      <p:transition spd="slow" p14:dur="2000" advTm="90093"/>
    </mc:Choice>
    <mc:Fallback>
      <p:transition spd="slow" advTm="9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EF27B30-2A53-B69D-C154-2835474817AE}"/>
              </a:ext>
            </a:extLst>
          </p:cNvPr>
          <p:cNvSpPr>
            <a:spLocks noGrp="1"/>
          </p:cNvSpPr>
          <p:nvPr>
            <p:ph type="title"/>
          </p:nvPr>
        </p:nvSpPr>
        <p:spPr>
          <a:xfrm>
            <a:off x="1759287" y="798881"/>
            <a:ext cx="8673427" cy="1048945"/>
          </a:xfrm>
        </p:spPr>
        <p:txBody>
          <a:bodyPr>
            <a:normAutofit/>
          </a:bodyPr>
          <a:lstStyle/>
          <a:p>
            <a:r>
              <a:rPr lang="en-US">
                <a:solidFill>
                  <a:schemeClr val="tx1"/>
                </a:solidFill>
              </a:rPr>
              <a:t>Structuring the Group</a:t>
            </a:r>
          </a:p>
        </p:txBody>
      </p:sp>
      <p:graphicFrame>
        <p:nvGraphicFramePr>
          <p:cNvPr id="5" name="Content Placeholder 2">
            <a:extLst>
              <a:ext uri="{FF2B5EF4-FFF2-40B4-BE49-F238E27FC236}">
                <a16:creationId xmlns:a16="http://schemas.microsoft.com/office/drawing/2014/main" id="{8F7E054A-C9E2-8C3B-5DFB-BB8A8754604C}"/>
              </a:ext>
            </a:extLst>
          </p:cNvPr>
          <p:cNvGraphicFramePr>
            <a:graphicFrameLocks noGrp="1"/>
          </p:cNvGraphicFramePr>
          <p:nvPr>
            <p:ph idx="1"/>
            <p:extLst>
              <p:ext uri="{D42A27DB-BD31-4B8C-83A1-F6EECF244321}">
                <p14:modId xmlns:p14="http://schemas.microsoft.com/office/powerpoint/2010/main" val="1707627081"/>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8" name="TextBox 57">
            <a:extLst>
              <a:ext uri="{FF2B5EF4-FFF2-40B4-BE49-F238E27FC236}">
                <a16:creationId xmlns:a16="http://schemas.microsoft.com/office/drawing/2014/main" id="{33D1E3C1-8DA7-88B6-1711-C72EB6CB0E89}"/>
              </a:ext>
            </a:extLst>
          </p:cNvPr>
          <p:cNvSpPr txBox="1"/>
          <p:nvPr/>
        </p:nvSpPr>
        <p:spPr>
          <a:xfrm>
            <a:off x="7111207" y="6509308"/>
            <a:ext cx="4983163" cy="738664"/>
          </a:xfrm>
          <a:prstGeom prst="rect">
            <a:avLst/>
          </a:prstGeom>
          <a:noFill/>
        </p:spPr>
        <p:txBody>
          <a:bodyPr wrap="square" rtlCol="0">
            <a:spAutoFit/>
          </a:bodyPr>
          <a:lstStyle/>
          <a:p>
            <a:r>
              <a:rPr lang="en-US" sz="1200" dirty="0"/>
              <a:t>(</a:t>
            </a:r>
            <a:r>
              <a:rPr lang="en-US" sz="1200" dirty="0" err="1"/>
              <a:t>Hellum</a:t>
            </a:r>
            <a:r>
              <a:rPr lang="en-US" sz="1200" dirty="0"/>
              <a:t> et al., 2017; Merriam Donovan et al., 2019;  Tarp et al., 2020)</a:t>
            </a:r>
          </a:p>
          <a:p>
            <a:endParaRPr lang="en-US" sz="1200" dirty="0"/>
          </a:p>
          <a:p>
            <a:endParaRPr lang="en-US" dirty="0"/>
          </a:p>
        </p:txBody>
      </p:sp>
      <p:pic>
        <p:nvPicPr>
          <p:cNvPr id="6" name="Audio 5">
            <a:hlinkClick r:id="" action="ppaction://media"/>
            <a:extLst>
              <a:ext uri="{FF2B5EF4-FFF2-40B4-BE49-F238E27FC236}">
                <a16:creationId xmlns:a16="http://schemas.microsoft.com/office/drawing/2014/main" id="{CD8429D4-FB38-4986-2E51-84C38105BD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3363103"/>
      </p:ext>
    </p:extLst>
  </p:cSld>
  <p:clrMapOvr>
    <a:masterClrMapping/>
  </p:clrMapOvr>
  <mc:AlternateContent xmlns:mc="http://schemas.openxmlformats.org/markup-compatibility/2006">
    <mc:Choice xmlns:p14="http://schemas.microsoft.com/office/powerpoint/2010/main" Requires="p14">
      <p:transition spd="slow" p14:dur="2000" advTm="199064"/>
    </mc:Choice>
    <mc:Fallback>
      <p:transition spd="slow" advTm="19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0">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6"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8D3317C-5C93-C44B-ABE1-02F2AF9087DD}"/>
              </a:ext>
            </a:extLst>
          </p:cNvPr>
          <p:cNvSpPr>
            <a:spLocks noGrp="1"/>
          </p:cNvSpPr>
          <p:nvPr>
            <p:ph type="title"/>
          </p:nvPr>
        </p:nvSpPr>
        <p:spPr>
          <a:xfrm>
            <a:off x="1759287" y="798881"/>
            <a:ext cx="8673427" cy="1048945"/>
          </a:xfrm>
        </p:spPr>
        <p:txBody>
          <a:bodyPr>
            <a:normAutofit/>
          </a:bodyPr>
          <a:lstStyle/>
          <a:p>
            <a:r>
              <a:rPr lang="en-US">
                <a:solidFill>
                  <a:schemeClr val="tx1"/>
                </a:solidFill>
              </a:rPr>
              <a:t>Keep in Mind…</a:t>
            </a:r>
          </a:p>
        </p:txBody>
      </p:sp>
      <p:graphicFrame>
        <p:nvGraphicFramePr>
          <p:cNvPr id="57" name="Content Placeholder 2">
            <a:extLst>
              <a:ext uri="{FF2B5EF4-FFF2-40B4-BE49-F238E27FC236}">
                <a16:creationId xmlns:a16="http://schemas.microsoft.com/office/drawing/2014/main" id="{FD550593-7F61-6BE8-2E2D-44FB55103D53}"/>
              </a:ext>
            </a:extLst>
          </p:cNvPr>
          <p:cNvGraphicFramePr>
            <a:graphicFrameLocks noGrp="1"/>
          </p:cNvGraphicFramePr>
          <p:nvPr>
            <p:ph idx="1"/>
            <p:extLst>
              <p:ext uri="{D42A27DB-BD31-4B8C-83A1-F6EECF244321}">
                <p14:modId xmlns:p14="http://schemas.microsoft.com/office/powerpoint/2010/main" val="1411781402"/>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509139D0-C9D7-A560-67B0-5E73759546B4}"/>
              </a:ext>
            </a:extLst>
          </p:cNvPr>
          <p:cNvSpPr txBox="1"/>
          <p:nvPr/>
        </p:nvSpPr>
        <p:spPr>
          <a:xfrm>
            <a:off x="9931401" y="6408777"/>
            <a:ext cx="2944812" cy="553998"/>
          </a:xfrm>
          <a:prstGeom prst="rect">
            <a:avLst/>
          </a:prstGeom>
          <a:noFill/>
        </p:spPr>
        <p:txBody>
          <a:bodyPr wrap="square" rtlCol="0">
            <a:spAutoFit/>
          </a:bodyPr>
          <a:lstStyle/>
          <a:p>
            <a:r>
              <a:rPr lang="en-US" sz="1200" dirty="0"/>
              <a:t>(Snead et al., 2015)</a:t>
            </a:r>
          </a:p>
          <a:p>
            <a:endParaRPr lang="en-US" dirty="0"/>
          </a:p>
        </p:txBody>
      </p:sp>
      <p:pic>
        <p:nvPicPr>
          <p:cNvPr id="6" name="Audio 5">
            <a:hlinkClick r:id="" action="ppaction://media"/>
            <a:extLst>
              <a:ext uri="{FF2B5EF4-FFF2-40B4-BE49-F238E27FC236}">
                <a16:creationId xmlns:a16="http://schemas.microsoft.com/office/drawing/2014/main" id="{49C52213-4875-76F4-D2C3-FBBDC6B9B5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1814637"/>
      </p:ext>
    </p:extLst>
  </p:cSld>
  <p:clrMapOvr>
    <a:masterClrMapping/>
  </p:clrMapOvr>
  <mc:AlternateContent xmlns:mc="http://schemas.openxmlformats.org/markup-compatibility/2006">
    <mc:Choice xmlns:p14="http://schemas.microsoft.com/office/powerpoint/2010/main" Requires="p14">
      <p:transition spd="slow" p14:dur="2000" advTm="68046"/>
    </mc:Choice>
    <mc:Fallback>
      <p:transition spd="slow" advTm="6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8DFC19-6962-085B-5EDB-291D8E6B8B00}"/>
              </a:ext>
            </a:extLst>
          </p:cNvPr>
          <p:cNvSpPr>
            <a:spLocks noGrp="1"/>
          </p:cNvSpPr>
          <p:nvPr>
            <p:ph type="title"/>
          </p:nvPr>
        </p:nvSpPr>
        <p:spPr>
          <a:xfrm>
            <a:off x="7874928" y="1134142"/>
            <a:ext cx="3456122" cy="4589717"/>
          </a:xfrm>
        </p:spPr>
        <p:txBody>
          <a:bodyPr>
            <a:normAutofit/>
          </a:bodyPr>
          <a:lstStyle/>
          <a:p>
            <a:pPr algn="l"/>
            <a:r>
              <a:rPr lang="en-US" sz="4800"/>
              <a:t>In Closing…</a:t>
            </a:r>
          </a:p>
        </p:txBody>
      </p:sp>
      <p:sp>
        <p:nvSpPr>
          <p:cNvPr id="3" name="Content Placeholder 2">
            <a:extLst>
              <a:ext uri="{FF2B5EF4-FFF2-40B4-BE49-F238E27FC236}">
                <a16:creationId xmlns:a16="http://schemas.microsoft.com/office/drawing/2014/main" id="{560FF523-B7C4-D1A7-8C13-F188BE658181}"/>
              </a:ext>
            </a:extLst>
          </p:cNvPr>
          <p:cNvSpPr>
            <a:spLocks noGrp="1"/>
          </p:cNvSpPr>
          <p:nvPr>
            <p:ph idx="1"/>
          </p:nvPr>
        </p:nvSpPr>
        <p:spPr>
          <a:xfrm>
            <a:off x="798577" y="803186"/>
            <a:ext cx="5427137" cy="5248622"/>
          </a:xfrm>
        </p:spPr>
        <p:txBody>
          <a:bodyPr>
            <a:normAutofit/>
          </a:bodyPr>
          <a:lstStyle/>
          <a:p>
            <a:pPr>
              <a:lnSpc>
                <a:spcPct val="110000"/>
              </a:lnSpc>
            </a:pPr>
            <a:r>
              <a:rPr lang="en-US" sz="1500" dirty="0"/>
              <a:t>Substance Use Disorders impact tens of millions of individuals in the US every year but many treatment centers don’t offer the kind of multifaceted, holistic approach that brings about sustained recovery </a:t>
            </a:r>
          </a:p>
          <a:p>
            <a:pPr>
              <a:lnSpc>
                <a:spcPct val="110000"/>
              </a:lnSpc>
            </a:pPr>
            <a:r>
              <a:rPr lang="en-US" sz="1500" dirty="0"/>
              <a:t>Creative writing interventions are holistic, multifaceted approaches that can lead to positive social, psychological, and physiological outcomes including enhanced executive functioning, social connectedness, physical wellbeing, and coping skills</a:t>
            </a:r>
          </a:p>
          <a:p>
            <a:pPr>
              <a:lnSpc>
                <a:spcPct val="110000"/>
              </a:lnSpc>
            </a:pPr>
            <a:r>
              <a:rPr lang="en-US" sz="1500" dirty="0"/>
              <a:t>Therapeutic creative writing groups offer a great opportunity for interprofessional collaboration between mental health/substance use therapists and local writers</a:t>
            </a:r>
          </a:p>
          <a:p>
            <a:pPr>
              <a:lnSpc>
                <a:spcPct val="110000"/>
              </a:lnSpc>
            </a:pPr>
            <a:r>
              <a:rPr lang="en-US" sz="1500" dirty="0"/>
              <a:t>Even if you’re not an experienced writer, you can offer a therapeutic creative writing group to your clients—just create space for writing, sharing, and offering affirmations</a:t>
            </a:r>
          </a:p>
          <a:p>
            <a:pPr marL="0" indent="0">
              <a:lnSpc>
                <a:spcPct val="110000"/>
              </a:lnSpc>
              <a:buNone/>
            </a:pPr>
            <a:endParaRPr lang="en-US" sz="1500" dirty="0"/>
          </a:p>
        </p:txBody>
      </p:sp>
      <p:pic>
        <p:nvPicPr>
          <p:cNvPr id="9" name="Graphic 8" descr="Scribble with solid fill">
            <a:extLst>
              <a:ext uri="{FF2B5EF4-FFF2-40B4-BE49-F238E27FC236}">
                <a16:creationId xmlns:a16="http://schemas.microsoft.com/office/drawing/2014/main" id="{65DC72D8-D67A-BA3B-C65F-E433B0950D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2241" y="4048870"/>
            <a:ext cx="1401495" cy="1401495"/>
          </a:xfrm>
          <a:prstGeom prst="rect">
            <a:avLst/>
          </a:prstGeom>
        </p:spPr>
      </p:pic>
      <p:pic>
        <p:nvPicPr>
          <p:cNvPr id="4" name="Audio 3">
            <a:hlinkClick r:id="" action="ppaction://media"/>
            <a:extLst>
              <a:ext uri="{FF2B5EF4-FFF2-40B4-BE49-F238E27FC236}">
                <a16:creationId xmlns:a16="http://schemas.microsoft.com/office/drawing/2014/main" id="{B20AAC6E-6DAF-A75C-7869-3934F6BE80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2809083"/>
      </p:ext>
    </p:extLst>
  </p:cSld>
  <p:clrMapOvr>
    <a:masterClrMapping/>
  </p:clrMapOvr>
  <mc:AlternateContent xmlns:mc="http://schemas.openxmlformats.org/markup-compatibility/2006">
    <mc:Choice xmlns:p14="http://schemas.microsoft.com/office/powerpoint/2010/main" Requires="p14">
      <p:transition spd="slow" p14:dur="2000" advTm="72678"/>
    </mc:Choice>
    <mc:Fallback>
      <p:transition spd="slow" advTm="7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742DE-79C0-2A49-82A3-4BB59C52C53E}"/>
              </a:ext>
            </a:extLst>
          </p:cNvPr>
          <p:cNvSpPr>
            <a:spLocks noGrp="1"/>
          </p:cNvSpPr>
          <p:nvPr>
            <p:ph type="title"/>
          </p:nvPr>
        </p:nvSpPr>
        <p:spPr>
          <a:xfrm>
            <a:off x="645459" y="960120"/>
            <a:ext cx="3865695" cy="4171278"/>
          </a:xfrm>
        </p:spPr>
        <p:txBody>
          <a:bodyPr>
            <a:normAutofit/>
          </a:bodyPr>
          <a:lstStyle/>
          <a:p>
            <a:pPr algn="r"/>
            <a:r>
              <a:rPr lang="en-US" sz="4400" dirty="0">
                <a:solidFill>
                  <a:schemeClr val="tx1"/>
                </a:solidFill>
              </a:rPr>
              <a:t>Resources</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ECCE0F-1B16-0D43-95A9-8D93401CBE57}"/>
              </a:ext>
            </a:extLst>
          </p:cNvPr>
          <p:cNvSpPr>
            <a:spLocks noGrp="1"/>
          </p:cNvSpPr>
          <p:nvPr>
            <p:ph idx="1"/>
          </p:nvPr>
        </p:nvSpPr>
        <p:spPr>
          <a:xfrm>
            <a:off x="4983164" y="960120"/>
            <a:ext cx="5511800" cy="4171278"/>
          </a:xfrm>
        </p:spPr>
        <p:txBody>
          <a:bodyPr>
            <a:noAutofit/>
          </a:bodyPr>
          <a:lstStyle/>
          <a:p>
            <a:pPr marL="0" indent="0">
              <a:lnSpc>
                <a:spcPct val="110000"/>
              </a:lnSpc>
              <a:buNone/>
            </a:pPr>
            <a:r>
              <a:rPr lang="en-US" sz="1200" dirty="0" err="1"/>
              <a:t>Aletraris</a:t>
            </a:r>
            <a:r>
              <a:rPr lang="en-US" sz="1200" dirty="0"/>
              <a:t>, L., </a:t>
            </a:r>
            <a:r>
              <a:rPr lang="en-US" sz="1200" dirty="0" err="1"/>
              <a:t>Paino</a:t>
            </a:r>
            <a:r>
              <a:rPr lang="en-US" sz="1200" dirty="0"/>
              <a:t>, M., Edmond, M. B., Roman, P. M., &amp; Bride, B. E. (2014). The use of art and music therapy in substance abuse treatment programs.</a:t>
            </a:r>
            <a:r>
              <a:rPr lang="en-US" sz="1200" i="1" dirty="0"/>
              <a:t> Journal of Addictions Nursing, 25</a:t>
            </a:r>
            <a:r>
              <a:rPr lang="en-US" sz="1200" dirty="0"/>
              <a:t>(4), 190-196. </a:t>
            </a:r>
            <a:r>
              <a:rPr lang="en-US" sz="1200" dirty="0">
                <a:hlinkClick r:id="rId4"/>
              </a:rPr>
              <a:t>https://doi.org/10.1097/JAN.0000000000000048</a:t>
            </a:r>
            <a:endParaRPr lang="en-US" sz="1200" dirty="0"/>
          </a:p>
          <a:p>
            <a:pPr marL="0" indent="0">
              <a:lnSpc>
                <a:spcPct val="110000"/>
              </a:lnSpc>
              <a:buNone/>
            </a:pPr>
            <a:r>
              <a:rPr lang="en-US" sz="1200" dirty="0" err="1"/>
              <a:t>Burlew</a:t>
            </a:r>
            <a:r>
              <a:rPr lang="en-US" sz="1200" dirty="0"/>
              <a:t>, K., </a:t>
            </a:r>
            <a:r>
              <a:rPr lang="en-US" sz="1200" dirty="0" err="1"/>
              <a:t>McCuistian</a:t>
            </a:r>
            <a:r>
              <a:rPr lang="en-US" sz="1200" dirty="0"/>
              <a:t>, C., &amp; </a:t>
            </a:r>
            <a:r>
              <a:rPr lang="en-US" sz="1200" dirty="0" err="1"/>
              <a:t>Szapocznik</a:t>
            </a:r>
            <a:r>
              <a:rPr lang="en-US" sz="1200" dirty="0"/>
              <a:t>, J. (2021). Racial/ethnic equity in substance use treatment research: The way forward.</a:t>
            </a:r>
            <a:r>
              <a:rPr lang="en-US" sz="1200" i="1" dirty="0"/>
              <a:t> Addiction Science &amp; Clinical Practice, 16</a:t>
            </a:r>
            <a:r>
              <a:rPr lang="en-US" sz="1200" dirty="0"/>
              <a:t>(1), 1-50. </a:t>
            </a:r>
            <a:r>
              <a:rPr lang="en-US" sz="1200" dirty="0">
                <a:hlinkClick r:id="rId5"/>
              </a:rPr>
              <a:t>https://doi.org/10.1186/s13722-021-00256-4</a:t>
            </a:r>
            <a:endParaRPr lang="en-US" sz="1200" dirty="0"/>
          </a:p>
          <a:p>
            <a:pPr marL="0" indent="0">
              <a:lnSpc>
                <a:spcPct val="110000"/>
              </a:lnSpc>
              <a:buNone/>
            </a:pPr>
            <a:r>
              <a:rPr lang="en-US" sz="1200" dirty="0"/>
              <a:t>Centers for Disease Control. (2021). Cocaine and Psychostimulant-involved Overdose Deaths Disproportionately Affect Racial and Ethnic Minority Groups. </a:t>
            </a:r>
            <a:r>
              <a:rPr lang="en-US" sz="1200" i="1" dirty="0"/>
              <a:t>Centers for Disease Control. </a:t>
            </a:r>
            <a:r>
              <a:rPr lang="en-US" sz="1200" dirty="0">
                <a:hlinkClick r:id="rId6"/>
              </a:rPr>
              <a:t>https://www.cdc.gov/drugoverdose/featured-topics/psychostimulant-cocaine-race-ethnic-minorities.html</a:t>
            </a:r>
            <a:r>
              <a:rPr lang="en-US" sz="1200" dirty="0"/>
              <a:t> </a:t>
            </a:r>
          </a:p>
          <a:p>
            <a:pPr marL="0" indent="0">
              <a:lnSpc>
                <a:spcPct val="110000"/>
              </a:lnSpc>
              <a:buNone/>
            </a:pPr>
            <a:r>
              <a:rPr lang="en-US" sz="1200" dirty="0"/>
              <a:t>Centers for Disease Control. (2022). Drug overdose deaths. </a:t>
            </a:r>
            <a:r>
              <a:rPr lang="en-US" sz="1200" i="1" dirty="0"/>
              <a:t>Centers for Disease Control. </a:t>
            </a:r>
            <a:r>
              <a:rPr lang="en-US" sz="1200" dirty="0">
                <a:hlinkClick r:id="rId7"/>
              </a:rPr>
              <a:t>https://www.cdc.gov/drugoverdose/deaths/index.html</a:t>
            </a:r>
            <a:r>
              <a:rPr lang="en-US" sz="1200" dirty="0"/>
              <a:t> </a:t>
            </a:r>
          </a:p>
          <a:p>
            <a:pPr marL="0" indent="0">
              <a:lnSpc>
                <a:spcPct val="110000"/>
              </a:lnSpc>
              <a:buNone/>
            </a:pPr>
            <a:r>
              <a:rPr lang="en-US" sz="1200" dirty="0" err="1"/>
              <a:t>Fancourt</a:t>
            </a:r>
            <a:r>
              <a:rPr lang="en-US" sz="1200" dirty="0"/>
              <a:t>, D. &amp; Finn, S. (2019). What is the evidence on the role of the arts in improving health and well-being? A scoping review. </a:t>
            </a:r>
            <a:r>
              <a:rPr lang="en-US" sz="1200" i="1" dirty="0"/>
              <a:t>World Health Organization</a:t>
            </a:r>
            <a:r>
              <a:rPr lang="en-US" sz="1200" dirty="0"/>
              <a:t>. </a:t>
            </a:r>
            <a:r>
              <a:rPr lang="en-US" sz="1200" u="sng" dirty="0">
                <a:hlinkClick r:id="rId8"/>
              </a:rPr>
              <a:t>https://apps.who.int/iris/bitstream/handle/10665/329834/9789289054553-eng.pdf</a:t>
            </a:r>
            <a:r>
              <a:rPr lang="en-US" sz="1200" dirty="0"/>
              <a:t> </a:t>
            </a:r>
          </a:p>
        </p:txBody>
      </p:sp>
      <p:pic>
        <p:nvPicPr>
          <p:cNvPr id="5" name="Audio 4">
            <a:hlinkClick r:id="" action="ppaction://media"/>
            <a:extLst>
              <a:ext uri="{FF2B5EF4-FFF2-40B4-BE49-F238E27FC236}">
                <a16:creationId xmlns:a16="http://schemas.microsoft.com/office/drawing/2014/main" id="{627AD161-E524-01E2-EDDD-F998FDAF3B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71130597"/>
      </p:ext>
    </p:extLst>
  </p:cSld>
  <p:clrMapOvr>
    <a:masterClrMapping/>
  </p:clrMapOvr>
  <mc:AlternateContent xmlns:mc="http://schemas.openxmlformats.org/markup-compatibility/2006">
    <mc:Choice xmlns:p14="http://schemas.microsoft.com/office/powerpoint/2010/main" Requires="p14">
      <p:transition spd="slow" p14:dur="2000" advTm="17809"/>
    </mc:Choice>
    <mc:Fallback>
      <p:transition spd="slow" advTm="1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E84CF-27DF-8AEE-AED2-532B92666E9C}"/>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Resources</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3502281-5305-968B-F728-25F6B3E6889F}"/>
              </a:ext>
            </a:extLst>
          </p:cNvPr>
          <p:cNvSpPr>
            <a:spLocks noGrp="1"/>
          </p:cNvSpPr>
          <p:nvPr>
            <p:ph idx="1"/>
          </p:nvPr>
        </p:nvSpPr>
        <p:spPr>
          <a:xfrm>
            <a:off x="4983164" y="960120"/>
            <a:ext cx="5511800" cy="4171278"/>
          </a:xfrm>
        </p:spPr>
        <p:txBody>
          <a:bodyPr>
            <a:noAutofit/>
          </a:bodyPr>
          <a:lstStyle/>
          <a:p>
            <a:pPr marL="0" indent="0">
              <a:buNone/>
            </a:pPr>
            <a:r>
              <a:rPr lang="en-US" sz="1200" dirty="0" err="1"/>
              <a:t>Gripsrud</a:t>
            </a:r>
            <a:r>
              <a:rPr lang="en-US" sz="1200" dirty="0"/>
              <a:t>, B. H., </a:t>
            </a:r>
            <a:r>
              <a:rPr lang="en-US" sz="1200" dirty="0" err="1"/>
              <a:t>Brassil</a:t>
            </a:r>
            <a:r>
              <a:rPr lang="en-US" sz="1200" dirty="0"/>
              <a:t>, K. J., Summers, B., </a:t>
            </a:r>
            <a:r>
              <a:rPr lang="en-US" sz="1200" dirty="0" err="1"/>
              <a:t>Søiland</a:t>
            </a:r>
            <a:r>
              <a:rPr lang="en-US" sz="1200" dirty="0"/>
              <a:t>, H., </a:t>
            </a:r>
            <a:r>
              <a:rPr lang="en-US" sz="1200" dirty="0" err="1"/>
              <a:t>Kronowitz</a:t>
            </a:r>
            <a:r>
              <a:rPr lang="en-US" sz="1200" dirty="0"/>
              <a:t>, S., &amp; Lode, K. (2016). Capturing the experience: Reflections of women with breast cancer engaged in an expressive writing intervention.</a:t>
            </a:r>
            <a:r>
              <a:rPr lang="en-US" sz="1200" i="1" dirty="0"/>
              <a:t> Cancer Nursing, 39</a:t>
            </a:r>
            <a:r>
              <a:rPr lang="en-US" sz="1200" dirty="0"/>
              <a:t>(4), E51-E60. </a:t>
            </a:r>
            <a:r>
              <a:rPr lang="en-US" sz="1200" dirty="0">
                <a:hlinkClick r:id="rId4"/>
              </a:rPr>
              <a:t>https://doi.org/10.1097/NCC.0000000000000300</a:t>
            </a:r>
            <a:endParaRPr lang="en-US" sz="1200" dirty="0"/>
          </a:p>
          <a:p>
            <a:pPr marL="0" indent="0">
              <a:buNone/>
            </a:pPr>
            <a:r>
              <a:rPr lang="en-US" sz="1200" dirty="0"/>
              <a:t>Han B, Compton WM, Blanco C, </a:t>
            </a:r>
            <a:r>
              <a:rPr lang="en-US" sz="1200" dirty="0" err="1"/>
              <a:t>Colpe</a:t>
            </a:r>
            <a:r>
              <a:rPr lang="en-US" sz="1200" dirty="0"/>
              <a:t> LJ. (2017). Prevalence, Treatment, And Unmet Treatment Needs Of US Adults With Mental Health And Substance Use Disorders. </a:t>
            </a:r>
            <a:r>
              <a:rPr lang="en-US" sz="1200" i="1" dirty="0"/>
              <a:t>Health </a:t>
            </a:r>
            <a:r>
              <a:rPr lang="en-US" sz="1200" i="1" dirty="0" err="1"/>
              <a:t>Aff</a:t>
            </a:r>
            <a:r>
              <a:rPr lang="en-US" sz="1200" i="1" dirty="0"/>
              <a:t> </a:t>
            </a:r>
            <a:r>
              <a:rPr lang="en-US" sz="1200" i="1" dirty="0" err="1"/>
              <a:t>Proj</a:t>
            </a:r>
            <a:r>
              <a:rPr lang="en-US" sz="1200" i="1" dirty="0"/>
              <a:t> Hope</a:t>
            </a:r>
            <a:r>
              <a:rPr lang="en-US" sz="1200" dirty="0"/>
              <a:t>. 2017;36(10):1739-1747. </a:t>
            </a:r>
            <a:r>
              <a:rPr lang="en-US" sz="1200" dirty="0">
                <a:hlinkClick r:id="rId5"/>
              </a:rPr>
              <a:t>https://doi.org/10.1377/hlthaff.2017.0584</a:t>
            </a:r>
            <a:r>
              <a:rPr lang="en-US" sz="1200" dirty="0"/>
              <a:t>   </a:t>
            </a:r>
          </a:p>
          <a:p>
            <a:pPr marL="0" indent="0">
              <a:buNone/>
            </a:pPr>
            <a:r>
              <a:rPr lang="en-US" sz="1200" dirty="0" err="1"/>
              <a:t>Hellum</a:t>
            </a:r>
            <a:r>
              <a:rPr lang="en-US" sz="1200" dirty="0"/>
              <a:t>, R., Jensen, S., &amp; Nielsen, A. (2017). Is training in creative writing a feasible treatment adjunct for clients suffering from chronic alcohol-use disorder?</a:t>
            </a:r>
            <a:r>
              <a:rPr lang="en-US" sz="1200" i="1" dirty="0"/>
              <a:t> Nordisk </a:t>
            </a:r>
            <a:r>
              <a:rPr lang="en-US" sz="1200" i="1" dirty="0" err="1"/>
              <a:t>Alkohol</a:t>
            </a:r>
            <a:r>
              <a:rPr lang="en-US" sz="1200" i="1" dirty="0"/>
              <a:t>- &amp; </a:t>
            </a:r>
            <a:r>
              <a:rPr lang="en-US" sz="1200" i="1" dirty="0" err="1"/>
              <a:t>Narkotikatidskrift</a:t>
            </a:r>
            <a:r>
              <a:rPr lang="en-US" sz="1200" i="1" dirty="0"/>
              <a:t> : NAT, 34</a:t>
            </a:r>
            <a:r>
              <a:rPr lang="en-US" sz="1200" dirty="0"/>
              <a:t>(4), 299-313. </a:t>
            </a:r>
            <a:r>
              <a:rPr lang="en-US" sz="1200" dirty="0">
                <a:hlinkClick r:id="rId6"/>
              </a:rPr>
              <a:t>https://doi.org/10.1177/1455072517696507</a:t>
            </a:r>
            <a:endParaRPr lang="en-US" sz="1200" dirty="0"/>
          </a:p>
          <a:p>
            <a:pPr marL="0" indent="0">
              <a:lnSpc>
                <a:spcPct val="110000"/>
              </a:lnSpc>
              <a:buNone/>
            </a:pPr>
            <a:r>
              <a:rPr lang="en-US" sz="1200" dirty="0"/>
              <a:t>Hirai, M., Dolma, S., Vernon, L. L., &amp; </a:t>
            </a:r>
            <a:r>
              <a:rPr lang="en-US" sz="1200" dirty="0" err="1"/>
              <a:t>Clum</a:t>
            </a:r>
            <a:r>
              <a:rPr lang="en-US" sz="1200" dirty="0"/>
              <a:t>, G. A. (2020). A longitudinal investigation of the efficacy of online expressive writing interventions for </a:t>
            </a:r>
            <a:r>
              <a:rPr lang="en-US" sz="1200" dirty="0" err="1"/>
              <a:t>hispanic</a:t>
            </a:r>
            <a:r>
              <a:rPr lang="en-US" sz="1200" dirty="0"/>
              <a:t> students exposed to traumatic events: Competing theories of action.</a:t>
            </a:r>
            <a:r>
              <a:rPr lang="en-US" sz="1200" i="1" dirty="0"/>
              <a:t> Psychology &amp; Health, 35</a:t>
            </a:r>
            <a:r>
              <a:rPr lang="en-US" sz="1200" dirty="0"/>
              <a:t>(12), 1459-1476. </a:t>
            </a:r>
            <a:r>
              <a:rPr lang="en-US" sz="1200" dirty="0">
                <a:hlinkClick r:id="rId7"/>
              </a:rPr>
              <a:t>https://doi.org/10.1080/08870446.2020.1758324</a:t>
            </a:r>
            <a:endParaRPr lang="en-US" sz="1200" dirty="0"/>
          </a:p>
          <a:p>
            <a:pPr marL="0" indent="0">
              <a:lnSpc>
                <a:spcPct val="110000"/>
              </a:lnSpc>
              <a:buNone/>
            </a:pPr>
            <a:r>
              <a:rPr lang="en-US" sz="1200" dirty="0"/>
              <a:t>Kelly, J. F., Bergman, B. G., </a:t>
            </a:r>
            <a:r>
              <a:rPr lang="en-US" sz="1200" dirty="0" err="1"/>
              <a:t>Hoeppner</a:t>
            </a:r>
            <a:r>
              <a:rPr lang="en-US" sz="1200" dirty="0"/>
              <a:t>, B. B., </a:t>
            </a:r>
            <a:r>
              <a:rPr lang="en-US" sz="1200" dirty="0" err="1"/>
              <a:t>Vilsaint</a:t>
            </a:r>
            <a:r>
              <a:rPr lang="en-US" sz="1200" dirty="0"/>
              <a:t>, C., &amp; White, W. L. (2017). Prevalence and pathways of recovery from drug and alcohol problems in the united states population: Implications for practice, research, and policy.</a:t>
            </a:r>
            <a:r>
              <a:rPr lang="en-US" sz="1200" i="1" dirty="0"/>
              <a:t> Drug and Alcohol Dependence, 181</a:t>
            </a:r>
            <a:r>
              <a:rPr lang="en-US" sz="1200" dirty="0"/>
              <a:t>, 162-169. </a:t>
            </a:r>
            <a:r>
              <a:rPr lang="en-US" sz="1200" dirty="0">
                <a:hlinkClick r:id="rId8"/>
              </a:rPr>
              <a:t>https://doi.org/10.1016/j.drugalcdep.2017.09.028</a:t>
            </a:r>
            <a:endParaRPr lang="en-US" sz="1200" dirty="0"/>
          </a:p>
        </p:txBody>
      </p:sp>
      <p:pic>
        <p:nvPicPr>
          <p:cNvPr id="4" name="Audio 3">
            <a:hlinkClick r:id="" action="ppaction://media"/>
            <a:extLst>
              <a:ext uri="{FF2B5EF4-FFF2-40B4-BE49-F238E27FC236}">
                <a16:creationId xmlns:a16="http://schemas.microsoft.com/office/drawing/2014/main" id="{6A922AF8-F494-73F9-EEBB-93EFD1BEE5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1552604"/>
      </p:ext>
    </p:extLst>
  </p:cSld>
  <p:clrMapOvr>
    <a:masterClrMapping/>
  </p:clrMapOvr>
  <mc:AlternateContent xmlns:mc="http://schemas.openxmlformats.org/markup-compatibility/2006">
    <mc:Choice xmlns:p14="http://schemas.microsoft.com/office/powerpoint/2010/main" Requires="p14">
      <p:transition spd="slow" p14:dur="2000" advTm="3622"/>
    </mc:Choice>
    <mc:Fallback>
      <p:transition spd="slow" advTm="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91196-710F-B24A-96B7-0CF8FF27B9D6}"/>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Resources</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3FBD05-6928-D147-95E4-4740E385572F}"/>
              </a:ext>
            </a:extLst>
          </p:cNvPr>
          <p:cNvSpPr>
            <a:spLocks noGrp="1"/>
          </p:cNvSpPr>
          <p:nvPr>
            <p:ph idx="1"/>
          </p:nvPr>
        </p:nvSpPr>
        <p:spPr>
          <a:xfrm>
            <a:off x="4983164" y="960120"/>
            <a:ext cx="5511800" cy="4171278"/>
          </a:xfrm>
        </p:spPr>
        <p:txBody>
          <a:bodyPr>
            <a:noAutofit/>
          </a:bodyPr>
          <a:lstStyle/>
          <a:p>
            <a:pPr marL="0" indent="0">
              <a:lnSpc>
                <a:spcPct val="110000"/>
              </a:lnSpc>
              <a:buNone/>
            </a:pPr>
            <a:r>
              <a:rPr lang="en-US" sz="1200" dirty="0" err="1"/>
              <a:t>Kliewer</a:t>
            </a:r>
            <a:r>
              <a:rPr lang="en-US" sz="1200" dirty="0"/>
              <a:t>, W., Lepore, S. J., Farrell, A. D., Allison, K. W., Meyer, A. L., Sullivan, T. N., &amp; Greene, A. Y. (2011). A school-based expressive writing intervention for at-risk urban adolescents' aggressive behavior and emotional lability.</a:t>
            </a:r>
            <a:r>
              <a:rPr lang="en-US" sz="1200" i="1" dirty="0"/>
              <a:t> Journal of Clinical Child and Adolescent Psychology, 40</a:t>
            </a:r>
            <a:r>
              <a:rPr lang="en-US" sz="1200" dirty="0"/>
              <a:t>(5), 693-705. </a:t>
            </a:r>
            <a:r>
              <a:rPr lang="en-US" sz="1200" dirty="0">
                <a:hlinkClick r:id="rId4"/>
              </a:rPr>
              <a:t>https://doi.org/10.1080/15374416.2011.597092</a:t>
            </a:r>
            <a:endParaRPr lang="en-US" sz="1200" dirty="0"/>
          </a:p>
          <a:p>
            <a:pPr marL="0" indent="0">
              <a:lnSpc>
                <a:spcPct val="110000"/>
              </a:lnSpc>
              <a:buNone/>
            </a:pPr>
            <a:r>
              <a:rPr lang="en-US" sz="1200" dirty="0"/>
              <a:t>Merriam Donovan, A., </a:t>
            </a:r>
            <a:r>
              <a:rPr lang="en-US" sz="1200" dirty="0" err="1"/>
              <a:t>Dubrasky</a:t>
            </a:r>
            <a:r>
              <a:rPr lang="en-US" sz="1200" dirty="0"/>
              <a:t>, D., Sorensen, S. and Corser, G. (2019) Poetic </a:t>
            </a:r>
            <a:r>
              <a:rPr lang="en-US" sz="1200" dirty="0" err="1"/>
              <a:t>licence</a:t>
            </a:r>
            <a:r>
              <a:rPr lang="en-US" sz="1200" dirty="0"/>
              <a:t> to write resistance: women resisting intimate partner violence through poetry, </a:t>
            </a:r>
            <a:r>
              <a:rPr lang="en-US" sz="1200" i="1" dirty="0"/>
              <a:t>Critical and Radical Social Work</a:t>
            </a:r>
            <a:r>
              <a:rPr lang="en-US" sz="1200" dirty="0"/>
              <a:t>, vol 7 no 2, 155–171, </a:t>
            </a:r>
            <a:r>
              <a:rPr lang="en-US" sz="1200" dirty="0">
                <a:hlinkClick r:id="rId5"/>
              </a:rPr>
              <a:t>https://doi.org/10.1332/204986019X15567130270699</a:t>
            </a:r>
            <a:r>
              <a:rPr lang="en-US" sz="1200" dirty="0"/>
              <a:t>  </a:t>
            </a:r>
          </a:p>
          <a:p>
            <a:pPr marL="0" indent="0">
              <a:lnSpc>
                <a:spcPct val="110000"/>
              </a:lnSpc>
              <a:buNone/>
            </a:pPr>
            <a:r>
              <a:rPr lang="en-US" sz="1200" dirty="0"/>
              <a:t>Merritt, P. (2019). Lecture 11: The Neurobiology of Addiction The Reward Pathway. </a:t>
            </a:r>
            <a:r>
              <a:rPr lang="en-US" sz="1200" i="1" dirty="0"/>
              <a:t>YouTube</a:t>
            </a:r>
            <a:r>
              <a:rPr lang="en-US" sz="1200" dirty="0"/>
              <a:t>. </a:t>
            </a:r>
            <a:r>
              <a:rPr lang="en-US" sz="1200" dirty="0">
                <a:hlinkClick r:id="rId6"/>
              </a:rPr>
              <a:t>https://www.youtube.com/watch?v=x0uqQYhw6Es</a:t>
            </a:r>
            <a:endParaRPr lang="en-US" sz="1200" dirty="0"/>
          </a:p>
          <a:p>
            <a:pPr marL="0" indent="0">
              <a:lnSpc>
                <a:spcPct val="110000"/>
              </a:lnSpc>
              <a:buNone/>
            </a:pPr>
            <a:r>
              <a:rPr lang="en-US" sz="1200" dirty="0"/>
              <a:t>National Institute on Drug Abuse (NIDA). (2020). Drugs, Brains, and Behavior: The Science of Addiction. </a:t>
            </a:r>
            <a:r>
              <a:rPr lang="en-US" sz="1200" i="1" dirty="0"/>
              <a:t>National Institutes of Health</a:t>
            </a:r>
            <a:r>
              <a:rPr lang="en-US" sz="1200" dirty="0"/>
              <a:t>. </a:t>
            </a:r>
            <a:r>
              <a:rPr lang="en-US" sz="1200" u="sng" dirty="0">
                <a:hlinkClick r:id="rId7"/>
              </a:rPr>
              <a:t>https://nida.nih.gov/publications/drugs-brains-behavior-science-addiction/treatment-recovery</a:t>
            </a:r>
            <a:r>
              <a:rPr lang="en-US" sz="1200" dirty="0"/>
              <a:t> </a:t>
            </a:r>
          </a:p>
          <a:p>
            <a:pPr marL="0" indent="0">
              <a:lnSpc>
                <a:spcPct val="110000"/>
              </a:lnSpc>
              <a:buNone/>
            </a:pPr>
            <a:r>
              <a:rPr lang="en-US" sz="1200" dirty="0" err="1"/>
              <a:t>Pachankis</a:t>
            </a:r>
            <a:r>
              <a:rPr lang="en-US" sz="1200" dirty="0"/>
              <a:t>, J. E., &amp; </a:t>
            </a:r>
            <a:r>
              <a:rPr lang="en-US" sz="1200" dirty="0" err="1"/>
              <a:t>Goldfried</a:t>
            </a:r>
            <a:r>
              <a:rPr lang="en-US" sz="1200" dirty="0"/>
              <a:t>, M. R. (2010). Expressive writing for gay-related stress: Psychosocial benefits and mechanisms underlying improvement.</a:t>
            </a:r>
            <a:r>
              <a:rPr lang="en-US" sz="1200" i="1" dirty="0"/>
              <a:t> Journal of Consulting and Clinical Psychology, 78</a:t>
            </a:r>
            <a:r>
              <a:rPr lang="en-US" sz="1200" dirty="0"/>
              <a:t>(1), 98-110. </a:t>
            </a:r>
            <a:r>
              <a:rPr lang="en-US" sz="1200" dirty="0">
                <a:hlinkClick r:id="rId8"/>
              </a:rPr>
              <a:t>https://doi.org/10.1037/a0017580</a:t>
            </a:r>
            <a:endParaRPr lang="en-US" sz="1200" dirty="0"/>
          </a:p>
          <a:p>
            <a:pPr marL="0" indent="0">
              <a:lnSpc>
                <a:spcPct val="110000"/>
              </a:lnSpc>
              <a:buNone/>
            </a:pPr>
            <a:r>
              <a:rPr lang="en-US" sz="1200" dirty="0"/>
              <a:t>Proctor, S. L., Hoffmann, N. G., &amp; Allison, S. (2012). The effectiveness of interactive journaling in reducing recidivism among substance-dependent jail inmates.</a:t>
            </a:r>
            <a:r>
              <a:rPr lang="en-US" sz="1200" i="1" dirty="0"/>
              <a:t> International Journal of Offender Therapy and Comparative Criminology, 56</a:t>
            </a:r>
            <a:r>
              <a:rPr lang="en-US" sz="1200" dirty="0"/>
              <a:t>(2), 317-332. </a:t>
            </a:r>
            <a:r>
              <a:rPr lang="en-US" sz="1200" dirty="0">
                <a:hlinkClick r:id="rId9"/>
              </a:rPr>
              <a:t>https://doi.org/10.1177/0306624X11399274</a:t>
            </a:r>
            <a:endParaRPr lang="en-US" sz="1200" dirty="0"/>
          </a:p>
        </p:txBody>
      </p:sp>
      <p:pic>
        <p:nvPicPr>
          <p:cNvPr id="4" name="Audio 3">
            <a:hlinkClick r:id="" action="ppaction://media"/>
            <a:extLst>
              <a:ext uri="{FF2B5EF4-FFF2-40B4-BE49-F238E27FC236}">
                <a16:creationId xmlns:a16="http://schemas.microsoft.com/office/drawing/2014/main" id="{FDABCCAE-7D02-E26C-DBCA-2F1F3F922B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55624091"/>
      </p:ext>
    </p:extLst>
  </p:cSld>
  <p:clrMapOvr>
    <a:masterClrMapping/>
  </p:clrMapOvr>
  <mc:AlternateContent xmlns:mc="http://schemas.openxmlformats.org/markup-compatibility/2006">
    <mc:Choice xmlns:p14="http://schemas.microsoft.com/office/powerpoint/2010/main" Requires="p14">
      <p:transition spd="slow" p14:dur="2000" advTm="4574"/>
    </mc:Choice>
    <mc:Fallback>
      <p:transition spd="slow" advTm="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BCA6A-7D4D-A51A-09D6-DC3D5FC87D14}"/>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Resources</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FE2563-EDD6-6399-6D87-BB743819D616}"/>
              </a:ext>
            </a:extLst>
          </p:cNvPr>
          <p:cNvSpPr>
            <a:spLocks noGrp="1"/>
          </p:cNvSpPr>
          <p:nvPr>
            <p:ph idx="1"/>
          </p:nvPr>
        </p:nvSpPr>
        <p:spPr>
          <a:xfrm>
            <a:off x="4983164" y="960120"/>
            <a:ext cx="5511800" cy="4171278"/>
          </a:xfrm>
        </p:spPr>
        <p:txBody>
          <a:bodyPr>
            <a:noAutofit/>
          </a:bodyPr>
          <a:lstStyle/>
          <a:p>
            <a:pPr marL="0" indent="0">
              <a:lnSpc>
                <a:spcPct val="110000"/>
              </a:lnSpc>
              <a:buNone/>
            </a:pPr>
            <a:r>
              <a:rPr lang="en-US" sz="1200" dirty="0"/>
              <a:t>Recovery Centers of America. (2019). Economic cost of substance abuse disorder in the United States, 2019. </a:t>
            </a:r>
            <a:r>
              <a:rPr lang="en-US" sz="1200" i="1" dirty="0"/>
              <a:t>Recovery Centers of America. </a:t>
            </a:r>
            <a:r>
              <a:rPr lang="en-US" sz="1200" i="1" dirty="0">
                <a:hlinkClick r:id="rId4"/>
              </a:rPr>
              <a:t>https://recoverycentersofamerica.com/resource/economic-cost-of-substance-abuse-disorder-in-united-states-2019/</a:t>
            </a:r>
            <a:r>
              <a:rPr lang="en-US" sz="1200" i="1" dirty="0"/>
              <a:t> </a:t>
            </a:r>
            <a:endParaRPr lang="en-US" sz="1200" dirty="0"/>
          </a:p>
          <a:p>
            <a:pPr marL="0" indent="0">
              <a:lnSpc>
                <a:spcPct val="110000"/>
              </a:lnSpc>
              <a:buNone/>
            </a:pPr>
            <a:r>
              <a:rPr lang="en-US" sz="1200" dirty="0"/>
              <a:t>Recovery Research Institute. (2020). 10 things we’ve learned from the National Recovery Study – Recovery Month 2020. </a:t>
            </a:r>
            <a:r>
              <a:rPr lang="en-US" sz="1200" dirty="0">
                <a:hlinkClick r:id="rId5"/>
              </a:rPr>
              <a:t>https://www.recoveryanswers.org/media/10-things-weve-learned-from-the-national-recovery-study-recovery-month-2020/</a:t>
            </a:r>
            <a:r>
              <a:rPr lang="en-US" sz="1200" dirty="0"/>
              <a:t> </a:t>
            </a:r>
          </a:p>
          <a:p>
            <a:pPr marL="0" indent="0">
              <a:lnSpc>
                <a:spcPct val="110000"/>
              </a:lnSpc>
              <a:buNone/>
            </a:pPr>
            <a:r>
              <a:rPr lang="en-US" sz="1200" dirty="0"/>
              <a:t>Recovery Research Institute. (n.d.) Severity levels of substance use disorder. </a:t>
            </a:r>
            <a:r>
              <a:rPr lang="en-US" sz="1200" dirty="0">
                <a:hlinkClick r:id="rId6"/>
              </a:rPr>
              <a:t>https://www.recoveryanswers.org/media/diagnosing-substance-use-disorders-the-severity-levels-infographic/</a:t>
            </a:r>
            <a:r>
              <a:rPr lang="en-US" sz="1200" dirty="0"/>
              <a:t> </a:t>
            </a:r>
          </a:p>
          <a:p>
            <a:pPr marL="0" indent="0">
              <a:lnSpc>
                <a:spcPct val="110000"/>
              </a:lnSpc>
              <a:buNone/>
            </a:pPr>
            <a:r>
              <a:rPr lang="en-US" sz="1200" dirty="0"/>
              <a:t>Ritchie, H. &amp; </a:t>
            </a:r>
            <a:r>
              <a:rPr lang="en-US" sz="1200" dirty="0" err="1"/>
              <a:t>Roser</a:t>
            </a:r>
            <a:r>
              <a:rPr lang="en-US" sz="1200" dirty="0"/>
              <a:t>, M. (2019). “Drug Use.” </a:t>
            </a:r>
            <a:r>
              <a:rPr lang="en-US" sz="1200" i="1" dirty="0" err="1"/>
              <a:t>OurWorldInData.org</a:t>
            </a:r>
            <a:r>
              <a:rPr lang="en-US" sz="1200" i="1" dirty="0"/>
              <a:t>. </a:t>
            </a:r>
            <a:r>
              <a:rPr lang="en-US" sz="1200" u="sng" dirty="0">
                <a:hlinkClick r:id="rId7"/>
              </a:rPr>
              <a:t>https://ourworldindata.org/drug-use</a:t>
            </a:r>
            <a:r>
              <a:rPr lang="en-US" sz="1200" dirty="0"/>
              <a:t> </a:t>
            </a:r>
          </a:p>
          <a:p>
            <a:pPr marL="0" indent="0">
              <a:lnSpc>
                <a:spcPct val="110000"/>
              </a:lnSpc>
              <a:buNone/>
            </a:pPr>
            <a:r>
              <a:rPr lang="en-US" sz="1200" dirty="0"/>
              <a:t>Snead, B., </a:t>
            </a:r>
            <a:r>
              <a:rPr lang="en-US" sz="1200" dirty="0" err="1"/>
              <a:t>Pakstis</a:t>
            </a:r>
            <a:r>
              <a:rPr lang="en-US" sz="1200" dirty="0"/>
              <a:t>, D., Evans, B., &amp; Nelson, R. (2015). The use of creative writing interventions in substance abuse treatment.</a:t>
            </a:r>
            <a:r>
              <a:rPr lang="en-US" sz="1200" i="1" dirty="0"/>
              <a:t> Therapeutic Recreation Journal, 49</a:t>
            </a:r>
            <a:r>
              <a:rPr lang="en-US" sz="1200" dirty="0"/>
              <a:t>(2), 179.</a:t>
            </a:r>
          </a:p>
          <a:p>
            <a:pPr marL="0" indent="0">
              <a:lnSpc>
                <a:spcPct val="110000"/>
              </a:lnSpc>
              <a:buNone/>
            </a:pPr>
            <a:r>
              <a:rPr lang="en-US" sz="1200" dirty="0"/>
              <a:t>Stuckey, H. L., &amp; Nobel, J. (2010). The connection between art, healing, and public health: A review of current literature.</a:t>
            </a:r>
            <a:r>
              <a:rPr lang="en-US" sz="1200" i="1" dirty="0"/>
              <a:t> American Journal of Public Health (1971), 100</a:t>
            </a:r>
            <a:r>
              <a:rPr lang="en-US" sz="1200" dirty="0"/>
              <a:t>(2), 254-263. </a:t>
            </a:r>
            <a:r>
              <a:rPr lang="en-US" sz="1200" dirty="0">
                <a:hlinkClick r:id="rId8"/>
              </a:rPr>
              <a:t>https://doi.org/10.2105/AJPH.2008.156497</a:t>
            </a:r>
            <a:endParaRPr lang="en-US" sz="1200" dirty="0"/>
          </a:p>
        </p:txBody>
      </p:sp>
      <p:pic>
        <p:nvPicPr>
          <p:cNvPr id="4" name="Audio 3">
            <a:hlinkClick r:id="" action="ppaction://media"/>
            <a:extLst>
              <a:ext uri="{FF2B5EF4-FFF2-40B4-BE49-F238E27FC236}">
                <a16:creationId xmlns:a16="http://schemas.microsoft.com/office/drawing/2014/main" id="{5A654974-04C0-4BB1-87CC-39128DF20C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4671911"/>
      </p:ext>
    </p:extLst>
  </p:cSld>
  <p:clrMapOvr>
    <a:masterClrMapping/>
  </p:clrMapOvr>
  <mc:AlternateContent xmlns:mc="http://schemas.openxmlformats.org/markup-compatibility/2006">
    <mc:Choice xmlns:p14="http://schemas.microsoft.com/office/powerpoint/2010/main" Requires="p14">
      <p:transition spd="slow" p14:dur="2000" advTm="3866"/>
    </mc:Choice>
    <mc:Fallback>
      <p:transition spd="slow" advTm="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CD0127-3B0B-0848-95F0-4212EF567FC1}"/>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Resources</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B2F55E-ED19-7148-B767-EBC69011074C}"/>
              </a:ext>
            </a:extLst>
          </p:cNvPr>
          <p:cNvSpPr>
            <a:spLocks noGrp="1"/>
          </p:cNvSpPr>
          <p:nvPr>
            <p:ph idx="1"/>
          </p:nvPr>
        </p:nvSpPr>
        <p:spPr>
          <a:xfrm>
            <a:off x="4983164" y="960120"/>
            <a:ext cx="5511800" cy="4171278"/>
          </a:xfrm>
        </p:spPr>
        <p:txBody>
          <a:bodyPr>
            <a:normAutofit/>
          </a:bodyPr>
          <a:lstStyle/>
          <a:p>
            <a:pPr marL="0" indent="0">
              <a:lnSpc>
                <a:spcPct val="110000"/>
              </a:lnSpc>
              <a:buNone/>
            </a:pPr>
            <a:r>
              <a:rPr lang="en-US" sz="1000" dirty="0"/>
              <a:t>Substance Abuse and Mental Health Services Administration (SAMSHA). (2019a). Key substance use and mental health indicators in the United States: Results from the 2018 national survey on drug use and health. </a:t>
            </a:r>
            <a:r>
              <a:rPr lang="en-US" sz="1000" i="1" dirty="0"/>
              <a:t>Department of Health and Human Services.</a:t>
            </a:r>
            <a:r>
              <a:rPr lang="en-US" sz="1000" dirty="0"/>
              <a:t> </a:t>
            </a:r>
            <a:r>
              <a:rPr lang="en-US" sz="1000" u="sng" dirty="0">
                <a:hlinkClick r:id="rId4"/>
              </a:rPr>
              <a:t>https://www.samhsa.gov/data/sites/default/files/cbhsq-reports/NSDUHNationalFindingsReport2018/NSDUHNationalFindingsReport2018.pdf</a:t>
            </a:r>
            <a:r>
              <a:rPr lang="en-US" sz="1000" dirty="0"/>
              <a:t> </a:t>
            </a:r>
          </a:p>
          <a:p>
            <a:pPr marL="0" indent="0">
              <a:lnSpc>
                <a:spcPct val="110000"/>
              </a:lnSpc>
              <a:buNone/>
            </a:pPr>
            <a:r>
              <a:rPr lang="en-US" sz="1000" dirty="0"/>
              <a:t>Substance Abuse and Mental Health Services Administration (SAMSHA). (2019b). Results from the 2018 National Survey on Drug Use and Health: Detailed tables. Rockville, MD: Center for Behavioral Health Statistics and Quality, Substance Abuse and Mental Health Services Administration. </a:t>
            </a:r>
            <a:r>
              <a:rPr lang="en-US" sz="1000" dirty="0">
                <a:hlinkClick r:id="rId5"/>
              </a:rPr>
              <a:t>https://www.samhsa.gov/data/sites/default/files/cbhsq-reports/NSDUHDetailedTabs2018R2/NSDUHDetailedTabs2018.pdf</a:t>
            </a:r>
            <a:r>
              <a:rPr lang="en-US" sz="1000" dirty="0"/>
              <a:t> </a:t>
            </a:r>
          </a:p>
          <a:p>
            <a:pPr marL="0" indent="0">
              <a:lnSpc>
                <a:spcPct val="110000"/>
              </a:lnSpc>
              <a:buNone/>
            </a:pPr>
            <a:r>
              <a:rPr lang="en-US" sz="1000" dirty="0"/>
              <a:t>Tarp, K., </a:t>
            </a:r>
            <a:r>
              <a:rPr lang="en-US" sz="1000" dirty="0" err="1"/>
              <a:t>Hellum</a:t>
            </a:r>
            <a:r>
              <a:rPr lang="en-US" sz="1000" dirty="0"/>
              <a:t>, R., Rasmussen, A. J., &amp; Nielsen, A. S. (2020). Can creative writing, as an add-on to treatment for alcohol use disorder, support rehabilitation?</a:t>
            </a:r>
            <a:r>
              <a:rPr lang="en-US" sz="1000" i="1" dirty="0"/>
              <a:t> Alcoholism Treatment Quarterly, 38</a:t>
            </a:r>
            <a:r>
              <a:rPr lang="en-US" sz="1000" dirty="0"/>
              <a:t>(2), 231-249. </a:t>
            </a:r>
            <a:r>
              <a:rPr lang="en-US" sz="1000" dirty="0">
                <a:hlinkClick r:id="rId6"/>
              </a:rPr>
              <a:t>https://doi.org/10.1080/07347324.2019.1636736</a:t>
            </a:r>
            <a:endParaRPr lang="en-US" sz="1000" dirty="0"/>
          </a:p>
          <a:p>
            <a:pPr marL="0" indent="0">
              <a:lnSpc>
                <a:spcPct val="110000"/>
              </a:lnSpc>
              <a:buNone/>
            </a:pPr>
            <a:r>
              <a:rPr lang="en-US" sz="1000" dirty="0" err="1"/>
              <a:t>Vilsaint</a:t>
            </a:r>
            <a:r>
              <a:rPr lang="en-US" sz="1000" dirty="0"/>
              <a:t>, C. L. (2021). Racial-Ethnic Disparities in Substance Use Disorder. </a:t>
            </a:r>
            <a:r>
              <a:rPr lang="en-US" sz="1000" i="1" dirty="0"/>
              <a:t>Recovery Research Institute</a:t>
            </a:r>
            <a:r>
              <a:rPr lang="en-US" sz="1000" dirty="0"/>
              <a:t>. </a:t>
            </a:r>
            <a:r>
              <a:rPr lang="en-US" sz="1000" dirty="0">
                <a:hlinkClick r:id="rId7"/>
              </a:rPr>
              <a:t>https://mghcme.org/app/uploads/2021/02/Vilsaint_-2021_Racial-Disparities-in-SUD.pdf</a:t>
            </a:r>
            <a:r>
              <a:rPr lang="en-US" sz="1000" dirty="0"/>
              <a:t> </a:t>
            </a:r>
          </a:p>
          <a:p>
            <a:pPr marL="0" indent="0">
              <a:lnSpc>
                <a:spcPct val="110000"/>
              </a:lnSpc>
              <a:buNone/>
            </a:pPr>
            <a:r>
              <a:rPr lang="en-US" sz="1000" dirty="0"/>
              <a:t>White, W. L., &amp; Kelly, J. F. (2011). Recovery management: What if we really believed that addiction was a chronic disorder? In J. F. Kelly &amp; W. L. White (Eds.), </a:t>
            </a:r>
            <a:r>
              <a:rPr lang="en-US" sz="1000" i="1" dirty="0"/>
              <a:t>Addiction recovery management: Theory, research and practice </a:t>
            </a:r>
            <a:r>
              <a:rPr lang="en-US" sz="1000" dirty="0"/>
              <a:t>(pp. 67-84). Totowa, NJ, US: Humana Press.</a:t>
            </a:r>
          </a:p>
        </p:txBody>
      </p:sp>
      <p:pic>
        <p:nvPicPr>
          <p:cNvPr id="4" name="Audio 3">
            <a:hlinkClick r:id="" action="ppaction://media"/>
            <a:extLst>
              <a:ext uri="{FF2B5EF4-FFF2-40B4-BE49-F238E27FC236}">
                <a16:creationId xmlns:a16="http://schemas.microsoft.com/office/drawing/2014/main" id="{8D995E82-14B8-4C7F-FC3E-C1E926A2A8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6221633"/>
      </p:ext>
    </p:extLst>
  </p:cSld>
  <p:clrMapOvr>
    <a:masterClrMapping/>
  </p:clrMapOvr>
  <mc:AlternateContent xmlns:mc="http://schemas.openxmlformats.org/markup-compatibility/2006">
    <mc:Choice xmlns:p14="http://schemas.microsoft.com/office/powerpoint/2010/main" Requires="p14">
      <p:transition spd="slow" p14:dur="2000" advTm="2821"/>
    </mc:Choice>
    <mc:Fallback>
      <p:transition spd="slow" advTm="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2545-8D1D-0449-A07C-1E95E3603ECE}"/>
              </a:ext>
            </a:extLst>
          </p:cNvPr>
          <p:cNvSpPr>
            <a:spLocks noGrp="1"/>
          </p:cNvSpPr>
          <p:nvPr>
            <p:ph type="title"/>
          </p:nvPr>
        </p:nvSpPr>
        <p:spPr>
          <a:xfrm>
            <a:off x="888631" y="2358391"/>
            <a:ext cx="3498979" cy="2453676"/>
          </a:xfrm>
        </p:spPr>
        <p:txBody>
          <a:bodyPr vert="horz" lIns="228600" tIns="228600" rIns="228600" bIns="0" rtlCol="0">
            <a:normAutofit/>
          </a:bodyPr>
          <a:lstStyle/>
          <a:p>
            <a:r>
              <a:rPr lang="en-US" dirty="0"/>
              <a:t>Substance Use Disorders:</a:t>
            </a:r>
            <a:br>
              <a:rPr lang="en-US" dirty="0"/>
            </a:br>
            <a:r>
              <a:rPr lang="en-US" dirty="0"/>
              <a:t>Diagnostic Criteria</a:t>
            </a:r>
          </a:p>
        </p:txBody>
      </p:sp>
      <p:sp>
        <p:nvSpPr>
          <p:cNvPr id="79" name="Content Placeholder 78">
            <a:extLst>
              <a:ext uri="{FF2B5EF4-FFF2-40B4-BE49-F238E27FC236}">
                <a16:creationId xmlns:a16="http://schemas.microsoft.com/office/drawing/2014/main" id="{F8AB8F87-0F14-B90C-0047-536C1D151B50}"/>
              </a:ext>
            </a:extLst>
          </p:cNvPr>
          <p:cNvSpPr>
            <a:spLocks noGrp="1"/>
          </p:cNvSpPr>
          <p:nvPr>
            <p:ph idx="1"/>
          </p:nvPr>
        </p:nvSpPr>
        <p:spPr>
          <a:xfrm>
            <a:off x="5129500" y="35232"/>
            <a:ext cx="6281873" cy="1783977"/>
          </a:xfrm>
        </p:spPr>
        <p:txBody>
          <a:bodyPr>
            <a:normAutofit/>
          </a:bodyPr>
          <a:lstStyle/>
          <a:p>
            <a:pPr marL="0" indent="0">
              <a:buNone/>
            </a:pPr>
            <a:r>
              <a:rPr lang="en-US" dirty="0"/>
              <a:t>A substance use disorder is diagnosed by the presence of two or more of the following eleven criteria over a 12-month period</a:t>
            </a:r>
          </a:p>
        </p:txBody>
      </p:sp>
      <p:sp>
        <p:nvSpPr>
          <p:cNvPr id="63" name="TextBox 62">
            <a:extLst>
              <a:ext uri="{FF2B5EF4-FFF2-40B4-BE49-F238E27FC236}">
                <a16:creationId xmlns:a16="http://schemas.microsoft.com/office/drawing/2014/main" id="{861EC5AD-9A16-9141-8BA8-9928A3316819}"/>
              </a:ext>
            </a:extLst>
          </p:cNvPr>
          <p:cNvSpPr txBox="1"/>
          <p:nvPr/>
        </p:nvSpPr>
        <p:spPr>
          <a:xfrm>
            <a:off x="7564599" y="6588765"/>
            <a:ext cx="2770313" cy="276999"/>
          </a:xfrm>
          <a:prstGeom prst="rect">
            <a:avLst/>
          </a:prstGeom>
          <a:noFill/>
        </p:spPr>
        <p:txBody>
          <a:bodyPr wrap="square" rtlCol="0">
            <a:spAutoFit/>
          </a:bodyPr>
          <a:lstStyle/>
          <a:p>
            <a:r>
              <a:rPr lang="en-US" sz="1200" dirty="0"/>
              <a:t>(Recovery Research Institute, n.d.)</a:t>
            </a:r>
          </a:p>
        </p:txBody>
      </p:sp>
      <p:pic>
        <p:nvPicPr>
          <p:cNvPr id="3" name="Picture 2">
            <a:extLst>
              <a:ext uri="{FF2B5EF4-FFF2-40B4-BE49-F238E27FC236}">
                <a16:creationId xmlns:a16="http://schemas.microsoft.com/office/drawing/2014/main" id="{E3ADB1D7-721D-CC46-8CAA-66787D5C0209}"/>
              </a:ext>
            </a:extLst>
          </p:cNvPr>
          <p:cNvPicPr>
            <a:picLocks noChangeAspect="1"/>
          </p:cNvPicPr>
          <p:nvPr/>
        </p:nvPicPr>
        <p:blipFill>
          <a:blip r:embed="rId4"/>
          <a:stretch>
            <a:fillRect/>
          </a:stretch>
        </p:blipFill>
        <p:spPr>
          <a:xfrm>
            <a:off x="6601215" y="1505231"/>
            <a:ext cx="3379395" cy="5083533"/>
          </a:xfrm>
          <a:prstGeom prst="rect">
            <a:avLst/>
          </a:prstGeom>
        </p:spPr>
      </p:pic>
      <p:pic>
        <p:nvPicPr>
          <p:cNvPr id="13" name="Audio 12">
            <a:hlinkClick r:id="" action="ppaction://media"/>
            <a:extLst>
              <a:ext uri="{FF2B5EF4-FFF2-40B4-BE49-F238E27FC236}">
                <a16:creationId xmlns:a16="http://schemas.microsoft.com/office/drawing/2014/main" id="{E48C7C38-DFAE-8E2C-6EA0-19D1647EA6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7071588"/>
      </p:ext>
    </p:extLst>
  </p:cSld>
  <p:clrMapOvr>
    <a:masterClrMapping/>
  </p:clrMapOvr>
  <mc:AlternateContent xmlns:mc="http://schemas.openxmlformats.org/markup-compatibility/2006">
    <mc:Choice xmlns:p14="http://schemas.microsoft.com/office/powerpoint/2010/main" Requires="p14">
      <p:transition spd="slow" p14:dur="2000" advTm="65027"/>
    </mc:Choice>
    <mc:Fallback>
      <p:transition spd="slow" advTm="6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B4298B-514D-4087-BFCF-5E0B7C9A9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4250D78-05C1-41CC-8744-FF36129625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88B658F-163C-450C-B32C-2385E374B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5AE85F6C-45F9-4F00-8AA8-52BD51059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B0E90C3-F098-46CE-B1D9-44EDE9C6E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F59D4E-9109-4D0A-8064-9C534CCFB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4B8AAA4-1840-48B9-A1E7-8CE75F873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5A87B14D-183F-429F-849A-A6DC957B0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261938-CF78-4843-9295-A20FD1591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70557A9F-9800-4BDA-8EA5-312FBB05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55443555-50A7-490F-A7BD-C3761876BE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E25D709-0236-44C4-9AD0-23C27FFB6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2D3488E-C376-4058-9B14-3E67ECCF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29C0577D-AE94-4E3E-AFE9-87D6F505C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28A3D14-A3AE-415B-81C0-10DABBD63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7722035-1059-41F4-801E-F6C3F4383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8275878-64ED-413C-B1B9-654EE17C5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6BE90BD7-1A14-43A3-8CD4-8D181EE63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09B6EC-0BA4-4C45-B9CA-311B34B83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A3962A2-D76B-4346-9535-356648073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28CBAD67-783A-4EFF-852A-40CD9D58C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780BC275-9329-40AA-849F-7B258245E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55DA4B63-E5E4-49C5-BC03-E5A312146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Content Placeholder 2">
            <a:extLst>
              <a:ext uri="{FF2B5EF4-FFF2-40B4-BE49-F238E27FC236}">
                <a16:creationId xmlns:a16="http://schemas.microsoft.com/office/drawing/2014/main" id="{80F5A1ED-0CD8-D489-FBBE-95DB5B4B90C7}"/>
              </a:ext>
            </a:extLst>
          </p:cNvPr>
          <p:cNvSpPr>
            <a:spLocks noGrp="1"/>
          </p:cNvSpPr>
          <p:nvPr>
            <p:ph idx="1"/>
          </p:nvPr>
        </p:nvSpPr>
        <p:spPr>
          <a:xfrm>
            <a:off x="4242594" y="1336917"/>
            <a:ext cx="7410450" cy="3478764"/>
          </a:xfrm>
        </p:spPr>
        <p:txBody>
          <a:bodyPr anchor="ctr">
            <a:normAutofit lnSpcReduction="10000"/>
          </a:bodyPr>
          <a:lstStyle/>
          <a:p>
            <a:pPr marL="0" indent="0">
              <a:buNone/>
            </a:pPr>
            <a:r>
              <a:rPr lang="en-US" i="1" dirty="0"/>
              <a:t>This project was supported by the Health Resources and Services Administration (HRSA) of the U.S. Department of Health and Human Services (HHS), </a:t>
            </a:r>
            <a:r>
              <a:rPr lang="en-US" dirty="0"/>
              <a:t>Behavioral Health Workforce Education and Training (BHWET) Program </a:t>
            </a:r>
            <a:r>
              <a:rPr lang="en-US" i="1" dirty="0"/>
              <a:t>under M01HP31370, </a:t>
            </a:r>
            <a:r>
              <a:rPr lang="en-US" b="1" i="1" dirty="0"/>
              <a:t>UNC-</a:t>
            </a:r>
            <a:r>
              <a:rPr lang="en-US" b="1" i="1" dirty="0" err="1"/>
              <a:t>PrimeCare</a:t>
            </a:r>
            <a:r>
              <a:rPr lang="en-US" i="1" dirty="0"/>
              <a:t>, $1,920,000.00, </a:t>
            </a:r>
            <a:r>
              <a:rPr lang="en-US" b="1" i="1" dirty="0"/>
              <a:t>or </a:t>
            </a:r>
            <a:r>
              <a:rPr lang="en-US" i="1" dirty="0"/>
              <a:t>the</a:t>
            </a:r>
            <a:r>
              <a:rPr lang="en-US" b="1" i="1" dirty="0"/>
              <a:t> </a:t>
            </a:r>
            <a:r>
              <a:rPr lang="en-US" dirty="0"/>
              <a:t>Opioid Workforce Expansion Program -- Professional, (OWEP) </a:t>
            </a:r>
            <a:r>
              <a:rPr lang="en-US" i="1" dirty="0"/>
              <a:t>under </a:t>
            </a:r>
            <a:r>
              <a:rPr lang="en-US" dirty="0"/>
              <a:t>T98HP33425, </a:t>
            </a:r>
            <a:r>
              <a:rPr lang="en-US" b="1" i="1" dirty="0"/>
              <a:t>UNC-</a:t>
            </a:r>
            <a:r>
              <a:rPr lang="en-US" b="1" i="1" dirty="0" err="1"/>
              <a:t>PrimeCare</a:t>
            </a:r>
            <a:r>
              <a:rPr lang="en-US" b="1" i="1" dirty="0"/>
              <a:t>-OUD</a:t>
            </a:r>
            <a:r>
              <a:rPr lang="en-US" dirty="0"/>
              <a:t>, </a:t>
            </a:r>
            <a:r>
              <a:rPr lang="en-US" i="1" dirty="0"/>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dirty="0"/>
          </a:p>
          <a:p>
            <a:pPr marL="0" indent="0">
              <a:buNone/>
            </a:pPr>
            <a:endParaRPr lang="en-US" sz="1600" dirty="0"/>
          </a:p>
        </p:txBody>
      </p:sp>
      <p:pic>
        <p:nvPicPr>
          <p:cNvPr id="32" name="Picture 31">
            <a:extLst>
              <a:ext uri="{FF2B5EF4-FFF2-40B4-BE49-F238E27FC236}">
                <a16:creationId xmlns:a16="http://schemas.microsoft.com/office/drawing/2014/main" id="{5EE74B8A-8AB7-0AAE-CF41-3D67BB062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868" y="5206407"/>
            <a:ext cx="4089400" cy="666257"/>
          </a:xfrm>
          <a:prstGeom prst="rect">
            <a:avLst/>
          </a:prstGeom>
        </p:spPr>
      </p:pic>
      <p:pic>
        <p:nvPicPr>
          <p:cNvPr id="33" name="Picture 32">
            <a:extLst>
              <a:ext uri="{FF2B5EF4-FFF2-40B4-BE49-F238E27FC236}">
                <a16:creationId xmlns:a16="http://schemas.microsoft.com/office/drawing/2014/main" id="{5156E63D-BBE4-7ACC-409F-9EB7EF5381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762" y="1662692"/>
            <a:ext cx="3056896" cy="1876379"/>
          </a:xfrm>
          <a:prstGeom prst="rect">
            <a:avLst/>
          </a:prstGeom>
        </p:spPr>
      </p:pic>
      <p:pic>
        <p:nvPicPr>
          <p:cNvPr id="6" name="Audio 5">
            <a:hlinkClick r:id="" action="ppaction://media"/>
            <a:extLst>
              <a:ext uri="{FF2B5EF4-FFF2-40B4-BE49-F238E27FC236}">
                <a16:creationId xmlns:a16="http://schemas.microsoft.com/office/drawing/2014/main" id="{E32A0537-D22A-E6ED-4F1B-7BAB8B915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0845422"/>
      </p:ext>
    </p:extLst>
  </p:cSld>
  <p:clrMapOvr>
    <a:masterClrMapping/>
  </p:clrMapOvr>
  <mc:AlternateContent xmlns:mc="http://schemas.openxmlformats.org/markup-compatibility/2006">
    <mc:Choice xmlns:p14="http://schemas.microsoft.com/office/powerpoint/2010/main" Requires="p14">
      <p:transition spd="slow" p14:dur="2000" advTm="13188"/>
    </mc:Choice>
    <mc:Fallback>
      <p:transition spd="slow" advTm="1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D37A3DC-16F0-4648-A1BC-C8B6FBCFEA6A}"/>
              </a:ext>
            </a:extLst>
          </p:cNvPr>
          <p:cNvSpPr>
            <a:spLocks noGrp="1"/>
          </p:cNvSpPr>
          <p:nvPr>
            <p:ph type="title"/>
          </p:nvPr>
        </p:nvSpPr>
        <p:spPr>
          <a:xfrm>
            <a:off x="1759287" y="798881"/>
            <a:ext cx="8673427" cy="1048945"/>
          </a:xfrm>
        </p:spPr>
        <p:txBody>
          <a:bodyPr>
            <a:normAutofit/>
          </a:bodyPr>
          <a:lstStyle/>
          <a:p>
            <a:r>
              <a:rPr lang="en-US">
                <a:solidFill>
                  <a:schemeClr val="tx1"/>
                </a:solidFill>
              </a:rPr>
              <a:t>Prevalence &amp; Impact</a:t>
            </a:r>
          </a:p>
        </p:txBody>
      </p:sp>
      <p:graphicFrame>
        <p:nvGraphicFramePr>
          <p:cNvPr id="5" name="Content Placeholder 2">
            <a:extLst>
              <a:ext uri="{FF2B5EF4-FFF2-40B4-BE49-F238E27FC236}">
                <a16:creationId xmlns:a16="http://schemas.microsoft.com/office/drawing/2014/main" id="{C65D6D36-F564-01B2-E7C7-100BC4719CD1}"/>
              </a:ext>
            </a:extLst>
          </p:cNvPr>
          <p:cNvGraphicFramePr>
            <a:graphicFrameLocks noGrp="1"/>
          </p:cNvGraphicFramePr>
          <p:nvPr>
            <p:ph idx="1"/>
            <p:extLst>
              <p:ext uri="{D42A27DB-BD31-4B8C-83A1-F6EECF244321}">
                <p14:modId xmlns:p14="http://schemas.microsoft.com/office/powerpoint/2010/main" val="3660614936"/>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A38AC5CD-AAA3-4F84-0827-AEED7E35EA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6230994"/>
      </p:ext>
    </p:extLst>
  </p:cSld>
  <p:clrMapOvr>
    <a:masterClrMapping/>
  </p:clrMapOvr>
  <mc:AlternateContent xmlns:mc="http://schemas.openxmlformats.org/markup-compatibility/2006">
    <mc:Choice xmlns:p14="http://schemas.microsoft.com/office/powerpoint/2010/main" Requires="p14">
      <p:transition spd="slow" p14:dur="2000" advTm="88955"/>
    </mc:Choice>
    <mc:Fallback>
      <p:transition spd="slow" advTm="8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6A4A7BC-77D8-4805-9231-659498CC5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55EFB23-7D5B-436F-8BB7-D00752486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6" name="Freeform 5">
              <a:extLst>
                <a:ext uri="{FF2B5EF4-FFF2-40B4-BE49-F238E27FC236}">
                  <a16:creationId xmlns:a16="http://schemas.microsoft.com/office/drawing/2014/main" id="{F223448E-7740-4F83-9B91-3FE1874B5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6">
              <a:extLst>
                <a:ext uri="{FF2B5EF4-FFF2-40B4-BE49-F238E27FC236}">
                  <a16:creationId xmlns:a16="http://schemas.microsoft.com/office/drawing/2014/main" id="{54041782-5F56-45C6-9DFF-8448BB3F2C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
              <a:extLst>
                <a:ext uri="{FF2B5EF4-FFF2-40B4-BE49-F238E27FC236}">
                  <a16:creationId xmlns:a16="http://schemas.microsoft.com/office/drawing/2014/main" id="{5D8DE9A0-55FB-4F0D-A8BA-30E0BD248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5BAB5395-AC18-477D-BB4C-E786E2E07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9">
              <a:extLst>
                <a:ext uri="{FF2B5EF4-FFF2-40B4-BE49-F238E27FC236}">
                  <a16:creationId xmlns:a16="http://schemas.microsoft.com/office/drawing/2014/main" id="{EFB2F8CF-71DD-4D00-9D12-EE1E3F2859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B05F2004-FA01-489C-83FD-59538D955B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1">
              <a:extLst>
                <a:ext uri="{FF2B5EF4-FFF2-40B4-BE49-F238E27FC236}">
                  <a16:creationId xmlns:a16="http://schemas.microsoft.com/office/drawing/2014/main" id="{D7F17554-9366-40D8-BC32-6D50C7FC1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8897B7B5-DAEF-4E6E-A8F5-08370082BC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3">
              <a:extLst>
                <a:ext uri="{FF2B5EF4-FFF2-40B4-BE49-F238E27FC236}">
                  <a16:creationId xmlns:a16="http://schemas.microsoft.com/office/drawing/2014/main" id="{17E245BD-FAE5-44AE-A4A1-06712F260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21606FCE-7558-4F9B-BDF8-CFCC0ADDE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FF845C57-2E18-430B-858D-2FF56A5EA3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7C4715CD-C981-461D-BE7A-4F2EAE6713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7">
              <a:extLst>
                <a:ext uri="{FF2B5EF4-FFF2-40B4-BE49-F238E27FC236}">
                  <a16:creationId xmlns:a16="http://schemas.microsoft.com/office/drawing/2014/main" id="{EF0F6E73-378E-469C-B52A-6AB269094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8">
              <a:extLst>
                <a:ext uri="{FF2B5EF4-FFF2-40B4-BE49-F238E27FC236}">
                  <a16:creationId xmlns:a16="http://schemas.microsoft.com/office/drawing/2014/main" id="{46BD0DC6-B17C-4ED1-8A0C-FDF4DBA59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9">
              <a:extLst>
                <a:ext uri="{FF2B5EF4-FFF2-40B4-BE49-F238E27FC236}">
                  <a16:creationId xmlns:a16="http://schemas.microsoft.com/office/drawing/2014/main" id="{A1CFF211-6220-41D0-A959-61B421F9A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0">
              <a:extLst>
                <a:ext uri="{FF2B5EF4-FFF2-40B4-BE49-F238E27FC236}">
                  <a16:creationId xmlns:a16="http://schemas.microsoft.com/office/drawing/2014/main" id="{AB745C08-4496-47B5-8E4E-F53DD5FBF1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1">
              <a:extLst>
                <a:ext uri="{FF2B5EF4-FFF2-40B4-BE49-F238E27FC236}">
                  <a16:creationId xmlns:a16="http://schemas.microsoft.com/office/drawing/2014/main" id="{7931007B-25B3-4A01-B5D9-78B729791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2">
              <a:extLst>
                <a:ext uri="{FF2B5EF4-FFF2-40B4-BE49-F238E27FC236}">
                  <a16:creationId xmlns:a16="http://schemas.microsoft.com/office/drawing/2014/main" id="{0DED2F70-81AD-468B-A952-03E6C27D4B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3">
              <a:extLst>
                <a:ext uri="{FF2B5EF4-FFF2-40B4-BE49-F238E27FC236}">
                  <a16:creationId xmlns:a16="http://schemas.microsoft.com/office/drawing/2014/main" id="{4A06242B-2422-4041-9CE9-8173DE090D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4">
              <a:extLst>
                <a:ext uri="{FF2B5EF4-FFF2-40B4-BE49-F238E27FC236}">
                  <a16:creationId xmlns:a16="http://schemas.microsoft.com/office/drawing/2014/main" id="{91D9EE3B-7A7C-44C1-A9BD-77335B1A1B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25">
              <a:extLst>
                <a:ext uri="{FF2B5EF4-FFF2-40B4-BE49-F238E27FC236}">
                  <a16:creationId xmlns:a16="http://schemas.microsoft.com/office/drawing/2014/main" id="{6A99CD50-E1AE-49D1-A3BD-A5766D9EB2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a:extLst>
              <a:ext uri="{FF2B5EF4-FFF2-40B4-BE49-F238E27FC236}">
                <a16:creationId xmlns:a16="http://schemas.microsoft.com/office/drawing/2014/main" id="{163E25DF-0BE3-467A-B521-E455154EDE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9" name="Rectangle 98">
              <a:extLst>
                <a:ext uri="{FF2B5EF4-FFF2-40B4-BE49-F238E27FC236}">
                  <a16:creationId xmlns:a16="http://schemas.microsoft.com/office/drawing/2014/main" id="{BBDFD177-6D5B-4749-9889-B6AD010EC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22">
              <a:extLst>
                <a:ext uri="{FF2B5EF4-FFF2-40B4-BE49-F238E27FC236}">
                  <a16:creationId xmlns:a16="http://schemas.microsoft.com/office/drawing/2014/main" id="{D992FDAC-F232-4EF7-BA8F-6FE55DAA2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B4BF2FC-A4EE-4871-9617-7BB006BD7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F4D779A-A683-CD4F-BEE9-971DCC2A401A}"/>
              </a:ext>
            </a:extLst>
          </p:cNvPr>
          <p:cNvSpPr>
            <a:spLocks noGrp="1"/>
          </p:cNvSpPr>
          <p:nvPr>
            <p:ph type="title"/>
          </p:nvPr>
        </p:nvSpPr>
        <p:spPr>
          <a:xfrm>
            <a:off x="888631" y="2358391"/>
            <a:ext cx="3498979" cy="2453676"/>
          </a:xfrm>
        </p:spPr>
        <p:txBody>
          <a:bodyPr>
            <a:normAutofit/>
          </a:bodyPr>
          <a:lstStyle/>
          <a:p>
            <a:r>
              <a:rPr lang="en-US"/>
              <a:t>Inequities</a:t>
            </a:r>
            <a:endParaRPr lang="en-US" dirty="0"/>
          </a:p>
        </p:txBody>
      </p:sp>
      <p:sp useBgFill="1">
        <p:nvSpPr>
          <p:cNvPr id="103" name="Rectangle 102">
            <a:extLst>
              <a:ext uri="{FF2B5EF4-FFF2-40B4-BE49-F238E27FC236}">
                <a16:creationId xmlns:a16="http://schemas.microsoft.com/office/drawing/2014/main" id="{12ADD898-8A29-4997-B60E-14600C410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29783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5B1ED3-82C0-EE49-8C6F-5BBD801A5F9A}"/>
              </a:ext>
            </a:extLst>
          </p:cNvPr>
          <p:cNvPicPr>
            <a:picLocks noChangeAspect="1"/>
          </p:cNvPicPr>
          <p:nvPr/>
        </p:nvPicPr>
        <p:blipFill>
          <a:blip r:embed="rId5"/>
          <a:stretch>
            <a:fillRect/>
          </a:stretch>
        </p:blipFill>
        <p:spPr>
          <a:xfrm>
            <a:off x="5333391" y="964051"/>
            <a:ext cx="5832914" cy="2653976"/>
          </a:xfrm>
          <a:prstGeom prst="rect">
            <a:avLst/>
          </a:prstGeom>
          <a:ln w="9525">
            <a:noFill/>
          </a:ln>
        </p:spPr>
      </p:pic>
      <p:sp>
        <p:nvSpPr>
          <p:cNvPr id="3" name="Content Placeholder 2">
            <a:extLst>
              <a:ext uri="{FF2B5EF4-FFF2-40B4-BE49-F238E27FC236}">
                <a16:creationId xmlns:a16="http://schemas.microsoft.com/office/drawing/2014/main" id="{AC2EB414-3F5E-994A-B6EF-3EE48E40BC2F}"/>
              </a:ext>
            </a:extLst>
          </p:cNvPr>
          <p:cNvSpPr>
            <a:spLocks noGrp="1"/>
          </p:cNvSpPr>
          <p:nvPr>
            <p:ph idx="1"/>
          </p:nvPr>
        </p:nvSpPr>
        <p:spPr>
          <a:xfrm>
            <a:off x="5118447" y="4267830"/>
            <a:ext cx="6281873" cy="1783977"/>
          </a:xfrm>
        </p:spPr>
        <p:txBody>
          <a:bodyPr>
            <a:noAutofit/>
          </a:bodyPr>
          <a:lstStyle/>
          <a:p>
            <a:pPr>
              <a:lnSpc>
                <a:spcPct val="110000"/>
              </a:lnSpc>
            </a:pPr>
            <a:r>
              <a:rPr lang="en-US" sz="1500" dirty="0"/>
              <a:t>Black Americans and other racial and ethnic minorities have a prevalence of SUDs that is equal to or lower than that of White Americans yet experience disproportionately negative health &amp; social consequences (</a:t>
            </a:r>
            <a:r>
              <a:rPr lang="en-US" sz="1500" dirty="0" err="1"/>
              <a:t>Vilsaint</a:t>
            </a:r>
            <a:r>
              <a:rPr lang="en-US" sz="1500" dirty="0"/>
              <a:t>, 2021)</a:t>
            </a:r>
          </a:p>
          <a:p>
            <a:pPr>
              <a:lnSpc>
                <a:spcPct val="110000"/>
              </a:lnSpc>
            </a:pPr>
            <a:r>
              <a:rPr lang="en-US" sz="1500" dirty="0"/>
              <a:t>Over the last 18 years, drug overdose deaths from stimulants have disproportionately impacted Black and American Indian/Alaska Native individuals even though usage rates of these substances do not differ significantly between ethnic identities (Centers for Disease Control, 2021) </a:t>
            </a:r>
          </a:p>
        </p:txBody>
      </p:sp>
      <p:sp>
        <p:nvSpPr>
          <p:cNvPr id="129" name="TextBox 128">
            <a:extLst>
              <a:ext uri="{FF2B5EF4-FFF2-40B4-BE49-F238E27FC236}">
                <a16:creationId xmlns:a16="http://schemas.microsoft.com/office/drawing/2014/main" id="{6A130B99-A330-3945-A03E-748BAD3C6B16}"/>
              </a:ext>
            </a:extLst>
          </p:cNvPr>
          <p:cNvSpPr txBox="1"/>
          <p:nvPr/>
        </p:nvSpPr>
        <p:spPr>
          <a:xfrm>
            <a:off x="9878032" y="3529181"/>
            <a:ext cx="1233862" cy="246221"/>
          </a:xfrm>
          <a:prstGeom prst="rect">
            <a:avLst/>
          </a:prstGeom>
          <a:noFill/>
        </p:spPr>
        <p:txBody>
          <a:bodyPr wrap="square">
            <a:spAutoFit/>
          </a:bodyPr>
          <a:lstStyle/>
          <a:p>
            <a:r>
              <a:rPr lang="en-US" sz="1000" dirty="0"/>
              <a:t>(SAMHSA, 2019b)</a:t>
            </a:r>
          </a:p>
        </p:txBody>
      </p:sp>
      <p:pic>
        <p:nvPicPr>
          <p:cNvPr id="9" name="Audio 8">
            <a:hlinkClick r:id="" action="ppaction://media"/>
            <a:extLst>
              <a:ext uri="{FF2B5EF4-FFF2-40B4-BE49-F238E27FC236}">
                <a16:creationId xmlns:a16="http://schemas.microsoft.com/office/drawing/2014/main" id="{78E2BE03-A189-C83A-7C9D-25398A3DBF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2544899"/>
      </p:ext>
    </p:extLst>
  </p:cSld>
  <p:clrMapOvr>
    <a:masterClrMapping/>
  </p:clrMapOvr>
  <mc:AlternateContent xmlns:mc="http://schemas.openxmlformats.org/markup-compatibility/2006">
    <mc:Choice xmlns:p14="http://schemas.microsoft.com/office/powerpoint/2010/main" Requires="p14">
      <p:transition spd="slow" p14:dur="2000" advTm="29117"/>
    </mc:Choice>
    <mc:Fallback>
      <p:transition spd="slow" advTm="2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60B8-CA02-1E45-8D44-B28FF24FC50E}"/>
              </a:ext>
            </a:extLst>
          </p:cNvPr>
          <p:cNvSpPr>
            <a:spLocks noGrp="1"/>
          </p:cNvSpPr>
          <p:nvPr>
            <p:ph type="title"/>
          </p:nvPr>
        </p:nvSpPr>
        <p:spPr>
          <a:xfrm>
            <a:off x="888631" y="2349925"/>
            <a:ext cx="3498979" cy="2456442"/>
          </a:xfrm>
        </p:spPr>
        <p:txBody>
          <a:bodyPr>
            <a:normAutofit/>
          </a:bodyPr>
          <a:lstStyle/>
          <a:p>
            <a:r>
              <a:rPr lang="en-US"/>
              <a:t>Inequities</a:t>
            </a:r>
          </a:p>
        </p:txBody>
      </p:sp>
      <p:graphicFrame>
        <p:nvGraphicFramePr>
          <p:cNvPr id="5" name="Content Placeholder 2">
            <a:extLst>
              <a:ext uri="{FF2B5EF4-FFF2-40B4-BE49-F238E27FC236}">
                <a16:creationId xmlns:a16="http://schemas.microsoft.com/office/drawing/2014/main" id="{4DFB25C4-F658-D1F8-6D93-DD24EE494488}"/>
              </a:ext>
            </a:extLst>
          </p:cNvPr>
          <p:cNvGraphicFramePr>
            <a:graphicFrameLocks noGrp="1"/>
          </p:cNvGraphicFramePr>
          <p:nvPr>
            <p:ph idx="1"/>
            <p:extLst>
              <p:ext uri="{D42A27DB-BD31-4B8C-83A1-F6EECF244321}">
                <p14:modId xmlns:p14="http://schemas.microsoft.com/office/powerpoint/2010/main" val="1470128510"/>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63523C74-992B-F690-0700-0EB03924DF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24290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5398"/>
    </mc:Choice>
    <mc:Fallback>
      <p:transition spd="slow" advTm="3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F2DE27-1297-4129-8109-8A8F621F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E3576CE-E327-4733-A289-BEFB35F754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F2E2475-8B34-4000-B8B4-D1C0480EAC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AFF0158B-67CA-4E5D-82E9-032946005C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E791B238-571A-4C82-9B16-63D94A891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70F10DD1-A998-4B23-8C15-31B7FD35E9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AE6BBC61-DC1C-44DA-9B00-6F69CE21D8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06CAA79-7669-426E-AB78-3E141D4751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DA6EE275-29A0-4962-AFA6-FAD32DF50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2274EE13-0D62-4489-9B61-C616736FA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71730B6-C7FB-45ED-BCC5-40FD45BF2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D6FE80FB-C4EF-4D79-9559-D63549F146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C9CBAF19-21AE-40E8-8965-D5E6042F2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EBA99019-E134-4FD1-9B9C-5F2DCAAA9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0B654CA-DF8B-44BB-BF62-5B028D522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32411C03-987B-42CB-833D-E31A2790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5F9F126A-997B-4B39-8984-6563BA5D7F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49617DFE-E17F-4F67-9D22-C41979392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E5441641-3AA6-42CE-8E3B-D39246DDE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6A578EBB-B60C-404B-B968-F9D46DC8B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6A6D1E40-DD2C-4558-954C-47EC7417E6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6C40FCAF-C578-4360-9094-9F66028B7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63EAC42D-DC17-4FCB-B8F4-6AFBDA29CF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B7F32AB-4D78-1C41-BDB6-12EB60403331}"/>
              </a:ext>
            </a:extLst>
          </p:cNvPr>
          <p:cNvSpPr>
            <a:spLocks noGrp="1"/>
          </p:cNvSpPr>
          <p:nvPr>
            <p:ph type="title"/>
          </p:nvPr>
        </p:nvSpPr>
        <p:spPr>
          <a:xfrm>
            <a:off x="1759287" y="798881"/>
            <a:ext cx="8673427" cy="1048945"/>
          </a:xfrm>
        </p:spPr>
        <p:txBody>
          <a:bodyPr>
            <a:normAutofit/>
          </a:bodyPr>
          <a:lstStyle/>
          <a:p>
            <a:r>
              <a:rPr lang="en-US" sz="3100" dirty="0">
                <a:solidFill>
                  <a:schemeClr val="tx1"/>
                </a:solidFill>
              </a:rPr>
              <a:t>SUD Treatment: We Need New Approaches</a:t>
            </a:r>
          </a:p>
        </p:txBody>
      </p:sp>
      <p:graphicFrame>
        <p:nvGraphicFramePr>
          <p:cNvPr id="5" name="Content Placeholder 2">
            <a:extLst>
              <a:ext uri="{FF2B5EF4-FFF2-40B4-BE49-F238E27FC236}">
                <a16:creationId xmlns:a16="http://schemas.microsoft.com/office/drawing/2014/main" id="{3F1C5641-39DF-6473-7287-CF698CA82EE4}"/>
              </a:ext>
            </a:extLst>
          </p:cNvPr>
          <p:cNvGraphicFramePr>
            <a:graphicFrameLocks noGrp="1"/>
          </p:cNvGraphicFramePr>
          <p:nvPr>
            <p:ph idx="1"/>
            <p:extLst>
              <p:ext uri="{D42A27DB-BD31-4B8C-83A1-F6EECF244321}">
                <p14:modId xmlns:p14="http://schemas.microsoft.com/office/powerpoint/2010/main" val="3266005371"/>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D8D6090C-AB91-F6EB-381E-01377BB03F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0776254"/>
      </p:ext>
    </p:extLst>
  </p:cSld>
  <p:clrMapOvr>
    <a:masterClrMapping/>
  </p:clrMapOvr>
  <mc:AlternateContent xmlns:mc="http://schemas.openxmlformats.org/markup-compatibility/2006">
    <mc:Choice xmlns:p14="http://schemas.microsoft.com/office/powerpoint/2010/main" Requires="p14">
      <p:transition spd="slow" p14:dur="2000" advTm="76033"/>
    </mc:Choice>
    <mc:Fallback>
      <p:transition spd="slow" advTm="7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828E816-55A6-0540-B819-3BC44A96482D}"/>
              </a:ext>
            </a:extLst>
          </p:cNvPr>
          <p:cNvSpPr>
            <a:spLocks noGrp="1"/>
          </p:cNvSpPr>
          <p:nvPr>
            <p:ph type="title"/>
          </p:nvPr>
        </p:nvSpPr>
        <p:spPr>
          <a:xfrm>
            <a:off x="7874928" y="1134142"/>
            <a:ext cx="3456122" cy="4589717"/>
          </a:xfrm>
        </p:spPr>
        <p:txBody>
          <a:bodyPr>
            <a:normAutofit/>
          </a:bodyPr>
          <a:lstStyle/>
          <a:p>
            <a:pPr algn="l"/>
            <a:r>
              <a:rPr lang="en-US" sz="4800"/>
              <a:t>Could creative writing interventions help?</a:t>
            </a:r>
            <a:endParaRPr lang="en-US" sz="4800" dirty="0"/>
          </a:p>
        </p:txBody>
      </p:sp>
      <p:sp>
        <p:nvSpPr>
          <p:cNvPr id="19" name="Content Placeholder 2">
            <a:extLst>
              <a:ext uri="{FF2B5EF4-FFF2-40B4-BE49-F238E27FC236}">
                <a16:creationId xmlns:a16="http://schemas.microsoft.com/office/drawing/2014/main" id="{AB0867F4-9C60-D341-A833-CB29A5F6F6EB}"/>
              </a:ext>
            </a:extLst>
          </p:cNvPr>
          <p:cNvSpPr>
            <a:spLocks noGrp="1"/>
          </p:cNvSpPr>
          <p:nvPr>
            <p:ph idx="1"/>
          </p:nvPr>
        </p:nvSpPr>
        <p:spPr>
          <a:xfrm>
            <a:off x="798577" y="803186"/>
            <a:ext cx="5427137" cy="5248622"/>
          </a:xfrm>
        </p:spPr>
        <p:txBody>
          <a:bodyPr>
            <a:normAutofit/>
          </a:bodyPr>
          <a:lstStyle/>
          <a:p>
            <a:r>
              <a:rPr lang="en-US" sz="1600" dirty="0"/>
              <a:t>Treatment of the chronic disease of SUD necessitates shifting individuals’ deeply rooted behaviors and requires a multifaceted approach that targets multiple areas of the brain (NIDA, 2020).</a:t>
            </a:r>
          </a:p>
          <a:p>
            <a:r>
              <a:rPr lang="en-US" sz="1600" dirty="0"/>
              <a:t>For SUD treatment to be effective for diverse populations, it must address the needs of the whole person and consider physical, spiritual, emotional, mental, and social health (NIDA, 2020).</a:t>
            </a:r>
          </a:p>
          <a:p>
            <a:r>
              <a:rPr lang="en-US" sz="1600" dirty="0"/>
              <a:t>Creative writing group therapy is by nature a multimodal intervention that stimulates the cognitive regions of the brain, the senses, the emotions, and the imagination while providing meaningful engagement with others. As a result, it leads to positive social, psychological, and physiological outcomes (</a:t>
            </a:r>
            <a:r>
              <a:rPr lang="en-US" sz="1600" dirty="0" err="1"/>
              <a:t>Fancort</a:t>
            </a:r>
            <a:r>
              <a:rPr lang="en-US" sz="1600" dirty="0"/>
              <a:t> &amp; Finn, 2019).  </a:t>
            </a:r>
          </a:p>
        </p:txBody>
      </p:sp>
      <p:pic>
        <p:nvPicPr>
          <p:cNvPr id="13" name="Audio 12">
            <a:hlinkClick r:id="" action="ppaction://media"/>
            <a:extLst>
              <a:ext uri="{FF2B5EF4-FFF2-40B4-BE49-F238E27FC236}">
                <a16:creationId xmlns:a16="http://schemas.microsoft.com/office/drawing/2014/main" id="{B2F9CD8A-31DC-D327-D7E1-F5CAF4D5B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4285054"/>
      </p:ext>
    </p:extLst>
  </p:cSld>
  <p:clrMapOvr>
    <a:masterClrMapping/>
  </p:clrMapOvr>
  <mc:AlternateContent xmlns:mc="http://schemas.openxmlformats.org/markup-compatibility/2006">
    <mc:Choice xmlns:p14="http://schemas.microsoft.com/office/powerpoint/2010/main" Requires="p14">
      <p:transition spd="slow" p14:dur="2000" advTm="51478"/>
    </mc:Choice>
    <mc:Fallback>
      <p:transition spd="slow" advTm="5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Freeform: Shape 56">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1F2413-90D5-62F1-990B-485F1F7200FD}"/>
              </a:ext>
            </a:extLst>
          </p:cNvPr>
          <p:cNvSpPr>
            <a:spLocks noGrp="1"/>
          </p:cNvSpPr>
          <p:nvPr>
            <p:ph type="title"/>
          </p:nvPr>
        </p:nvSpPr>
        <p:spPr>
          <a:xfrm>
            <a:off x="807720" y="2349925"/>
            <a:ext cx="2441894" cy="2456442"/>
          </a:xfrm>
        </p:spPr>
        <p:txBody>
          <a:bodyPr>
            <a:normAutofit/>
          </a:bodyPr>
          <a:lstStyle/>
          <a:p>
            <a:pPr algn="l"/>
            <a:r>
              <a:rPr lang="en-US" sz="3200"/>
              <a:t>Serving Diverse Populations</a:t>
            </a:r>
          </a:p>
        </p:txBody>
      </p:sp>
      <p:sp>
        <p:nvSpPr>
          <p:cNvPr id="3" name="Content Placeholder 2">
            <a:extLst>
              <a:ext uri="{FF2B5EF4-FFF2-40B4-BE49-F238E27FC236}">
                <a16:creationId xmlns:a16="http://schemas.microsoft.com/office/drawing/2014/main" id="{F4AEC379-D4FE-2CA5-6D33-6B4BA1A7B121}"/>
              </a:ext>
            </a:extLst>
          </p:cNvPr>
          <p:cNvSpPr>
            <a:spLocks noGrp="1"/>
          </p:cNvSpPr>
          <p:nvPr>
            <p:ph idx="1"/>
          </p:nvPr>
        </p:nvSpPr>
        <p:spPr>
          <a:xfrm>
            <a:off x="4846319" y="1111249"/>
            <a:ext cx="6554001" cy="4635503"/>
          </a:xfrm>
        </p:spPr>
        <p:txBody>
          <a:bodyPr>
            <a:normAutofit/>
          </a:bodyPr>
          <a:lstStyle/>
          <a:p>
            <a:pPr marL="0" indent="0">
              <a:buNone/>
            </a:pPr>
            <a:r>
              <a:rPr lang="en-US" dirty="0"/>
              <a:t>Creative and expressive writing interventions have proven particularly effective for… </a:t>
            </a:r>
          </a:p>
          <a:p>
            <a:pPr lvl="1"/>
            <a:r>
              <a:rPr lang="en-US" dirty="0"/>
              <a:t>Men who identify as gay (</a:t>
            </a:r>
            <a:r>
              <a:rPr lang="en-US" dirty="0" err="1"/>
              <a:t>Pachankis</a:t>
            </a:r>
            <a:r>
              <a:rPr lang="en-US" dirty="0"/>
              <a:t> &amp; </a:t>
            </a:r>
            <a:r>
              <a:rPr lang="en-US" dirty="0" err="1"/>
              <a:t>Goldfried</a:t>
            </a:r>
            <a:r>
              <a:rPr lang="en-US" dirty="0"/>
              <a:t>, 2010)</a:t>
            </a:r>
          </a:p>
          <a:p>
            <a:pPr lvl="1"/>
            <a:r>
              <a:rPr lang="en-US" dirty="0"/>
              <a:t>Women, adolescents, and sexual assault survivors (</a:t>
            </a:r>
            <a:r>
              <a:rPr lang="en-US" dirty="0" err="1"/>
              <a:t>Aletraris</a:t>
            </a:r>
            <a:r>
              <a:rPr lang="en-US" dirty="0"/>
              <a:t> et al., 2014)</a:t>
            </a:r>
          </a:p>
          <a:p>
            <a:pPr lvl="1"/>
            <a:r>
              <a:rPr lang="en-US" dirty="0"/>
              <a:t>Individuals who were previously incarcerated (Proctor et al., 2011)</a:t>
            </a:r>
          </a:p>
          <a:p>
            <a:pPr lvl="1"/>
            <a:r>
              <a:rPr lang="en-US" dirty="0"/>
              <a:t>At-risk African American youth (</a:t>
            </a:r>
            <a:r>
              <a:rPr lang="en-US" dirty="0" err="1"/>
              <a:t>Kliewer</a:t>
            </a:r>
            <a:r>
              <a:rPr lang="en-US" dirty="0"/>
              <a:t> et al., 2011)</a:t>
            </a:r>
          </a:p>
          <a:p>
            <a:pPr lvl="1"/>
            <a:r>
              <a:rPr lang="en-US" dirty="0"/>
              <a:t>Hispanic youth (Hirai et al., 2020)</a:t>
            </a:r>
          </a:p>
          <a:p>
            <a:pPr lvl="1"/>
            <a:endParaRPr lang="en-US" dirty="0"/>
          </a:p>
          <a:p>
            <a:pPr lvl="1"/>
            <a:endParaRPr lang="en-US" dirty="0"/>
          </a:p>
        </p:txBody>
      </p:sp>
      <p:pic>
        <p:nvPicPr>
          <p:cNvPr id="7" name="Audio 6">
            <a:hlinkClick r:id="" action="ppaction://media"/>
            <a:extLst>
              <a:ext uri="{FF2B5EF4-FFF2-40B4-BE49-F238E27FC236}">
                <a16:creationId xmlns:a16="http://schemas.microsoft.com/office/drawing/2014/main" id="{8F0230E2-A432-4DD4-9165-CFE5FB996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20940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9722"/>
    </mc:Choice>
    <mc:Fallback>
      <p:transition spd="slow" advTm="3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{FD1C7425-014E-DC42-9807-17D86540D910}tf16401369</Template>
  <TotalTime>23590</TotalTime>
  <Words>4018</Words>
  <Application>Microsoft Macintosh PowerPoint</Application>
  <PresentationFormat>Widescreen</PresentationFormat>
  <Paragraphs>175</Paragraphs>
  <Slides>30</Slides>
  <Notes>6</Notes>
  <HiddenSlides>0</HiddenSlides>
  <MMClips>30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Rockwell</vt:lpstr>
      <vt:lpstr>Wingdings</vt:lpstr>
      <vt:lpstr>Atlas</vt:lpstr>
      <vt:lpstr>Creative Writing Interventions for Substance Use Disorder Treatment</vt:lpstr>
      <vt:lpstr>Substance Use Disorders: Diagnostic Criteria</vt:lpstr>
      <vt:lpstr>Substance Use Disorders: Diagnostic Criteria</vt:lpstr>
      <vt:lpstr>Prevalence &amp; Impact</vt:lpstr>
      <vt:lpstr>Inequities</vt:lpstr>
      <vt:lpstr>Inequities</vt:lpstr>
      <vt:lpstr>SUD Treatment: We Need New Approaches</vt:lpstr>
      <vt:lpstr>Could creative writing interventions help?</vt:lpstr>
      <vt:lpstr>Serving Diverse Populations</vt:lpstr>
      <vt:lpstr>What the research says…</vt:lpstr>
      <vt:lpstr>Executive Functioning</vt:lpstr>
      <vt:lpstr>Social Connectedness</vt:lpstr>
      <vt:lpstr>Physical &amp; Psychological Wellbeing</vt:lpstr>
      <vt:lpstr>Coping Skills</vt:lpstr>
      <vt:lpstr>Benefits for Clients</vt:lpstr>
      <vt:lpstr>But, how does it work?</vt:lpstr>
      <vt:lpstr>Interprofessional Collaboration </vt:lpstr>
      <vt:lpstr>The Need vs. The Reality</vt:lpstr>
      <vt:lpstr>Current Landscape</vt:lpstr>
      <vt:lpstr>Bringing Creative Writing into Your Treatment Groups</vt:lpstr>
      <vt:lpstr>Recommended Approaches</vt:lpstr>
      <vt:lpstr>Structuring the Group</vt:lpstr>
      <vt:lpstr>Keep in Mind…</vt:lpstr>
      <vt:lpstr>In Closing…</vt:lpstr>
      <vt:lpstr>Resources</vt:lpstr>
      <vt:lpstr>Resources</vt:lpstr>
      <vt:lpstr>Resources</vt:lpstr>
      <vt:lpstr>Resources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Writing Interventions for Trauma &amp; Substance Use Disorders</dc:title>
  <dc:creator>Ray, Ellen Louise</dc:creator>
  <cp:lastModifiedBy>Ray, Ellen Louise</cp:lastModifiedBy>
  <cp:revision>118</cp:revision>
  <dcterms:created xsi:type="dcterms:W3CDTF">2022-01-05T00:16:10Z</dcterms:created>
  <dcterms:modified xsi:type="dcterms:W3CDTF">2022-04-13T20:08:06Z</dcterms:modified>
</cp:coreProperties>
</file>