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1" r:id="rId1"/>
  </p:sldMasterIdLst>
  <p:notesMasterIdLst>
    <p:notesMasterId r:id="rId24"/>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5" r:id="rId18"/>
    <p:sldId id="274" r:id="rId19"/>
    <p:sldId id="276" r:id="rId20"/>
    <p:sldId id="272" r:id="rId21"/>
    <p:sldId id="271"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B2E47-A58F-4140-B704-8C62F3160EF4}" v="60" dt="2022-03-10T00:54:45.619"/>
    <p1510:client id="{D3AF15CE-0A0D-4C65-A645-FB977A1E96D7}" v="99" dt="2022-03-10T02:45:24.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9" autoAdjust="0"/>
    <p:restoredTop sz="84544"/>
  </p:normalViewPr>
  <p:slideViewPr>
    <p:cSldViewPr snapToGrid="0">
      <p:cViewPr varScale="1">
        <p:scale>
          <a:sx n="89" d="100"/>
          <a:sy n="89" d="100"/>
        </p:scale>
        <p:origin x="18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763AA-268F-9A4C-890C-3A34311D9C71}" type="datetimeFigureOut">
              <a:rPr lang="en-US" smtClean="0"/>
              <a:t>3/15/22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4C5FD-CB23-104B-B9AE-0EF245B1D0AE}" type="slidenum">
              <a:rPr lang="en-US" smtClean="0"/>
              <a:t>‹#›</a:t>
            </a:fld>
            <a:endParaRPr lang="en-US"/>
          </a:p>
        </p:txBody>
      </p:sp>
    </p:spTree>
    <p:extLst>
      <p:ext uri="{BB962C8B-B14F-4D97-AF65-F5344CB8AC3E}">
        <p14:creationId xmlns:p14="http://schemas.microsoft.com/office/powerpoint/2010/main" val="262346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Link: https://</a:t>
            </a:r>
            <a:r>
              <a:rPr lang="en-US" dirty="0" err="1"/>
              <a:t>www.apa.org</a:t>
            </a:r>
            <a:r>
              <a:rPr lang="en-US" dirty="0"/>
              <a:t>/monitor/2021/03/substance-use-pandemic </a:t>
            </a:r>
          </a:p>
        </p:txBody>
      </p:sp>
      <p:sp>
        <p:nvSpPr>
          <p:cNvPr id="4" name="Slide Number Placeholder 3"/>
          <p:cNvSpPr>
            <a:spLocks noGrp="1"/>
          </p:cNvSpPr>
          <p:nvPr>
            <p:ph type="sldNum" sz="quarter" idx="5"/>
          </p:nvPr>
        </p:nvSpPr>
        <p:spPr/>
        <p:txBody>
          <a:bodyPr/>
          <a:lstStyle/>
          <a:p>
            <a:fld id="{1FB4C5FD-CB23-104B-B9AE-0EF245B1D0AE}" type="slidenum">
              <a:rPr lang="en-US" smtClean="0"/>
              <a:t>4</a:t>
            </a:fld>
            <a:endParaRPr lang="en-US"/>
          </a:p>
        </p:txBody>
      </p:sp>
    </p:spTree>
    <p:extLst>
      <p:ext uri="{BB962C8B-B14F-4D97-AF65-F5344CB8AC3E}">
        <p14:creationId xmlns:p14="http://schemas.microsoft.com/office/powerpoint/2010/main" val="53352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Link: https://</a:t>
            </a:r>
            <a:r>
              <a:rPr lang="en-US" dirty="0" err="1"/>
              <a:t>www.cdc.gov</a:t>
            </a:r>
            <a:r>
              <a:rPr lang="en-US" dirty="0"/>
              <a:t>/coronavirus/2019-ncov/community/health-equity/race-</a:t>
            </a:r>
            <a:r>
              <a:rPr lang="en-US" dirty="0" err="1"/>
              <a:t>ethnicity.html</a:t>
            </a:r>
            <a:r>
              <a:rPr lang="en-US" dirty="0"/>
              <a:t>#:~:text=Impact%20of%20Racial%20Inequities%20on%20Our%20Nation%27s%20Health,-Racism%2C%20either%20structural&amp;text=COVID%2D19%20data%20shows%20that,with%20non%2DHispanic%20White%20populations </a:t>
            </a:r>
          </a:p>
        </p:txBody>
      </p:sp>
      <p:sp>
        <p:nvSpPr>
          <p:cNvPr id="4" name="Slide Number Placeholder 3"/>
          <p:cNvSpPr>
            <a:spLocks noGrp="1"/>
          </p:cNvSpPr>
          <p:nvPr>
            <p:ph type="sldNum" sz="quarter" idx="5"/>
          </p:nvPr>
        </p:nvSpPr>
        <p:spPr/>
        <p:txBody>
          <a:bodyPr/>
          <a:lstStyle/>
          <a:p>
            <a:fld id="{1FB4C5FD-CB23-104B-B9AE-0EF245B1D0AE}" type="slidenum">
              <a:rPr lang="en-US" smtClean="0"/>
              <a:t>17</a:t>
            </a:fld>
            <a:endParaRPr lang="en-US"/>
          </a:p>
        </p:txBody>
      </p:sp>
    </p:spTree>
    <p:extLst>
      <p:ext uri="{BB962C8B-B14F-4D97-AF65-F5344CB8AC3E}">
        <p14:creationId xmlns:p14="http://schemas.microsoft.com/office/powerpoint/2010/main" val="380625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4C5FD-CB23-104B-B9AE-0EF245B1D0AE}" type="slidenum">
              <a:rPr lang="en-US" smtClean="0"/>
              <a:t>20</a:t>
            </a:fld>
            <a:endParaRPr lang="en-US"/>
          </a:p>
        </p:txBody>
      </p:sp>
    </p:spTree>
    <p:extLst>
      <p:ext uri="{BB962C8B-B14F-4D97-AF65-F5344CB8AC3E}">
        <p14:creationId xmlns:p14="http://schemas.microsoft.com/office/powerpoint/2010/main" val="3209045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61BEF0D-F0BB-DE4B-95CE-6DB70DBA9567}" type="datetimeFigureOut">
              <a:rPr lang="en-US" smtClean="0"/>
              <a:pPr/>
              <a:t>3/14/22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686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6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3336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772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016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8483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0747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058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728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940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798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724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819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698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552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917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38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3/14/22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2089320"/>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samhsa.gov/" TargetMode="External"/><Relationship Id="rId5" Type="http://schemas.openxmlformats.org/officeDocument/2006/relationships/image" Target="../media/image19.png"/><Relationship Id="rId4" Type="http://schemas.openxmlformats.org/officeDocument/2006/relationships/hyperlink" Target="https://www.cdc.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54B80F-C889-4611-9FC2-208AF11F2733}"/>
              </a:ext>
            </a:extLst>
          </p:cNvPr>
          <p:cNvSpPr>
            <a:spLocks noGrp="1"/>
          </p:cNvSpPr>
          <p:nvPr>
            <p:ph type="ctrTitle"/>
          </p:nvPr>
        </p:nvSpPr>
        <p:spPr>
          <a:xfrm>
            <a:off x="1876424" y="4334733"/>
            <a:ext cx="8791575" cy="1301673"/>
          </a:xfrm>
        </p:spPr>
        <p:txBody>
          <a:bodyPr>
            <a:normAutofit/>
          </a:bodyPr>
          <a:lstStyle/>
          <a:p>
            <a:pPr algn="ctr"/>
            <a:r>
              <a:rPr lang="en-US" sz="4400" b="1" dirty="0"/>
              <a:t>COVID-19 Impact on Residential Substance Use Treatment </a:t>
            </a:r>
          </a:p>
        </p:txBody>
      </p:sp>
      <p:sp>
        <p:nvSpPr>
          <p:cNvPr id="3" name="Subtitle 2">
            <a:extLst>
              <a:ext uri="{FF2B5EF4-FFF2-40B4-BE49-F238E27FC236}">
                <a16:creationId xmlns:a16="http://schemas.microsoft.com/office/drawing/2014/main" id="{20D5DDE5-40DB-4B48-9BEE-D6E6082E8C22}"/>
              </a:ext>
            </a:extLst>
          </p:cNvPr>
          <p:cNvSpPr>
            <a:spLocks noGrp="1"/>
          </p:cNvSpPr>
          <p:nvPr>
            <p:ph type="subTitle" idx="1"/>
          </p:nvPr>
        </p:nvSpPr>
        <p:spPr>
          <a:xfrm>
            <a:off x="2539276" y="6160247"/>
            <a:ext cx="8791575" cy="865991"/>
          </a:xfrm>
        </p:spPr>
        <p:txBody>
          <a:bodyPr>
            <a:normAutofit/>
          </a:bodyPr>
          <a:lstStyle/>
          <a:p>
            <a:r>
              <a:rPr lang="en-US" b="1" dirty="0"/>
              <a:t>Lainey Johnson and Samantha Puckett</a:t>
            </a:r>
          </a:p>
        </p:txBody>
      </p:sp>
      <p:pic>
        <p:nvPicPr>
          <p:cNvPr id="1026" name="Picture 2">
            <a:extLst>
              <a:ext uri="{FF2B5EF4-FFF2-40B4-BE49-F238E27FC236}">
                <a16:creationId xmlns:a16="http://schemas.microsoft.com/office/drawing/2014/main" id="{C0B3864E-2772-41FA-A8C4-0189BCA6C16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92601" y="264757"/>
            <a:ext cx="6006798" cy="3694181"/>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Audio Recording Mar 14, 2022 at 7:50:13 PM" descr="Audio Recording Mar 14, 2022 at 7:50:13 PM">
            <a:hlinkClick r:id="" action="ppaction://media"/>
            <a:extLst>
              <a:ext uri="{FF2B5EF4-FFF2-40B4-BE49-F238E27FC236}">
                <a16:creationId xmlns:a16="http://schemas.microsoft.com/office/drawing/2014/main" id="{77F684E9-D105-4748-B743-75A64CFAE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5317" y="5971308"/>
            <a:ext cx="621933" cy="621933"/>
          </a:xfrm>
          <a:prstGeom prst="rect">
            <a:avLst/>
          </a:prstGeom>
        </p:spPr>
      </p:pic>
    </p:spTree>
    <p:extLst>
      <p:ext uri="{BB962C8B-B14F-4D97-AF65-F5344CB8AC3E}">
        <p14:creationId xmlns:p14="http://schemas.microsoft.com/office/powerpoint/2010/main" val="622113011"/>
      </p:ext>
    </p:extLst>
  </p:cSld>
  <p:clrMapOvr>
    <a:masterClrMapping/>
  </p:clrMapOvr>
  <mc:AlternateContent xmlns:mc="http://schemas.openxmlformats.org/markup-compatibility/2006">
    <mc:Choice xmlns:p14="http://schemas.microsoft.com/office/powerpoint/2010/main" Requires="p14">
      <p:transition p14:dur="130" advClick="0" advTm="130"/>
    </mc:Choice>
    <mc:Fallback>
      <p:transition advClick="0" advTm="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6CC0-05C1-4255-8F1C-521EC74A5359}"/>
              </a:ext>
            </a:extLst>
          </p:cNvPr>
          <p:cNvSpPr>
            <a:spLocks noGrp="1"/>
          </p:cNvSpPr>
          <p:nvPr>
            <p:ph type="title"/>
          </p:nvPr>
        </p:nvSpPr>
        <p:spPr>
          <a:xfrm>
            <a:off x="1141413" y="618518"/>
            <a:ext cx="9905998" cy="1478570"/>
          </a:xfrm>
        </p:spPr>
        <p:txBody>
          <a:bodyPr>
            <a:normAutofit/>
          </a:bodyPr>
          <a:lstStyle/>
          <a:p>
            <a:r>
              <a:rPr lang="en-US" b="1" dirty="0"/>
              <a:t>Use of Telehealth</a:t>
            </a:r>
            <a:endParaRPr lang="en-US" b="1"/>
          </a:p>
        </p:txBody>
      </p:sp>
      <p:pic>
        <p:nvPicPr>
          <p:cNvPr id="5" name="Picture 4">
            <a:extLst>
              <a:ext uri="{FF2B5EF4-FFF2-40B4-BE49-F238E27FC236}">
                <a16:creationId xmlns:a16="http://schemas.microsoft.com/office/drawing/2014/main" id="{18FDC950-AF12-42EC-AABC-F47DD15923D6}"/>
              </a:ext>
            </a:extLst>
          </p:cNvPr>
          <p:cNvPicPr>
            <a:picLocks noChangeAspect="1"/>
          </p:cNvPicPr>
          <p:nvPr/>
        </p:nvPicPr>
        <p:blipFill>
          <a:blip r:embed="rId5"/>
          <a:stretch>
            <a:fillRect/>
          </a:stretch>
        </p:blipFill>
        <p:spPr>
          <a:xfrm>
            <a:off x="1141411" y="2424111"/>
            <a:ext cx="4689234" cy="320040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2155D6E1-61CB-40B6-A7A8-6FAD2F1F8B62}"/>
              </a:ext>
            </a:extLst>
          </p:cNvPr>
          <p:cNvSpPr>
            <a:spLocks noGrp="1"/>
          </p:cNvSpPr>
          <p:nvPr>
            <p:ph idx="1"/>
          </p:nvPr>
        </p:nvSpPr>
        <p:spPr>
          <a:xfrm>
            <a:off x="6336727" y="2249487"/>
            <a:ext cx="4710683" cy="3541714"/>
          </a:xfrm>
        </p:spPr>
        <p:txBody>
          <a:bodyPr>
            <a:normAutofit/>
          </a:bodyPr>
          <a:lstStyle/>
          <a:p>
            <a:r>
              <a:rPr lang="en-US" dirty="0"/>
              <a:t>Technical and interpersonal challenges associated with telehealth visits</a:t>
            </a:r>
            <a:endParaRPr lang="en-US"/>
          </a:p>
          <a:p>
            <a:r>
              <a:rPr lang="en-US" dirty="0"/>
              <a:t>Reduced reimbursements for services</a:t>
            </a:r>
            <a:endParaRPr lang="en-US"/>
          </a:p>
        </p:txBody>
      </p:sp>
      <p:pic>
        <p:nvPicPr>
          <p:cNvPr id="11" name="Audio 10">
            <a:hlinkClick r:id="" action="ppaction://media"/>
            <a:extLst>
              <a:ext uri="{FF2B5EF4-FFF2-40B4-BE49-F238E27FC236}">
                <a16:creationId xmlns:a16="http://schemas.microsoft.com/office/drawing/2014/main" id="{77DD58DE-F20D-40CA-9EDE-678C635C1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2735130"/>
      </p:ext>
    </p:extLst>
  </p:cSld>
  <p:clrMapOvr>
    <a:masterClrMapping/>
  </p:clrMapOvr>
  <mc:AlternateContent xmlns:mc="http://schemas.openxmlformats.org/markup-compatibility/2006" xmlns:p14="http://schemas.microsoft.com/office/powerpoint/2010/main">
    <mc:Choice Requires="p14">
      <p:transition spd="slow" p14:dur="2000" advTm="59532"/>
    </mc:Choice>
    <mc:Fallback xmlns="">
      <p:transition spd="slow" advTm="5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A758-E46E-40A3-B11D-66E0648AB5BA}"/>
              </a:ext>
            </a:extLst>
          </p:cNvPr>
          <p:cNvSpPr>
            <a:spLocks noGrp="1"/>
          </p:cNvSpPr>
          <p:nvPr>
            <p:ph type="title"/>
          </p:nvPr>
        </p:nvSpPr>
        <p:spPr>
          <a:xfrm>
            <a:off x="1141413" y="618518"/>
            <a:ext cx="9905998" cy="1478570"/>
          </a:xfrm>
        </p:spPr>
        <p:txBody>
          <a:bodyPr>
            <a:normAutofit/>
          </a:bodyPr>
          <a:lstStyle/>
          <a:p>
            <a:pPr algn="ctr"/>
            <a:r>
              <a:rPr lang="en-US" b="1" dirty="0"/>
              <a:t>Program Needs</a:t>
            </a:r>
          </a:p>
        </p:txBody>
      </p:sp>
      <p:sp>
        <p:nvSpPr>
          <p:cNvPr id="3" name="Content Placeholder 2">
            <a:extLst>
              <a:ext uri="{FF2B5EF4-FFF2-40B4-BE49-F238E27FC236}">
                <a16:creationId xmlns:a16="http://schemas.microsoft.com/office/drawing/2014/main" id="{7C8D6AC3-C490-479C-BD39-E6AAD3F00F24}"/>
              </a:ext>
            </a:extLst>
          </p:cNvPr>
          <p:cNvSpPr>
            <a:spLocks noGrp="1"/>
          </p:cNvSpPr>
          <p:nvPr>
            <p:ph idx="1"/>
          </p:nvPr>
        </p:nvSpPr>
        <p:spPr>
          <a:xfrm>
            <a:off x="1141412" y="2249487"/>
            <a:ext cx="4844521" cy="3541714"/>
          </a:xfrm>
        </p:spPr>
        <p:txBody>
          <a:bodyPr anchor="ctr">
            <a:normAutofit/>
          </a:bodyPr>
          <a:lstStyle/>
          <a:p>
            <a:r>
              <a:rPr lang="en-US" dirty="0"/>
              <a:t>Personal protective equipment (PPE)</a:t>
            </a:r>
          </a:p>
          <a:p>
            <a:r>
              <a:rPr lang="en-US" dirty="0"/>
              <a:t>Stimulus funding</a:t>
            </a:r>
          </a:p>
          <a:p>
            <a:r>
              <a:rPr lang="en-US" dirty="0"/>
              <a:t>Hazard pay</a:t>
            </a:r>
          </a:p>
          <a:p>
            <a:r>
              <a:rPr lang="en-US" dirty="0"/>
              <a:t>Consistent public health guidance</a:t>
            </a:r>
          </a:p>
        </p:txBody>
      </p:sp>
      <p:pic>
        <p:nvPicPr>
          <p:cNvPr id="4" name="Picture 3">
            <a:extLst>
              <a:ext uri="{FF2B5EF4-FFF2-40B4-BE49-F238E27FC236}">
                <a16:creationId xmlns:a16="http://schemas.microsoft.com/office/drawing/2014/main" id="{F4E4A7BC-CCD4-4496-B67F-4A1D66FA757E}"/>
              </a:ext>
            </a:extLst>
          </p:cNvPr>
          <p:cNvPicPr>
            <a:picLocks noChangeAspect="1"/>
          </p:cNvPicPr>
          <p:nvPr/>
        </p:nvPicPr>
        <p:blipFill rotWithShape="1">
          <a:blip r:embed="rId5"/>
          <a:srcRect l="4570" r="6899"/>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15" name="Audio 14">
            <a:hlinkClick r:id="" action="ppaction://media"/>
            <a:extLst>
              <a:ext uri="{FF2B5EF4-FFF2-40B4-BE49-F238E27FC236}">
                <a16:creationId xmlns:a16="http://schemas.microsoft.com/office/drawing/2014/main" id="{29C9BA04-F6D7-4F4D-9677-89E8370B07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9579251"/>
      </p:ext>
    </p:extLst>
  </p:cSld>
  <p:clrMapOvr>
    <a:masterClrMapping/>
  </p:clrMapOvr>
  <mc:AlternateContent xmlns:mc="http://schemas.openxmlformats.org/markup-compatibility/2006" xmlns:p14="http://schemas.microsoft.com/office/powerpoint/2010/main">
    <mc:Choice Requires="p14">
      <p:transition spd="slow" p14:dur="2000" advTm="78377"/>
    </mc:Choice>
    <mc:Fallback xmlns="">
      <p:transition spd="slow" advTm="7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EADA-A291-43EC-B75E-DBFEB85E1AB9}"/>
              </a:ext>
            </a:extLst>
          </p:cNvPr>
          <p:cNvSpPr>
            <a:spLocks noGrp="1"/>
          </p:cNvSpPr>
          <p:nvPr>
            <p:ph type="title"/>
          </p:nvPr>
        </p:nvSpPr>
        <p:spPr>
          <a:xfrm>
            <a:off x="1141413" y="618518"/>
            <a:ext cx="9905998" cy="1478570"/>
          </a:xfrm>
        </p:spPr>
        <p:txBody>
          <a:bodyPr>
            <a:normAutofit/>
          </a:bodyPr>
          <a:lstStyle/>
          <a:p>
            <a:pPr algn="ctr"/>
            <a:r>
              <a:rPr lang="en-US" b="1"/>
              <a:t>Positive effects</a:t>
            </a:r>
          </a:p>
        </p:txBody>
      </p:sp>
      <p:pic>
        <p:nvPicPr>
          <p:cNvPr id="5" name="Picture 4">
            <a:extLst>
              <a:ext uri="{FF2B5EF4-FFF2-40B4-BE49-F238E27FC236}">
                <a16:creationId xmlns:a16="http://schemas.microsoft.com/office/drawing/2014/main" id="{B8337711-CFE5-451F-B222-FC644942A08A}"/>
              </a:ext>
            </a:extLst>
          </p:cNvPr>
          <p:cNvPicPr>
            <a:picLocks noChangeAspect="1"/>
          </p:cNvPicPr>
          <p:nvPr/>
        </p:nvPicPr>
        <p:blipFill rotWithShape="1">
          <a:blip r:embed="rId5"/>
          <a:srcRect t="2803" r="-2" b="3152"/>
          <a:stretch/>
        </p:blipFill>
        <p:spPr>
          <a:xfrm>
            <a:off x="1141412" y="2497720"/>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CB7F02B9-0A12-483F-9DC7-E3983A798D56}"/>
              </a:ext>
            </a:extLst>
          </p:cNvPr>
          <p:cNvSpPr>
            <a:spLocks noGrp="1"/>
          </p:cNvSpPr>
          <p:nvPr>
            <p:ph idx="1"/>
          </p:nvPr>
        </p:nvSpPr>
        <p:spPr>
          <a:xfrm>
            <a:off x="6204479" y="2249487"/>
            <a:ext cx="4844521" cy="3541714"/>
          </a:xfrm>
        </p:spPr>
        <p:txBody>
          <a:bodyPr anchor="ctr">
            <a:normAutofit/>
          </a:bodyPr>
          <a:lstStyle/>
          <a:p>
            <a:r>
              <a:rPr lang="en-US"/>
              <a:t>Increased attention to hygiene and health</a:t>
            </a:r>
          </a:p>
          <a:p>
            <a:r>
              <a:rPr lang="en-US"/>
              <a:t>Telehealth expansion</a:t>
            </a:r>
          </a:p>
          <a:p>
            <a:r>
              <a:rPr lang="en-US"/>
              <a:t>Operational improvements</a:t>
            </a:r>
          </a:p>
          <a:p>
            <a:r>
              <a:rPr lang="en-US"/>
              <a:t>Official recognition of substance use disorder treatment as an essential health care service</a:t>
            </a:r>
          </a:p>
        </p:txBody>
      </p:sp>
      <p:pic>
        <p:nvPicPr>
          <p:cNvPr id="6" name="Audio 5">
            <a:hlinkClick r:id="" action="ppaction://media"/>
            <a:extLst>
              <a:ext uri="{FF2B5EF4-FFF2-40B4-BE49-F238E27FC236}">
                <a16:creationId xmlns:a16="http://schemas.microsoft.com/office/drawing/2014/main" id="{90B921A5-2C79-4495-A68C-B77E5C61B5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4015406"/>
      </p:ext>
    </p:extLst>
  </p:cSld>
  <p:clrMapOvr>
    <a:masterClrMapping/>
  </p:clrMapOvr>
  <mc:AlternateContent xmlns:mc="http://schemas.openxmlformats.org/markup-compatibility/2006" xmlns:p14="http://schemas.microsoft.com/office/powerpoint/2010/main">
    <mc:Choice Requires="p14">
      <p:transition spd="slow" p14:dur="2000" advTm="60583"/>
    </mc:Choice>
    <mc:Fallback xmlns="">
      <p:transition spd="slow" advTm="6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CE30-DA86-490A-9E61-2801B1E1D6DF}"/>
              </a:ext>
            </a:extLst>
          </p:cNvPr>
          <p:cNvSpPr>
            <a:spLocks noGrp="1"/>
          </p:cNvSpPr>
          <p:nvPr>
            <p:ph type="title"/>
          </p:nvPr>
        </p:nvSpPr>
        <p:spPr>
          <a:xfrm>
            <a:off x="1141413" y="327514"/>
            <a:ext cx="9905998" cy="1478570"/>
          </a:xfrm>
        </p:spPr>
        <p:txBody>
          <a:bodyPr/>
          <a:lstStyle/>
          <a:p>
            <a:pPr algn="ctr"/>
            <a:r>
              <a:rPr lang="en-US" b="1" dirty="0"/>
              <a:t>Quotes from Horizon’s annual report</a:t>
            </a:r>
          </a:p>
        </p:txBody>
      </p:sp>
      <p:sp>
        <p:nvSpPr>
          <p:cNvPr id="3" name="Content Placeholder 2">
            <a:extLst>
              <a:ext uri="{FF2B5EF4-FFF2-40B4-BE49-F238E27FC236}">
                <a16:creationId xmlns:a16="http://schemas.microsoft.com/office/drawing/2014/main" id="{5128E694-29FB-4D71-9B6F-8DC9C044A780}"/>
              </a:ext>
            </a:extLst>
          </p:cNvPr>
          <p:cNvSpPr>
            <a:spLocks noGrp="1"/>
          </p:cNvSpPr>
          <p:nvPr>
            <p:ph idx="1"/>
          </p:nvPr>
        </p:nvSpPr>
        <p:spPr>
          <a:xfrm>
            <a:off x="1141412" y="1524000"/>
            <a:ext cx="9905999" cy="4500880"/>
          </a:xfrm>
        </p:spPr>
        <p:txBody>
          <a:bodyPr>
            <a:normAutofit fontScale="70000" lnSpcReduction="20000"/>
          </a:bodyPr>
          <a:lstStyle/>
          <a:p>
            <a:pPr marL="0" indent="0">
              <a:buNone/>
            </a:pPr>
            <a:r>
              <a:rPr lang="en-US" b="1" dirty="0"/>
              <a:t>2020-2021 Report</a:t>
            </a:r>
            <a:endParaRPr lang="en-US" dirty="0"/>
          </a:p>
          <a:p>
            <a:r>
              <a:rPr lang="en-US" dirty="0"/>
              <a:t>“Don’t have to wake up early and get ready for Zoom groups, which is nice, but she does not feel that she gets as much out of the groups on Zoom as she would in-person. There are regular tech issues, you can’t see everyone’s face (people who aren’t on camera), harder to connect with peers”</a:t>
            </a:r>
          </a:p>
          <a:p>
            <a:r>
              <a:rPr lang="en-US" dirty="0"/>
              <a:t>Zoom is convenient but she said for her it would have been a big incentive to get up for in-person and she thinks that would have been good for her (instead of staying in pajamas all day), and having to socialize in person would have been good for her</a:t>
            </a:r>
          </a:p>
          <a:p>
            <a:r>
              <a:rPr lang="en-US" dirty="0"/>
              <a:t>She has done both Zoom and in-person and she thinks that in-person makes a bigger impact. But she said that zoom really helps when your kids are sick since it lets you still participate, and you are not just alone and sad in your apartment</a:t>
            </a:r>
          </a:p>
          <a:p>
            <a:r>
              <a:rPr lang="en-US" dirty="0"/>
              <a:t> One person thinks attendance will be better and it will be easier to stay awake in person</a:t>
            </a:r>
          </a:p>
          <a:p>
            <a:pPr marL="0" indent="0">
              <a:buNone/>
            </a:pPr>
            <a:r>
              <a:rPr lang="en-US" b="1" dirty="0"/>
              <a:t>2019-2020 Report</a:t>
            </a:r>
          </a:p>
          <a:p>
            <a:r>
              <a:rPr lang="en-US" dirty="0"/>
              <a:t> Issues about not being allowed to have jobs. Need a job to transition out of program but need to quarantine. </a:t>
            </a:r>
          </a:p>
        </p:txBody>
      </p:sp>
      <p:pic>
        <p:nvPicPr>
          <p:cNvPr id="4" name="Audio Recording Mar 14, 2022 at 8:16:40 PM" descr="Audio Recording Mar 14, 2022 at 8:16:40 PM">
            <a:hlinkClick r:id="" action="ppaction://media"/>
            <a:extLst>
              <a:ext uri="{FF2B5EF4-FFF2-40B4-BE49-F238E27FC236}">
                <a16:creationId xmlns:a16="http://schemas.microsoft.com/office/drawing/2014/main" id="{2FE5C2D5-391C-2F4E-BDC2-B49342F1D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4425" y="5717686"/>
            <a:ext cx="812800" cy="812800"/>
          </a:xfrm>
          <a:prstGeom prst="rect">
            <a:avLst/>
          </a:prstGeom>
        </p:spPr>
      </p:pic>
    </p:spTree>
    <p:extLst>
      <p:ext uri="{BB962C8B-B14F-4D97-AF65-F5344CB8AC3E}">
        <p14:creationId xmlns:p14="http://schemas.microsoft.com/office/powerpoint/2010/main" val="2138457681"/>
      </p:ext>
    </p:extLst>
  </p:cSld>
  <p:clrMapOvr>
    <a:masterClrMapping/>
  </p:clrMapOvr>
  <mc:AlternateContent xmlns:mc="http://schemas.openxmlformats.org/markup-compatibility/2006">
    <mc:Choice xmlns:p14="http://schemas.microsoft.com/office/powerpoint/2010/main" Requires="p14">
      <p:transition spd="slow" p14:dur="2000" advClick="0" advTm="250"/>
    </mc:Choice>
    <mc:Fallback>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BC1B-7F54-42D9-9EBB-7582EADA518D}"/>
              </a:ext>
            </a:extLst>
          </p:cNvPr>
          <p:cNvSpPr>
            <a:spLocks noGrp="1"/>
          </p:cNvSpPr>
          <p:nvPr>
            <p:ph type="title"/>
          </p:nvPr>
        </p:nvSpPr>
        <p:spPr>
          <a:xfrm>
            <a:off x="1143001" y="573103"/>
            <a:ext cx="9905998" cy="1478570"/>
          </a:xfrm>
        </p:spPr>
        <p:txBody>
          <a:bodyPr>
            <a:normAutofit/>
          </a:bodyPr>
          <a:lstStyle/>
          <a:p>
            <a:pPr algn="ctr"/>
            <a:r>
              <a:rPr lang="en-US" b="1" dirty="0"/>
              <a:t>How are clients coping?</a:t>
            </a:r>
          </a:p>
        </p:txBody>
      </p:sp>
      <p:pic>
        <p:nvPicPr>
          <p:cNvPr id="4" name="Picture 3">
            <a:extLst>
              <a:ext uri="{FF2B5EF4-FFF2-40B4-BE49-F238E27FC236}">
                <a16:creationId xmlns:a16="http://schemas.microsoft.com/office/drawing/2014/main" id="{C9450578-51AE-47F2-B3B7-2084F24E6B09}"/>
              </a:ext>
            </a:extLst>
          </p:cNvPr>
          <p:cNvPicPr>
            <a:picLocks noChangeAspect="1"/>
          </p:cNvPicPr>
          <p:nvPr/>
        </p:nvPicPr>
        <p:blipFill rotWithShape="1">
          <a:blip r:embed="rId5"/>
          <a:srcRect t="7597" r="-3" b="-3"/>
          <a:stretch/>
        </p:blipFill>
        <p:spPr>
          <a:xfrm>
            <a:off x="1141412" y="2497720"/>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9A81B901-C4E8-487C-ADDC-00316D27DDD4}"/>
              </a:ext>
            </a:extLst>
          </p:cNvPr>
          <p:cNvSpPr>
            <a:spLocks noGrp="1"/>
          </p:cNvSpPr>
          <p:nvPr>
            <p:ph idx="1"/>
          </p:nvPr>
        </p:nvSpPr>
        <p:spPr>
          <a:xfrm>
            <a:off x="6388450" y="1859280"/>
            <a:ext cx="5466080" cy="4541520"/>
          </a:xfrm>
        </p:spPr>
        <p:txBody>
          <a:bodyPr anchor="ctr">
            <a:normAutofit/>
          </a:bodyPr>
          <a:lstStyle/>
          <a:p>
            <a:pPr>
              <a:lnSpc>
                <a:spcPct val="110000"/>
              </a:lnSpc>
            </a:pPr>
            <a:r>
              <a:rPr lang="en-US" sz="1700" dirty="0"/>
              <a:t>Maintaining resilience</a:t>
            </a:r>
          </a:p>
          <a:p>
            <a:pPr>
              <a:lnSpc>
                <a:spcPct val="110000"/>
              </a:lnSpc>
            </a:pPr>
            <a:r>
              <a:rPr lang="en-US" sz="1700" dirty="0"/>
              <a:t>Relying on others in the program for support</a:t>
            </a:r>
          </a:p>
          <a:p>
            <a:pPr lvl="1">
              <a:lnSpc>
                <a:spcPct val="110000"/>
              </a:lnSpc>
            </a:pPr>
            <a:r>
              <a:rPr lang="en-US" sz="1700" dirty="0"/>
              <a:t>Recovery</a:t>
            </a:r>
          </a:p>
          <a:p>
            <a:pPr lvl="1">
              <a:lnSpc>
                <a:spcPct val="110000"/>
              </a:lnSpc>
            </a:pPr>
            <a:r>
              <a:rPr lang="en-US" sz="1700" dirty="0"/>
              <a:t>Holidays</a:t>
            </a:r>
          </a:p>
          <a:p>
            <a:pPr>
              <a:lnSpc>
                <a:spcPct val="110000"/>
              </a:lnSpc>
            </a:pPr>
            <a:r>
              <a:rPr lang="en-US" sz="1700" dirty="0"/>
              <a:t>Attending virtual mutual-aid support groups</a:t>
            </a:r>
          </a:p>
          <a:p>
            <a:pPr>
              <a:lnSpc>
                <a:spcPct val="110000"/>
              </a:lnSpc>
            </a:pPr>
            <a:r>
              <a:rPr lang="en-US" sz="1700" dirty="0"/>
              <a:t>Community building activities</a:t>
            </a:r>
          </a:p>
          <a:p>
            <a:pPr>
              <a:lnSpc>
                <a:spcPct val="110000"/>
              </a:lnSpc>
            </a:pPr>
            <a:r>
              <a:rPr lang="en-US" sz="1700" dirty="0"/>
              <a:t>Engaging in spiritual exploration</a:t>
            </a:r>
          </a:p>
        </p:txBody>
      </p:sp>
      <p:pic>
        <p:nvPicPr>
          <p:cNvPr id="5" name="Audio Recording Mar 14, 2022 at 8:21:31 PM" descr="Audio Recording Mar 14, 2022 at 8:21:31 PM">
            <a:hlinkClick r:id="" action="ppaction://media"/>
            <a:extLst>
              <a:ext uri="{FF2B5EF4-FFF2-40B4-BE49-F238E27FC236}">
                <a16:creationId xmlns:a16="http://schemas.microsoft.com/office/drawing/2014/main" id="{A4B30B23-72D7-FB48-813F-36F457090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878497"/>
            <a:ext cx="812800" cy="812800"/>
          </a:xfrm>
          <a:prstGeom prst="rect">
            <a:avLst/>
          </a:prstGeom>
        </p:spPr>
      </p:pic>
    </p:spTree>
    <p:extLst>
      <p:ext uri="{BB962C8B-B14F-4D97-AF65-F5344CB8AC3E}">
        <p14:creationId xmlns:p14="http://schemas.microsoft.com/office/powerpoint/2010/main" val="4269333820"/>
      </p:ext>
    </p:extLst>
  </p:cSld>
  <p:clrMapOvr>
    <a:masterClrMapping/>
  </p:clrMapOvr>
  <mc:AlternateContent xmlns:mc="http://schemas.openxmlformats.org/markup-compatibility/2006">
    <mc:Choice xmlns:p14="http://schemas.microsoft.com/office/powerpoint/2010/main" Requires="p14">
      <p:transition spd="slow" p14:dur="2000" advTm="430"/>
    </mc:Choice>
    <mc:Fallback>
      <p:transition spd="slow" advTm="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F70D-64E1-4CA5-925A-0B86AB97E2E2}"/>
              </a:ext>
            </a:extLst>
          </p:cNvPr>
          <p:cNvSpPr>
            <a:spLocks noGrp="1"/>
          </p:cNvSpPr>
          <p:nvPr>
            <p:ph type="title"/>
          </p:nvPr>
        </p:nvSpPr>
        <p:spPr>
          <a:xfrm>
            <a:off x="1090454" y="-16190"/>
            <a:ext cx="10011091" cy="1478570"/>
          </a:xfrm>
        </p:spPr>
        <p:txBody>
          <a:bodyPr/>
          <a:lstStyle/>
          <a:p>
            <a:pPr algn="ctr"/>
            <a:r>
              <a:rPr lang="en-US" b="1" dirty="0"/>
              <a:t>Addressing the Problem: Recommendations</a:t>
            </a:r>
          </a:p>
        </p:txBody>
      </p:sp>
      <p:sp>
        <p:nvSpPr>
          <p:cNvPr id="5" name="Rectangle 1">
            <a:extLst>
              <a:ext uri="{FF2B5EF4-FFF2-40B4-BE49-F238E27FC236}">
                <a16:creationId xmlns:a16="http://schemas.microsoft.com/office/drawing/2014/main" id="{7623CA87-B212-47DE-943C-49BBB635DF2A}"/>
              </a:ext>
            </a:extLst>
          </p:cNvPr>
          <p:cNvSpPr>
            <a:spLocks noChangeArrowheads="1"/>
          </p:cNvSpPr>
          <p:nvPr/>
        </p:nvSpPr>
        <p:spPr bwMode="auto">
          <a:xfrm>
            <a:off x="-7423827" y="-16190"/>
            <a:ext cx="24433085" cy="47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8">
            <a:extLst>
              <a:ext uri="{FF2B5EF4-FFF2-40B4-BE49-F238E27FC236}">
                <a16:creationId xmlns:a16="http://schemas.microsoft.com/office/drawing/2014/main" id="{C34B691B-5157-4F5A-9426-EE23589F621C}"/>
              </a:ext>
            </a:extLst>
          </p:cNvPr>
          <p:cNvGraphicFramePr>
            <a:graphicFrameLocks noGrp="1"/>
          </p:cNvGraphicFramePr>
          <p:nvPr>
            <p:ph idx="1"/>
            <p:extLst>
              <p:ext uri="{D42A27DB-BD31-4B8C-83A1-F6EECF244321}">
                <p14:modId xmlns:p14="http://schemas.microsoft.com/office/powerpoint/2010/main" val="1630166833"/>
              </p:ext>
            </p:extLst>
          </p:nvPr>
        </p:nvGraphicFramePr>
        <p:xfrm>
          <a:off x="1195545" y="1177433"/>
          <a:ext cx="9906000" cy="5155381"/>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1459412648"/>
                    </a:ext>
                  </a:extLst>
                </a:gridCol>
                <a:gridCol w="3302000">
                  <a:extLst>
                    <a:ext uri="{9D8B030D-6E8A-4147-A177-3AD203B41FA5}">
                      <a16:colId xmlns:a16="http://schemas.microsoft.com/office/drawing/2014/main" val="879665583"/>
                    </a:ext>
                  </a:extLst>
                </a:gridCol>
                <a:gridCol w="3302000">
                  <a:extLst>
                    <a:ext uri="{9D8B030D-6E8A-4147-A177-3AD203B41FA5}">
                      <a16:colId xmlns:a16="http://schemas.microsoft.com/office/drawing/2014/main" val="3108546959"/>
                    </a:ext>
                  </a:extLst>
                </a:gridCol>
              </a:tblGrid>
              <a:tr h="400501">
                <a:tc>
                  <a:txBody>
                    <a:bodyPr/>
                    <a:lstStyle/>
                    <a:p>
                      <a:r>
                        <a:rPr lang="en-US" dirty="0"/>
                        <a:t>CDC</a:t>
                      </a:r>
                    </a:p>
                  </a:txBody>
                  <a:tcPr>
                    <a:noFill/>
                  </a:tcPr>
                </a:tc>
                <a:tc>
                  <a:txBody>
                    <a:bodyPr/>
                    <a:lstStyle/>
                    <a:p>
                      <a:r>
                        <a:rPr lang="en-US" dirty="0"/>
                        <a:t>North Carolina</a:t>
                      </a:r>
                    </a:p>
                  </a:txBody>
                  <a:tcPr>
                    <a:noFill/>
                  </a:tcPr>
                </a:tc>
                <a:tc>
                  <a:txBody>
                    <a:bodyPr/>
                    <a:lstStyle/>
                    <a:p>
                      <a:r>
                        <a:rPr lang="en-US" dirty="0"/>
                        <a:t>Orange County, NC</a:t>
                      </a:r>
                    </a:p>
                  </a:txBody>
                  <a:tcPr>
                    <a:noFill/>
                  </a:tcPr>
                </a:tc>
                <a:extLst>
                  <a:ext uri="{0D108BD9-81ED-4DB2-BD59-A6C34878D82A}">
                    <a16:rowId xmlns:a16="http://schemas.microsoft.com/office/drawing/2014/main" val="3517181620"/>
                  </a:ext>
                </a:extLst>
              </a:tr>
              <a:tr h="4675721">
                <a:tc>
                  <a:txBody>
                    <a:bodyPr/>
                    <a:lstStyle/>
                    <a:p>
                      <a:pPr marL="285750" indent="-285750">
                        <a:buFont typeface="Arial" panose="020B0604020202020204" pitchFamily="34" charset="0"/>
                        <a:buChar char="•"/>
                      </a:pPr>
                      <a:r>
                        <a:rPr lang="en-US" sz="1800" dirty="0">
                          <a:solidFill>
                            <a:schemeClr val="tx1"/>
                          </a:solidFill>
                        </a:rPr>
                        <a:t>Get vaccinated and stay up to date on covid-19 vaccines</a:t>
                      </a:r>
                    </a:p>
                    <a:p>
                      <a:pPr marL="285750" indent="-285750">
                        <a:buFont typeface="Arial" panose="020B0604020202020204" pitchFamily="34" charset="0"/>
                        <a:buChar char="•"/>
                      </a:pPr>
                      <a:r>
                        <a:rPr lang="en-US" sz="1800" dirty="0">
                          <a:solidFill>
                            <a:schemeClr val="tx1"/>
                          </a:solidFill>
                        </a:rPr>
                        <a:t>Wear a mask</a:t>
                      </a:r>
                    </a:p>
                    <a:p>
                      <a:pPr marL="285750" indent="-285750">
                        <a:buFont typeface="Arial" panose="020B0604020202020204" pitchFamily="34" charset="0"/>
                        <a:buChar char="•"/>
                      </a:pPr>
                      <a:r>
                        <a:rPr lang="en-US" sz="1800" dirty="0">
                          <a:solidFill>
                            <a:schemeClr val="tx1"/>
                          </a:solidFill>
                        </a:rPr>
                        <a:t>Stay 6 feet away from others</a:t>
                      </a:r>
                    </a:p>
                    <a:p>
                      <a:pPr marL="285750" indent="-285750">
                        <a:buFont typeface="Arial" panose="020B0604020202020204" pitchFamily="34" charset="0"/>
                        <a:buChar char="•"/>
                      </a:pPr>
                      <a:r>
                        <a:rPr lang="en-US" sz="1800" dirty="0">
                          <a:solidFill>
                            <a:schemeClr val="tx1"/>
                          </a:solidFill>
                        </a:rPr>
                        <a:t>Avoid poorly ventilated spaces and crowds</a:t>
                      </a:r>
                    </a:p>
                    <a:p>
                      <a:pPr marL="285750" indent="-285750">
                        <a:buFont typeface="Arial" panose="020B0604020202020204" pitchFamily="34" charset="0"/>
                        <a:buChar char="•"/>
                      </a:pPr>
                      <a:r>
                        <a:rPr lang="en-US" sz="1800" dirty="0">
                          <a:solidFill>
                            <a:schemeClr val="tx1"/>
                          </a:solidFill>
                        </a:rPr>
                        <a:t>Test to prevent spread to others</a:t>
                      </a:r>
                    </a:p>
                    <a:p>
                      <a:pPr marL="285750" indent="-285750">
                        <a:buFont typeface="Arial" panose="020B0604020202020204" pitchFamily="34" charset="0"/>
                        <a:buChar char="•"/>
                      </a:pPr>
                      <a:r>
                        <a:rPr lang="en-US" sz="1800" dirty="0">
                          <a:solidFill>
                            <a:schemeClr val="tx1"/>
                          </a:solidFill>
                        </a:rPr>
                        <a:t>Wash hands often</a:t>
                      </a:r>
                    </a:p>
                    <a:p>
                      <a:pPr marL="285750" indent="-285750">
                        <a:buFont typeface="Arial" panose="020B0604020202020204" pitchFamily="34" charset="0"/>
                        <a:buChar char="•"/>
                      </a:pPr>
                      <a:r>
                        <a:rPr lang="en-US" sz="1800" dirty="0">
                          <a:solidFill>
                            <a:schemeClr val="tx1"/>
                          </a:solidFill>
                        </a:rPr>
                        <a:t>Cover coughs and sneezes</a:t>
                      </a:r>
                    </a:p>
                    <a:p>
                      <a:pPr marL="285750" indent="-285750">
                        <a:buFont typeface="Arial" panose="020B0604020202020204" pitchFamily="34" charset="0"/>
                        <a:buChar char="•"/>
                      </a:pPr>
                      <a:r>
                        <a:rPr lang="en-US" sz="1800" dirty="0">
                          <a:solidFill>
                            <a:schemeClr val="tx1"/>
                          </a:solidFill>
                        </a:rPr>
                        <a:t>Clean and disinfect</a:t>
                      </a:r>
                    </a:p>
                    <a:p>
                      <a:pPr marL="285750" indent="-285750">
                        <a:buFont typeface="Arial" panose="020B0604020202020204" pitchFamily="34" charset="0"/>
                        <a:buChar char="•"/>
                      </a:pPr>
                      <a:r>
                        <a:rPr lang="en-US" sz="1800" dirty="0">
                          <a:solidFill>
                            <a:schemeClr val="tx1"/>
                          </a:solidFill>
                        </a:rPr>
                        <a:t>Monitor health daily</a:t>
                      </a:r>
                    </a:p>
                    <a:p>
                      <a:pPr marL="285750" indent="-285750">
                        <a:buFont typeface="Arial" panose="020B0604020202020204" pitchFamily="34" charset="0"/>
                        <a:buChar char="•"/>
                      </a:pPr>
                      <a:r>
                        <a:rPr lang="en-US" sz="1800" dirty="0">
                          <a:solidFill>
                            <a:schemeClr val="tx1"/>
                          </a:solidFill>
                        </a:rPr>
                        <a:t>Follow recommendations for quarantine/isolation</a:t>
                      </a:r>
                    </a:p>
                    <a:p>
                      <a:pPr marL="285750" indent="-285750">
                        <a:buFont typeface="Arial" panose="020B0604020202020204" pitchFamily="34" charset="0"/>
                        <a:buChar char="•"/>
                      </a:pPr>
                      <a:r>
                        <a:rPr lang="en-US" sz="1800" dirty="0">
                          <a:solidFill>
                            <a:schemeClr val="tx1"/>
                          </a:solidFill>
                        </a:rPr>
                        <a:t>Take precautions when traveling</a:t>
                      </a:r>
                    </a:p>
                    <a:p>
                      <a:pPr marL="285750" indent="-285750">
                        <a:buFont typeface="Arial" panose="020B0604020202020204" pitchFamily="34" charset="0"/>
                        <a:buChar char="•"/>
                      </a:pPr>
                      <a:endParaRPr lang="en-US" dirty="0">
                        <a:solidFill>
                          <a:schemeClr val="tx1"/>
                        </a:solidFill>
                      </a:endParaRPr>
                    </a:p>
                  </a:txBody>
                  <a:tcPr>
                    <a:noFill/>
                  </a:tcPr>
                </a:tc>
                <a:tc>
                  <a:txBody>
                    <a:bodyPr/>
                    <a:lstStyle/>
                    <a:p>
                      <a:pPr marL="285750" indent="-285750">
                        <a:buFont typeface="Arial" panose="020B0604020202020204" pitchFamily="34" charset="0"/>
                        <a:buChar char="•"/>
                      </a:pPr>
                      <a:r>
                        <a:rPr lang="en-US" dirty="0">
                          <a:solidFill>
                            <a:schemeClr val="tx1"/>
                          </a:solidFill>
                        </a:rPr>
                        <a:t>No current restrictions</a:t>
                      </a:r>
                    </a:p>
                    <a:p>
                      <a:pPr marL="285750" indent="-285750">
                        <a:buFont typeface="Arial" panose="020B0604020202020204" pitchFamily="34" charset="0"/>
                        <a:buChar char="•"/>
                      </a:pPr>
                      <a:r>
                        <a:rPr lang="en-US" dirty="0">
                          <a:solidFill>
                            <a:schemeClr val="tx1"/>
                          </a:solidFill>
                        </a:rPr>
                        <a:t>Get Vaccinated-find vaccination locations at MySpot.nc.gov</a:t>
                      </a:r>
                    </a:p>
                    <a:p>
                      <a:pPr marL="285750" indent="-285750">
                        <a:buFont typeface="Arial" panose="020B0604020202020204" pitchFamily="34" charset="0"/>
                        <a:buChar char="•"/>
                      </a:pPr>
                      <a:r>
                        <a:rPr lang="en-US" dirty="0">
                          <a:solidFill>
                            <a:schemeClr val="tx1"/>
                          </a:solidFill>
                        </a:rPr>
                        <a:t>If unvaccinated practice the 3 W’s:</a:t>
                      </a:r>
                    </a:p>
                    <a:p>
                      <a:r>
                        <a:rPr lang="en-US" sz="1400" dirty="0">
                          <a:solidFill>
                            <a:schemeClr val="tx1"/>
                          </a:solidFill>
                        </a:rPr>
                        <a:t>   -Wear a mask in all indoor public settings</a:t>
                      </a:r>
                    </a:p>
                    <a:p>
                      <a:r>
                        <a:rPr lang="en-US" sz="1400" dirty="0">
                          <a:solidFill>
                            <a:schemeClr val="tx1"/>
                          </a:solidFill>
                        </a:rPr>
                        <a:t>   -Wait 6 feet apart in all public settings</a:t>
                      </a:r>
                    </a:p>
                    <a:p>
                      <a:r>
                        <a:rPr lang="en-US" sz="1400" dirty="0">
                          <a:solidFill>
                            <a:schemeClr val="tx1"/>
                          </a:solidFill>
                        </a:rPr>
                        <a:t>   -Wash your hands often</a:t>
                      </a:r>
                    </a:p>
                    <a:p>
                      <a:pPr marL="285750" indent="-285750">
                        <a:buFont typeface="Arial" panose="020B0604020202020204" pitchFamily="34" charset="0"/>
                        <a:buChar char="•"/>
                      </a:pPr>
                      <a:r>
                        <a:rPr lang="en-US" dirty="0">
                          <a:solidFill>
                            <a:schemeClr val="tx1"/>
                          </a:solidFill>
                        </a:rPr>
                        <a:t>Avoid gatherings if unvaccinated</a:t>
                      </a:r>
                    </a:p>
                    <a:p>
                      <a:pPr marL="285750" indent="-285750">
                        <a:buFont typeface="Arial" panose="020B0604020202020204" pitchFamily="34" charset="0"/>
                        <a:buChar char="•"/>
                      </a:pPr>
                      <a:r>
                        <a:rPr lang="en-US" dirty="0">
                          <a:solidFill>
                            <a:schemeClr val="tx1"/>
                          </a:solidFill>
                        </a:rPr>
                        <a:t>Avoid traveling if unvaccinated</a:t>
                      </a:r>
                    </a:p>
                    <a:p>
                      <a:endParaRPr lang="en-US" dirty="0"/>
                    </a:p>
                  </a:txBody>
                  <a:tcPr>
                    <a:noFill/>
                  </a:tcPr>
                </a:tc>
                <a:tc>
                  <a:txBody>
                    <a:bodyPr/>
                    <a:lstStyle/>
                    <a:p>
                      <a:pPr marL="285750" indent="-285750">
                        <a:buFont typeface="Arial" panose="020B0604020202020204" pitchFamily="34" charset="0"/>
                        <a:buChar char="•"/>
                      </a:pPr>
                      <a:r>
                        <a:rPr lang="en-US" dirty="0">
                          <a:solidFill>
                            <a:schemeClr val="tx1"/>
                          </a:solidFill>
                        </a:rPr>
                        <a:t>Get Vaccination and Booster (www.orangecountync.gov/getyourshot)</a:t>
                      </a:r>
                    </a:p>
                    <a:p>
                      <a:pPr marL="285750" indent="-285750">
                        <a:buFont typeface="Arial" panose="020B0604020202020204" pitchFamily="34" charset="0"/>
                        <a:buChar char="•"/>
                      </a:pPr>
                      <a:r>
                        <a:rPr lang="en-US" dirty="0">
                          <a:solidFill>
                            <a:schemeClr val="tx1"/>
                          </a:solidFill>
                        </a:rPr>
                        <a:t>Get Tested</a:t>
                      </a:r>
                    </a:p>
                    <a:p>
                      <a:pPr marL="285750" indent="-285750">
                        <a:buFont typeface="Arial" panose="020B0604020202020204" pitchFamily="34" charset="0"/>
                        <a:buChar char="•"/>
                      </a:pPr>
                      <a:r>
                        <a:rPr lang="en-US" dirty="0">
                          <a:solidFill>
                            <a:schemeClr val="tx1"/>
                          </a:solidFill>
                        </a:rPr>
                        <a:t>Wear a Mask</a:t>
                      </a:r>
                    </a:p>
                    <a:p>
                      <a:pPr marL="285750" indent="-285750">
                        <a:buFont typeface="Arial" panose="020B0604020202020204" pitchFamily="34" charset="0"/>
                        <a:buChar char="•"/>
                      </a:pPr>
                      <a:r>
                        <a:rPr lang="en-US" dirty="0">
                          <a:solidFill>
                            <a:schemeClr val="tx1"/>
                          </a:solidFill>
                        </a:rPr>
                        <a:t>Avoid large gatherings</a:t>
                      </a:r>
                    </a:p>
                    <a:p>
                      <a:endParaRPr lang="en-US" dirty="0"/>
                    </a:p>
                    <a:p>
                      <a:endParaRPr lang="en-US" dirty="0"/>
                    </a:p>
                    <a:p>
                      <a:endParaRPr lang="en-US" b="1" dirty="0">
                        <a:solidFill>
                          <a:schemeClr val="tx1"/>
                        </a:solidFill>
                      </a:endParaRPr>
                    </a:p>
                    <a:p>
                      <a:r>
                        <a:rPr lang="en-US" b="1" dirty="0">
                          <a:solidFill>
                            <a:schemeClr val="tx1"/>
                          </a:solidFill>
                        </a:rPr>
                        <a:t>***As of March 7, 2022, face covering are not required in public***</a:t>
                      </a:r>
                    </a:p>
                  </a:txBody>
                  <a:tcPr>
                    <a:noFill/>
                  </a:tcPr>
                </a:tc>
                <a:extLst>
                  <a:ext uri="{0D108BD9-81ED-4DB2-BD59-A6C34878D82A}">
                    <a16:rowId xmlns:a16="http://schemas.microsoft.com/office/drawing/2014/main" val="2230378678"/>
                  </a:ext>
                </a:extLst>
              </a:tr>
            </a:tbl>
          </a:graphicData>
        </a:graphic>
      </p:graphicFrame>
      <p:pic>
        <p:nvPicPr>
          <p:cNvPr id="13" name="Audio 12">
            <a:hlinkClick r:id="" action="ppaction://media"/>
            <a:extLst>
              <a:ext uri="{FF2B5EF4-FFF2-40B4-BE49-F238E27FC236}">
                <a16:creationId xmlns:a16="http://schemas.microsoft.com/office/drawing/2014/main" id="{06E5E7A6-E7C1-4EA1-B630-122F45243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0022508"/>
      </p:ext>
    </p:extLst>
  </p:cSld>
  <p:clrMapOvr>
    <a:masterClrMapping/>
  </p:clrMapOvr>
  <mc:AlternateContent xmlns:mc="http://schemas.openxmlformats.org/markup-compatibility/2006" xmlns:p14="http://schemas.microsoft.com/office/powerpoint/2010/main">
    <mc:Choice Requires="p14">
      <p:transition spd="slow" p14:dur="2000" advTm="29522"/>
    </mc:Choice>
    <mc:Fallback xmlns="">
      <p:transition spd="slow" advTm="2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D776-541F-4B73-8896-D728C3CDD59C}"/>
              </a:ext>
            </a:extLst>
          </p:cNvPr>
          <p:cNvSpPr>
            <a:spLocks noGrp="1"/>
          </p:cNvSpPr>
          <p:nvPr>
            <p:ph type="title"/>
          </p:nvPr>
        </p:nvSpPr>
        <p:spPr/>
        <p:txBody>
          <a:bodyPr/>
          <a:lstStyle/>
          <a:p>
            <a:pPr algn="ctr"/>
            <a:r>
              <a:rPr lang="en-US" b="1" dirty="0"/>
              <a:t>Addressing the Problem: integrated approaches</a:t>
            </a:r>
          </a:p>
        </p:txBody>
      </p:sp>
      <p:sp>
        <p:nvSpPr>
          <p:cNvPr id="3" name="Content Placeholder 2">
            <a:extLst>
              <a:ext uri="{FF2B5EF4-FFF2-40B4-BE49-F238E27FC236}">
                <a16:creationId xmlns:a16="http://schemas.microsoft.com/office/drawing/2014/main" id="{9F102CE9-84E7-40ED-B206-39280C07F89B}"/>
              </a:ext>
            </a:extLst>
          </p:cNvPr>
          <p:cNvSpPr>
            <a:spLocks noGrp="1"/>
          </p:cNvSpPr>
          <p:nvPr>
            <p:ph idx="1"/>
          </p:nvPr>
        </p:nvSpPr>
        <p:spPr/>
        <p:txBody>
          <a:bodyPr>
            <a:normAutofit fontScale="85000" lnSpcReduction="10000"/>
          </a:bodyPr>
          <a:lstStyle/>
          <a:p>
            <a:r>
              <a:rPr lang="en-US" dirty="0"/>
              <a:t>Community resilience</a:t>
            </a:r>
          </a:p>
          <a:p>
            <a:r>
              <a:rPr lang="en-US" dirty="0"/>
              <a:t>Develop and expand integrated primary care, addiction, and mental health care systems</a:t>
            </a:r>
          </a:p>
          <a:p>
            <a:r>
              <a:rPr lang="en-US" dirty="0"/>
              <a:t>Protective social policies can improve living conditions and access for addiction care services</a:t>
            </a:r>
          </a:p>
          <a:p>
            <a:r>
              <a:rPr lang="en-US" dirty="0"/>
              <a:t>Integrate IT solutions to strengthen and modernize the addiction care system</a:t>
            </a:r>
          </a:p>
          <a:p>
            <a:r>
              <a:rPr lang="en-US" dirty="0"/>
              <a:t>Implement professional education about SUD and co-occurring disorders</a:t>
            </a:r>
          </a:p>
          <a:p>
            <a:r>
              <a:rPr lang="en-US" dirty="0"/>
              <a:t>Mobilization of community social capital</a:t>
            </a:r>
          </a:p>
          <a:p>
            <a:r>
              <a:rPr lang="en-US" dirty="0"/>
              <a:t>Strengthening of cross-national collaboration</a:t>
            </a:r>
          </a:p>
          <a:p>
            <a:endParaRPr lang="en-US" dirty="0"/>
          </a:p>
        </p:txBody>
      </p:sp>
      <p:pic>
        <p:nvPicPr>
          <p:cNvPr id="11" name="Audio 10">
            <a:hlinkClick r:id="" action="ppaction://media"/>
            <a:extLst>
              <a:ext uri="{FF2B5EF4-FFF2-40B4-BE49-F238E27FC236}">
                <a16:creationId xmlns:a16="http://schemas.microsoft.com/office/drawing/2014/main" id="{2A9485B1-8EE7-4BEA-8911-28B83D1E3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9797878"/>
      </p:ext>
    </p:extLst>
  </p:cSld>
  <p:clrMapOvr>
    <a:masterClrMapping/>
  </p:clrMapOvr>
  <mc:AlternateContent xmlns:mc="http://schemas.openxmlformats.org/markup-compatibility/2006" xmlns:p14="http://schemas.microsoft.com/office/powerpoint/2010/main">
    <mc:Choice Requires="p14">
      <p:transition spd="slow" p14:dur="2000" advTm="209461"/>
    </mc:Choice>
    <mc:Fallback xmlns="">
      <p:transition spd="slow" advTm="20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062B-D400-49DE-8E87-9058E063D548}"/>
              </a:ext>
            </a:extLst>
          </p:cNvPr>
          <p:cNvSpPr>
            <a:spLocks noGrp="1"/>
          </p:cNvSpPr>
          <p:nvPr>
            <p:ph type="title"/>
          </p:nvPr>
        </p:nvSpPr>
        <p:spPr/>
        <p:txBody>
          <a:bodyPr/>
          <a:lstStyle/>
          <a:p>
            <a:pPr algn="ctr"/>
            <a:r>
              <a:rPr lang="en-US" b="1" dirty="0"/>
              <a:t>Recommendations:</a:t>
            </a:r>
            <a:br>
              <a:rPr lang="en-US" b="1" dirty="0"/>
            </a:br>
            <a:r>
              <a:rPr lang="en-US" b="1" dirty="0"/>
              <a:t>Health equity</a:t>
            </a:r>
          </a:p>
        </p:txBody>
      </p:sp>
      <p:sp>
        <p:nvSpPr>
          <p:cNvPr id="3" name="Content Placeholder 2">
            <a:extLst>
              <a:ext uri="{FF2B5EF4-FFF2-40B4-BE49-F238E27FC236}">
                <a16:creationId xmlns:a16="http://schemas.microsoft.com/office/drawing/2014/main" id="{7B0D4CF0-7CCA-4EED-857A-CBA8CAC82B0F}"/>
              </a:ext>
            </a:extLst>
          </p:cNvPr>
          <p:cNvSpPr>
            <a:spLocks noGrp="1"/>
          </p:cNvSpPr>
          <p:nvPr>
            <p:ph idx="1"/>
          </p:nvPr>
        </p:nvSpPr>
        <p:spPr>
          <a:xfrm>
            <a:off x="762757" y="2097088"/>
            <a:ext cx="10663310" cy="4270005"/>
          </a:xfrm>
        </p:spPr>
        <p:txBody>
          <a:bodyPr>
            <a:normAutofit/>
          </a:bodyPr>
          <a:lstStyle/>
          <a:p>
            <a:r>
              <a:rPr lang="en-US" sz="2200" dirty="0"/>
              <a:t>CDC Definition of Health Equity: “Health equity is when all members of society enjoy a fair and just opportunity to be as healthy as possible. Public health policies and programs centered around the specific needs of communities can promote health equity” </a:t>
            </a:r>
          </a:p>
          <a:p>
            <a:pPr lvl="1"/>
            <a:r>
              <a:rPr lang="en-US" dirty="0"/>
              <a:t>“Although SUD are prevalent among all racial groups, the burden of disease is disproportionate among Black, Latinx, and Indigenous people.” (</a:t>
            </a:r>
            <a:r>
              <a:rPr lang="en-US" dirty="0" err="1"/>
              <a:t>Farahmand</a:t>
            </a:r>
            <a:r>
              <a:rPr lang="en-US" dirty="0"/>
              <a:t>, 2020) </a:t>
            </a:r>
          </a:p>
          <a:p>
            <a:pPr lvl="1"/>
            <a:r>
              <a:rPr lang="en-US" dirty="0"/>
              <a:t>“COVID-19 data shows that Black/African American, Hispanic/Latino, American Indian and Alaska Native persons in the United States experience higher rates of COVID-19-related hospitalization and death compared with non-Hispanic White populations.” (CDC)</a:t>
            </a:r>
          </a:p>
        </p:txBody>
      </p:sp>
      <p:pic>
        <p:nvPicPr>
          <p:cNvPr id="4" name="Audio Recording Mar 15, 2022 at 9:25:18 AM" descr="Audio Recording Mar 15, 2022 at 9:25:18 AM">
            <a:hlinkClick r:id="" action="ppaction://media"/>
            <a:extLst>
              <a:ext uri="{FF2B5EF4-FFF2-40B4-BE49-F238E27FC236}">
                <a16:creationId xmlns:a16="http://schemas.microsoft.com/office/drawing/2014/main" id="{A8D7269C-3EEC-B941-A111-1D4C85A640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9667" y="5833082"/>
            <a:ext cx="812800" cy="812800"/>
          </a:xfrm>
          <a:prstGeom prst="rect">
            <a:avLst/>
          </a:prstGeom>
        </p:spPr>
      </p:pic>
    </p:spTree>
    <p:extLst>
      <p:ext uri="{BB962C8B-B14F-4D97-AF65-F5344CB8AC3E}">
        <p14:creationId xmlns:p14="http://schemas.microsoft.com/office/powerpoint/2010/main" val="31414424"/>
      </p:ext>
    </p:extLst>
  </p:cSld>
  <p:clrMapOvr>
    <a:masterClrMapping/>
  </p:clrMapOvr>
  <mc:AlternateContent xmlns:mc="http://schemas.openxmlformats.org/markup-compatibility/2006">
    <mc:Choice xmlns:p14="http://schemas.microsoft.com/office/powerpoint/2010/main" Requires="p14">
      <p:transition spd="slow" p14:dur="2000" advClick="0" advTm="410"/>
    </mc:Choice>
    <mc:Fallback>
      <p:transition spd="slow" advClick="0" advTm="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1DD0-C434-41F8-A498-97036013E6F1}"/>
              </a:ext>
            </a:extLst>
          </p:cNvPr>
          <p:cNvSpPr>
            <a:spLocks noGrp="1"/>
          </p:cNvSpPr>
          <p:nvPr>
            <p:ph type="title"/>
          </p:nvPr>
        </p:nvSpPr>
        <p:spPr/>
        <p:txBody>
          <a:bodyPr/>
          <a:lstStyle/>
          <a:p>
            <a:pPr algn="ctr"/>
            <a:r>
              <a:rPr lang="en-US" b="1" dirty="0"/>
              <a:t>Recommendations:</a:t>
            </a:r>
            <a:br>
              <a:rPr lang="en-US" b="1" dirty="0"/>
            </a:br>
            <a:r>
              <a:rPr lang="en-US" b="1" dirty="0"/>
              <a:t>culturally sensitive care</a:t>
            </a:r>
          </a:p>
        </p:txBody>
      </p:sp>
      <p:sp>
        <p:nvSpPr>
          <p:cNvPr id="3" name="Content Placeholder 2">
            <a:extLst>
              <a:ext uri="{FF2B5EF4-FFF2-40B4-BE49-F238E27FC236}">
                <a16:creationId xmlns:a16="http://schemas.microsoft.com/office/drawing/2014/main" id="{5EFF6AEF-8191-4CEE-817F-F52E5C2D070D}"/>
              </a:ext>
            </a:extLst>
          </p:cNvPr>
          <p:cNvSpPr>
            <a:spLocks noGrp="1"/>
          </p:cNvSpPr>
          <p:nvPr>
            <p:ph idx="1"/>
          </p:nvPr>
        </p:nvSpPr>
        <p:spPr/>
        <p:txBody>
          <a:bodyPr/>
          <a:lstStyle/>
          <a:p>
            <a:r>
              <a:rPr lang="en-US" dirty="0"/>
              <a:t>Implementation of supportive, not punitive, measures </a:t>
            </a:r>
          </a:p>
          <a:p>
            <a:r>
              <a:rPr lang="en-US" dirty="0"/>
              <a:t>Standardized screenings with individualized responses</a:t>
            </a:r>
          </a:p>
          <a:p>
            <a:r>
              <a:rPr lang="en-US" dirty="0"/>
              <a:t>Cultural humility and cultural sensitivity in patient-centered care provision</a:t>
            </a:r>
          </a:p>
          <a:p>
            <a:pPr lvl="1"/>
            <a:r>
              <a:rPr lang="en-US" dirty="0"/>
              <a:t>Patients are the experts of their experience</a:t>
            </a:r>
          </a:p>
          <a:p>
            <a:pPr lvl="1"/>
            <a:r>
              <a:rPr lang="en-US" dirty="0"/>
              <a:t>Listen to the needs of individuals and communities </a:t>
            </a:r>
          </a:p>
          <a:p>
            <a:r>
              <a:rPr lang="en-US" dirty="0"/>
              <a:t>Learn to acknowledge and work against stigma, judgment, and discrimination </a:t>
            </a:r>
          </a:p>
        </p:txBody>
      </p:sp>
      <p:pic>
        <p:nvPicPr>
          <p:cNvPr id="4" name="Audio Recording Mar 15, 2022 at 9:28:02 AM" descr="Audio Recording Mar 15, 2022 at 9:28:02 AM">
            <a:hlinkClick r:id="" action="ppaction://media"/>
            <a:extLst>
              <a:ext uri="{FF2B5EF4-FFF2-40B4-BE49-F238E27FC236}">
                <a16:creationId xmlns:a16="http://schemas.microsoft.com/office/drawing/2014/main" id="{27FBCB5B-A06A-2B4F-BAF1-A2BA2097D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6931" y="5722621"/>
            <a:ext cx="812800" cy="812800"/>
          </a:xfrm>
          <a:prstGeom prst="rect">
            <a:avLst/>
          </a:prstGeom>
        </p:spPr>
      </p:pic>
    </p:spTree>
    <p:extLst>
      <p:ext uri="{BB962C8B-B14F-4D97-AF65-F5344CB8AC3E}">
        <p14:creationId xmlns:p14="http://schemas.microsoft.com/office/powerpoint/2010/main" val="3150905423"/>
      </p:ext>
    </p:extLst>
  </p:cSld>
  <p:clrMapOvr>
    <a:masterClrMapping/>
  </p:clrMapOvr>
  <mc:AlternateContent xmlns:mc="http://schemas.openxmlformats.org/markup-compatibility/2006">
    <mc:Choice xmlns:p14="http://schemas.microsoft.com/office/powerpoint/2010/main" Requires="p14">
      <p:transition spd="slow" p14:dur="2000" advClick="0" advTm="1020"/>
    </mc:Choice>
    <mc:Fallback>
      <p:transition spd="slow" advClick="0" advTm="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C1BD-0A26-479F-9D70-0805823AC3FB}"/>
              </a:ext>
            </a:extLst>
          </p:cNvPr>
          <p:cNvSpPr>
            <a:spLocks noGrp="1"/>
          </p:cNvSpPr>
          <p:nvPr>
            <p:ph type="title"/>
          </p:nvPr>
        </p:nvSpPr>
        <p:spPr/>
        <p:txBody>
          <a:bodyPr/>
          <a:lstStyle/>
          <a:p>
            <a:pPr algn="ctr"/>
            <a:r>
              <a:rPr lang="en-US" b="1"/>
              <a:t>Recommendations:</a:t>
            </a:r>
            <a:br>
              <a:rPr lang="en-US" b="1"/>
            </a:br>
            <a:r>
              <a:rPr lang="en-US" b="1"/>
              <a:t>how </a:t>
            </a:r>
            <a:r>
              <a:rPr lang="en-US" b="1" dirty="0"/>
              <a:t>to stay up-to-date and informed</a:t>
            </a:r>
          </a:p>
        </p:txBody>
      </p:sp>
      <p:sp>
        <p:nvSpPr>
          <p:cNvPr id="3" name="Content Placeholder 2">
            <a:extLst>
              <a:ext uri="{FF2B5EF4-FFF2-40B4-BE49-F238E27FC236}">
                <a16:creationId xmlns:a16="http://schemas.microsoft.com/office/drawing/2014/main" id="{1ACDBDD6-BB11-42B4-AB1A-0B8258173AD9}"/>
              </a:ext>
            </a:extLst>
          </p:cNvPr>
          <p:cNvSpPr>
            <a:spLocks noGrp="1"/>
          </p:cNvSpPr>
          <p:nvPr>
            <p:ph idx="1"/>
          </p:nvPr>
        </p:nvSpPr>
        <p:spPr>
          <a:xfrm>
            <a:off x="3399069" y="4619328"/>
            <a:ext cx="5390685" cy="1351842"/>
          </a:xfrm>
        </p:spPr>
        <p:txBody>
          <a:bodyPr>
            <a:normAutofit fontScale="92500" lnSpcReduction="20000"/>
          </a:bodyPr>
          <a:lstStyle/>
          <a:p>
            <a:r>
              <a:rPr lang="en-US" dirty="0"/>
              <a:t>COVID-19 and substance use in the news </a:t>
            </a:r>
          </a:p>
          <a:p>
            <a:r>
              <a:rPr lang="en-US" dirty="0"/>
              <a:t>Look around! Be curious, ask questions</a:t>
            </a:r>
          </a:p>
          <a:p>
            <a:r>
              <a:rPr lang="en-US" dirty="0"/>
              <a:t>Advocate </a:t>
            </a:r>
          </a:p>
        </p:txBody>
      </p:sp>
      <p:pic>
        <p:nvPicPr>
          <p:cNvPr id="5" name="Picture 4" descr="A picture containing text&#10;&#10;Description automatically generated">
            <a:hlinkClick r:id="rId4"/>
            <a:extLst>
              <a:ext uri="{FF2B5EF4-FFF2-40B4-BE49-F238E27FC236}">
                <a16:creationId xmlns:a16="http://schemas.microsoft.com/office/drawing/2014/main" id="{828E70ED-C523-D54C-9971-EF2170254640}"/>
              </a:ext>
            </a:extLst>
          </p:cNvPr>
          <p:cNvPicPr>
            <a:picLocks noChangeAspect="1"/>
          </p:cNvPicPr>
          <p:nvPr/>
        </p:nvPicPr>
        <p:blipFill>
          <a:blip r:embed="rId5"/>
          <a:stretch>
            <a:fillRect/>
          </a:stretch>
        </p:blipFill>
        <p:spPr>
          <a:xfrm>
            <a:off x="1141413" y="2866339"/>
            <a:ext cx="5754426" cy="983737"/>
          </a:xfrm>
          <a:prstGeom prst="rect">
            <a:avLst/>
          </a:prstGeom>
        </p:spPr>
      </p:pic>
      <p:pic>
        <p:nvPicPr>
          <p:cNvPr id="7" name="Picture 6" descr="A white and black sign&#10;&#10;Description automatically generated with medium confidence">
            <a:hlinkClick r:id="rId6"/>
            <a:extLst>
              <a:ext uri="{FF2B5EF4-FFF2-40B4-BE49-F238E27FC236}">
                <a16:creationId xmlns:a16="http://schemas.microsoft.com/office/drawing/2014/main" id="{9553AE46-7CDF-064E-A26A-15B997103FF6}"/>
              </a:ext>
            </a:extLst>
          </p:cNvPr>
          <p:cNvPicPr>
            <a:picLocks noChangeAspect="1"/>
          </p:cNvPicPr>
          <p:nvPr/>
        </p:nvPicPr>
        <p:blipFill>
          <a:blip r:embed="rId7"/>
          <a:stretch>
            <a:fillRect/>
          </a:stretch>
        </p:blipFill>
        <p:spPr>
          <a:xfrm>
            <a:off x="7071360" y="2615258"/>
            <a:ext cx="3784600" cy="1485900"/>
          </a:xfrm>
          <a:prstGeom prst="rect">
            <a:avLst/>
          </a:prstGeom>
        </p:spPr>
      </p:pic>
      <p:pic>
        <p:nvPicPr>
          <p:cNvPr id="8" name="Audio Recording Mar 15, 2022 at 9:29:22 AM" descr="Audio Recording Mar 15, 2022 at 9:29:22 AM">
            <a:hlinkClick r:id="" action="ppaction://media"/>
            <a:extLst>
              <a:ext uri="{FF2B5EF4-FFF2-40B4-BE49-F238E27FC236}">
                <a16:creationId xmlns:a16="http://schemas.microsoft.com/office/drawing/2014/main" id="{D2B27C8A-A004-5C43-8FBA-884E01BE6B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55960" y="5605780"/>
            <a:ext cx="812800" cy="812800"/>
          </a:xfrm>
          <a:prstGeom prst="rect">
            <a:avLst/>
          </a:prstGeom>
        </p:spPr>
      </p:pic>
    </p:spTree>
    <p:extLst>
      <p:ext uri="{BB962C8B-B14F-4D97-AF65-F5344CB8AC3E}">
        <p14:creationId xmlns:p14="http://schemas.microsoft.com/office/powerpoint/2010/main" val="3332647552"/>
      </p:ext>
    </p:extLst>
  </p:cSld>
  <p:clrMapOvr>
    <a:masterClrMapping/>
  </p:clrMapOvr>
  <mc:AlternateContent xmlns:mc="http://schemas.openxmlformats.org/markup-compatibility/2006">
    <mc:Choice xmlns:p14="http://schemas.microsoft.com/office/powerpoint/2010/main" Requires="p14">
      <p:transition spd="slow" p14:dur="2000" advClick="0" advTm="350"/>
    </mc:Choice>
    <mc:Fallback>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D250-7A85-4D4C-9DEB-D99B7EC6B81D}"/>
              </a:ext>
            </a:extLst>
          </p:cNvPr>
          <p:cNvSpPr>
            <a:spLocks noGrp="1"/>
          </p:cNvSpPr>
          <p:nvPr>
            <p:ph type="title"/>
          </p:nvPr>
        </p:nvSpPr>
        <p:spPr>
          <a:xfrm>
            <a:off x="1068387" y="166871"/>
            <a:ext cx="10360026" cy="1351280"/>
          </a:xfrm>
        </p:spPr>
        <p:txBody>
          <a:bodyPr>
            <a:normAutofit/>
          </a:bodyPr>
          <a:lstStyle/>
          <a:p>
            <a:pPr algn="ctr"/>
            <a:r>
              <a:rPr lang="en-US" b="1" dirty="0"/>
              <a:t>Substance Use Treatment Continuum of Care</a:t>
            </a:r>
          </a:p>
        </p:txBody>
      </p:sp>
      <p:sp>
        <p:nvSpPr>
          <p:cNvPr id="8" name="AutoShape 10">
            <a:extLst>
              <a:ext uri="{FF2B5EF4-FFF2-40B4-BE49-F238E27FC236}">
                <a16:creationId xmlns:a16="http://schemas.microsoft.com/office/drawing/2014/main" id="{0096770A-10A3-42BA-9CA9-F801DBBE89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a:extLst>
              <a:ext uri="{FF2B5EF4-FFF2-40B4-BE49-F238E27FC236}">
                <a16:creationId xmlns:a16="http://schemas.microsoft.com/office/drawing/2014/main" id="{E4449DE4-5E65-4C0E-B8FC-8B9374B3B81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485925FA-721A-4B47-9BBD-469ECE513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81" y="1378676"/>
            <a:ext cx="5053330" cy="501504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D92B9E67-AE18-425D-96AE-0A647689EF3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2974A7AF-4FC7-4B8D-91E5-CC70C79A49BB}"/>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C330A99A-E4F2-4531-8C37-274E59D2983B}"/>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1A684F14-F8F3-442E-B402-3FD915E3D57B}"/>
              </a:ext>
            </a:extLst>
          </p:cNvPr>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a:extLst>
              <a:ext uri="{FF2B5EF4-FFF2-40B4-BE49-F238E27FC236}">
                <a16:creationId xmlns:a16="http://schemas.microsoft.com/office/drawing/2014/main" id="{147E6594-E76B-4222-8C45-5B1CCD070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780" y="1638300"/>
            <a:ext cx="608927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Recording Mar 14, 2022 at 7:53:50 PM" descr="Audio Recording Mar 14, 2022 at 7:53:50 PM">
            <a:hlinkClick r:id="" action="ppaction://media"/>
            <a:extLst>
              <a:ext uri="{FF2B5EF4-FFF2-40B4-BE49-F238E27FC236}">
                <a16:creationId xmlns:a16="http://schemas.microsoft.com/office/drawing/2014/main" id="{2CAA32F6-F18A-DB4E-9C09-2149A31CA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7519" y="5862380"/>
            <a:ext cx="812800" cy="812800"/>
          </a:xfrm>
          <a:prstGeom prst="rect">
            <a:avLst/>
          </a:prstGeom>
        </p:spPr>
      </p:pic>
    </p:spTree>
    <p:extLst>
      <p:ext uri="{BB962C8B-B14F-4D97-AF65-F5344CB8AC3E}">
        <p14:creationId xmlns:p14="http://schemas.microsoft.com/office/powerpoint/2010/main" val="3735874358"/>
      </p:ext>
    </p:extLst>
  </p:cSld>
  <p:clrMapOvr>
    <a:masterClrMapping/>
  </p:clrMapOvr>
  <mc:AlternateContent xmlns:mc="http://schemas.openxmlformats.org/markup-compatibility/2006">
    <mc:Choice xmlns:p14="http://schemas.microsoft.com/office/powerpoint/2010/main" Requires="p14">
      <p:transition spd="slow" p14:dur="2000" advClick="0" advTm="570"/>
    </mc:Choice>
    <mc:Fallback>
      <p:transition spd="slow" advClick="0" advTm="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5DF97-1B55-4025-91F2-26FE436EBEA8}"/>
              </a:ext>
            </a:extLst>
          </p:cNvPr>
          <p:cNvSpPr>
            <a:spLocks noGrp="1"/>
          </p:cNvSpPr>
          <p:nvPr>
            <p:ph idx="1"/>
          </p:nvPr>
        </p:nvSpPr>
        <p:spPr>
          <a:xfrm>
            <a:off x="1384738" y="869953"/>
            <a:ext cx="9905999" cy="3541714"/>
          </a:xfrm>
        </p:spPr>
        <p:txBody>
          <a:bodyPr>
            <a:normAutofit fontScale="92500" lnSpcReduction="10000"/>
          </a:bodyPr>
          <a:lstStyle/>
          <a:p>
            <a:pPr marL="0" indent="0">
              <a:buNone/>
            </a:pPr>
            <a:r>
              <a:rPr lang="en-US" dirty="0"/>
              <a:t>This project was supported by the Health Resources and Services Administration (HRSA) of the U.S. Department of Health and Human Services (HHS), Behavioral Health Workforce Education and Training (BHWET) Program under M01HP31370, UNC-</a:t>
            </a:r>
            <a:r>
              <a:rPr lang="en-US" dirty="0" err="1"/>
              <a:t>PrimeCare</a:t>
            </a:r>
            <a:r>
              <a:rPr lang="en-US" dirty="0"/>
              <a:t>, $1,920,000.00, or the Opioid Workforce Expansion Program -- Professional, (OWEP) under T98HP33425, UNC-</a:t>
            </a:r>
            <a:r>
              <a:rPr lang="en-US" dirty="0" err="1"/>
              <a:t>PrimeCare</a:t>
            </a:r>
            <a:r>
              <a:rPr lang="en-US" dirty="0"/>
              <a:t>-OUD, $1,350,000. Both programs are 100% financed with governmental sources. This information or content and conclusions are those of the author/s and should not be construed as the official position or policy of, nor should any endorsements be inferred by HRSA, HHS or the U.S. Government.</a:t>
            </a:r>
          </a:p>
        </p:txBody>
      </p:sp>
      <p:pic>
        <p:nvPicPr>
          <p:cNvPr id="4" name="Picture 3">
            <a:extLst>
              <a:ext uri="{FF2B5EF4-FFF2-40B4-BE49-F238E27FC236}">
                <a16:creationId xmlns:a16="http://schemas.microsoft.com/office/drawing/2014/main" id="{DEF800C5-6FFD-48F3-93D3-D6521A83A492}"/>
              </a:ext>
            </a:extLst>
          </p:cNvPr>
          <p:cNvPicPr>
            <a:picLocks noChangeAspect="1"/>
          </p:cNvPicPr>
          <p:nvPr/>
        </p:nvPicPr>
        <p:blipFill>
          <a:blip r:embed="rId5"/>
          <a:stretch>
            <a:fillRect/>
          </a:stretch>
        </p:blipFill>
        <p:spPr>
          <a:xfrm>
            <a:off x="1535258" y="4879837"/>
            <a:ext cx="5472382" cy="896338"/>
          </a:xfrm>
          <a:prstGeom prst="rect">
            <a:avLst/>
          </a:prstGeom>
        </p:spPr>
      </p:pic>
      <p:pic>
        <p:nvPicPr>
          <p:cNvPr id="5" name="Picture 4">
            <a:extLst>
              <a:ext uri="{FF2B5EF4-FFF2-40B4-BE49-F238E27FC236}">
                <a16:creationId xmlns:a16="http://schemas.microsoft.com/office/drawing/2014/main" id="{7D425C75-788E-4F5B-BCC3-2B6CC4EDA2E1}"/>
              </a:ext>
            </a:extLst>
          </p:cNvPr>
          <p:cNvPicPr>
            <a:picLocks noChangeAspect="1"/>
          </p:cNvPicPr>
          <p:nvPr/>
        </p:nvPicPr>
        <p:blipFill>
          <a:blip r:embed="rId6"/>
          <a:stretch>
            <a:fillRect/>
          </a:stretch>
        </p:blipFill>
        <p:spPr>
          <a:xfrm>
            <a:off x="8070253" y="4411667"/>
            <a:ext cx="2586489" cy="1576380"/>
          </a:xfrm>
          <a:prstGeom prst="rect">
            <a:avLst/>
          </a:prstGeom>
        </p:spPr>
      </p:pic>
      <p:pic>
        <p:nvPicPr>
          <p:cNvPr id="2" name="Audio Recording Mar 15, 2022 at 11:21:52 AM" descr="Audio Recording Mar 15, 2022 at 11:21:52 AM">
            <a:hlinkClick r:id="" action="ppaction://media"/>
            <a:extLst>
              <a:ext uri="{FF2B5EF4-FFF2-40B4-BE49-F238E27FC236}">
                <a16:creationId xmlns:a16="http://schemas.microsoft.com/office/drawing/2014/main" id="{BB5CB325-CB27-B44C-82AE-C2D6799A92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4337" y="5846513"/>
            <a:ext cx="812800" cy="812800"/>
          </a:xfrm>
          <a:prstGeom prst="rect">
            <a:avLst/>
          </a:prstGeom>
        </p:spPr>
      </p:pic>
    </p:spTree>
    <p:extLst>
      <p:ext uri="{BB962C8B-B14F-4D97-AF65-F5344CB8AC3E}">
        <p14:creationId xmlns:p14="http://schemas.microsoft.com/office/powerpoint/2010/main" val="2470065364"/>
      </p:ext>
    </p:extLst>
  </p:cSld>
  <p:clrMapOvr>
    <a:masterClrMapping/>
  </p:clrMapOvr>
  <mc:AlternateContent xmlns:mc="http://schemas.openxmlformats.org/markup-compatibility/2006">
    <mc:Choice xmlns:p14="http://schemas.microsoft.com/office/powerpoint/2010/main" Requires="p14">
      <p:transition spd="slow" p14:dur="2000" advClick="0" advTm="70"/>
    </mc:Choice>
    <mc:Fallback>
      <p:transition spd="slow" advClick="0" advTm="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15F4-3715-48B5-B315-9E7717ED25A0}"/>
              </a:ext>
            </a:extLst>
          </p:cNvPr>
          <p:cNvSpPr>
            <a:spLocks noGrp="1"/>
          </p:cNvSpPr>
          <p:nvPr>
            <p:ph type="title"/>
          </p:nvPr>
        </p:nvSpPr>
        <p:spPr/>
        <p:txBody>
          <a:bodyPr/>
          <a:lstStyle/>
          <a:p>
            <a:r>
              <a:rPr lang="en-US" b="1" u="sng" dirty="0"/>
              <a:t>References </a:t>
            </a:r>
            <a:r>
              <a:rPr lang="en-US" sz="1200" b="1" u="sng" dirty="0"/>
              <a:t>(SP)</a:t>
            </a:r>
          </a:p>
        </p:txBody>
      </p:sp>
      <p:sp>
        <p:nvSpPr>
          <p:cNvPr id="3" name="Content Placeholder 2">
            <a:extLst>
              <a:ext uri="{FF2B5EF4-FFF2-40B4-BE49-F238E27FC236}">
                <a16:creationId xmlns:a16="http://schemas.microsoft.com/office/drawing/2014/main" id="{08CCF4AD-9D45-43DD-A2B2-EFAA88615E38}"/>
              </a:ext>
            </a:extLst>
          </p:cNvPr>
          <p:cNvSpPr>
            <a:spLocks noGrp="1"/>
          </p:cNvSpPr>
          <p:nvPr>
            <p:ph idx="1"/>
          </p:nvPr>
        </p:nvSpPr>
        <p:spPr>
          <a:xfrm>
            <a:off x="968534" y="1843086"/>
            <a:ext cx="10254931" cy="3989995"/>
          </a:xfrm>
        </p:spPr>
        <p:txBody>
          <a:bodyPr>
            <a:normAutofit fontScale="55000" lnSpcReduction="20000"/>
          </a:bodyPr>
          <a:lstStyle/>
          <a:p>
            <a:r>
              <a:rPr lang="en-US" dirty="0"/>
              <a:t>Diaz-Martinez, J., </a:t>
            </a:r>
            <a:r>
              <a:rPr lang="en-US" dirty="0" err="1"/>
              <a:t>Tamargo</a:t>
            </a:r>
            <a:r>
              <a:rPr lang="en-US" dirty="0"/>
              <a:t>, J. A., Delgado-</a:t>
            </a:r>
            <a:r>
              <a:rPr lang="en-US" dirty="0" err="1"/>
              <a:t>Enciso</a:t>
            </a:r>
            <a:r>
              <a:rPr lang="en-US" dirty="0"/>
              <a:t>, I., Liu, Q., </a:t>
            </a:r>
            <a:r>
              <a:rPr lang="en-US" dirty="0" err="1"/>
              <a:t>Acuña</a:t>
            </a:r>
            <a:r>
              <a:rPr lang="en-US" dirty="0"/>
              <a:t>, L., </a:t>
            </a:r>
            <a:r>
              <a:rPr lang="en-US" dirty="0" err="1"/>
              <a:t>Laverde</a:t>
            </a:r>
            <a:r>
              <a:rPr lang="en-US" dirty="0"/>
              <a:t>, E., Barbieri, M. A., </a:t>
            </a:r>
            <a:r>
              <a:rPr lang="en-US" dirty="0" err="1"/>
              <a:t>Trepka</a:t>
            </a:r>
            <a:r>
              <a:rPr lang="en-US" dirty="0"/>
              <a:t>, M. J., Campa, A., </a:t>
            </a:r>
            <a:r>
              <a:rPr lang="en-US" dirty="0" err="1"/>
              <a:t>Siminski</a:t>
            </a:r>
            <a:r>
              <a:rPr lang="en-US" dirty="0"/>
              <a:t>, S., </a:t>
            </a:r>
            <a:r>
              <a:rPr lang="en-US" dirty="0" err="1"/>
              <a:t>Gorbach</a:t>
            </a:r>
            <a:r>
              <a:rPr lang="en-US" dirty="0"/>
              <a:t>, P. M., &amp; Baum, M. K. (2021). Resilience, anxiety, stress, and substance use patterns during COVID-19 pandemic in the Miami Adult Studies on HIV (MASH) cohort. AIDS and Behavior, 25(11), 3658–3668. https://doi.org/10.1007/s10461-021-03292-y </a:t>
            </a:r>
          </a:p>
          <a:p>
            <a:r>
              <a:rPr lang="en-US" dirty="0" err="1"/>
              <a:t>Jemberie</a:t>
            </a:r>
            <a:r>
              <a:rPr lang="en-US" dirty="0"/>
              <a:t>, W. B., Stewart Williams, J., Eriksson, M., </a:t>
            </a:r>
            <a:r>
              <a:rPr lang="en-US" dirty="0" err="1"/>
              <a:t>Grönlund</a:t>
            </a:r>
            <a:r>
              <a:rPr lang="en-US" dirty="0"/>
              <a:t>, A.-S., Ng, N., </a:t>
            </a:r>
            <a:r>
              <a:rPr lang="en-US" dirty="0" err="1"/>
              <a:t>Blom</a:t>
            </a:r>
            <a:r>
              <a:rPr lang="en-US" dirty="0"/>
              <a:t> Nilsson, M., </a:t>
            </a:r>
            <a:r>
              <a:rPr lang="en-US" dirty="0" err="1"/>
              <a:t>Padyab</a:t>
            </a:r>
            <a:r>
              <a:rPr lang="en-US" dirty="0"/>
              <a:t>, M., Priest, K. C., </a:t>
            </a:r>
            <a:r>
              <a:rPr lang="en-US" dirty="0" err="1"/>
              <a:t>Sandlund</a:t>
            </a:r>
            <a:r>
              <a:rPr lang="en-US" dirty="0"/>
              <a:t>, M., </a:t>
            </a:r>
            <a:r>
              <a:rPr lang="en-US" dirty="0" err="1"/>
              <a:t>Snellman</a:t>
            </a:r>
            <a:r>
              <a:rPr lang="en-US" dirty="0"/>
              <a:t>, F., McCarty, D., &amp; Lundgren, L. M. (2020). Substance use disorders and COVID-19: Multi-faceted problems which require multi-pronged solutions. Frontiers in Psychiatry, 11. https://doi.org/10.3389/fpsyt.2020.00714 </a:t>
            </a:r>
          </a:p>
          <a:p>
            <a:r>
              <a:rPr lang="en-US" dirty="0"/>
              <a:t>National Center for Immunization and Respiratory Diseases (NCIRD), Division of Viral Diseases. (2022, January 20). How to protect yourself &amp; others. Centers for Disease Control and Prevention. Retrieved February 9, 2022, from https://www.cdc.gov/coronavirus/2019-ncov/prevent-getting-sick/prevention.html?CDC_AA_refVal=https%3A%2F%2Fwww.cdc.gov%2Fcoronavirus%2F2019-ncov%2Fyour-health%2Fneed-to-know.html </a:t>
            </a:r>
          </a:p>
          <a:p>
            <a:r>
              <a:rPr lang="en-US" dirty="0"/>
              <a:t>Pagano, A., </a:t>
            </a:r>
            <a:r>
              <a:rPr lang="en-US" dirty="0" err="1"/>
              <a:t>Hosakote</a:t>
            </a:r>
            <a:r>
              <a:rPr lang="en-US" dirty="0"/>
              <a:t>, S., </a:t>
            </a:r>
            <a:r>
              <a:rPr lang="en-US" dirty="0" err="1"/>
              <a:t>Kapiteni</a:t>
            </a:r>
            <a:r>
              <a:rPr lang="en-US" dirty="0"/>
              <a:t>, K., Straus, E. R., Wong, J., &amp; </a:t>
            </a:r>
            <a:r>
              <a:rPr lang="en-US" dirty="0" err="1"/>
              <a:t>Guydish</a:t>
            </a:r>
            <a:r>
              <a:rPr lang="en-US" dirty="0"/>
              <a:t>, J. R. (2021). Impacts of covid-19 on residential treatment programs for substance use disorder. Journal of Substance Abuse Treatment, 123, 108255. https://doi.org/10.1016/j.jsat.2020.108255 </a:t>
            </a:r>
          </a:p>
          <a:p>
            <a:r>
              <a:rPr lang="en-US" dirty="0"/>
              <a:t>Public Health Officials Urging Vaccination and Boosters Against COVID-19 Omicron Variant. (2022, January 5). Orange County North Carolina. Retrieved February 8, 2022, from https://www.orangecountync.gov/DocumentCenter/View/18536/Public-Health-Officials-Urging-Vaccination-and-Boosters-Against-COVID-19-Omicron-Variant-FINAL. </a:t>
            </a:r>
          </a:p>
          <a:p>
            <a:r>
              <a:rPr lang="en-US" dirty="0"/>
              <a:t>The State of North Carolina. (2022). Current Restrictions &amp; Recommendations. nc.gov. Retrieved February 9, 2022, from https://www.nc.gov/covid-19/current-restrictions-recommendations </a:t>
            </a:r>
          </a:p>
        </p:txBody>
      </p:sp>
    </p:spTree>
    <p:extLst>
      <p:ext uri="{BB962C8B-B14F-4D97-AF65-F5344CB8AC3E}">
        <p14:creationId xmlns:p14="http://schemas.microsoft.com/office/powerpoint/2010/main" val="249316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15F4-3715-48B5-B315-9E7717ED25A0}"/>
              </a:ext>
            </a:extLst>
          </p:cNvPr>
          <p:cNvSpPr>
            <a:spLocks noGrp="1"/>
          </p:cNvSpPr>
          <p:nvPr>
            <p:ph type="title"/>
          </p:nvPr>
        </p:nvSpPr>
        <p:spPr/>
        <p:txBody>
          <a:bodyPr/>
          <a:lstStyle/>
          <a:p>
            <a:r>
              <a:rPr lang="en-US" b="1" u="sng" dirty="0"/>
              <a:t>References </a:t>
            </a:r>
            <a:r>
              <a:rPr lang="en-US" sz="1200" b="1" u="sng" dirty="0"/>
              <a:t>(LJ)</a:t>
            </a:r>
          </a:p>
        </p:txBody>
      </p:sp>
      <p:sp>
        <p:nvSpPr>
          <p:cNvPr id="3" name="Content Placeholder 2">
            <a:extLst>
              <a:ext uri="{FF2B5EF4-FFF2-40B4-BE49-F238E27FC236}">
                <a16:creationId xmlns:a16="http://schemas.microsoft.com/office/drawing/2014/main" id="{08CCF4AD-9D45-43DD-A2B2-EFAA88615E38}"/>
              </a:ext>
            </a:extLst>
          </p:cNvPr>
          <p:cNvSpPr>
            <a:spLocks noGrp="1"/>
          </p:cNvSpPr>
          <p:nvPr>
            <p:ph idx="1"/>
          </p:nvPr>
        </p:nvSpPr>
        <p:spPr>
          <a:xfrm>
            <a:off x="968534" y="1843086"/>
            <a:ext cx="10254931" cy="3989995"/>
          </a:xfrm>
        </p:spPr>
        <p:txBody>
          <a:bodyPr>
            <a:normAutofit fontScale="47500" lnSpcReduction="20000"/>
          </a:bodyPr>
          <a:lstStyle/>
          <a:p>
            <a:r>
              <a:rPr lang="en-US" sz="2500" dirty="0"/>
              <a:t>Abramson, A. (2021, March 1). </a:t>
            </a:r>
            <a:r>
              <a:rPr lang="en-US" sz="2500" i="1" dirty="0"/>
              <a:t>Substance use during the pandemic</a:t>
            </a:r>
            <a:r>
              <a:rPr lang="en-US" sz="2500" dirty="0"/>
              <a:t>. American Psychological Association. Retrieved from https://www.apa.org/monitor/2021/03/substance-use-pandemic   </a:t>
            </a:r>
          </a:p>
          <a:p>
            <a:r>
              <a:rPr lang="en-US" sz="2500" dirty="0"/>
              <a:t>American Society of Addiction Medicine (2015). An introduction to the ASAM criteria for patients and families. Retrieved from https://www.asam.org/  </a:t>
            </a:r>
          </a:p>
          <a:p>
            <a:r>
              <a:rPr lang="en-US" sz="2500" dirty="0"/>
              <a:t>Centers for Disease Control and Prevention. (2022, January 25). </a:t>
            </a:r>
            <a:r>
              <a:rPr lang="en-US" sz="2500" i="1" dirty="0"/>
              <a:t>Health equity considerations and racial and ethnic minority groups</a:t>
            </a:r>
            <a:r>
              <a:rPr lang="en-US" sz="2500" dirty="0"/>
              <a:t>. Centers for Disease Control and Prevention. Retrieved from https://www.cdc.gov/coronavirus/2019-ncov/community/health-equity/race-ethnicity.html#:~:text=Impact%20of%20Racial%20Inequities%20on%20Our%20Nation%27s%20Health,-Racism%2C%20either%20structural&amp;text=COVID%2D19%20data%20shows%20that,with%20non%2DHispanic%20White%20populations </a:t>
            </a:r>
          </a:p>
          <a:p>
            <a:r>
              <a:rPr lang="en-US" sz="2500" dirty="0"/>
              <a:t>Centers for Disease Control and Prevention. (2021, March 17). </a:t>
            </a:r>
            <a:r>
              <a:rPr lang="en-US" sz="2500" i="1" dirty="0"/>
              <a:t>Understanding the opioid overdose epidemic</a:t>
            </a:r>
            <a:r>
              <a:rPr lang="en-US" sz="2500" dirty="0"/>
              <a:t>. Centers for Disease Control and Prevention. Retrieved from https://www.cdc.gov/opioids/basics/epidemic.html#:~:text=The%20first%20wave%20began%20with,overdose%20deaths%20involving%20heroin4 </a:t>
            </a:r>
          </a:p>
          <a:p>
            <a:r>
              <a:rPr lang="en-US" sz="2500" dirty="0" err="1"/>
              <a:t>Farahmand</a:t>
            </a:r>
            <a:r>
              <a:rPr lang="en-US" sz="2500" dirty="0"/>
              <a:t>, P., </a:t>
            </a:r>
            <a:r>
              <a:rPr lang="en-US" sz="2500" dirty="0" err="1"/>
              <a:t>Arshed</a:t>
            </a:r>
            <a:r>
              <a:rPr lang="en-US" sz="2500" dirty="0"/>
              <a:t>, A., &amp; Bradley, M. V. (2020). Systemic racism and substance use disorders. </a:t>
            </a:r>
            <a:r>
              <a:rPr lang="en-US" sz="2500" i="1" dirty="0"/>
              <a:t>Psychiatric Annals, 50(11), </a:t>
            </a:r>
            <a:r>
              <a:rPr lang="en-US" sz="2500" dirty="0"/>
              <a:t>494-498. </a:t>
            </a:r>
          </a:p>
          <a:p>
            <a:r>
              <a:rPr lang="en-US" sz="2500" dirty="0"/>
              <a:t>Goldberg, E. (2021, January 4). </a:t>
            </a:r>
            <a:r>
              <a:rPr lang="en-US" sz="2500" i="1" dirty="0"/>
              <a:t>'Relapsing left and right': Trying to overcome addiction in a pandemic</a:t>
            </a:r>
            <a:r>
              <a:rPr lang="en-US" sz="2500" dirty="0"/>
              <a:t>. The New York Times. Retrieved from https://www.nytimes.com/2021/01/04/nyregion/addiction-treatment-coronavirus-new-york-new-jersey.html </a:t>
            </a:r>
          </a:p>
          <a:p>
            <a:r>
              <a:rPr lang="en-US" sz="2500" dirty="0"/>
              <a:t>Panchal, N., Garfield, R., Cox, C., &amp; </a:t>
            </a:r>
            <a:r>
              <a:rPr lang="en-US" sz="2500" dirty="0" err="1"/>
              <a:t>Artiga</a:t>
            </a:r>
            <a:r>
              <a:rPr lang="en-US" sz="2500" dirty="0"/>
              <a:t>, S. (2021, August 13). </a:t>
            </a:r>
            <a:r>
              <a:rPr lang="en-US" sz="2500" i="1" dirty="0"/>
              <a:t>Substance use issues are worsening alongside access to care</a:t>
            </a:r>
            <a:r>
              <a:rPr lang="en-US" sz="2500" dirty="0"/>
              <a:t>. KFF. Retrieved from https://www.kff.org/policy-watch/substance-use-issues-are-worsening-alongside-access-to-care/ </a:t>
            </a:r>
          </a:p>
          <a:p>
            <a:endParaRPr lang="en-US" dirty="0"/>
          </a:p>
        </p:txBody>
      </p:sp>
    </p:spTree>
    <p:extLst>
      <p:ext uri="{BB962C8B-B14F-4D97-AF65-F5344CB8AC3E}">
        <p14:creationId xmlns:p14="http://schemas.microsoft.com/office/powerpoint/2010/main" val="491287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04885-13CC-4FA8-868F-79C220A42B87}"/>
              </a:ext>
            </a:extLst>
          </p:cNvPr>
          <p:cNvSpPr>
            <a:spLocks noGrp="1"/>
          </p:cNvSpPr>
          <p:nvPr>
            <p:ph type="title"/>
          </p:nvPr>
        </p:nvSpPr>
        <p:spPr>
          <a:xfrm>
            <a:off x="1253173" y="201958"/>
            <a:ext cx="9905998" cy="1478570"/>
          </a:xfrm>
        </p:spPr>
        <p:txBody>
          <a:bodyPr/>
          <a:lstStyle/>
          <a:p>
            <a:pPr algn="ctr"/>
            <a:r>
              <a:rPr lang="en-US" b="1" dirty="0"/>
              <a:t>Horizons Program Overview</a:t>
            </a:r>
          </a:p>
        </p:txBody>
      </p:sp>
      <p:sp>
        <p:nvSpPr>
          <p:cNvPr id="4" name="AutoShape 2">
            <a:extLst>
              <a:ext uri="{FF2B5EF4-FFF2-40B4-BE49-F238E27FC236}">
                <a16:creationId xmlns:a16="http://schemas.microsoft.com/office/drawing/2014/main" id="{673D389A-C335-4FE7-9BD0-C6F5E6E79D74}"/>
              </a:ext>
            </a:extLst>
          </p:cNvPr>
          <p:cNvSpPr>
            <a:spLocks noGrp="1" noChangeAspect="1" noChangeArrowheads="1"/>
          </p:cNvSpPr>
          <p:nvPr>
            <p:ph idx="1"/>
          </p:nvPr>
        </p:nvSpPr>
        <p:spPr bwMode="auto">
          <a:xfrm>
            <a:off x="7527471" y="2025967"/>
            <a:ext cx="3519940" cy="3541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pPr marL="0" indent="0">
              <a:buNone/>
            </a:pPr>
            <a:r>
              <a:rPr lang="en-US" dirty="0"/>
              <a:t>Program Components:</a:t>
            </a:r>
          </a:p>
          <a:p>
            <a:r>
              <a:rPr lang="en-US" dirty="0"/>
              <a:t>OB-GYN Perinatal Care</a:t>
            </a:r>
          </a:p>
          <a:p>
            <a:r>
              <a:rPr lang="en-US" dirty="0"/>
              <a:t>MAT</a:t>
            </a:r>
          </a:p>
          <a:p>
            <a:r>
              <a:rPr lang="en-US" dirty="0"/>
              <a:t>Psychiatry</a:t>
            </a:r>
          </a:p>
          <a:p>
            <a:r>
              <a:rPr lang="en-US" dirty="0"/>
              <a:t>Outpatient Therapy (group and individual)</a:t>
            </a:r>
          </a:p>
          <a:p>
            <a:r>
              <a:rPr lang="en-US" dirty="0"/>
              <a:t>Residential Treatment (including all the above)</a:t>
            </a:r>
          </a:p>
        </p:txBody>
      </p:sp>
      <p:pic>
        <p:nvPicPr>
          <p:cNvPr id="2050" name="Picture 2">
            <a:extLst>
              <a:ext uri="{FF2B5EF4-FFF2-40B4-BE49-F238E27FC236}">
                <a16:creationId xmlns:a16="http://schemas.microsoft.com/office/drawing/2014/main" id="{6248CEB2-331D-4188-AE2D-47DFCA412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 y="1680528"/>
            <a:ext cx="6636098" cy="423518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Mar 14, 2022 at 7:57:22 PM" descr="Audio Recording Mar 14, 2022 at 7:57:22 PM">
            <a:hlinkClick r:id="" action="ppaction://media"/>
            <a:extLst>
              <a:ext uri="{FF2B5EF4-FFF2-40B4-BE49-F238E27FC236}">
                <a16:creationId xmlns:a16="http://schemas.microsoft.com/office/drawing/2014/main" id="{D0CF0DF3-AAC4-4848-8D32-9FA25D1F9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670" y="5843242"/>
            <a:ext cx="812800" cy="812800"/>
          </a:xfrm>
          <a:prstGeom prst="rect">
            <a:avLst/>
          </a:prstGeom>
        </p:spPr>
      </p:pic>
    </p:spTree>
    <p:extLst>
      <p:ext uri="{BB962C8B-B14F-4D97-AF65-F5344CB8AC3E}">
        <p14:creationId xmlns:p14="http://schemas.microsoft.com/office/powerpoint/2010/main" val="80476865"/>
      </p:ext>
    </p:extLst>
  </p:cSld>
  <p:clrMapOvr>
    <a:masterClrMapping/>
  </p:clrMapOvr>
  <mc:AlternateContent xmlns:mc="http://schemas.openxmlformats.org/markup-compatibility/2006">
    <mc:Choice xmlns:p14="http://schemas.microsoft.com/office/powerpoint/2010/main" Requires="p14">
      <p:transition spd="slow" p14:dur="2000" advClick="0" advTm="390"/>
    </mc:Choice>
    <mc:Fallback>
      <p:transition spd="slow" advClick="0" advTm="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256-541C-4FEF-9563-1E839DA6BC0C}"/>
              </a:ext>
            </a:extLst>
          </p:cNvPr>
          <p:cNvSpPr>
            <a:spLocks noGrp="1"/>
          </p:cNvSpPr>
          <p:nvPr>
            <p:ph type="title"/>
          </p:nvPr>
        </p:nvSpPr>
        <p:spPr>
          <a:xfrm>
            <a:off x="1141413" y="618518"/>
            <a:ext cx="9905998" cy="1220442"/>
          </a:xfrm>
        </p:spPr>
        <p:txBody>
          <a:bodyPr>
            <a:normAutofit fontScale="90000"/>
          </a:bodyPr>
          <a:lstStyle/>
          <a:p>
            <a:pPr algn="ctr"/>
            <a:r>
              <a:rPr lang="en-US" b="1" dirty="0"/>
              <a:t>COVID-19 and Substance Use:</a:t>
            </a:r>
            <a:br>
              <a:rPr lang="en-US" b="1" dirty="0"/>
            </a:br>
            <a:r>
              <a:rPr lang="en-US" b="1" dirty="0"/>
              <a:t>A “perfect storm” of factors leading to increased drug use</a:t>
            </a:r>
            <a:br>
              <a:rPr lang="en-US" dirty="0"/>
            </a:br>
            <a:endParaRPr lang="en-US" dirty="0"/>
          </a:p>
        </p:txBody>
      </p:sp>
      <p:sp>
        <p:nvSpPr>
          <p:cNvPr id="3" name="Content Placeholder 2">
            <a:extLst>
              <a:ext uri="{FF2B5EF4-FFF2-40B4-BE49-F238E27FC236}">
                <a16:creationId xmlns:a16="http://schemas.microsoft.com/office/drawing/2014/main" id="{B58A6E6C-8E9E-450A-8888-EF882FE72651}"/>
              </a:ext>
            </a:extLst>
          </p:cNvPr>
          <p:cNvSpPr>
            <a:spLocks noGrp="1"/>
          </p:cNvSpPr>
          <p:nvPr>
            <p:ph idx="1"/>
          </p:nvPr>
        </p:nvSpPr>
        <p:spPr>
          <a:xfrm>
            <a:off x="907732" y="1838960"/>
            <a:ext cx="10715308" cy="4287520"/>
          </a:xfrm>
        </p:spPr>
        <p:txBody>
          <a:bodyPr>
            <a:normAutofit fontScale="70000" lnSpcReduction="20000"/>
          </a:bodyPr>
          <a:lstStyle/>
          <a:p>
            <a:pPr marL="0" indent="0">
              <a:buNone/>
            </a:pPr>
            <a:r>
              <a:rPr lang="en-US" sz="2600" dirty="0"/>
              <a:t>Increase in Use:</a:t>
            </a:r>
          </a:p>
          <a:p>
            <a:pPr lvl="1"/>
            <a:r>
              <a:rPr lang="en-US" sz="2300" dirty="0"/>
              <a:t>Although we cannot attribute all increased drug use in the last two years to COVID-19, “experts agree based on research and clinical observation that pandemic-related strains, from economic stress and loneliness to general anxiety about the virus, are a major driver for the increase” (Abramson, 2021)</a:t>
            </a:r>
          </a:p>
          <a:p>
            <a:pPr lvl="1"/>
            <a:r>
              <a:rPr lang="en-US" sz="2300" dirty="0"/>
              <a:t>“Resilience promoting activities” have been more difficult to access or engage in (i.e., social interactions)</a:t>
            </a:r>
          </a:p>
          <a:p>
            <a:pPr marL="0" indent="0">
              <a:buNone/>
            </a:pPr>
            <a:r>
              <a:rPr lang="en-US" sz="2600" dirty="0"/>
              <a:t>Increase in Overdoses:</a:t>
            </a:r>
          </a:p>
          <a:p>
            <a:pPr lvl="1"/>
            <a:r>
              <a:rPr lang="en-US" sz="2300" dirty="0"/>
              <a:t>The pandemic has also increased likelihood of dying of overdose, because “people are more likely to die when they are using drugs alone” (Abramson, 2021)</a:t>
            </a:r>
          </a:p>
          <a:p>
            <a:pPr marL="0" indent="0">
              <a:buNone/>
            </a:pPr>
            <a:r>
              <a:rPr lang="en-US" sz="2600" dirty="0"/>
              <a:t>Decrease in access to treatment:</a:t>
            </a:r>
          </a:p>
          <a:p>
            <a:pPr lvl="1"/>
            <a:r>
              <a:rPr lang="en-US" sz="2300" dirty="0"/>
              <a:t>Healthcare systems are overwhelmed by COVID-19, so “people can’t always access the care they need” (Abramson, 2021)</a:t>
            </a:r>
          </a:p>
          <a:p>
            <a:pPr lvl="1"/>
            <a:r>
              <a:rPr lang="en-US" sz="2300" dirty="0"/>
              <a:t>The stigma surrounding substance use treatment still exists and perhaps is even exacerbated by the pandemic </a:t>
            </a:r>
          </a:p>
          <a:p>
            <a:endParaRPr lang="en-US" dirty="0"/>
          </a:p>
        </p:txBody>
      </p:sp>
      <p:pic>
        <p:nvPicPr>
          <p:cNvPr id="4" name="Audio Recording Mar 14, 2022 at 8:06:39 PM" descr="Audio Recording Mar 14, 2022 at 8:06:39 PM">
            <a:hlinkClick r:id="" action="ppaction://media"/>
            <a:extLst>
              <a:ext uri="{FF2B5EF4-FFF2-40B4-BE49-F238E27FC236}">
                <a16:creationId xmlns:a16="http://schemas.microsoft.com/office/drawing/2014/main" id="{42D37271-9536-644A-8751-484B87D67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7868" y="5723824"/>
            <a:ext cx="812800" cy="1031315"/>
          </a:xfrm>
          <a:prstGeom prst="rect">
            <a:avLst/>
          </a:prstGeom>
        </p:spPr>
      </p:pic>
    </p:spTree>
    <p:extLst>
      <p:ext uri="{BB962C8B-B14F-4D97-AF65-F5344CB8AC3E}">
        <p14:creationId xmlns:p14="http://schemas.microsoft.com/office/powerpoint/2010/main" val="3608184029"/>
      </p:ext>
    </p:extLst>
  </p:cSld>
  <p:clrMapOvr>
    <a:masterClrMapping/>
  </p:clrMapOvr>
  <mc:AlternateContent xmlns:mc="http://schemas.openxmlformats.org/markup-compatibility/2006">
    <mc:Choice xmlns:p14="http://schemas.microsoft.com/office/powerpoint/2010/main" Requires="p14">
      <p:transition spd="slow" p14:dur="2000" advClick="0" advTm="1410"/>
    </mc:Choice>
    <mc:Fallback>
      <p:transition spd="slow" advClick="0" advTm="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D218E65-61EF-463D-BA07-BAD52A8A2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57"/>
            <a:ext cx="12192000" cy="1860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0F8924C-C1B6-47D4-A334-9C0668289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20888"/>
            <a:ext cx="12192000" cy="28162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7C391EF-7E3E-42CF-BE9D-7639C179C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07127"/>
            <a:ext cx="12192000" cy="137953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Mar 14, 2022 at 8:12:00 PM" descr="Audio Recording Mar 14, 2022 at 8:12:00 PM">
            <a:hlinkClick r:id="" action="ppaction://media"/>
            <a:extLst>
              <a:ext uri="{FF2B5EF4-FFF2-40B4-BE49-F238E27FC236}">
                <a16:creationId xmlns:a16="http://schemas.microsoft.com/office/drawing/2014/main" id="{158C3955-0904-CD40-B9D5-6FA0C40C95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25" y="5980264"/>
            <a:ext cx="812800" cy="812800"/>
          </a:xfrm>
          <a:prstGeom prst="rect">
            <a:avLst/>
          </a:prstGeom>
        </p:spPr>
      </p:pic>
    </p:spTree>
    <p:extLst>
      <p:ext uri="{BB962C8B-B14F-4D97-AF65-F5344CB8AC3E}">
        <p14:creationId xmlns:p14="http://schemas.microsoft.com/office/powerpoint/2010/main" val="1582872082"/>
      </p:ext>
    </p:extLst>
  </p:cSld>
  <p:clrMapOvr>
    <a:masterClrMapping/>
  </p:clrMapOvr>
  <mc:AlternateContent xmlns:mc="http://schemas.openxmlformats.org/markup-compatibility/2006">
    <mc:Choice xmlns:p14="http://schemas.microsoft.com/office/powerpoint/2010/main" Requires="p14">
      <p:transition spd="slow" p14:dur="2000" advClick="0" advTm="440"/>
    </mc:Choice>
    <mc:Fallback>
      <p:transition spd="slow" advClick="0" advTm="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ED-A86E-40EA-B13F-89E61039B1A4}"/>
              </a:ext>
            </a:extLst>
          </p:cNvPr>
          <p:cNvSpPr>
            <a:spLocks noGrp="1"/>
          </p:cNvSpPr>
          <p:nvPr>
            <p:ph type="title"/>
          </p:nvPr>
        </p:nvSpPr>
        <p:spPr>
          <a:xfrm>
            <a:off x="1141413" y="618518"/>
            <a:ext cx="9905998" cy="1478570"/>
          </a:xfrm>
        </p:spPr>
        <p:txBody>
          <a:bodyPr>
            <a:normAutofit/>
          </a:bodyPr>
          <a:lstStyle/>
          <a:p>
            <a:r>
              <a:rPr lang="en-US" b="1" dirty="0"/>
              <a:t>SIX major themes of covid-19 impact on residential treatment</a:t>
            </a:r>
            <a:endParaRPr lang="en-US" b="1"/>
          </a:p>
        </p:txBody>
      </p:sp>
      <p:pic>
        <p:nvPicPr>
          <p:cNvPr id="4100" name="Picture 4">
            <a:extLst>
              <a:ext uri="{FF2B5EF4-FFF2-40B4-BE49-F238E27FC236}">
                <a16:creationId xmlns:a16="http://schemas.microsoft.com/office/drawing/2014/main" id="{B6BEE247-F4BC-4355-915B-B6FFBC90FAD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41411" y="2576511"/>
            <a:ext cx="4689234" cy="2895601"/>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78ED439-0CE7-4386-9D8D-D50C9A62604D}"/>
              </a:ext>
            </a:extLst>
          </p:cNvPr>
          <p:cNvSpPr>
            <a:spLocks noGrp="1"/>
          </p:cNvSpPr>
          <p:nvPr>
            <p:ph idx="1"/>
          </p:nvPr>
        </p:nvSpPr>
        <p:spPr>
          <a:xfrm>
            <a:off x="6336727" y="2249487"/>
            <a:ext cx="4710683" cy="3541714"/>
          </a:xfrm>
        </p:spPr>
        <p:txBody>
          <a:bodyPr>
            <a:normAutofit/>
          </a:bodyPr>
          <a:lstStyle/>
          <a:p>
            <a:r>
              <a:rPr lang="en-US" dirty="0"/>
              <a:t>Program-Level Impacts</a:t>
            </a:r>
          </a:p>
          <a:p>
            <a:r>
              <a:rPr lang="en-US" dirty="0"/>
              <a:t>Staff Impacts</a:t>
            </a:r>
          </a:p>
          <a:p>
            <a:r>
              <a:rPr lang="en-US" dirty="0"/>
              <a:t>Client Impacts</a:t>
            </a:r>
          </a:p>
          <a:p>
            <a:r>
              <a:rPr lang="en-US" dirty="0"/>
              <a:t>Use of Telehealth</a:t>
            </a:r>
          </a:p>
          <a:p>
            <a:r>
              <a:rPr lang="en-US" dirty="0"/>
              <a:t>Program Needs</a:t>
            </a:r>
          </a:p>
          <a:p>
            <a:r>
              <a:rPr lang="en-US" dirty="0"/>
              <a:t>Positive Effects</a:t>
            </a:r>
          </a:p>
        </p:txBody>
      </p:sp>
      <p:pic>
        <p:nvPicPr>
          <p:cNvPr id="6" name="Audio 5">
            <a:hlinkClick r:id="" action="ppaction://media"/>
            <a:extLst>
              <a:ext uri="{FF2B5EF4-FFF2-40B4-BE49-F238E27FC236}">
                <a16:creationId xmlns:a16="http://schemas.microsoft.com/office/drawing/2014/main" id="{AE89646C-35CE-4DB3-948C-7371F30F45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1964938"/>
      </p:ext>
    </p:extLst>
  </p:cSld>
  <p:clrMapOvr>
    <a:masterClrMapping/>
  </p:clrMapOvr>
  <mc:AlternateContent xmlns:mc="http://schemas.openxmlformats.org/markup-compatibility/2006" xmlns:p14="http://schemas.microsoft.com/office/powerpoint/2010/main">
    <mc:Choice Requires="p14">
      <p:transition spd="slow" p14:dur="2000" advTm="38557"/>
    </mc:Choice>
    <mc:Fallback xmlns="">
      <p:transition spd="slow" advTm="3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4EAE-85F0-4CB3-A8E0-8AE3FF8F1C9C}"/>
              </a:ext>
            </a:extLst>
          </p:cNvPr>
          <p:cNvSpPr>
            <a:spLocks noGrp="1"/>
          </p:cNvSpPr>
          <p:nvPr>
            <p:ph type="title"/>
          </p:nvPr>
        </p:nvSpPr>
        <p:spPr>
          <a:xfrm>
            <a:off x="1141413" y="618517"/>
            <a:ext cx="2877336" cy="5507328"/>
          </a:xfrm>
        </p:spPr>
        <p:txBody>
          <a:bodyPr>
            <a:normAutofit/>
          </a:bodyPr>
          <a:lstStyle/>
          <a:p>
            <a:r>
              <a:rPr lang="en-US" b="1" dirty="0"/>
              <a:t>Program-Level Impacts</a:t>
            </a:r>
            <a:endParaRPr lang="en-US" b="1"/>
          </a:p>
        </p:txBody>
      </p:sp>
      <p:sp>
        <p:nvSpPr>
          <p:cNvPr id="3" name="Content Placeholder 2">
            <a:extLst>
              <a:ext uri="{FF2B5EF4-FFF2-40B4-BE49-F238E27FC236}">
                <a16:creationId xmlns:a16="http://schemas.microsoft.com/office/drawing/2014/main" id="{980301B5-B916-4DDB-B52D-8C9776FC36D8}"/>
              </a:ext>
            </a:extLst>
          </p:cNvPr>
          <p:cNvSpPr>
            <a:spLocks noGrp="1"/>
          </p:cNvSpPr>
          <p:nvPr>
            <p:ph idx="1"/>
          </p:nvPr>
        </p:nvSpPr>
        <p:spPr>
          <a:xfrm>
            <a:off x="4540743" y="638650"/>
            <a:ext cx="7034485" cy="3782778"/>
          </a:xfrm>
        </p:spPr>
        <p:txBody>
          <a:bodyPr>
            <a:normAutofit/>
          </a:bodyPr>
          <a:lstStyle/>
          <a:p>
            <a:r>
              <a:rPr lang="en-US" dirty="0"/>
              <a:t>Policy and procedure changes</a:t>
            </a:r>
          </a:p>
          <a:p>
            <a:r>
              <a:rPr lang="en-US" dirty="0"/>
              <a:t>Insufficient resources to implement infection control measures</a:t>
            </a:r>
          </a:p>
          <a:p>
            <a:r>
              <a:rPr lang="en-US" dirty="0"/>
              <a:t>Decreased revenue from diminished client census</a:t>
            </a:r>
          </a:p>
          <a:p>
            <a:r>
              <a:rPr lang="en-US" dirty="0"/>
              <a:t>Client retention</a:t>
            </a:r>
          </a:p>
          <a:p>
            <a:r>
              <a:rPr lang="en-US" dirty="0"/>
              <a:t>Reduction of services</a:t>
            </a:r>
          </a:p>
        </p:txBody>
      </p:sp>
      <p:pic>
        <p:nvPicPr>
          <p:cNvPr id="4" name="Picture 3">
            <a:extLst>
              <a:ext uri="{FF2B5EF4-FFF2-40B4-BE49-F238E27FC236}">
                <a16:creationId xmlns:a16="http://schemas.microsoft.com/office/drawing/2014/main" id="{107940F0-D767-4006-B36D-57C4A9F3DABE}"/>
              </a:ext>
            </a:extLst>
          </p:cNvPr>
          <p:cNvPicPr>
            <a:picLocks noChangeAspect="1"/>
          </p:cNvPicPr>
          <p:nvPr/>
        </p:nvPicPr>
        <p:blipFill>
          <a:blip r:embed="rId5"/>
          <a:stretch>
            <a:fillRect/>
          </a:stretch>
        </p:blipFill>
        <p:spPr>
          <a:xfrm>
            <a:off x="5894668" y="4604942"/>
            <a:ext cx="4574143" cy="15209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080A1F82-5868-4015-91E6-3B9C9992CC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952432"/>
      </p:ext>
    </p:extLst>
  </p:cSld>
  <p:clrMapOvr>
    <a:masterClrMapping/>
  </p:clrMapOvr>
  <mc:AlternateContent xmlns:mc="http://schemas.openxmlformats.org/markup-compatibility/2006" xmlns:p14="http://schemas.microsoft.com/office/powerpoint/2010/main">
    <mc:Choice Requires="p14">
      <p:transition spd="slow" p14:dur="2000" advTm="172348"/>
    </mc:Choice>
    <mc:Fallback xmlns="">
      <p:transition spd="slow" advTm="17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2B50-EF67-4334-AE55-B779EC66EDF6}"/>
              </a:ext>
            </a:extLst>
          </p:cNvPr>
          <p:cNvSpPr>
            <a:spLocks noGrp="1"/>
          </p:cNvSpPr>
          <p:nvPr>
            <p:ph type="title"/>
          </p:nvPr>
        </p:nvSpPr>
        <p:spPr>
          <a:xfrm>
            <a:off x="1141413" y="618518"/>
            <a:ext cx="9905998" cy="1478570"/>
          </a:xfrm>
        </p:spPr>
        <p:txBody>
          <a:bodyPr>
            <a:normAutofit/>
          </a:bodyPr>
          <a:lstStyle/>
          <a:p>
            <a:r>
              <a:rPr lang="en-US" b="1" dirty="0"/>
              <a:t>Staff impacts</a:t>
            </a:r>
            <a:endParaRPr lang="en-US" b="1"/>
          </a:p>
        </p:txBody>
      </p:sp>
      <p:pic>
        <p:nvPicPr>
          <p:cNvPr id="4" name="Picture 3">
            <a:extLst>
              <a:ext uri="{FF2B5EF4-FFF2-40B4-BE49-F238E27FC236}">
                <a16:creationId xmlns:a16="http://schemas.microsoft.com/office/drawing/2014/main" id="{82632CBB-BD39-4C49-A636-AEFC1C584EA6}"/>
              </a:ext>
            </a:extLst>
          </p:cNvPr>
          <p:cNvPicPr>
            <a:picLocks noChangeAspect="1"/>
          </p:cNvPicPr>
          <p:nvPr/>
        </p:nvPicPr>
        <p:blipFill>
          <a:blip r:embed="rId5"/>
          <a:stretch>
            <a:fillRect/>
          </a:stretch>
        </p:blipFill>
        <p:spPr>
          <a:xfrm>
            <a:off x="1141411" y="2464076"/>
            <a:ext cx="4689234" cy="312047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500D314D-AA1B-45E2-B6F2-39F1D4D5D093}"/>
              </a:ext>
            </a:extLst>
          </p:cNvPr>
          <p:cNvSpPr>
            <a:spLocks noGrp="1"/>
          </p:cNvSpPr>
          <p:nvPr>
            <p:ph idx="1"/>
          </p:nvPr>
        </p:nvSpPr>
        <p:spPr>
          <a:xfrm>
            <a:off x="6336727" y="2249487"/>
            <a:ext cx="4710683" cy="3541714"/>
          </a:xfrm>
        </p:spPr>
        <p:txBody>
          <a:bodyPr>
            <a:normAutofit/>
          </a:bodyPr>
          <a:lstStyle/>
          <a:p>
            <a:r>
              <a:rPr lang="en-US" dirty="0"/>
              <a:t>Layoffs </a:t>
            </a:r>
          </a:p>
          <a:p>
            <a:r>
              <a:rPr lang="en-US" dirty="0"/>
              <a:t>Furloughs</a:t>
            </a:r>
          </a:p>
          <a:p>
            <a:r>
              <a:rPr lang="en-US" dirty="0"/>
              <a:t>Increased physical and emotional fatigue</a:t>
            </a:r>
          </a:p>
        </p:txBody>
      </p:sp>
      <p:pic>
        <p:nvPicPr>
          <p:cNvPr id="10" name="Audio 9">
            <a:hlinkClick r:id="" action="ppaction://media"/>
            <a:extLst>
              <a:ext uri="{FF2B5EF4-FFF2-40B4-BE49-F238E27FC236}">
                <a16:creationId xmlns:a16="http://schemas.microsoft.com/office/drawing/2014/main" id="{BEC7F56B-3F3E-4DE8-ABC4-9862FE4E0E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7903177"/>
      </p:ext>
    </p:extLst>
  </p:cSld>
  <p:clrMapOvr>
    <a:masterClrMapping/>
  </p:clrMapOvr>
  <mc:AlternateContent xmlns:mc="http://schemas.openxmlformats.org/markup-compatibility/2006" xmlns:p14="http://schemas.microsoft.com/office/powerpoint/2010/main">
    <mc:Choice Requires="p14">
      <p:transition spd="slow" p14:dur="2000" advTm="60492"/>
    </mc:Choice>
    <mc:Fallback xmlns="">
      <p:transition spd="slow" advTm="6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2EBF-8534-4479-8F94-D9A5928E0087}"/>
              </a:ext>
            </a:extLst>
          </p:cNvPr>
          <p:cNvSpPr>
            <a:spLocks noGrp="1"/>
          </p:cNvSpPr>
          <p:nvPr>
            <p:ph type="title"/>
          </p:nvPr>
        </p:nvSpPr>
        <p:spPr>
          <a:xfrm>
            <a:off x="1141413" y="618518"/>
            <a:ext cx="9905998" cy="1478570"/>
          </a:xfrm>
        </p:spPr>
        <p:txBody>
          <a:bodyPr>
            <a:normAutofit/>
          </a:bodyPr>
          <a:lstStyle/>
          <a:p>
            <a:pPr algn="ctr"/>
            <a:r>
              <a:rPr lang="en-US" b="1" dirty="0"/>
              <a:t>Client Impacts</a:t>
            </a:r>
          </a:p>
        </p:txBody>
      </p:sp>
      <p:sp>
        <p:nvSpPr>
          <p:cNvPr id="3" name="Content Placeholder 2">
            <a:extLst>
              <a:ext uri="{FF2B5EF4-FFF2-40B4-BE49-F238E27FC236}">
                <a16:creationId xmlns:a16="http://schemas.microsoft.com/office/drawing/2014/main" id="{C8A62A36-3DFE-49DF-B288-B48E0E4EF2CD}"/>
              </a:ext>
            </a:extLst>
          </p:cNvPr>
          <p:cNvSpPr>
            <a:spLocks noGrp="1"/>
          </p:cNvSpPr>
          <p:nvPr>
            <p:ph idx="1"/>
          </p:nvPr>
        </p:nvSpPr>
        <p:spPr>
          <a:xfrm>
            <a:off x="1141412" y="2249487"/>
            <a:ext cx="4844521" cy="3541714"/>
          </a:xfrm>
        </p:spPr>
        <p:txBody>
          <a:bodyPr anchor="ctr">
            <a:normAutofit/>
          </a:bodyPr>
          <a:lstStyle/>
          <a:p>
            <a:r>
              <a:rPr lang="en-US" dirty="0"/>
              <a:t>Threats to SUD recovery</a:t>
            </a:r>
          </a:p>
          <a:p>
            <a:r>
              <a:rPr lang="en-US" dirty="0"/>
              <a:t>Delayed treatment initiation</a:t>
            </a:r>
          </a:p>
          <a:p>
            <a:r>
              <a:rPr lang="en-US" dirty="0"/>
              <a:t>Receipt of fewer services while in treatment Lower retention</a:t>
            </a:r>
          </a:p>
          <a:p>
            <a:r>
              <a:rPr lang="en-US" dirty="0"/>
              <a:t>Economic and psychosocial barriers to community re-entry</a:t>
            </a:r>
          </a:p>
        </p:txBody>
      </p:sp>
      <p:pic>
        <p:nvPicPr>
          <p:cNvPr id="4" name="Picture 3">
            <a:extLst>
              <a:ext uri="{FF2B5EF4-FFF2-40B4-BE49-F238E27FC236}">
                <a16:creationId xmlns:a16="http://schemas.microsoft.com/office/drawing/2014/main" id="{79117AA6-36FA-4DB0-A990-BBBC18E4FE2F}"/>
              </a:ext>
            </a:extLst>
          </p:cNvPr>
          <p:cNvPicPr>
            <a:picLocks noChangeAspect="1"/>
          </p:cNvPicPr>
          <p:nvPr/>
        </p:nvPicPr>
        <p:blipFill rotWithShape="1">
          <a:blip r:embed="rId5"/>
          <a:srcRect l="9906" r="11783"/>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Audio 5">
            <a:hlinkClick r:id="" action="ppaction://media"/>
            <a:extLst>
              <a:ext uri="{FF2B5EF4-FFF2-40B4-BE49-F238E27FC236}">
                <a16:creationId xmlns:a16="http://schemas.microsoft.com/office/drawing/2014/main" id="{683C9A2A-1353-4D2B-AC08-85910B2306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6146483"/>
      </p:ext>
    </p:extLst>
  </p:cSld>
  <p:clrMapOvr>
    <a:masterClrMapping/>
  </p:clrMapOvr>
  <mc:AlternateContent xmlns:mc="http://schemas.openxmlformats.org/markup-compatibility/2006" xmlns:p14="http://schemas.microsoft.com/office/powerpoint/2010/main">
    <mc:Choice Requires="p14">
      <p:transition spd="slow" p14:dur="2000" advTm="71829"/>
    </mc:Choice>
    <mc:Fallback xmlns="">
      <p:transition spd="slow" advTm="7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1270</TotalTime>
  <Words>2022</Words>
  <Application>Microsoft Macintosh PowerPoint</Application>
  <PresentationFormat>Widescreen</PresentationFormat>
  <Paragraphs>145</Paragraphs>
  <Slides>22</Slides>
  <Notes>3</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Tw Cen MT</vt:lpstr>
      <vt:lpstr>Circuit</vt:lpstr>
      <vt:lpstr>COVID-19 Impact on Residential Substance Use Treatment </vt:lpstr>
      <vt:lpstr>Substance Use Treatment Continuum of Care</vt:lpstr>
      <vt:lpstr>Horizons Program Overview</vt:lpstr>
      <vt:lpstr>COVID-19 and Substance Use: A “perfect storm” of factors leading to increased drug use </vt:lpstr>
      <vt:lpstr>PowerPoint Presentation</vt:lpstr>
      <vt:lpstr>SIX major themes of covid-19 impact on residential treatment</vt:lpstr>
      <vt:lpstr>Program-Level Impacts</vt:lpstr>
      <vt:lpstr>Staff impacts</vt:lpstr>
      <vt:lpstr>Client Impacts</vt:lpstr>
      <vt:lpstr>Use of Telehealth</vt:lpstr>
      <vt:lpstr>Program Needs</vt:lpstr>
      <vt:lpstr>Positive effects</vt:lpstr>
      <vt:lpstr>Quotes from Horizon’s annual report</vt:lpstr>
      <vt:lpstr>How are clients coping?</vt:lpstr>
      <vt:lpstr>Addressing the Problem: Recommendations</vt:lpstr>
      <vt:lpstr>Addressing the Problem: integrated approaches</vt:lpstr>
      <vt:lpstr>Recommendations: Health equity</vt:lpstr>
      <vt:lpstr>Recommendations: culturally sensitive care</vt:lpstr>
      <vt:lpstr>Recommendations: how to stay up-to-date and informed</vt:lpstr>
      <vt:lpstr>PowerPoint Presentation</vt:lpstr>
      <vt:lpstr>References (SP)</vt:lpstr>
      <vt:lpstr>References (LJ)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Impact on Residential Substance Use Treatment</dc:title>
  <dc:creator>lovexsmntha@aol.com</dc:creator>
  <cp:lastModifiedBy>Johnson, Lainey</cp:lastModifiedBy>
  <cp:revision>27</cp:revision>
  <dcterms:created xsi:type="dcterms:W3CDTF">2022-03-08T17:41:56Z</dcterms:created>
  <dcterms:modified xsi:type="dcterms:W3CDTF">2022-03-15T15:26:57Z</dcterms:modified>
</cp:coreProperties>
</file>