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5" r:id="rId4"/>
  </p:sldMasterIdLst>
  <p:notesMasterIdLst>
    <p:notesMasterId r:id="rId25"/>
  </p:notesMasterIdLst>
  <p:handoutMasterIdLst>
    <p:handoutMasterId r:id="rId26"/>
  </p:handoutMasterIdLst>
  <p:sldIdLst>
    <p:sldId id="1866" r:id="rId5"/>
    <p:sldId id="1867" r:id="rId6"/>
    <p:sldId id="1890" r:id="rId7"/>
    <p:sldId id="1869" r:id="rId8"/>
    <p:sldId id="1888" r:id="rId9"/>
    <p:sldId id="1891" r:id="rId10"/>
    <p:sldId id="1895" r:id="rId11"/>
    <p:sldId id="1896" r:id="rId12"/>
    <p:sldId id="1901" r:id="rId13"/>
    <p:sldId id="1870" r:id="rId14"/>
    <p:sldId id="1902" r:id="rId15"/>
    <p:sldId id="1900" r:id="rId16"/>
    <p:sldId id="1904" r:id="rId17"/>
    <p:sldId id="1893" r:id="rId18"/>
    <p:sldId id="1903" r:id="rId19"/>
    <p:sldId id="1897" r:id="rId20"/>
    <p:sldId id="1899" r:id="rId21"/>
    <p:sldId id="1876" r:id="rId22"/>
    <p:sldId id="1905" r:id="rId23"/>
    <p:sldId id="1889" r:id="rId2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Lines theme" id="{EE9670AD-028C-4190-AAA8-2AF0F3B1E372}">
          <p14:sldIdLst>
            <p14:sldId id="1866"/>
            <p14:sldId id="1867"/>
            <p14:sldId id="1890"/>
            <p14:sldId id="1869"/>
            <p14:sldId id="1888"/>
            <p14:sldId id="1891"/>
            <p14:sldId id="1895"/>
            <p14:sldId id="1896"/>
            <p14:sldId id="1901"/>
            <p14:sldId id="1870"/>
            <p14:sldId id="1902"/>
            <p14:sldId id="1900"/>
            <p14:sldId id="1904"/>
            <p14:sldId id="1893"/>
            <p14:sldId id="1903"/>
            <p14:sldId id="1897"/>
            <p14:sldId id="1899"/>
            <p14:sldId id="1876"/>
            <p14:sldId id="1905"/>
            <p14:sldId id="1889"/>
          </p14:sldIdLst>
        </p14:section>
      </p14:sectionLst>
    </p:ex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6DC"/>
    <a:srgbClr val="ECE0D4"/>
    <a:srgbClr val="D1B497"/>
    <a:srgbClr val="E3D1BF"/>
    <a:srgbClr val="AA673C"/>
    <a:srgbClr val="6A6967"/>
    <a:srgbClr val="C19C84"/>
    <a:srgbClr val="F8EBE0"/>
    <a:srgbClr val="FF2625"/>
    <a:srgbClr val="0077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7" autoAdjust="0"/>
    <p:restoredTop sz="75714" autoAdjust="0"/>
  </p:normalViewPr>
  <p:slideViewPr>
    <p:cSldViewPr snapToGrid="0">
      <p:cViewPr>
        <p:scale>
          <a:sx n="100" d="100"/>
          <a:sy n="100" d="100"/>
        </p:scale>
        <p:origin x="-896" y="-1496"/>
      </p:cViewPr>
      <p:guideLst>
        <p:guide orient="horz" pos="2160"/>
        <p:guide pos="480"/>
        <p:guide pos="7200"/>
        <p:guide pos="4368"/>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t>4/7/21</a:t>
            </a:fld>
            <a:endParaRPr lang="en-US" dirty="0"/>
          </a:p>
        </p:txBody>
      </p:sp>
      <p:sp>
        <p:nvSpPr>
          <p:cNvPr id="4" name="Footer Placeholder 3">
            <a:extLst>
              <a:ext uri="{FF2B5EF4-FFF2-40B4-BE49-F238E27FC236}">
                <a16:creationId xmlns="" xmlns:a16="http://schemas.microsoft.com/office/drawing/2014/main"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t>‹#›</a:t>
            </a:fld>
            <a:endParaRPr lang="en-US" dirty="0"/>
          </a:p>
        </p:txBody>
      </p:sp>
    </p:spTree>
    <p:extLst>
      <p:ext uri="{BB962C8B-B14F-4D97-AF65-F5344CB8AC3E}">
        <p14:creationId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Tung, Nguyen, &amp; Tran, 2008)</a:t>
            </a:r>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575427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smtClean="0">
              <a:solidFill>
                <a:schemeClr val="tx1"/>
              </a:solidFill>
              <a:effectLst/>
              <a:latin typeface="Arial" charset="0"/>
              <a:ea typeface="+mn-ea"/>
              <a:cs typeface="+mn-cs"/>
            </a:endParaRPr>
          </a:p>
          <a:p>
            <a:endParaRPr lang="en-US" sz="1200" b="0" i="0" u="none" strike="noStrike"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Tung, Nguyen, &amp; Tran, 2008)</a:t>
            </a:r>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529474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(UMD School of Public Health, 2007)</a:t>
            </a:r>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640023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a:t>
            </a:r>
            <a:r>
              <a:rPr lang="en-US" sz="1200" kern="1200" dirty="0" err="1" smtClean="0">
                <a:solidFill>
                  <a:schemeClr val="tx1"/>
                </a:solidFill>
                <a:effectLst/>
                <a:latin typeface="Arial" charset="0"/>
                <a:ea typeface="+mn-ea"/>
                <a:cs typeface="+mn-cs"/>
              </a:rPr>
              <a:t>Fancher</a:t>
            </a:r>
            <a:r>
              <a:rPr lang="en-US" sz="1200" kern="1200" baseline="0" dirty="0" smtClean="0">
                <a:solidFill>
                  <a:schemeClr val="tx1"/>
                </a:solidFill>
                <a:effectLst/>
                <a:latin typeface="Arial" charset="0"/>
                <a:ea typeface="+mn-ea"/>
                <a:cs typeface="+mn-cs"/>
              </a:rPr>
              <a:t>, Ton, Meyer, Ho, &amp; </a:t>
            </a:r>
            <a:r>
              <a:rPr lang="en-US" sz="1200" kern="1200" baseline="0" dirty="0" err="1" smtClean="0">
                <a:solidFill>
                  <a:schemeClr val="tx1"/>
                </a:solidFill>
                <a:effectLst/>
                <a:latin typeface="Arial" charset="0"/>
                <a:ea typeface="+mn-ea"/>
                <a:cs typeface="+mn-cs"/>
              </a:rPr>
              <a:t>Paterniti</a:t>
            </a:r>
            <a:r>
              <a:rPr lang="en-US" sz="1200" kern="1200" baseline="0" dirty="0" smtClean="0">
                <a:solidFill>
                  <a:schemeClr val="tx1"/>
                </a:solidFill>
                <a:effectLst/>
                <a:latin typeface="Arial" charset="0"/>
                <a:ea typeface="+mn-ea"/>
                <a:cs typeface="+mn-cs"/>
              </a:rPr>
              <a:t>, 2009)</a:t>
            </a:r>
            <a:endParaRPr lang="en-US" dirty="0" smtClean="0"/>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432704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unsplash.com</a:t>
            </a:r>
            <a:r>
              <a:rPr lang="en-US" dirty="0" smtClean="0"/>
              <a:t>/photos/</a:t>
            </a:r>
            <a:r>
              <a:rPr lang="en-US" dirty="0" err="1" smtClean="0"/>
              <a:t>AEaTUnvneik</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18039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unsplash.com</a:t>
            </a:r>
            <a:r>
              <a:rPr lang="en-US" dirty="0" smtClean="0"/>
              <a:t>/photos/xFZzwOnt0qU</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p14="http://schemas.microsoft.com/office/powerpoint/2010/main" val="1420421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16</a:t>
            </a:fld>
            <a:endParaRPr lang="en-US" altLang="en-US" dirty="0"/>
          </a:p>
        </p:txBody>
      </p:sp>
    </p:spTree>
    <p:extLst>
      <p:ext uri="{BB962C8B-B14F-4D97-AF65-F5344CB8AC3E}">
        <p14:creationId xmlns:p14="http://schemas.microsoft.com/office/powerpoint/2010/main" val="1966412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So, some quick suggestions. As mentioned earlier</a:t>
            </a:r>
            <a:r>
              <a:rPr lang="en-US" sz="1200" kern="1200" baseline="0" dirty="0" smtClean="0">
                <a:solidFill>
                  <a:schemeClr val="tx1"/>
                </a:solidFill>
                <a:effectLst/>
                <a:latin typeface="Arial" charset="0"/>
                <a:ea typeface="+mn-ea"/>
                <a:cs typeface="+mn-cs"/>
              </a:rPr>
              <a:t> in the presentation, many Vietnamese immigrants have endured trauma from either the war, post-war, or immigration. Even though many Vietnamese Americans did not personally experienced these traumas, second hand trauma is plausible. As a country, we need more Pan Asian Clinics or at the minimum, Pan Asian inter-professional teams. This will allow patients to feel more comfortable which could lead to positive healthcare relations. Last one, more research is needed. The lack of research on Vietnamese Americans is saddening. </a:t>
            </a:r>
            <a:r>
              <a:rPr lang="en-US" sz="1200" kern="1200" dirty="0" smtClean="0">
                <a:solidFill>
                  <a:schemeClr val="tx1"/>
                </a:solidFill>
                <a:effectLst/>
                <a:latin typeface="Arial" charset="0"/>
                <a:ea typeface="+mn-ea"/>
                <a:cs typeface="+mn-cs"/>
              </a:rPr>
              <a:t>As the Vietnamese population in the United States grows to a more substantial percentage of the country’s population, researchers should aim to investigate the health of the Vietnamese Americans.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Thank you for following</a:t>
            </a:r>
            <a:r>
              <a:rPr lang="en-US" sz="1200" kern="1200" baseline="0" dirty="0" smtClean="0">
                <a:solidFill>
                  <a:schemeClr val="tx1"/>
                </a:solidFill>
                <a:effectLst/>
                <a:latin typeface="Arial" charset="0"/>
                <a:ea typeface="+mn-ea"/>
                <a:cs typeface="+mn-cs"/>
              </a:rPr>
              <a:t> along and I wish you have a great rest of your day</a:t>
            </a:r>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17</a:t>
            </a:fld>
            <a:endParaRPr lang="en-US" altLang="en-US" dirty="0"/>
          </a:p>
        </p:txBody>
      </p:sp>
    </p:spTree>
    <p:extLst>
      <p:ext uri="{BB962C8B-B14F-4D97-AF65-F5344CB8AC3E}">
        <p14:creationId xmlns:p14="http://schemas.microsoft.com/office/powerpoint/2010/main" val="41950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18</a:t>
            </a:fld>
            <a:endParaRPr lang="en-US" altLang="en-US" dirty="0"/>
          </a:p>
        </p:txBody>
      </p:sp>
    </p:spTree>
    <p:extLst>
      <p:ext uri="{BB962C8B-B14F-4D97-AF65-F5344CB8AC3E}">
        <p14:creationId xmlns:p14="http://schemas.microsoft.com/office/powerpoint/2010/main" val="55089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19</a:t>
            </a:fld>
            <a:endParaRPr lang="en-US" altLang="en-US" dirty="0"/>
          </a:p>
        </p:txBody>
      </p:sp>
    </p:spTree>
    <p:extLst>
      <p:ext uri="{BB962C8B-B14F-4D97-AF65-F5344CB8AC3E}">
        <p14:creationId xmlns:p14="http://schemas.microsoft.com/office/powerpoint/2010/main" val="20423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Language – English,</a:t>
            </a:r>
            <a:r>
              <a:rPr lang="en-US" baseline="0" dirty="0" smtClean="0"/>
              <a:t> Spanish, Chinese, Tagalog, Vietnamese </a:t>
            </a:r>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72060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35110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138341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unsplash.com</a:t>
            </a:r>
            <a:r>
              <a:rPr lang="en-US" dirty="0" smtClean="0"/>
              <a:t>/photos/5pYUt2gEZaA</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Arial" charset="0"/>
                <a:ea typeface="+mn-ea"/>
                <a:cs typeface="+mn-cs"/>
              </a:rPr>
              <a:t>Naing</a:t>
            </a:r>
            <a:r>
              <a:rPr lang="en-US" sz="1200" kern="1200" dirty="0" smtClean="0">
                <a:solidFill>
                  <a:schemeClr val="tx1"/>
                </a:solidFill>
                <a:effectLst/>
                <a:latin typeface="Arial" charset="0"/>
                <a:ea typeface="+mn-ea"/>
                <a:cs typeface="+mn-cs"/>
              </a:rPr>
              <a:t> &amp; </a:t>
            </a:r>
            <a:r>
              <a:rPr lang="en-US" sz="1200" kern="1200" dirty="0" err="1" smtClean="0">
                <a:solidFill>
                  <a:schemeClr val="tx1"/>
                </a:solidFill>
                <a:effectLst/>
                <a:latin typeface="Arial" charset="0"/>
                <a:ea typeface="+mn-ea"/>
                <a:cs typeface="+mn-cs"/>
              </a:rPr>
              <a:t>Phyo</a:t>
            </a:r>
            <a:r>
              <a:rPr lang="en-US" sz="1200" kern="1200" dirty="0" smtClean="0">
                <a:solidFill>
                  <a:schemeClr val="tx1"/>
                </a:solidFill>
                <a:effectLst/>
                <a:latin typeface="Arial" charset="0"/>
                <a:ea typeface="+mn-ea"/>
                <a:cs typeface="+mn-cs"/>
              </a:rPr>
              <a:t>, 2017)</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(UMD School of Public Health, 2007)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139327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a:t>
            </a:r>
            <a:r>
              <a:rPr lang="en-US" sz="1200" kern="1200" dirty="0" err="1" smtClean="0">
                <a:solidFill>
                  <a:schemeClr val="tx1"/>
                </a:solidFill>
                <a:effectLst/>
                <a:latin typeface="Arial" charset="0"/>
                <a:ea typeface="+mn-ea"/>
                <a:cs typeface="+mn-cs"/>
              </a:rPr>
              <a:t>Naing</a:t>
            </a:r>
            <a:r>
              <a:rPr lang="en-US" sz="1200" kern="1200" dirty="0" smtClean="0">
                <a:solidFill>
                  <a:schemeClr val="tx1"/>
                </a:solidFill>
                <a:effectLst/>
                <a:latin typeface="Arial" charset="0"/>
                <a:ea typeface="+mn-ea"/>
                <a:cs typeface="+mn-cs"/>
              </a:rPr>
              <a:t> &amp; </a:t>
            </a:r>
            <a:r>
              <a:rPr lang="en-US" sz="1200" kern="1200" dirty="0" err="1" smtClean="0">
                <a:solidFill>
                  <a:schemeClr val="tx1"/>
                </a:solidFill>
                <a:effectLst/>
                <a:latin typeface="Arial" charset="0"/>
                <a:ea typeface="+mn-ea"/>
                <a:cs typeface="+mn-cs"/>
              </a:rPr>
              <a:t>Phyo</a:t>
            </a:r>
            <a:r>
              <a:rPr lang="en-US" sz="1200" kern="1200" dirty="0" smtClean="0">
                <a:solidFill>
                  <a:schemeClr val="tx1"/>
                </a:solidFill>
                <a:effectLst/>
                <a:latin typeface="Arial" charset="0"/>
                <a:ea typeface="+mn-ea"/>
                <a:cs typeface="+mn-cs"/>
              </a:rPr>
              <a:t>, 2017)</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1797620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a:t>
            </a:r>
            <a:r>
              <a:rPr lang="en-US" sz="1200" kern="1200" dirty="0" err="1" smtClean="0">
                <a:solidFill>
                  <a:schemeClr val="tx1"/>
                </a:solidFill>
                <a:effectLst/>
                <a:latin typeface="Arial" charset="0"/>
                <a:ea typeface="+mn-ea"/>
                <a:cs typeface="+mn-cs"/>
              </a:rPr>
              <a:t>Naing</a:t>
            </a:r>
            <a:r>
              <a:rPr lang="en-US" sz="1200" kern="1200" dirty="0" smtClean="0">
                <a:solidFill>
                  <a:schemeClr val="tx1"/>
                </a:solidFill>
                <a:effectLst/>
                <a:latin typeface="Arial" charset="0"/>
                <a:ea typeface="+mn-ea"/>
                <a:cs typeface="+mn-cs"/>
              </a:rPr>
              <a:t> &amp; </a:t>
            </a:r>
            <a:r>
              <a:rPr lang="en-US" sz="1200" kern="1200" dirty="0" err="1" smtClean="0">
                <a:solidFill>
                  <a:schemeClr val="tx1"/>
                </a:solidFill>
                <a:effectLst/>
                <a:latin typeface="Arial" charset="0"/>
                <a:ea typeface="+mn-ea"/>
                <a:cs typeface="+mn-cs"/>
              </a:rPr>
              <a:t>Phyo</a:t>
            </a:r>
            <a:r>
              <a:rPr lang="en-US" sz="1200" kern="1200" dirty="0" smtClean="0">
                <a:solidFill>
                  <a:schemeClr val="tx1"/>
                </a:solidFill>
                <a:effectLst/>
                <a:latin typeface="Arial" charset="0"/>
                <a:ea typeface="+mn-ea"/>
                <a:cs typeface="+mn-cs"/>
              </a:rPr>
              <a:t>, 2017)</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107703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a:t>
            </a:r>
            <a:r>
              <a:rPr lang="en-US" sz="1200" kern="1200" dirty="0" err="1" smtClean="0">
                <a:solidFill>
                  <a:schemeClr val="tx1"/>
                </a:solidFill>
                <a:effectLst/>
                <a:latin typeface="Arial" charset="0"/>
                <a:ea typeface="+mn-ea"/>
                <a:cs typeface="+mn-cs"/>
              </a:rPr>
              <a:t>Naing</a:t>
            </a:r>
            <a:r>
              <a:rPr lang="en-US" sz="1200" kern="1200" dirty="0" smtClean="0">
                <a:solidFill>
                  <a:schemeClr val="tx1"/>
                </a:solidFill>
                <a:effectLst/>
                <a:latin typeface="Arial" charset="0"/>
                <a:ea typeface="+mn-ea"/>
                <a:cs typeface="+mn-cs"/>
              </a:rPr>
              <a:t> &amp; </a:t>
            </a:r>
            <a:r>
              <a:rPr lang="en-US" sz="1200" kern="1200" dirty="0" err="1" smtClean="0">
                <a:solidFill>
                  <a:schemeClr val="tx1"/>
                </a:solidFill>
                <a:effectLst/>
                <a:latin typeface="Arial" charset="0"/>
                <a:ea typeface="+mn-ea"/>
                <a:cs typeface="+mn-cs"/>
              </a:rPr>
              <a:t>Phyo</a:t>
            </a:r>
            <a:r>
              <a:rPr lang="en-US" sz="1200" kern="1200" dirty="0" smtClean="0">
                <a:solidFill>
                  <a:schemeClr val="tx1"/>
                </a:solidFill>
                <a:effectLst/>
                <a:latin typeface="Arial" charset="0"/>
                <a:ea typeface="+mn-ea"/>
                <a:cs typeface="+mn-cs"/>
              </a:rPr>
              <a:t>, 2017)</a:t>
            </a:r>
            <a:endParaRPr lang="en-US" dirty="0" smtClean="0"/>
          </a:p>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34763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https://</a:t>
            </a:r>
            <a:r>
              <a:rPr lang="en-US" dirty="0" err="1" smtClean="0"/>
              <a:t>unsplash.com</a:t>
            </a:r>
            <a:r>
              <a:rPr lang="en-US" dirty="0" smtClean="0"/>
              <a:t>/photos/RT1_5NEXspU</a:t>
            </a:r>
          </a:p>
          <a:p>
            <a:endParaRPr lang="en-US" dirty="0" smtClean="0"/>
          </a:p>
          <a:p>
            <a:r>
              <a:rPr lang="en-US" dirty="0" smtClean="0"/>
              <a:t>(Tung, Nguyen, &amp; Tran, 2008)</a:t>
            </a:r>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110832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6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4" Type="http://schemas.openxmlformats.org/officeDocument/2006/relationships/image" Target="../media/image2.png"/><Relationship Id="rId5" Type="http://schemas.openxmlformats.org/officeDocument/2006/relationships/image" Target="../media/image44.svg"/><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3.svg"/><Relationship Id="rId4" Type="http://schemas.openxmlformats.org/officeDocument/2006/relationships/image" Target="../media/image2.png"/><Relationship Id="rId5" Type="http://schemas.openxmlformats.org/officeDocument/2006/relationships/image" Target="../media/image44.sv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89.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6.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2.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6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57007FCA-3EC9-46F6-BE85-2DE9F97B485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83" name="Title 381">
            <a:extLst>
              <a:ext uri="{FF2B5EF4-FFF2-40B4-BE49-F238E27FC236}">
                <a16:creationId xmlns=""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2063099788"/>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 xmlns:a16="http://schemas.microsoft.com/office/drawing/2014/main" id="{D0B12BD8-7E23-4DB3-9F3C-68F6FF145E6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 xmlns:a16="http://schemas.microsoft.com/office/drawing/2014/main" id="{85143907-CDEB-455C-878E-7AE28AF7D2B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4/7/21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252283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smtClean="0"/>
              <a:t>Click to edit Master text styles</a:t>
            </a:r>
          </a:p>
          <a:p>
            <a:pPr lvl="1"/>
            <a:r>
              <a:rPr lang="en-US" smtClean="0"/>
              <a:t>Second level</a:t>
            </a:r>
          </a:p>
        </p:txBody>
      </p:sp>
      <p:sp>
        <p:nvSpPr>
          <p:cNvPr id="14" name="Picture Placeholder 13">
            <a:extLst>
              <a:ext uri="{FF2B5EF4-FFF2-40B4-BE49-F238E27FC236}">
                <a16:creationId xmlns=""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smtClean="0"/>
              <a:t>Drag picture to placeholder or click icon to add</a:t>
            </a:r>
            <a:endParaRPr lang="en-US" dirty="0"/>
          </a:p>
        </p:txBody>
      </p:sp>
      <p:pic>
        <p:nvPicPr>
          <p:cNvPr id="2" name="Graphic 1">
            <a:extLst>
              <a:ext uri="{FF2B5EF4-FFF2-40B4-BE49-F238E27FC236}">
                <a16:creationId xmlns="" xmlns:a16="http://schemas.microsoft.com/office/drawing/2014/main" id="{09498076-A8F2-48B0-807A-C402BDA60D3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074048"/>
            <a:ext cx="6407956" cy="1783952"/>
          </a:xfrm>
          <a:prstGeom prst="rect">
            <a:avLst/>
          </a:prstGeom>
        </p:spPr>
      </p:pic>
      <p:sp>
        <p:nvSpPr>
          <p:cNvPr id="3" name="Title 2">
            <a:extLst>
              <a:ext uri="{FF2B5EF4-FFF2-40B4-BE49-F238E27FC236}">
                <a16:creationId xmlns=""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410008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smtClean="0"/>
              <a:t>Click to edit Master text styles</a:t>
            </a:r>
          </a:p>
          <a:p>
            <a:pPr lvl="1"/>
            <a:r>
              <a:rPr lang="en-US" smtClean="0"/>
              <a:t>Second level</a:t>
            </a:r>
          </a:p>
        </p:txBody>
      </p:sp>
      <p:sp>
        <p:nvSpPr>
          <p:cNvPr id="8" name="Picture Placeholder 13">
            <a:extLst>
              <a:ext uri="{FF2B5EF4-FFF2-40B4-BE49-F238E27FC236}">
                <a16:creationId xmlns=""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smtClean="0"/>
              <a:t>Drag picture to placeholder or click icon to add</a:t>
            </a:r>
            <a:endParaRPr lang="en-US" dirty="0"/>
          </a:p>
        </p:txBody>
      </p:sp>
      <p:sp>
        <p:nvSpPr>
          <p:cNvPr id="9" name="Picture Placeholder 13">
            <a:extLst>
              <a:ext uri="{FF2B5EF4-FFF2-40B4-BE49-F238E27FC236}">
                <a16:creationId xmlns=""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smtClean="0"/>
              <a:t>Drag picture to placeholder or click icon to add</a:t>
            </a:r>
            <a:endParaRPr lang="en-US" dirty="0"/>
          </a:p>
        </p:txBody>
      </p:sp>
      <p:pic>
        <p:nvPicPr>
          <p:cNvPr id="2" name="Graphic 1" hidden="1">
            <a:extLst>
              <a:ext uri="{FF2B5EF4-FFF2-40B4-BE49-F238E27FC236}">
                <a16:creationId xmlns="" xmlns:a16="http://schemas.microsoft.com/office/drawing/2014/main" id="{295740BA-9B4E-4B38-827D-32544CDF758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 xmlns:a16="http://schemas.microsoft.com/office/drawing/2014/main" id="{29C593AE-D9D2-42FE-A240-F97D187261D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2830834994"/>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805C4425-09AC-4097-B868-D49C9D64C8F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403"/>
            <a:ext cx="3720664" cy="6857194"/>
          </a:xfrm>
          <a:prstGeom prst="rect">
            <a:avLst/>
          </a:prstGeom>
        </p:spPr>
      </p:pic>
      <p:sp>
        <p:nvSpPr>
          <p:cNvPr id="5" name="Title 2">
            <a:extLst>
              <a:ext uri="{FF2B5EF4-FFF2-40B4-BE49-F238E27FC236}">
                <a16:creationId xmlns=""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p14="http://schemas.microsoft.com/office/powerpoint/2010/main" val="19559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901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6488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4/7/21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0.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0.xml"/><Relationship Id="rId5" Type="http://schemas.openxmlformats.org/officeDocument/2006/relationships/image" Target="../media/image10.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1.xml"/><Relationship Id="rId5" Type="http://schemas.openxmlformats.org/officeDocument/2006/relationships/image" Target="../media/image13.png"/><Relationship Id="rId6" Type="http://schemas.openxmlformats.org/officeDocument/2006/relationships/image" Target="../media/image10.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10.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3.xml"/><Relationship Id="rId5" Type="http://schemas.openxmlformats.org/officeDocument/2006/relationships/image" Target="../media/image10.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4.jpg"/><Relationship Id="rId6" Type="http://schemas.openxmlformats.org/officeDocument/2006/relationships/image" Target="../media/image10.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5.jpg"/><Relationship Id="rId6" Type="http://schemas.openxmlformats.org/officeDocument/2006/relationships/image" Target="../media/image10.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6.xml"/><Relationship Id="rId5" Type="http://schemas.openxmlformats.org/officeDocument/2006/relationships/image" Target="../media/image10.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image" Target="../media/image10.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hyperlink" Target="https://www.migrationpolicy.org/article/vietnamese-immigrants-united-states-2017" TargetMode="External"/><Relationship Id="rId4" Type="http://schemas.openxmlformats.org/officeDocument/2006/relationships/hyperlink" Target="https://www.pewresearch.org/fact-tank/2019/05/22/key-facts-about-asian-origin-groups-in-the-u-s/" TargetMode="External"/><Relationship Id="rId5" Type="http://schemas.openxmlformats.org/officeDocument/2006/relationships/hyperlink" Target="https://doi.org/10.1007/s10903-009-9234-y" TargetMode="Externa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111/j.1466-7657.2007.00602.x" TargetMode="External"/><Relationship Id="rId4" Type="http://schemas.openxmlformats.org/officeDocument/2006/relationships/hyperlink" Target="https://sph.umd.edu/sites/default/files/files/AAHI_FocusG_M_Vietnamese.pdf" TargetMode="External"/><Relationship Id="rId5" Type="http://schemas.openxmlformats.org/officeDocument/2006/relationships/hyperlink" Target="http://factfinder.census.gov/faces/tableservices/jsf/pages/productview.xhtml?pid=ACS_12_1YR_S0201&amp;prodType=table" TargetMode="External"/><Relationship Id="rId6" Type="http://schemas.openxmlformats.org/officeDocument/2006/relationships/hyperlink" Target="https://factfinder.census.gov/bkmk/table/1.0/en/ACS/17_1YR/S0201/popgroup~048" TargetMode="External"/><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xml"/><Relationship Id="rId5" Type="http://schemas.openxmlformats.org/officeDocument/2006/relationships/image" Target="../media/image10.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xml"/><Relationship Id="rId5" Type="http://schemas.openxmlformats.org/officeDocument/2006/relationships/image" Target="../media/image10.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4.xml"/><Relationship Id="rId5" Type="http://schemas.openxmlformats.org/officeDocument/2006/relationships/image" Target="../media/image10.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1.jpg"/><Relationship Id="rId6" Type="http://schemas.openxmlformats.org/officeDocument/2006/relationships/image" Target="../media/image10.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10.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7.xml"/><Relationship Id="rId5" Type="http://schemas.openxmlformats.org/officeDocument/2006/relationships/image" Target="../media/image10.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10.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2.jpg"/><Relationship Id="rId6" Type="http://schemas.openxmlformats.org/officeDocument/2006/relationships/image" Target="../media/image10.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F168E5CF-FC82-40DA-8E6D-0BFF887BD80E}"/>
              </a:ext>
            </a:extLst>
          </p:cNvPr>
          <p:cNvSpPr>
            <a:spLocks noGrp="1"/>
          </p:cNvSpPr>
          <p:nvPr>
            <p:ph type="title"/>
          </p:nvPr>
        </p:nvSpPr>
        <p:spPr/>
        <p:txBody>
          <a:bodyPr anchor="ctr">
            <a:normAutofit fontScale="90000"/>
          </a:bodyPr>
          <a:lstStyle/>
          <a:p>
            <a:r>
              <a:rPr lang="en-US" dirty="0" smtClean="0"/>
              <a:t>Treatment Consideration for Vietnamese Americans</a:t>
            </a:r>
            <a:br>
              <a:rPr lang="en-US" dirty="0" smtClean="0"/>
            </a:br>
            <a:r>
              <a:rPr lang="en-US" dirty="0" smtClean="0"/>
              <a:t>________</a:t>
            </a:r>
            <a:br>
              <a:rPr lang="en-US" dirty="0" smtClean="0"/>
            </a:br>
            <a:r>
              <a:rPr lang="en-US" dirty="0"/>
              <a:t/>
            </a:r>
            <a:br>
              <a:rPr lang="en-US" dirty="0"/>
            </a:br>
            <a:r>
              <a:rPr lang="en-US" sz="4000" dirty="0" smtClean="0"/>
              <a:t>Brian Nguyen, MSW Candidate ‘21</a:t>
            </a:r>
            <a:endParaRPr lang="en-US" sz="4000"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52393503"/>
      </p:ext>
    </p:extLst>
  </p:cSld>
  <p:clrMapOvr>
    <a:masterClrMapping/>
  </p:clrMapOvr>
  <mc:AlternateContent xmlns:mc="http://schemas.openxmlformats.org/markup-compatibility/2006" xmlns:p14="http://schemas.microsoft.com/office/powerpoint/2010/main">
    <mc:Choice Requires="p14">
      <p:transition spd="med" p14:dur="700" advTm="13184">
        <p:fade/>
      </p:transition>
    </mc:Choice>
    <mc:Fallback xmlns="">
      <p:transition spd="med" advTm="131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F037412-7BC5-4AAA-8ED5-FC377A84CB0C}"/>
              </a:ext>
            </a:extLst>
          </p:cNvPr>
          <p:cNvSpPr>
            <a:spLocks noGrp="1"/>
          </p:cNvSpPr>
          <p:nvPr>
            <p:ph type="title"/>
          </p:nvPr>
        </p:nvSpPr>
        <p:spPr/>
        <p:txBody>
          <a:bodyPr/>
          <a:lstStyle/>
          <a:p>
            <a:r>
              <a:rPr lang="en-US" dirty="0" err="1" smtClean="0"/>
              <a:t>Transtheoretical</a:t>
            </a:r>
            <a:r>
              <a:rPr lang="en-US" dirty="0" smtClean="0"/>
              <a:t> Model (TTM)</a:t>
            </a:r>
            <a:endParaRPr lang="en-US" dirty="0"/>
          </a:p>
        </p:txBody>
      </p:sp>
      <p:sp>
        <p:nvSpPr>
          <p:cNvPr id="3" name="Text Placeholder 2">
            <a:extLst>
              <a:ext uri="{FF2B5EF4-FFF2-40B4-BE49-F238E27FC236}">
                <a16:creationId xmlns="" xmlns:a16="http://schemas.microsoft.com/office/drawing/2014/main" id="{EF99585A-5E1F-40FA-8E64-BB4F04611657}"/>
              </a:ext>
            </a:extLst>
          </p:cNvPr>
          <p:cNvSpPr>
            <a:spLocks noGrp="1"/>
          </p:cNvSpPr>
          <p:nvPr>
            <p:ph type="body" sz="quarter" idx="11"/>
          </p:nvPr>
        </p:nvSpPr>
        <p:spPr>
          <a:xfrm>
            <a:off x="4457700" y="1905000"/>
            <a:ext cx="7219043" cy="4394200"/>
          </a:xfrm>
        </p:spPr>
        <p:txBody>
          <a:bodyPr vert="horz" lIns="91440" tIns="45720" rIns="91440" bIns="45720" rtlCol="0" anchor="t">
            <a:noAutofit/>
          </a:bodyPr>
          <a:lstStyle/>
          <a:p>
            <a:r>
              <a:rPr lang="en-US" sz="2800" b="0" dirty="0"/>
              <a:t>TTM acknowledges that people differ in their readiness to adopt new </a:t>
            </a:r>
            <a:r>
              <a:rPr lang="en-US" sz="2800" b="0" dirty="0" smtClean="0"/>
              <a:t>behaviors. </a:t>
            </a:r>
            <a:r>
              <a:rPr lang="en-US" sz="2800" b="0" dirty="0"/>
              <a:t>Readiness can be better understood in terms of the following key </a:t>
            </a:r>
            <a:r>
              <a:rPr lang="en-US" sz="2800" b="0" dirty="0" smtClean="0"/>
              <a:t>construct:</a:t>
            </a:r>
          </a:p>
          <a:p>
            <a:pPr marL="285750" indent="-285750">
              <a:buFont typeface="Arial" charset="0"/>
              <a:buChar char="•"/>
            </a:pPr>
            <a:r>
              <a:rPr lang="en-US" sz="2800" b="0" dirty="0" smtClean="0"/>
              <a:t>Stages of change</a:t>
            </a:r>
            <a:endParaRPr lang="en-US" sz="2800" b="0" dirty="0"/>
          </a:p>
          <a:p>
            <a:pPr lvl="1"/>
            <a:r>
              <a:rPr lang="en-US" sz="2800" dirty="0" smtClean="0"/>
              <a:t>Self-efficacy</a:t>
            </a:r>
          </a:p>
          <a:p>
            <a:pPr lvl="1"/>
            <a:r>
              <a:rPr lang="en-US" sz="2800" dirty="0" smtClean="0"/>
              <a:t>Decisional balance (perceived benefits and barriers)</a:t>
            </a:r>
            <a:endParaRPr lang="en-US" sz="28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1910104"/>
      </p:ext>
    </p:extLst>
  </p:cSld>
  <p:clrMapOvr>
    <a:masterClrMapping/>
  </p:clrMapOvr>
  <mc:AlternateContent xmlns:mc="http://schemas.openxmlformats.org/markup-compatibility/2006" xmlns:p14="http://schemas.microsoft.com/office/powerpoint/2010/main">
    <mc:Choice Requires="p14">
      <p:transition spd="med" p14:dur="700" advTm="30042">
        <p:fade/>
      </p:transition>
    </mc:Choice>
    <mc:Fallback xmlns="">
      <p:transition spd="med" advTm="30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520700"/>
            <a:ext cx="8369808" cy="582168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66580972"/>
      </p:ext>
    </p:extLst>
  </p:cSld>
  <p:clrMapOvr>
    <a:masterClrMapping/>
  </p:clrMapOvr>
  <mc:AlternateContent xmlns:mc="http://schemas.openxmlformats.org/markup-compatibility/2006" xmlns:p14="http://schemas.microsoft.com/office/powerpoint/2010/main">
    <mc:Choice Requires="p14">
      <p:transition spd="slow" p14:dur="2000" advTm="35953"/>
    </mc:Choice>
    <mc:Fallback xmlns="">
      <p:transition spd="slow" advTm="3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101" y="2976224"/>
            <a:ext cx="9141397" cy="1107996"/>
          </a:xfrm>
        </p:spPr>
        <p:txBody>
          <a:bodyPr/>
          <a:lstStyle/>
          <a:p>
            <a:r>
              <a:rPr lang="en-US" sz="7200" dirty="0" smtClean="0"/>
              <a:t>Mental Illness</a:t>
            </a:r>
            <a:endParaRPr lang="en-US" sz="72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6150374"/>
      </p:ext>
    </p:extLst>
  </p:cSld>
  <p:clrMapOvr>
    <a:masterClrMapping/>
  </p:clrMapOvr>
  <mc:AlternateContent xmlns:mc="http://schemas.openxmlformats.org/markup-compatibility/2006" xmlns:p14="http://schemas.microsoft.com/office/powerpoint/2010/main">
    <mc:Choice Requires="p14">
      <p:transition spd="med" p14:dur="700" advTm="24829">
        <p:fade/>
      </p:transition>
    </mc:Choice>
    <mc:Fallback xmlns="">
      <p:transition spd="med" advTm="24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E70FA737-AD1C-47EE-9777-37A7095BC3B1}"/>
              </a:ext>
            </a:extLst>
          </p:cNvPr>
          <p:cNvSpPr>
            <a:spLocks noGrp="1"/>
          </p:cNvSpPr>
          <p:nvPr>
            <p:ph type="title"/>
          </p:nvPr>
        </p:nvSpPr>
        <p:spPr/>
        <p:txBody>
          <a:bodyPr/>
          <a:lstStyle/>
          <a:p>
            <a:r>
              <a:rPr lang="en-US" dirty="0" smtClean="0"/>
              <a:t>Cultural Barriers</a:t>
            </a:r>
            <a:endParaRPr lang="en-US" dirty="0"/>
          </a:p>
        </p:txBody>
      </p:sp>
      <p:sp>
        <p:nvSpPr>
          <p:cNvPr id="2" name="Text Placeholder 1">
            <a:extLst>
              <a:ext uri="{FF2B5EF4-FFF2-40B4-BE49-F238E27FC236}">
                <a16:creationId xmlns="" xmlns:a16="http://schemas.microsoft.com/office/drawing/2014/main" id="{9B8BBDC7-B590-43B7-BBD0-3A247210E1AC}"/>
              </a:ext>
            </a:extLst>
          </p:cNvPr>
          <p:cNvSpPr>
            <a:spLocks noGrp="1"/>
          </p:cNvSpPr>
          <p:nvPr>
            <p:ph type="body" sz="quarter" idx="11"/>
          </p:nvPr>
        </p:nvSpPr>
        <p:spPr>
          <a:xfrm>
            <a:off x="762000" y="1905000"/>
            <a:ext cx="6477000" cy="3619500"/>
          </a:xfrm>
        </p:spPr>
        <p:txBody>
          <a:bodyPr/>
          <a:lstStyle/>
          <a:p>
            <a:pPr lvl="1"/>
            <a:r>
              <a:rPr lang="en-US" sz="3600" dirty="0" smtClean="0"/>
              <a:t>Vietnamese Cultural Beliefs about medication:</a:t>
            </a:r>
          </a:p>
          <a:p>
            <a:pPr lvl="2"/>
            <a:r>
              <a:rPr lang="en-US" sz="3600" dirty="0" smtClean="0"/>
              <a:t>Western medications effectiveness</a:t>
            </a:r>
          </a:p>
          <a:p>
            <a:pPr lvl="2"/>
            <a:r>
              <a:rPr lang="en-US" sz="3600" dirty="0" smtClean="0"/>
              <a:t>Harmful</a:t>
            </a:r>
          </a:p>
          <a:p>
            <a:pPr lvl="2"/>
            <a:r>
              <a:rPr lang="en-US" sz="3600" dirty="0" smtClean="0"/>
              <a:t>Tolerance </a:t>
            </a:r>
          </a:p>
          <a:p>
            <a:pPr lvl="2"/>
            <a:endParaRPr lang="en-US" sz="3000" dirty="0" smtClean="0"/>
          </a:p>
          <a:p>
            <a:pPr lvl="1"/>
            <a:endParaRPr lang="en-US" sz="2800" dirty="0" smtClean="0"/>
          </a:p>
          <a:p>
            <a:pPr lvl="1"/>
            <a:endParaRPr lang="en-US" b="1" dirty="0"/>
          </a:p>
          <a:p>
            <a:endParaRPr lang="en-US" dirty="0"/>
          </a:p>
        </p:txBody>
      </p:sp>
      <p:sp>
        <p:nvSpPr>
          <p:cNvPr id="3" name="TextBox 2"/>
          <p:cNvSpPr txBox="1"/>
          <p:nvPr/>
        </p:nvSpPr>
        <p:spPr>
          <a:xfrm>
            <a:off x="2743200" y="2679700"/>
            <a:ext cx="184731" cy="369332"/>
          </a:xfrm>
          <a:prstGeom prst="rect">
            <a:avLst/>
          </a:prstGeom>
          <a:noFill/>
        </p:spPr>
        <p:txBody>
          <a:bodyPr wrap="none" rtlCol="0">
            <a:spAutoFit/>
          </a:bodyPr>
          <a:lstStyle/>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03253485"/>
      </p:ext>
    </p:extLst>
  </p:cSld>
  <p:clrMapOvr>
    <a:masterClrMapping/>
  </p:clrMapOvr>
  <mc:AlternateContent xmlns:mc="http://schemas.openxmlformats.org/markup-compatibility/2006" xmlns:p14="http://schemas.microsoft.com/office/powerpoint/2010/main">
    <mc:Choice Requires="p14">
      <p:transition spd="med" p14:dur="700" advTm="37454">
        <p:fade/>
      </p:transition>
    </mc:Choice>
    <mc:Fallback xmlns="">
      <p:transition spd="med" advTm="374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ECE50E06-E63E-4F56-A2A4-9E76FE39B5A4}"/>
              </a:ext>
            </a:extLst>
          </p:cNvPr>
          <p:cNvSpPr>
            <a:spLocks noGrp="1"/>
          </p:cNvSpPr>
          <p:nvPr>
            <p:ph type="title"/>
          </p:nvPr>
        </p:nvSpPr>
        <p:spPr/>
        <p:txBody>
          <a:bodyPr/>
          <a:lstStyle/>
          <a:p>
            <a:r>
              <a:rPr lang="en-US" dirty="0" smtClean="0"/>
              <a:t>Adolescents and Youth</a:t>
            </a:r>
            <a:endParaRPr lang="en-US" dirty="0"/>
          </a:p>
        </p:txBody>
      </p:sp>
      <p:sp>
        <p:nvSpPr>
          <p:cNvPr id="3" name="Text Placeholder 2">
            <a:extLst>
              <a:ext uri="{FF2B5EF4-FFF2-40B4-BE49-F238E27FC236}">
                <a16:creationId xmlns="" xmlns:a16="http://schemas.microsoft.com/office/drawing/2014/main" id="{00F984E2-31A5-468B-BDD2-9BF3D346F298}"/>
              </a:ext>
            </a:extLst>
          </p:cNvPr>
          <p:cNvSpPr>
            <a:spLocks noGrp="1"/>
          </p:cNvSpPr>
          <p:nvPr>
            <p:ph type="body" sz="quarter" idx="11"/>
          </p:nvPr>
        </p:nvSpPr>
        <p:spPr>
          <a:xfrm>
            <a:off x="762000" y="1904999"/>
            <a:ext cx="5334000" cy="3924299"/>
          </a:xfrm>
        </p:spPr>
        <p:txBody>
          <a:bodyPr>
            <a:normAutofit/>
          </a:bodyPr>
          <a:lstStyle/>
          <a:p>
            <a:pPr lvl="1"/>
            <a:r>
              <a:rPr lang="en-US" sz="3200" dirty="0" smtClean="0"/>
              <a:t>Significant academic pressure</a:t>
            </a:r>
          </a:p>
          <a:p>
            <a:pPr lvl="1"/>
            <a:r>
              <a:rPr lang="en-US" sz="3200" dirty="0" smtClean="0"/>
              <a:t>Learning two cultures at once</a:t>
            </a:r>
          </a:p>
          <a:p>
            <a:pPr lvl="1"/>
            <a:r>
              <a:rPr lang="en-US" sz="3200" dirty="0" smtClean="0"/>
              <a:t>Need more resources in Vietnamese for parents to understand </a:t>
            </a:r>
          </a:p>
          <a:p>
            <a:endParaRPr lang="en-US" dirty="0"/>
          </a:p>
        </p:txBody>
      </p:sp>
      <p:pic>
        <p:nvPicPr>
          <p:cNvPr id="5" name="Picture Placeholder 4"/>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0196" r="20196"/>
          <a:stretch>
            <a:fillRect/>
          </a:stretch>
        </p:blipFill>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34288143"/>
      </p:ext>
    </p:extLst>
  </p:cSld>
  <p:clrMapOvr>
    <a:masterClrMapping/>
  </p:clrMapOvr>
  <mc:AlternateContent xmlns:mc="http://schemas.openxmlformats.org/markup-compatibility/2006" xmlns:p14="http://schemas.microsoft.com/office/powerpoint/2010/main">
    <mc:Choice Requires="p14">
      <p:transition spd="slow" p14:dur="2000" advTm="28073"/>
    </mc:Choice>
    <mc:Fallback xmlns="">
      <p:transition spd="slow" advTm="2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ECE50E06-E63E-4F56-A2A4-9E76FE39B5A4}"/>
              </a:ext>
            </a:extLst>
          </p:cNvPr>
          <p:cNvSpPr>
            <a:spLocks noGrp="1"/>
          </p:cNvSpPr>
          <p:nvPr>
            <p:ph type="title"/>
          </p:nvPr>
        </p:nvSpPr>
        <p:spPr/>
        <p:txBody>
          <a:bodyPr/>
          <a:lstStyle/>
          <a:p>
            <a:r>
              <a:rPr lang="en-US" dirty="0" smtClean="0"/>
              <a:t>Seniors</a:t>
            </a:r>
            <a:endParaRPr lang="en-US" dirty="0"/>
          </a:p>
        </p:txBody>
      </p:sp>
      <p:sp>
        <p:nvSpPr>
          <p:cNvPr id="3" name="Text Placeholder 2">
            <a:extLst>
              <a:ext uri="{FF2B5EF4-FFF2-40B4-BE49-F238E27FC236}">
                <a16:creationId xmlns="" xmlns:a16="http://schemas.microsoft.com/office/drawing/2014/main" id="{00F984E2-31A5-468B-BDD2-9BF3D346F298}"/>
              </a:ext>
            </a:extLst>
          </p:cNvPr>
          <p:cNvSpPr>
            <a:spLocks noGrp="1"/>
          </p:cNvSpPr>
          <p:nvPr>
            <p:ph type="body" sz="quarter" idx="11"/>
          </p:nvPr>
        </p:nvSpPr>
        <p:spPr>
          <a:xfrm>
            <a:off x="762000" y="1905000"/>
            <a:ext cx="5334000" cy="3276600"/>
          </a:xfrm>
        </p:spPr>
        <p:txBody>
          <a:bodyPr>
            <a:normAutofit/>
          </a:bodyPr>
          <a:lstStyle/>
          <a:p>
            <a:pPr lvl="1"/>
            <a:r>
              <a:rPr lang="en-US" sz="3600" dirty="0" smtClean="0"/>
              <a:t>Isolation</a:t>
            </a:r>
          </a:p>
          <a:p>
            <a:pPr lvl="1"/>
            <a:r>
              <a:rPr lang="en-US" sz="3600" dirty="0" smtClean="0"/>
              <a:t>Language Barriers</a:t>
            </a:r>
          </a:p>
          <a:p>
            <a:pPr lvl="1"/>
            <a:r>
              <a:rPr lang="en-US" sz="3600" dirty="0" smtClean="0"/>
              <a:t>Transportation Barriers </a:t>
            </a:r>
          </a:p>
          <a:p>
            <a:pPr lvl="1"/>
            <a:r>
              <a:rPr lang="en-US" sz="3600" dirty="0" smtClean="0"/>
              <a:t>Vietnam War Trauma </a:t>
            </a:r>
            <a:endParaRPr lang="en-US" sz="3800" dirty="0" smtClean="0"/>
          </a:p>
          <a:p>
            <a:endParaRPr lang="en-US" dirty="0"/>
          </a:p>
        </p:txBody>
      </p:sp>
      <p:pic>
        <p:nvPicPr>
          <p:cNvPr id="4" name="Picture Placeholder 3"/>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8878" r="19950"/>
          <a:stretch/>
        </p:blipFill>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9464554"/>
      </p:ext>
    </p:extLst>
  </p:cSld>
  <p:clrMapOvr>
    <a:masterClrMapping/>
  </p:clrMapOvr>
  <mc:AlternateContent xmlns:mc="http://schemas.openxmlformats.org/markup-compatibility/2006" xmlns:p14="http://schemas.microsoft.com/office/powerpoint/2010/main">
    <mc:Choice Requires="p14">
      <p:transition spd="slow" p14:dur="2000" advTm="27225"/>
    </mc:Choice>
    <mc:Fallback xmlns="">
      <p:transition spd="slow" advTm="2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E8C5EA60-12FC-4FB7-9CED-CDC28177F4B1}"/>
              </a:ext>
            </a:extLst>
          </p:cNvPr>
          <p:cNvSpPr>
            <a:spLocks noGrp="1"/>
          </p:cNvSpPr>
          <p:nvPr>
            <p:ph type="title"/>
          </p:nvPr>
        </p:nvSpPr>
        <p:spPr/>
        <p:txBody>
          <a:bodyPr>
            <a:normAutofit/>
          </a:bodyPr>
          <a:lstStyle/>
          <a:p>
            <a:pPr eaLnBrk="0" fontAlgn="base" hangingPunct="0">
              <a:lnSpc>
                <a:spcPct val="100000"/>
              </a:lnSpc>
              <a:spcBef>
                <a:spcPct val="30000"/>
              </a:spcBef>
              <a:spcAft>
                <a:spcPct val="0"/>
              </a:spcAft>
              <a:defRPr/>
            </a:pPr>
            <a:r>
              <a:rPr lang="en-US" dirty="0" smtClean="0"/>
              <a:t>In the literature </a:t>
            </a:r>
            <a:r>
              <a:rPr lang="en-US" sz="2000" dirty="0" smtClean="0"/>
              <a:t>(</a:t>
            </a:r>
            <a:r>
              <a:rPr lang="en-US" sz="2000" dirty="0" err="1" smtClean="0">
                <a:latin typeface="Arial" charset="0"/>
              </a:rPr>
              <a:t>Fancher</a:t>
            </a:r>
            <a:r>
              <a:rPr lang="en-US" sz="2000" dirty="0">
                <a:latin typeface="Arial" charset="0"/>
              </a:rPr>
              <a:t>, Ton, Meyer, Ho, &amp; </a:t>
            </a:r>
            <a:r>
              <a:rPr lang="en-US" sz="2000" dirty="0" err="1">
                <a:latin typeface="Arial" charset="0"/>
              </a:rPr>
              <a:t>Paterniti</a:t>
            </a:r>
            <a:r>
              <a:rPr lang="en-US" sz="2000" dirty="0">
                <a:latin typeface="Arial" charset="0"/>
              </a:rPr>
              <a:t>, 2009)</a:t>
            </a:r>
            <a:endParaRPr lang="en-US" sz="2000" dirty="0"/>
          </a:p>
        </p:txBody>
      </p:sp>
      <p:sp>
        <p:nvSpPr>
          <p:cNvPr id="2" name="Text Placeholder 1">
            <a:extLst>
              <a:ext uri="{FF2B5EF4-FFF2-40B4-BE49-F238E27FC236}">
                <a16:creationId xmlns="" xmlns:a16="http://schemas.microsoft.com/office/drawing/2014/main" id="{3F36812B-2065-4A2B-B59B-8957022687BC}"/>
              </a:ext>
            </a:extLst>
          </p:cNvPr>
          <p:cNvSpPr>
            <a:spLocks noGrp="1"/>
          </p:cNvSpPr>
          <p:nvPr>
            <p:ph type="body" sz="quarter" idx="11"/>
          </p:nvPr>
        </p:nvSpPr>
        <p:spPr>
          <a:xfrm>
            <a:off x="762000" y="1905000"/>
            <a:ext cx="8928100" cy="4127500"/>
          </a:xfrm>
        </p:spPr>
        <p:txBody>
          <a:bodyPr vert="horz" lIns="91440" tIns="45720" rIns="91440" bIns="45720" rtlCol="0" anchor="t">
            <a:noAutofit/>
          </a:bodyPr>
          <a:lstStyle/>
          <a:p>
            <a:r>
              <a:rPr lang="en-US" sz="2400" dirty="0" smtClean="0"/>
              <a:t>Strategies </a:t>
            </a:r>
            <a:r>
              <a:rPr lang="en-US" sz="2400" dirty="0"/>
              <a:t>to I</a:t>
            </a:r>
            <a:r>
              <a:rPr lang="en-US" sz="2400" dirty="0" smtClean="0"/>
              <a:t>mprove communication </a:t>
            </a:r>
            <a:r>
              <a:rPr lang="en-US" sz="2400" dirty="0"/>
              <a:t>with Vietnamese American </a:t>
            </a:r>
            <a:r>
              <a:rPr lang="en-US" sz="2400" dirty="0" smtClean="0"/>
              <a:t>patients: </a:t>
            </a:r>
            <a:endParaRPr lang="en-US" sz="2400" dirty="0"/>
          </a:p>
          <a:p>
            <a:pPr marL="285750" indent="-285750">
              <a:buFont typeface="Arial" charset="0"/>
              <a:buChar char="•"/>
            </a:pPr>
            <a:r>
              <a:rPr lang="en-US" sz="2400" dirty="0"/>
              <a:t>To minimize stigma and help patients find face-saving communication </a:t>
            </a:r>
            <a:r>
              <a:rPr lang="en-US" sz="2400" dirty="0" smtClean="0"/>
              <a:t>strategies</a:t>
            </a:r>
          </a:p>
          <a:p>
            <a:pPr marL="285750" indent="-285750">
              <a:buFont typeface="Arial" charset="0"/>
              <a:buChar char="•"/>
            </a:pPr>
            <a:r>
              <a:rPr lang="en-US" sz="2400" dirty="0" smtClean="0"/>
              <a:t>To </a:t>
            </a:r>
            <a:r>
              <a:rPr lang="en-US" sz="2400" dirty="0"/>
              <a:t>address social functioning and family roles </a:t>
            </a:r>
            <a:endParaRPr lang="en-US" sz="2400" dirty="0" smtClean="0"/>
          </a:p>
          <a:p>
            <a:pPr marL="569214" lvl="1" indent="-285750">
              <a:buFont typeface="Arial" charset="0"/>
              <a:buChar char="•"/>
            </a:pPr>
            <a:r>
              <a:rPr lang="en-US" sz="2400" dirty="0"/>
              <a:t>Ask the patient about their role in the family, the ways their illness affects life as experienced by the family and to identify key family decision makers</a:t>
            </a:r>
            <a:r>
              <a:rPr lang="en-US" sz="2400" dirty="0" smtClean="0"/>
              <a:t>.</a:t>
            </a:r>
            <a:endParaRPr lang="en-US" sz="2400" dirty="0"/>
          </a:p>
          <a:p>
            <a:pPr marL="285750" indent="-285750">
              <a:buFont typeface="Arial" charset="0"/>
              <a:buChar char="•"/>
            </a:pPr>
            <a:r>
              <a:rPr lang="en-US" sz="2400" dirty="0" smtClean="0"/>
              <a:t>To </a:t>
            </a:r>
            <a:r>
              <a:rPr lang="en-US" sz="2400" dirty="0"/>
              <a:t>incorporate traditional beliefs into the treatment plan </a:t>
            </a:r>
          </a:p>
          <a:p>
            <a:pPr marL="285750" indent="-285750">
              <a:buFont typeface="Arial" charset="0"/>
              <a:buChar char="•"/>
            </a:pPr>
            <a:r>
              <a:rPr lang="en-US" sz="2400" dirty="0" smtClean="0"/>
              <a:t>To </a:t>
            </a:r>
            <a:r>
              <a:rPr lang="en-US" sz="2400" dirty="0"/>
              <a:t>optimize language concordance and cultural understanding</a:t>
            </a:r>
            <a:br>
              <a:rPr lang="en-US" sz="2400" dirty="0"/>
            </a:br>
            <a:r>
              <a:rPr lang="en-US" sz="2400" dirty="0"/>
              <a:t>• Explore local or telehealth sources of bilingual and bicultural staff.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7655334"/>
      </p:ext>
    </p:extLst>
  </p:cSld>
  <p:clrMapOvr>
    <a:masterClrMapping/>
  </p:clrMapOvr>
  <mc:AlternateContent xmlns:mc="http://schemas.openxmlformats.org/markup-compatibility/2006" xmlns:p14="http://schemas.microsoft.com/office/powerpoint/2010/main">
    <mc:Choice Requires="p14">
      <p:transition spd="med" p14:dur="700" advTm="100398">
        <p:fade/>
      </p:transition>
    </mc:Choice>
    <mc:Fallback xmlns="">
      <p:transition spd="med" advTm="1003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F037412-7BC5-4AAA-8ED5-FC377A84CB0C}"/>
              </a:ext>
            </a:extLst>
          </p:cNvPr>
          <p:cNvSpPr>
            <a:spLocks noGrp="1"/>
          </p:cNvSpPr>
          <p:nvPr>
            <p:ph type="title"/>
          </p:nvPr>
        </p:nvSpPr>
        <p:spPr/>
        <p:txBody>
          <a:bodyPr/>
          <a:lstStyle/>
          <a:p>
            <a:r>
              <a:rPr lang="en-US" dirty="0" smtClean="0"/>
              <a:t>Suggestions</a:t>
            </a:r>
            <a:endParaRPr lang="en-US" dirty="0"/>
          </a:p>
        </p:txBody>
      </p:sp>
      <p:sp>
        <p:nvSpPr>
          <p:cNvPr id="3" name="Text Placeholder 2">
            <a:extLst>
              <a:ext uri="{FF2B5EF4-FFF2-40B4-BE49-F238E27FC236}">
                <a16:creationId xmlns="" xmlns:a16="http://schemas.microsoft.com/office/drawing/2014/main" id="{EF99585A-5E1F-40FA-8E64-BB4F04611657}"/>
              </a:ext>
            </a:extLst>
          </p:cNvPr>
          <p:cNvSpPr>
            <a:spLocks noGrp="1"/>
          </p:cNvSpPr>
          <p:nvPr>
            <p:ph type="body" sz="quarter" idx="11"/>
          </p:nvPr>
        </p:nvSpPr>
        <p:spPr>
          <a:xfrm>
            <a:off x="4457700" y="1905000"/>
            <a:ext cx="7219043" cy="3276600"/>
          </a:xfrm>
        </p:spPr>
        <p:txBody>
          <a:bodyPr vert="horz" lIns="91440" tIns="45720" rIns="91440" bIns="45720" rtlCol="0" anchor="t">
            <a:normAutofit/>
          </a:bodyPr>
          <a:lstStyle/>
          <a:p>
            <a:pPr marL="285750" indent="-285750">
              <a:buFont typeface="Arial" charset="0"/>
              <a:buChar char="•"/>
            </a:pPr>
            <a:r>
              <a:rPr lang="en-US" sz="3200" dirty="0" smtClean="0"/>
              <a:t>Trauma Informed Care </a:t>
            </a:r>
          </a:p>
          <a:p>
            <a:pPr marL="285750" indent="-285750">
              <a:buFont typeface="Arial" charset="0"/>
              <a:buChar char="•"/>
            </a:pPr>
            <a:r>
              <a:rPr lang="en-US" sz="3200" dirty="0" smtClean="0"/>
              <a:t>Pan Asian Clinics </a:t>
            </a:r>
          </a:p>
          <a:p>
            <a:pPr marL="569214" lvl="1" indent="-285750">
              <a:buFont typeface="Arial" charset="0"/>
              <a:buChar char="•"/>
            </a:pPr>
            <a:r>
              <a:rPr lang="en-US" sz="3200" dirty="0" smtClean="0"/>
              <a:t>Pan Asian inter-professional team </a:t>
            </a:r>
          </a:p>
          <a:p>
            <a:pPr marL="285750" indent="-285750">
              <a:buFont typeface="Arial" charset="0"/>
              <a:buChar char="•"/>
            </a:pPr>
            <a:r>
              <a:rPr lang="en-US" sz="3200" dirty="0" smtClean="0"/>
              <a:t>MORE research is needed </a:t>
            </a:r>
          </a:p>
          <a:p>
            <a:pPr marL="285750" indent="-285750">
              <a:buFont typeface="Arial" charset="0"/>
              <a:buChar char="•"/>
            </a:pP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6151569"/>
      </p:ext>
    </p:extLst>
  </p:cSld>
  <p:clrMapOvr>
    <a:masterClrMapping/>
  </p:clrMapOvr>
  <mc:AlternateContent xmlns:mc="http://schemas.openxmlformats.org/markup-compatibility/2006" xmlns:p14="http://schemas.microsoft.com/office/powerpoint/2010/main">
    <mc:Choice Requires="p14">
      <p:transition spd="med" p14:dur="700" advTm="53431">
        <p:fade/>
      </p:transition>
    </mc:Choice>
    <mc:Fallback xmlns="">
      <p:transition spd="med" advTm="53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9769EF9-1612-42F9-BB93-658619D321FF}"/>
              </a:ext>
            </a:extLst>
          </p:cNvPr>
          <p:cNvSpPr>
            <a:spLocks noGrp="1"/>
          </p:cNvSpPr>
          <p:nvPr>
            <p:ph type="title"/>
          </p:nvPr>
        </p:nvSpPr>
        <p:spPr/>
        <p:txBody>
          <a:bodyPr/>
          <a:lstStyle/>
          <a:p>
            <a:r>
              <a:rPr lang="en-US" dirty="0" smtClean="0"/>
              <a:t>References</a:t>
            </a:r>
            <a:r>
              <a:rPr lang="en-US" dirty="0"/>
              <a:t/>
            </a:r>
            <a:br>
              <a:rPr lang="en-US" dirty="0"/>
            </a:br>
            <a:endParaRPr lang="en-US" dirty="0"/>
          </a:p>
        </p:txBody>
      </p:sp>
      <p:sp>
        <p:nvSpPr>
          <p:cNvPr id="3" name="Text Placeholder 2">
            <a:extLst>
              <a:ext uri="{FF2B5EF4-FFF2-40B4-BE49-F238E27FC236}">
                <a16:creationId xmlns="" xmlns:a16="http://schemas.microsoft.com/office/drawing/2014/main" id="{D3316BC9-7937-4417-B232-1B37F4796011}"/>
              </a:ext>
            </a:extLst>
          </p:cNvPr>
          <p:cNvSpPr>
            <a:spLocks noGrp="1"/>
          </p:cNvSpPr>
          <p:nvPr>
            <p:ph type="body" sz="quarter" idx="11"/>
          </p:nvPr>
        </p:nvSpPr>
        <p:spPr>
          <a:xfrm>
            <a:off x="4457700" y="1905000"/>
            <a:ext cx="7219043" cy="3276600"/>
          </a:xfrm>
        </p:spPr>
        <p:txBody>
          <a:bodyPr>
            <a:normAutofit fontScale="92500"/>
          </a:bodyPr>
          <a:lstStyle/>
          <a:p>
            <a:r>
              <a:rPr lang="en-US" b="0" dirty="0" err="1"/>
              <a:t>Batalova</a:t>
            </a:r>
            <a:r>
              <a:rPr lang="en-US" b="0" dirty="0"/>
              <a:t>, J., &amp; </a:t>
            </a:r>
            <a:r>
              <a:rPr lang="en-US" b="0" dirty="0" err="1"/>
              <a:t>Alperin</a:t>
            </a:r>
            <a:r>
              <a:rPr lang="en-US" b="0" dirty="0"/>
              <a:t>, E. (2018, September 13). </a:t>
            </a:r>
            <a:r>
              <a:rPr lang="en-US" b="0" i="1" dirty="0"/>
              <a:t>Vietnamese immigrants in the United States</a:t>
            </a:r>
            <a:r>
              <a:rPr lang="en-US" b="0" dirty="0"/>
              <a:t>. </a:t>
            </a:r>
            <a:r>
              <a:rPr lang="en-US" b="0" dirty="0" err="1"/>
              <a:t>migrationpolicy.org</a:t>
            </a:r>
            <a:r>
              <a:rPr lang="en-US" b="0" dirty="0"/>
              <a:t>. </a:t>
            </a:r>
            <a:r>
              <a:rPr lang="en-US" b="0" dirty="0">
                <a:hlinkClick r:id="rId3"/>
              </a:rPr>
              <a:t>https://www.migrationpolicy.org/article/vietnamese-immigrants-united-states-2017</a:t>
            </a:r>
            <a:endParaRPr lang="en-US" b="0" dirty="0"/>
          </a:p>
          <a:p>
            <a:r>
              <a:rPr lang="en-US" b="0" dirty="0" err="1"/>
              <a:t>Budiman</a:t>
            </a:r>
            <a:r>
              <a:rPr lang="en-US" b="0" dirty="0"/>
              <a:t>, A., </a:t>
            </a:r>
            <a:r>
              <a:rPr lang="en-US" b="0" dirty="0" err="1"/>
              <a:t>Cilluffo</a:t>
            </a:r>
            <a:r>
              <a:rPr lang="en-US" b="0" dirty="0"/>
              <a:t>, A., &amp; Ruiz, N. (2020, May 30). </a:t>
            </a:r>
            <a:r>
              <a:rPr lang="en-US" b="0" i="1" dirty="0"/>
              <a:t>Key facts about Asian origin groups in the U.S</a:t>
            </a:r>
            <a:r>
              <a:rPr lang="en-US" b="0" dirty="0"/>
              <a:t>. Pew Research Center. </a:t>
            </a:r>
            <a:r>
              <a:rPr lang="en-US" b="0" dirty="0">
                <a:hlinkClick r:id="rId4"/>
              </a:rPr>
              <a:t>https://www.pewresearch.org/fact-tank/2019/05/22/key-facts-about-asian-origin-groups-in-the-u-s/</a:t>
            </a:r>
            <a:endParaRPr lang="en-US" b="0" dirty="0"/>
          </a:p>
          <a:p>
            <a:r>
              <a:rPr lang="en-US" b="0" dirty="0" err="1"/>
              <a:t>Fancher</a:t>
            </a:r>
            <a:r>
              <a:rPr lang="en-US" b="0" dirty="0"/>
              <a:t>, T. L., Ton, H., Le Meyer, O., Ho, T., &amp; </a:t>
            </a:r>
            <a:r>
              <a:rPr lang="en-US" b="0" dirty="0" err="1"/>
              <a:t>Paterniti</a:t>
            </a:r>
            <a:r>
              <a:rPr lang="en-US" b="0" dirty="0"/>
              <a:t>, D. A. (2009). Discussing depression with Vietnamese American patients. </a:t>
            </a:r>
            <a:r>
              <a:rPr lang="en-US" b="0" i="1" dirty="0"/>
              <a:t>Journal of Immigrant and Minority Health</a:t>
            </a:r>
            <a:r>
              <a:rPr lang="en-US" b="0" dirty="0"/>
              <a:t>, </a:t>
            </a:r>
            <a:r>
              <a:rPr lang="en-US" b="0" i="1" dirty="0"/>
              <a:t>12</a:t>
            </a:r>
            <a:r>
              <a:rPr lang="en-US" b="0" dirty="0"/>
              <a:t>(2), 263-266. </a:t>
            </a:r>
            <a:r>
              <a:rPr lang="en-US" b="0" dirty="0">
                <a:hlinkClick r:id="rId5"/>
              </a:rPr>
              <a:t>https://doi.org/10.1007/s10903-009-9234-y</a:t>
            </a:r>
            <a:endParaRPr lang="en-US" b="0" dirty="0"/>
          </a:p>
          <a:p>
            <a:r>
              <a:rPr lang="en-US" b="0" dirty="0"/>
              <a:t>Gall, S. B., &amp; Natividad, I. (1996). Asian American almanac. In </a:t>
            </a:r>
            <a:r>
              <a:rPr lang="en-US" b="0" i="1" dirty="0"/>
              <a:t>undefined</a:t>
            </a:r>
            <a:r>
              <a:rPr lang="en-US" b="0" dirty="0"/>
              <a:t>. UXL.</a:t>
            </a:r>
          </a:p>
          <a:p>
            <a:endParaRPr lang="en-US" dirty="0"/>
          </a:p>
        </p:txBody>
      </p:sp>
    </p:spTree>
    <p:extLst>
      <p:ext uri="{BB962C8B-B14F-4D97-AF65-F5344CB8AC3E}">
        <p14:creationId xmlns:p14="http://schemas.microsoft.com/office/powerpoint/2010/main" val="1236220360"/>
      </p:ext>
    </p:extLst>
  </p:cSld>
  <p:clrMapOvr>
    <a:masterClrMapping/>
  </p:clrMapOvr>
  <mc:AlternateContent xmlns:mc="http://schemas.openxmlformats.org/markup-compatibility/2006" xmlns:p14="http://schemas.microsoft.com/office/powerpoint/2010/main">
    <mc:Choice Requires="p14">
      <p:transition spd="med" p14:dur="700" advTm="2887">
        <p:fade/>
      </p:transition>
    </mc:Choice>
    <mc:Fallback xmlns="">
      <p:transition spd="med" advTm="2887">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99769EF9-1612-42F9-BB93-658619D321FF}"/>
              </a:ext>
            </a:extLst>
          </p:cNvPr>
          <p:cNvSpPr>
            <a:spLocks noGrp="1"/>
          </p:cNvSpPr>
          <p:nvPr>
            <p:ph type="title"/>
          </p:nvPr>
        </p:nvSpPr>
        <p:spPr/>
        <p:txBody>
          <a:bodyPr/>
          <a:lstStyle/>
          <a:p>
            <a:r>
              <a:rPr lang="en-US" dirty="0" smtClean="0"/>
              <a:t>References</a:t>
            </a:r>
            <a:r>
              <a:rPr lang="en-US" dirty="0"/>
              <a:t/>
            </a:r>
            <a:br>
              <a:rPr lang="en-US" dirty="0"/>
            </a:br>
            <a:endParaRPr lang="en-US" dirty="0"/>
          </a:p>
        </p:txBody>
      </p:sp>
      <p:sp>
        <p:nvSpPr>
          <p:cNvPr id="3" name="Text Placeholder 2">
            <a:extLst>
              <a:ext uri="{FF2B5EF4-FFF2-40B4-BE49-F238E27FC236}">
                <a16:creationId xmlns="" xmlns:a16="http://schemas.microsoft.com/office/drawing/2014/main" id="{D3316BC9-7937-4417-B232-1B37F4796011}"/>
              </a:ext>
            </a:extLst>
          </p:cNvPr>
          <p:cNvSpPr>
            <a:spLocks noGrp="1"/>
          </p:cNvSpPr>
          <p:nvPr>
            <p:ph type="body" sz="quarter" idx="11"/>
          </p:nvPr>
        </p:nvSpPr>
        <p:spPr>
          <a:xfrm>
            <a:off x="4457700" y="1905000"/>
            <a:ext cx="7219043" cy="3276600"/>
          </a:xfrm>
        </p:spPr>
        <p:txBody>
          <a:bodyPr>
            <a:normAutofit fontScale="77500" lnSpcReduction="20000"/>
          </a:bodyPr>
          <a:lstStyle/>
          <a:p>
            <a:r>
              <a:rPr lang="en-US" sz="2000" b="0" dirty="0" err="1"/>
              <a:t>Naing</a:t>
            </a:r>
            <a:r>
              <a:rPr lang="en-US" sz="2000" b="0" dirty="0"/>
              <a:t>, K., &amp; </a:t>
            </a:r>
            <a:r>
              <a:rPr lang="en-US" sz="2000" b="0" dirty="0" err="1"/>
              <a:t>Phyo</a:t>
            </a:r>
            <a:r>
              <a:rPr lang="en-US" sz="2000" b="0" dirty="0"/>
              <a:t>, T. Z. (2017). Disparities in healthcare among Vietnamese immigrants in the United States. </a:t>
            </a:r>
            <a:r>
              <a:rPr lang="en-US" sz="2000" b="0" i="1" dirty="0"/>
              <a:t>5th Annual Worldwide Nursing Conference</a:t>
            </a:r>
            <a:r>
              <a:rPr lang="en-US" sz="2000" b="0" dirty="0"/>
              <a:t>. </a:t>
            </a:r>
          </a:p>
          <a:p>
            <a:r>
              <a:rPr lang="en-US" sz="2000" b="0" dirty="0"/>
              <a:t>Tung, W., Nguyen, D., &amp; Tran, D. (2008). Applying the </a:t>
            </a:r>
            <a:r>
              <a:rPr lang="en-US" sz="2000" b="0" dirty="0" err="1"/>
              <a:t>transtheoretical</a:t>
            </a:r>
            <a:r>
              <a:rPr lang="en-US" sz="2000" b="0" dirty="0"/>
              <a:t> model to cervical cancer screening in Vietnamese-American women. </a:t>
            </a:r>
            <a:r>
              <a:rPr lang="en-US" sz="2000" b="0" i="1" dirty="0"/>
              <a:t>International Nursing Review</a:t>
            </a:r>
            <a:r>
              <a:rPr lang="en-US" sz="2000" b="0" dirty="0"/>
              <a:t>, </a:t>
            </a:r>
            <a:r>
              <a:rPr lang="en-US" sz="2000" b="0" i="1" dirty="0"/>
              <a:t>55</a:t>
            </a:r>
            <a:r>
              <a:rPr lang="en-US" sz="2000" b="0" dirty="0"/>
              <a:t>(1), 73-80. </a:t>
            </a:r>
            <a:r>
              <a:rPr lang="en-US" sz="2000" b="0" dirty="0">
                <a:hlinkClick r:id="rId3"/>
              </a:rPr>
              <a:t>https://doi.org/10.1111/j.1466-7657.2007.00602.x</a:t>
            </a:r>
            <a:endParaRPr lang="en-US" sz="2000" b="0" dirty="0"/>
          </a:p>
          <a:p>
            <a:r>
              <a:rPr lang="en-US" sz="2000" b="0" dirty="0"/>
              <a:t>UMD School of Public Health. (2007). </a:t>
            </a:r>
            <a:r>
              <a:rPr lang="en-US" sz="2000" b="0" i="1" dirty="0"/>
              <a:t>Vietnamese Community Needs Assessment Summary Report</a:t>
            </a:r>
            <a:r>
              <a:rPr lang="en-US" sz="2000" b="0" dirty="0"/>
              <a:t>. </a:t>
            </a:r>
            <a:r>
              <a:rPr lang="en-US" sz="2000" b="0" dirty="0">
                <a:hlinkClick r:id="rId4"/>
              </a:rPr>
              <a:t>https://sph.umd.edu/sites/default/files/files/AAHI_FocusG_M_Vietnamese.pdf</a:t>
            </a:r>
            <a:endParaRPr lang="en-US" sz="2000" b="0" dirty="0"/>
          </a:p>
          <a:p>
            <a:r>
              <a:rPr lang="en-US" sz="2000" b="0" dirty="0"/>
              <a:t>US Census Bureau. (2017). </a:t>
            </a:r>
            <a:r>
              <a:rPr lang="en-US" sz="2000" b="0" dirty="0">
                <a:hlinkClick r:id="rId5"/>
              </a:rPr>
              <a:t>http://factfinder.census.gov/faces/tableservices/jsf/pages/productview.xhtml?pid=ACS_12_1YR_S0201&amp;prodType=table</a:t>
            </a:r>
            <a:endParaRPr lang="en-US" sz="2000" b="0" dirty="0"/>
          </a:p>
          <a:p>
            <a:r>
              <a:rPr lang="en-US" sz="2000" b="0" dirty="0"/>
              <a:t>US Census Bureau. (2018). </a:t>
            </a:r>
            <a:r>
              <a:rPr lang="en-US" sz="2000" b="0" dirty="0">
                <a:hlinkClick r:id="rId6"/>
              </a:rPr>
              <a:t>https://factfinder.census.gov/bkmk/table/1.0/en/ACS/17_1YR/S0201//popgroup~048</a:t>
            </a:r>
            <a:endParaRPr lang="en-US" sz="2000" b="0" dirty="0"/>
          </a:p>
          <a:p>
            <a:endParaRPr lang="en-US" dirty="0"/>
          </a:p>
        </p:txBody>
      </p:sp>
    </p:spTree>
    <p:extLst>
      <p:ext uri="{BB962C8B-B14F-4D97-AF65-F5344CB8AC3E}">
        <p14:creationId xmlns:p14="http://schemas.microsoft.com/office/powerpoint/2010/main" val="903368455"/>
      </p:ext>
    </p:extLst>
  </p:cSld>
  <p:clrMapOvr>
    <a:masterClrMapping/>
  </p:clrMapOvr>
  <mc:AlternateContent xmlns:mc="http://schemas.openxmlformats.org/markup-compatibility/2006" xmlns:p14="http://schemas.microsoft.com/office/powerpoint/2010/main">
    <mc:Choice Requires="p14">
      <p:transition spd="med" p14:dur="700" advTm="2311">
        <p:fade/>
      </p:transition>
    </mc:Choice>
    <mc:Fallback xmlns="">
      <p:transition spd="med" advTm="231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E8C5EA60-12FC-4FB7-9CED-CDC28177F4B1}"/>
              </a:ext>
            </a:extLst>
          </p:cNvPr>
          <p:cNvSpPr>
            <a:spLocks noGrp="1"/>
          </p:cNvSpPr>
          <p:nvPr>
            <p:ph type="title"/>
          </p:nvPr>
        </p:nvSpPr>
        <p:spPr/>
        <p:txBody>
          <a:bodyPr/>
          <a:lstStyle/>
          <a:p>
            <a:r>
              <a:rPr lang="en-US" dirty="0" smtClean="0"/>
              <a:t>Who are Vietnamese Americans? </a:t>
            </a:r>
            <a:endParaRPr lang="en-US" dirty="0"/>
          </a:p>
        </p:txBody>
      </p:sp>
      <p:sp>
        <p:nvSpPr>
          <p:cNvPr id="2" name="Text Placeholder 1">
            <a:extLst>
              <a:ext uri="{FF2B5EF4-FFF2-40B4-BE49-F238E27FC236}">
                <a16:creationId xmlns="" xmlns:a16="http://schemas.microsoft.com/office/drawing/2014/main" id="{3F36812B-2065-4A2B-B59B-8957022687BC}"/>
              </a:ext>
            </a:extLst>
          </p:cNvPr>
          <p:cNvSpPr>
            <a:spLocks noGrp="1"/>
          </p:cNvSpPr>
          <p:nvPr>
            <p:ph type="body" sz="quarter" idx="11"/>
          </p:nvPr>
        </p:nvSpPr>
        <p:spPr>
          <a:xfrm>
            <a:off x="762000" y="1905000"/>
            <a:ext cx="6477000" cy="3276600"/>
          </a:xfrm>
        </p:spPr>
        <p:txBody>
          <a:bodyPr vert="horz" lIns="91440" tIns="45720" rIns="91440" bIns="45720" rtlCol="0" anchor="t">
            <a:normAutofit/>
          </a:bodyPr>
          <a:lstStyle/>
          <a:p>
            <a:r>
              <a:rPr lang="en-US" altLang="en-US" dirty="0" smtClean="0"/>
              <a:t>Vietnam </a:t>
            </a:r>
            <a:endParaRPr lang="en-US" altLang="en-US" dirty="0"/>
          </a:p>
          <a:p>
            <a:pPr lvl="1"/>
            <a:r>
              <a:rPr lang="en-US" dirty="0" smtClean="0"/>
              <a:t>Southeast Asia</a:t>
            </a:r>
            <a:endParaRPr lang="en-US" dirty="0"/>
          </a:p>
          <a:p>
            <a:pPr lvl="1"/>
            <a:r>
              <a:rPr lang="en-US" dirty="0" smtClean="0"/>
              <a:t>Immigrants </a:t>
            </a:r>
            <a:endParaRPr lang="en-US" dirty="0"/>
          </a:p>
          <a:p>
            <a:pPr lvl="1"/>
            <a:endParaRPr lang="en-US" altLang="en-US" dirty="0"/>
          </a:p>
          <a:p>
            <a:r>
              <a:rPr lang="en-US" altLang="en-US" dirty="0" smtClean="0"/>
              <a:t>People</a:t>
            </a:r>
            <a:endParaRPr lang="en-US" altLang="en-US" dirty="0"/>
          </a:p>
          <a:p>
            <a:pPr lvl="1"/>
            <a:r>
              <a:rPr lang="en-US" altLang="en-US" dirty="0" smtClean="0"/>
              <a:t>2.2 Million Vietnamese Americans (US Census Bureau, 2018)</a:t>
            </a:r>
            <a:endParaRPr lang="en-US" altLang="en-US" dirty="0"/>
          </a:p>
          <a:p>
            <a:pPr lvl="1"/>
            <a:r>
              <a:rPr lang="en-US" altLang="en-US" dirty="0" smtClean="0"/>
              <a:t>5</a:t>
            </a:r>
            <a:r>
              <a:rPr lang="en-US" altLang="en-US" baseline="30000" dirty="0" smtClean="0"/>
              <a:t>th</a:t>
            </a:r>
            <a:r>
              <a:rPr lang="en-US" altLang="en-US" dirty="0" smtClean="0"/>
              <a:t> Most spoken language in the United States (US Census Bureau, 2017)</a:t>
            </a:r>
            <a:endParaRPr lang="en-US" alt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74066405"/>
      </p:ext>
    </p:extLst>
  </p:cSld>
  <p:clrMapOvr>
    <a:masterClrMapping/>
  </p:clrMapOvr>
  <mc:AlternateContent xmlns:mc="http://schemas.openxmlformats.org/markup-compatibility/2006" xmlns:p14="http://schemas.microsoft.com/office/powerpoint/2010/main">
    <mc:Choice Requires="p14">
      <p:transition spd="med" p14:dur="700" advTm="29235">
        <p:fade/>
      </p:transition>
    </mc:Choice>
    <mc:Fallback xmlns="">
      <p:transition spd="med" advTm="29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025899" y="736600"/>
            <a:ext cx="7219043" cy="3276600"/>
          </a:xfrm>
        </p:spPr>
        <p:txBody>
          <a:bodyPr/>
          <a:lstStyle/>
          <a:p>
            <a:r>
              <a:rPr lang="en-US" b="0" i="1" dirty="0">
                <a:solidFill>
                  <a:schemeClr val="bg1"/>
                </a:solidFill>
                <a:latin typeface="Calibri" charset="0"/>
                <a:ea typeface="Calibri" charset="0"/>
                <a:cs typeface="Calibri" charset="0"/>
              </a:rPr>
              <a:t>This project was supported by the Health Resources and Services Administration (HRSA) of the U.S. Department of Health and Human Services (HHS), </a:t>
            </a:r>
            <a:r>
              <a:rPr lang="en-US" b="0" dirty="0">
                <a:solidFill>
                  <a:schemeClr val="bg1"/>
                </a:solidFill>
                <a:latin typeface="Calibri" charset="0"/>
                <a:ea typeface="Calibri" charset="0"/>
                <a:cs typeface="Calibri" charset="0"/>
              </a:rPr>
              <a:t>Behavioral Health Workforce Education and Training (BHWET) Program </a:t>
            </a:r>
            <a:r>
              <a:rPr lang="en-US" b="0" i="1" dirty="0">
                <a:solidFill>
                  <a:schemeClr val="bg1"/>
                </a:solidFill>
                <a:latin typeface="Calibri" charset="0"/>
                <a:ea typeface="Calibri" charset="0"/>
                <a:cs typeface="Calibri" charset="0"/>
              </a:rPr>
              <a:t>under M01HP31370, </a:t>
            </a:r>
            <a:r>
              <a:rPr lang="en-US" i="1" dirty="0">
                <a:solidFill>
                  <a:schemeClr val="bg1"/>
                </a:solidFill>
                <a:latin typeface="Calibri" charset="0"/>
                <a:ea typeface="Calibri" charset="0"/>
                <a:cs typeface="Calibri" charset="0"/>
              </a:rPr>
              <a:t>UNC-</a:t>
            </a:r>
            <a:r>
              <a:rPr lang="en-US" i="1" dirty="0" err="1">
                <a:solidFill>
                  <a:schemeClr val="bg1"/>
                </a:solidFill>
                <a:latin typeface="Calibri" charset="0"/>
                <a:ea typeface="Calibri" charset="0"/>
                <a:cs typeface="Calibri" charset="0"/>
              </a:rPr>
              <a:t>PrimeCare</a:t>
            </a:r>
            <a:r>
              <a:rPr lang="en-US" b="0" i="1" dirty="0">
                <a:solidFill>
                  <a:schemeClr val="bg1"/>
                </a:solidFill>
                <a:latin typeface="Calibri" charset="0"/>
                <a:ea typeface="Calibri" charset="0"/>
                <a:cs typeface="Calibri" charset="0"/>
              </a:rPr>
              <a:t>, $1,920,000.00, or the </a:t>
            </a:r>
            <a:r>
              <a:rPr lang="en-US" b="0" dirty="0">
                <a:solidFill>
                  <a:schemeClr val="bg1"/>
                </a:solidFill>
                <a:latin typeface="Calibri" charset="0"/>
                <a:ea typeface="Calibri" charset="0"/>
                <a:cs typeface="Calibri" charset="0"/>
              </a:rPr>
              <a:t>Opioid Workforce Expansion Program -- Professional, (OWEP) </a:t>
            </a:r>
            <a:r>
              <a:rPr lang="en-US" b="0" i="1" dirty="0">
                <a:solidFill>
                  <a:schemeClr val="bg1"/>
                </a:solidFill>
                <a:latin typeface="Calibri" charset="0"/>
                <a:ea typeface="Calibri" charset="0"/>
                <a:cs typeface="Calibri" charset="0"/>
              </a:rPr>
              <a:t>under </a:t>
            </a:r>
            <a:r>
              <a:rPr lang="en-US" b="0" dirty="0">
                <a:solidFill>
                  <a:schemeClr val="bg1"/>
                </a:solidFill>
                <a:latin typeface="Calibri" charset="0"/>
                <a:ea typeface="Calibri" charset="0"/>
                <a:cs typeface="Calibri" charset="0"/>
              </a:rPr>
              <a:t>T98HP33425, </a:t>
            </a:r>
            <a:r>
              <a:rPr lang="en-US" i="1" dirty="0">
                <a:solidFill>
                  <a:schemeClr val="bg1"/>
                </a:solidFill>
                <a:latin typeface="Calibri" charset="0"/>
                <a:ea typeface="Calibri" charset="0"/>
                <a:cs typeface="Calibri" charset="0"/>
              </a:rPr>
              <a:t>UNC-</a:t>
            </a:r>
            <a:r>
              <a:rPr lang="en-US" i="1" dirty="0" err="1">
                <a:solidFill>
                  <a:schemeClr val="bg1"/>
                </a:solidFill>
                <a:latin typeface="Calibri" charset="0"/>
                <a:ea typeface="Calibri" charset="0"/>
                <a:cs typeface="Calibri" charset="0"/>
              </a:rPr>
              <a:t>PrimeCare</a:t>
            </a:r>
            <a:r>
              <a:rPr lang="en-US" i="1" dirty="0">
                <a:solidFill>
                  <a:schemeClr val="bg1"/>
                </a:solidFill>
                <a:latin typeface="Calibri" charset="0"/>
                <a:ea typeface="Calibri" charset="0"/>
                <a:cs typeface="Calibri" charset="0"/>
              </a:rPr>
              <a:t>-OUD</a:t>
            </a:r>
            <a:r>
              <a:rPr lang="en-US" b="0" dirty="0">
                <a:solidFill>
                  <a:schemeClr val="bg1"/>
                </a:solidFill>
                <a:latin typeface="Calibri" charset="0"/>
                <a:ea typeface="Calibri" charset="0"/>
                <a:cs typeface="Calibri" charset="0"/>
              </a:rPr>
              <a:t>, </a:t>
            </a:r>
            <a:r>
              <a:rPr lang="en-US" b="0" i="1" dirty="0">
                <a:solidFill>
                  <a:schemeClr val="bg1"/>
                </a:solidFill>
                <a:latin typeface="Calibri" charset="0"/>
                <a:ea typeface="Calibri" charset="0"/>
                <a:cs typeface="Calibri" charset="0"/>
              </a:rPr>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lang="en-US" b="0" dirty="0">
              <a:solidFill>
                <a:schemeClr val="bg1"/>
              </a:solidFill>
              <a:latin typeface="Calibri" charset="0"/>
              <a:ea typeface="Calibri" charset="0"/>
              <a:cs typeface="Calibri" charset="0"/>
            </a:endParaRPr>
          </a:p>
          <a:p>
            <a:pPr defTabSz="457200">
              <a:lnSpc>
                <a:spcPct val="100000"/>
              </a:lnSpc>
              <a:defRPr sz="1200">
                <a:solidFill>
                  <a:srgbClr val="000000"/>
                </a:solidFill>
                <a:uFill>
                  <a:solidFill>
                    <a:srgbClr val="000000"/>
                  </a:solidFill>
                </a:uFill>
                <a:latin typeface="Calibri"/>
                <a:ea typeface="Calibri"/>
                <a:cs typeface="Calibri"/>
                <a:sym typeface="Calibri"/>
              </a:defRPr>
            </a:pPr>
            <a:endParaRPr lang="en-US" dirty="0">
              <a:solidFill>
                <a:srgbClr val="333333"/>
              </a:solidFill>
              <a:uFill>
                <a:solidFill>
                  <a:srgbClr val="333333"/>
                </a:solidFill>
              </a:uFill>
            </a:endParaRPr>
          </a:p>
          <a:p>
            <a:endParaRPr lang="en-US" dirty="0"/>
          </a:p>
        </p:txBody>
      </p:sp>
      <p:pic>
        <p:nvPicPr>
          <p:cNvPr id="14" name="Image" descr="Image"/>
          <p:cNvPicPr>
            <a:picLocks noChangeAspect="1"/>
          </p:cNvPicPr>
          <p:nvPr/>
        </p:nvPicPr>
        <p:blipFill>
          <a:blip r:embed="rId2">
            <a:extLst/>
          </a:blip>
          <a:stretch>
            <a:fillRect/>
          </a:stretch>
        </p:blipFill>
        <p:spPr>
          <a:xfrm>
            <a:off x="3936999" y="3352798"/>
            <a:ext cx="5918201" cy="774701"/>
          </a:xfrm>
          <a:prstGeom prst="rect">
            <a:avLst/>
          </a:prstGeom>
          <a:ln w="12700">
            <a:miter lim="400000"/>
          </a:ln>
        </p:spPr>
      </p:pic>
      <p:pic>
        <p:nvPicPr>
          <p:cNvPr id="15" name="Image" descr="Image"/>
          <p:cNvPicPr>
            <a:picLocks noChangeAspect="1"/>
          </p:cNvPicPr>
          <p:nvPr/>
        </p:nvPicPr>
        <p:blipFill>
          <a:blip r:embed="rId3">
            <a:extLst/>
          </a:blip>
          <a:stretch>
            <a:fillRect/>
          </a:stretch>
        </p:blipFill>
        <p:spPr>
          <a:xfrm>
            <a:off x="10127342" y="3187698"/>
            <a:ext cx="1536700" cy="939801"/>
          </a:xfrm>
          <a:prstGeom prst="rect">
            <a:avLst/>
          </a:prstGeom>
          <a:ln w="12700">
            <a:miter lim="400000"/>
          </a:ln>
        </p:spPr>
      </p:pic>
    </p:spTree>
    <p:extLst>
      <p:ext uri="{BB962C8B-B14F-4D97-AF65-F5344CB8AC3E}">
        <p14:creationId xmlns:p14="http://schemas.microsoft.com/office/powerpoint/2010/main" val="2096874650"/>
      </p:ext>
    </p:extLst>
  </p:cSld>
  <p:clrMapOvr>
    <a:masterClrMapping/>
  </p:clrMapOvr>
  <mc:AlternateContent xmlns:mc="http://schemas.openxmlformats.org/markup-compatibility/2006" xmlns:p14="http://schemas.microsoft.com/office/powerpoint/2010/main">
    <mc:Choice Requires="p14">
      <p:transition spd="med" p14:dur="700" advTm="2335">
        <p:fade/>
      </p:transition>
    </mc:Choice>
    <mc:Fallback xmlns="">
      <p:transition spd="med" advTm="2335">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E70FA737-AD1C-47EE-9777-37A7095BC3B1}"/>
              </a:ext>
            </a:extLst>
          </p:cNvPr>
          <p:cNvSpPr>
            <a:spLocks noGrp="1"/>
          </p:cNvSpPr>
          <p:nvPr>
            <p:ph type="title"/>
          </p:nvPr>
        </p:nvSpPr>
        <p:spPr/>
        <p:txBody>
          <a:bodyPr/>
          <a:lstStyle/>
          <a:p>
            <a:r>
              <a:rPr lang="en-US" dirty="0" smtClean="0"/>
              <a:t>Immigration to the United States </a:t>
            </a:r>
            <a:endParaRPr lang="en-US" dirty="0"/>
          </a:p>
        </p:txBody>
      </p:sp>
      <p:sp>
        <p:nvSpPr>
          <p:cNvPr id="2" name="Text Placeholder 1">
            <a:extLst>
              <a:ext uri="{FF2B5EF4-FFF2-40B4-BE49-F238E27FC236}">
                <a16:creationId xmlns="" xmlns:a16="http://schemas.microsoft.com/office/drawing/2014/main" id="{9B8BBDC7-B590-43B7-BBD0-3A247210E1AC}"/>
              </a:ext>
            </a:extLst>
          </p:cNvPr>
          <p:cNvSpPr>
            <a:spLocks noGrp="1"/>
          </p:cNvSpPr>
          <p:nvPr>
            <p:ph type="body" sz="quarter" idx="11"/>
          </p:nvPr>
        </p:nvSpPr>
        <p:spPr/>
        <p:txBody>
          <a:bodyPr/>
          <a:lstStyle/>
          <a:p>
            <a:r>
              <a:rPr lang="en-US" altLang="en-US" sz="2800" dirty="0" smtClean="0"/>
              <a:t>Recent Immigration</a:t>
            </a:r>
            <a:endParaRPr lang="en-US" altLang="en-US" sz="2800" dirty="0"/>
          </a:p>
          <a:p>
            <a:pPr lvl="1"/>
            <a:r>
              <a:rPr lang="en-US" sz="2800" dirty="0" smtClean="0"/>
              <a:t>Fall of Saigon (April 30, 1975)</a:t>
            </a:r>
          </a:p>
          <a:p>
            <a:pPr lvl="1"/>
            <a:r>
              <a:rPr lang="en-US" sz="2800" dirty="0" smtClean="0"/>
              <a:t>According to a 1975 poll, only 36% of US Americans favored Vietnamese immigration (Gall &amp; Natividad, 1996)</a:t>
            </a:r>
          </a:p>
          <a:p>
            <a:pPr lvl="1"/>
            <a:r>
              <a:rPr lang="en-US" sz="2800" dirty="0" smtClean="0"/>
              <a:t>Re-education camps </a:t>
            </a:r>
          </a:p>
          <a:p>
            <a:pPr lvl="1"/>
            <a:endParaRPr lang="en-US" sz="2800" dirty="0" smtClean="0"/>
          </a:p>
          <a:p>
            <a:pPr lvl="1"/>
            <a:endParaRPr lang="en-US" b="1"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4270700"/>
      </p:ext>
    </p:extLst>
  </p:cSld>
  <p:clrMapOvr>
    <a:masterClrMapping/>
  </p:clrMapOvr>
  <mc:AlternateContent xmlns:mc="http://schemas.openxmlformats.org/markup-compatibility/2006" xmlns:p14="http://schemas.microsoft.com/office/powerpoint/2010/main">
    <mc:Choice Requires="p14">
      <p:transition spd="med" p14:dur="700" advTm="39036">
        <p:fade/>
      </p:transition>
    </mc:Choice>
    <mc:Fallback xmlns="">
      <p:transition spd="med" advTm="39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48FBE6B-DC67-4E64-80F4-CADE978D2FE3}"/>
              </a:ext>
            </a:extLst>
          </p:cNvPr>
          <p:cNvSpPr>
            <a:spLocks noGrp="1"/>
          </p:cNvSpPr>
          <p:nvPr>
            <p:ph type="title"/>
          </p:nvPr>
        </p:nvSpPr>
        <p:spPr/>
        <p:txBody>
          <a:bodyPr/>
          <a:lstStyle/>
          <a:p>
            <a:r>
              <a:rPr lang="en-US" dirty="0" smtClean="0"/>
              <a:t>Large Vietnamese Population in United States</a:t>
            </a:r>
            <a:endParaRPr lang="en-US" dirty="0"/>
          </a:p>
        </p:txBody>
      </p:sp>
      <p:sp>
        <p:nvSpPr>
          <p:cNvPr id="10" name="Text Placeholder 9">
            <a:extLst>
              <a:ext uri="{FF2B5EF4-FFF2-40B4-BE49-F238E27FC236}">
                <a16:creationId xmlns="" xmlns:a16="http://schemas.microsoft.com/office/drawing/2014/main" id="{3E90A16C-1235-4DE1-9AE7-2F7599C83F90}"/>
              </a:ext>
            </a:extLst>
          </p:cNvPr>
          <p:cNvSpPr>
            <a:spLocks noGrp="1"/>
          </p:cNvSpPr>
          <p:nvPr>
            <p:ph type="body" sz="quarter" idx="13"/>
          </p:nvPr>
        </p:nvSpPr>
        <p:spPr>
          <a:xfrm>
            <a:off x="762000" y="1905000"/>
            <a:ext cx="10668000" cy="685800"/>
          </a:xfrm>
        </p:spPr>
        <p:txBody>
          <a:bodyPr>
            <a:normAutofit/>
          </a:bodyPr>
          <a:lstStyle/>
          <a:p>
            <a:pPr marL="0" indent="0">
              <a:buNone/>
            </a:pPr>
            <a:r>
              <a:rPr lang="en-US" altLang="en-US" sz="1800" b="0" dirty="0" smtClean="0">
                <a:latin typeface="+mj-lt"/>
              </a:rPr>
              <a:t>Top 5 largest Vietnamese metropolitan areas (</a:t>
            </a:r>
            <a:r>
              <a:rPr lang="en-US" altLang="en-US" sz="1800" b="0" dirty="0" err="1" smtClean="0">
                <a:latin typeface="+mj-lt"/>
              </a:rPr>
              <a:t>Batalova</a:t>
            </a:r>
            <a:r>
              <a:rPr lang="en-US" altLang="en-US" dirty="0">
                <a:latin typeface="+mj-lt"/>
              </a:rPr>
              <a:t> </a:t>
            </a:r>
            <a:r>
              <a:rPr lang="en-US" altLang="en-US" dirty="0" smtClean="0">
                <a:latin typeface="+mj-lt"/>
              </a:rPr>
              <a:t>&amp; </a:t>
            </a:r>
            <a:r>
              <a:rPr lang="en-US" altLang="en-US" dirty="0" err="1" smtClean="0">
                <a:latin typeface="+mj-lt"/>
              </a:rPr>
              <a:t>Alperin</a:t>
            </a:r>
            <a:r>
              <a:rPr lang="en-US" altLang="en-US" dirty="0" smtClean="0">
                <a:latin typeface="+mj-lt"/>
              </a:rPr>
              <a:t>, 2018)</a:t>
            </a:r>
            <a:endParaRPr lang="en-US" altLang="en-US" sz="1800" b="0" dirty="0">
              <a:latin typeface="+mj-lt"/>
            </a:endParaRPr>
          </a:p>
        </p:txBody>
      </p:sp>
      <p:graphicFrame>
        <p:nvGraphicFramePr>
          <p:cNvPr id="7" name="Group 85">
            <a:extLst>
              <a:ext uri="{FF2B5EF4-FFF2-40B4-BE49-F238E27FC236}">
                <a16:creationId xmlns="" xmlns:a16="http://schemas.microsoft.com/office/drawing/2014/main" id="{AD3D3348-39B0-440D-88BE-1A8FA9891931}"/>
              </a:ext>
            </a:extLst>
          </p:cNvPr>
          <p:cNvGraphicFramePr>
            <a:graphicFrameLocks/>
          </p:cNvGraphicFramePr>
          <p:nvPr>
            <p:extLst>
              <p:ext uri="{D42A27DB-BD31-4B8C-83A1-F6EECF244321}">
                <p14:modId xmlns:p14="http://schemas.microsoft.com/office/powerpoint/2010/main" val="170455248"/>
              </p:ext>
            </p:extLst>
          </p:nvPr>
        </p:nvGraphicFramePr>
        <p:xfrm>
          <a:off x="762000" y="2590800"/>
          <a:ext cx="9093200" cy="1097280"/>
        </p:xfrm>
        <a:graphic>
          <a:graphicData uri="http://schemas.openxmlformats.org/drawingml/2006/table">
            <a:tbl>
              <a:tblPr firstRow="1"/>
              <a:tblGrid>
                <a:gridCol w="1818640">
                  <a:extLst>
                    <a:ext uri="{9D8B030D-6E8A-4147-A177-3AD203B41FA5}">
                      <a16:colId xmlns="" xmlns:a16="http://schemas.microsoft.com/office/drawing/2014/main" val="20000"/>
                    </a:ext>
                  </a:extLst>
                </a:gridCol>
                <a:gridCol w="1818640">
                  <a:extLst>
                    <a:ext uri="{9D8B030D-6E8A-4147-A177-3AD203B41FA5}">
                      <a16:colId xmlns="" xmlns:a16="http://schemas.microsoft.com/office/drawing/2014/main" val="20001"/>
                    </a:ext>
                  </a:extLst>
                </a:gridCol>
                <a:gridCol w="1818640">
                  <a:extLst>
                    <a:ext uri="{9D8B030D-6E8A-4147-A177-3AD203B41FA5}">
                      <a16:colId xmlns="" xmlns:a16="http://schemas.microsoft.com/office/drawing/2014/main" val="20002"/>
                    </a:ext>
                  </a:extLst>
                </a:gridCol>
                <a:gridCol w="1818640">
                  <a:extLst>
                    <a:ext uri="{9D8B030D-6E8A-4147-A177-3AD203B41FA5}">
                      <a16:colId xmlns="" xmlns:a16="http://schemas.microsoft.com/office/drawing/2014/main" val="20003"/>
                    </a:ext>
                  </a:extLst>
                </a:gridCol>
                <a:gridCol w="1818640">
                  <a:extLst>
                    <a:ext uri="{9D8B030D-6E8A-4147-A177-3AD203B41FA5}">
                      <a16:colId xmlns="" xmlns:a16="http://schemas.microsoft.com/office/drawing/2014/main" val="20004"/>
                    </a:ext>
                  </a:extLst>
                </a:gridCol>
              </a:tblGrid>
              <a:tr h="54864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mn-lt"/>
                        </a:rPr>
                        <a:t>Los Angeles, CA</a:t>
                      </a:r>
                      <a:endParaRPr kumimoji="0" lang="en-US" sz="1400" b="1" i="0" u="none" strike="noStrike" cap="none" normalizeH="0" baseline="0" dirty="0">
                        <a:ln>
                          <a:noFill/>
                        </a:ln>
                        <a:solidFill>
                          <a:schemeClr val="tx1"/>
                        </a:solidFill>
                        <a:effectLst/>
                        <a:latin typeface="+mn-lt"/>
                      </a:endParaRP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mn-lt"/>
                        </a:rPr>
                        <a:t>San </a:t>
                      </a:r>
                      <a:r>
                        <a:rPr kumimoji="0" lang="en-US" sz="1400" b="1" i="0" u="none" strike="noStrike" cap="none" normalizeH="0" baseline="0" dirty="0" err="1" smtClean="0">
                          <a:ln>
                            <a:noFill/>
                          </a:ln>
                          <a:solidFill>
                            <a:schemeClr val="tx1"/>
                          </a:solidFill>
                          <a:effectLst/>
                          <a:latin typeface="+mn-lt"/>
                        </a:rPr>
                        <a:t>jose</a:t>
                      </a:r>
                      <a:r>
                        <a:rPr kumimoji="0" lang="en-US" sz="1400" b="1" i="0" u="none" strike="noStrike" cap="none" normalizeH="0" baseline="0" dirty="0" smtClean="0">
                          <a:ln>
                            <a:noFill/>
                          </a:ln>
                          <a:solidFill>
                            <a:schemeClr val="tx1"/>
                          </a:solidFill>
                          <a:effectLst/>
                          <a:latin typeface="+mn-lt"/>
                        </a:rPr>
                        <a:t>, CA</a:t>
                      </a:r>
                      <a:endParaRPr kumimoji="0" lang="en-US" sz="1400" b="1"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mn-lt"/>
                        </a:rPr>
                        <a:t>Houston, TX </a:t>
                      </a:r>
                      <a:endParaRPr kumimoji="0" lang="en-US" sz="1400" b="1"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mn-lt"/>
                        </a:rPr>
                        <a:t>San Francisco, CA</a:t>
                      </a:r>
                      <a:endParaRPr kumimoji="0" lang="en-US" sz="1400" b="1"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smtClean="0">
                          <a:ln>
                            <a:noFill/>
                          </a:ln>
                          <a:solidFill>
                            <a:schemeClr val="tx1"/>
                          </a:solidFill>
                          <a:effectLst/>
                          <a:latin typeface="+mn-lt"/>
                        </a:rPr>
                        <a:t>Dallas, TX</a:t>
                      </a:r>
                      <a:endParaRPr kumimoji="0" lang="en-US" sz="1400" b="1"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4864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smtClean="0">
                          <a:ln>
                            <a:noFill/>
                          </a:ln>
                          <a:solidFill>
                            <a:schemeClr val="tx1"/>
                          </a:solidFill>
                          <a:effectLst/>
                          <a:latin typeface="+mn-lt"/>
                        </a:rPr>
                        <a:t>~242,000</a:t>
                      </a:r>
                      <a:endParaRPr kumimoji="0" lang="en-US" sz="1400" b="0" i="0" u="none" strike="noStrike" cap="none" normalizeH="0" baseline="0" dirty="0">
                        <a:ln>
                          <a:noFill/>
                        </a:ln>
                        <a:solidFill>
                          <a:schemeClr val="tx1"/>
                        </a:solidFill>
                        <a:effectLst/>
                        <a:latin typeface="+mn-lt"/>
                      </a:endParaRP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smtClean="0">
                          <a:ln>
                            <a:noFill/>
                          </a:ln>
                          <a:solidFill>
                            <a:schemeClr val="tx1"/>
                          </a:solidFill>
                          <a:effectLst/>
                          <a:latin typeface="+mn-lt"/>
                        </a:rPr>
                        <a:t>~102,000</a:t>
                      </a:r>
                      <a:endParaRPr kumimoji="0" lang="en-US" sz="1400" b="0"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smtClean="0">
                          <a:ln>
                            <a:noFill/>
                          </a:ln>
                          <a:solidFill>
                            <a:schemeClr val="tx1"/>
                          </a:solidFill>
                          <a:effectLst/>
                          <a:latin typeface="+mn-lt"/>
                        </a:rPr>
                        <a:t>~81,000</a:t>
                      </a:r>
                      <a:endParaRPr kumimoji="0" lang="en-US" sz="1400" b="0"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smtClean="0">
                          <a:ln>
                            <a:noFill/>
                          </a:ln>
                          <a:solidFill>
                            <a:schemeClr val="tx1"/>
                          </a:solidFill>
                          <a:effectLst/>
                          <a:latin typeface="+mn-lt"/>
                        </a:rPr>
                        <a:t>~61,000</a:t>
                      </a:r>
                      <a:endParaRPr kumimoji="0" lang="en-US" sz="1400" b="0"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smtClean="0">
                          <a:ln>
                            <a:noFill/>
                          </a:ln>
                          <a:solidFill>
                            <a:schemeClr val="tx1"/>
                          </a:solidFill>
                          <a:effectLst/>
                          <a:latin typeface="+mn-lt"/>
                        </a:rPr>
                        <a:t>~56,000</a:t>
                      </a:r>
                      <a:endParaRPr kumimoji="0" lang="en-US" sz="1400" b="0" i="0" u="none" strike="noStrike" cap="none" normalizeH="0" baseline="0" dirty="0">
                        <a:ln>
                          <a:noFill/>
                        </a:ln>
                        <a:solidFill>
                          <a:schemeClr val="tx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1686880"/>
      </p:ext>
    </p:extLst>
  </p:cSld>
  <p:clrMapOvr>
    <a:masterClrMapping/>
  </p:clrMapOvr>
  <mc:AlternateContent xmlns:mc="http://schemas.openxmlformats.org/markup-compatibility/2006" xmlns:p14="http://schemas.microsoft.com/office/powerpoint/2010/main">
    <mc:Choice Requires="p14">
      <p:transition spd="med" p14:dur="700" advTm="24989">
        <p:fade/>
      </p:transition>
    </mc:Choice>
    <mc:Fallback xmlns="">
      <p:transition spd="med" advTm="24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ECE50E06-E63E-4F56-A2A4-9E76FE39B5A4}"/>
              </a:ext>
            </a:extLst>
          </p:cNvPr>
          <p:cNvSpPr>
            <a:spLocks noGrp="1"/>
          </p:cNvSpPr>
          <p:nvPr>
            <p:ph type="title"/>
          </p:nvPr>
        </p:nvSpPr>
        <p:spPr/>
        <p:txBody>
          <a:bodyPr/>
          <a:lstStyle/>
          <a:p>
            <a:r>
              <a:rPr lang="en-US" dirty="0" smtClean="0"/>
              <a:t>Health Disparity </a:t>
            </a:r>
            <a:endParaRPr lang="en-US" dirty="0"/>
          </a:p>
        </p:txBody>
      </p:sp>
      <p:sp>
        <p:nvSpPr>
          <p:cNvPr id="3" name="Text Placeholder 2">
            <a:extLst>
              <a:ext uri="{FF2B5EF4-FFF2-40B4-BE49-F238E27FC236}">
                <a16:creationId xmlns="" xmlns:a16="http://schemas.microsoft.com/office/drawing/2014/main" id="{00F984E2-31A5-468B-BDD2-9BF3D346F298}"/>
              </a:ext>
            </a:extLst>
          </p:cNvPr>
          <p:cNvSpPr>
            <a:spLocks noGrp="1"/>
          </p:cNvSpPr>
          <p:nvPr>
            <p:ph type="body" sz="quarter" idx="11"/>
          </p:nvPr>
        </p:nvSpPr>
        <p:spPr>
          <a:xfrm>
            <a:off x="762000" y="1905000"/>
            <a:ext cx="5334000" cy="4635500"/>
          </a:xfrm>
        </p:spPr>
        <p:txBody>
          <a:bodyPr>
            <a:normAutofit fontScale="47500" lnSpcReduction="20000"/>
          </a:bodyPr>
          <a:lstStyle/>
          <a:p>
            <a:pPr marL="342900" lvl="1" indent="-342900">
              <a:lnSpc>
                <a:spcPct val="200000"/>
              </a:lnSpc>
              <a:buFont typeface="+mj-lt"/>
              <a:buAutoNum type="arabicPeriod"/>
            </a:pPr>
            <a:r>
              <a:rPr lang="en-US" sz="7300" dirty="0" smtClean="0"/>
              <a:t>Language and Communication Barriers</a:t>
            </a:r>
            <a:endParaRPr lang="en-US" sz="7300" dirty="0"/>
          </a:p>
          <a:p>
            <a:pPr marL="342900" lvl="1" indent="-342900">
              <a:lnSpc>
                <a:spcPct val="200000"/>
              </a:lnSpc>
              <a:buFont typeface="+mj-lt"/>
              <a:buAutoNum type="arabicPeriod"/>
            </a:pPr>
            <a:r>
              <a:rPr lang="en-US" sz="7300" dirty="0" smtClean="0"/>
              <a:t>Cultural Barriers</a:t>
            </a:r>
          </a:p>
          <a:p>
            <a:pPr marL="342900" lvl="1" indent="-342900">
              <a:lnSpc>
                <a:spcPct val="200000"/>
              </a:lnSpc>
              <a:buFont typeface="+mj-lt"/>
              <a:buAutoNum type="arabicPeriod"/>
            </a:pPr>
            <a:r>
              <a:rPr lang="en-US" sz="7300" dirty="0" smtClean="0"/>
              <a:t>Low SES </a:t>
            </a:r>
            <a:endParaRPr lang="en-US" sz="7300" dirty="0"/>
          </a:p>
          <a:p>
            <a:endParaRPr lang="en-US" dirty="0"/>
          </a:p>
        </p:txBody>
      </p:sp>
      <p:pic>
        <p:nvPicPr>
          <p:cNvPr id="2" name="Picture Placeholder 1"/>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9005" r="23912"/>
          <a:stretch/>
        </p:blipFill>
        <p:spPr>
          <a:solidFill>
            <a:schemeClr val="accent4">
              <a:lumMod val="75000"/>
            </a:schemeClr>
          </a:solidFill>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1410728"/>
      </p:ext>
    </p:extLst>
  </p:cSld>
  <p:clrMapOvr>
    <a:masterClrMapping/>
  </p:clrMapOvr>
  <mc:AlternateContent xmlns:mc="http://schemas.openxmlformats.org/markup-compatibility/2006" xmlns:p14="http://schemas.microsoft.com/office/powerpoint/2010/main">
    <mc:Choice Requires="p14">
      <p:transition spd="slow" p14:dur="2000" advTm="20940"/>
    </mc:Choice>
    <mc:Fallback xmlns="">
      <p:transition spd="slow" advTm="2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E8C5EA60-12FC-4FB7-9CED-CDC28177F4B1}"/>
              </a:ext>
            </a:extLst>
          </p:cNvPr>
          <p:cNvSpPr>
            <a:spLocks noGrp="1"/>
          </p:cNvSpPr>
          <p:nvPr>
            <p:ph type="title"/>
          </p:nvPr>
        </p:nvSpPr>
        <p:spPr/>
        <p:txBody>
          <a:bodyPr/>
          <a:lstStyle/>
          <a:p>
            <a:r>
              <a:rPr lang="en-US" dirty="0" smtClean="0"/>
              <a:t>Language</a:t>
            </a:r>
            <a:endParaRPr lang="en-US" dirty="0"/>
          </a:p>
        </p:txBody>
      </p:sp>
      <p:sp>
        <p:nvSpPr>
          <p:cNvPr id="2" name="Text Placeholder 1">
            <a:extLst>
              <a:ext uri="{FF2B5EF4-FFF2-40B4-BE49-F238E27FC236}">
                <a16:creationId xmlns="" xmlns:a16="http://schemas.microsoft.com/office/drawing/2014/main" id="{3F36812B-2065-4A2B-B59B-8957022687BC}"/>
              </a:ext>
            </a:extLst>
          </p:cNvPr>
          <p:cNvSpPr>
            <a:spLocks noGrp="1"/>
          </p:cNvSpPr>
          <p:nvPr>
            <p:ph type="body" sz="quarter" idx="11"/>
          </p:nvPr>
        </p:nvSpPr>
        <p:spPr>
          <a:xfrm>
            <a:off x="762000" y="1905000"/>
            <a:ext cx="6477000" cy="3276600"/>
          </a:xfrm>
        </p:spPr>
        <p:txBody>
          <a:bodyPr vert="horz" lIns="91440" tIns="45720" rIns="91440" bIns="45720" rtlCol="0" anchor="t">
            <a:normAutofit/>
          </a:bodyPr>
          <a:lstStyle/>
          <a:p>
            <a:r>
              <a:rPr lang="en-US" altLang="en-US" sz="3200" dirty="0" smtClean="0"/>
              <a:t>Negative Consequences</a:t>
            </a:r>
            <a:endParaRPr lang="en-US" altLang="en-US" sz="3200" dirty="0"/>
          </a:p>
          <a:p>
            <a:pPr lvl="1"/>
            <a:r>
              <a:rPr lang="en-US" altLang="en-US" sz="3200" dirty="0" smtClean="0"/>
              <a:t>Privacy</a:t>
            </a:r>
            <a:endParaRPr lang="en-US" altLang="en-US" sz="3200" dirty="0"/>
          </a:p>
          <a:p>
            <a:pPr lvl="1"/>
            <a:r>
              <a:rPr lang="en-US" altLang="en-US" sz="3200" dirty="0" smtClean="0"/>
              <a:t>Translation</a:t>
            </a:r>
          </a:p>
          <a:p>
            <a:pPr lvl="1"/>
            <a:r>
              <a:rPr lang="en-US" altLang="en-US" sz="3200" dirty="0" smtClean="0"/>
              <a:t>Not asking questions </a:t>
            </a:r>
            <a:endParaRPr lang="en-US" altLang="en-US" sz="32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04287690"/>
      </p:ext>
    </p:extLst>
  </p:cSld>
  <p:clrMapOvr>
    <a:masterClrMapping/>
  </p:clrMapOvr>
  <mc:AlternateContent xmlns:mc="http://schemas.openxmlformats.org/markup-compatibility/2006" xmlns:p14="http://schemas.microsoft.com/office/powerpoint/2010/main">
    <mc:Choice Requires="p14">
      <p:transition spd="med" p14:dur="700" advTm="48203">
        <p:fade/>
      </p:transition>
    </mc:Choice>
    <mc:Fallback xmlns="">
      <p:transition spd="med" advTm="482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E70FA737-AD1C-47EE-9777-37A7095BC3B1}"/>
              </a:ext>
            </a:extLst>
          </p:cNvPr>
          <p:cNvSpPr>
            <a:spLocks noGrp="1"/>
          </p:cNvSpPr>
          <p:nvPr>
            <p:ph type="title"/>
          </p:nvPr>
        </p:nvSpPr>
        <p:spPr/>
        <p:txBody>
          <a:bodyPr/>
          <a:lstStyle/>
          <a:p>
            <a:r>
              <a:rPr lang="en-US" dirty="0" smtClean="0"/>
              <a:t>Cultural Barriers</a:t>
            </a:r>
            <a:endParaRPr lang="en-US" dirty="0"/>
          </a:p>
        </p:txBody>
      </p:sp>
      <p:sp>
        <p:nvSpPr>
          <p:cNvPr id="2" name="Text Placeholder 1">
            <a:extLst>
              <a:ext uri="{FF2B5EF4-FFF2-40B4-BE49-F238E27FC236}">
                <a16:creationId xmlns="" xmlns:a16="http://schemas.microsoft.com/office/drawing/2014/main" id="{9B8BBDC7-B590-43B7-BBD0-3A247210E1AC}"/>
              </a:ext>
            </a:extLst>
          </p:cNvPr>
          <p:cNvSpPr>
            <a:spLocks noGrp="1"/>
          </p:cNvSpPr>
          <p:nvPr>
            <p:ph type="body" sz="quarter" idx="11"/>
          </p:nvPr>
        </p:nvSpPr>
        <p:spPr/>
        <p:txBody>
          <a:bodyPr/>
          <a:lstStyle/>
          <a:p>
            <a:pPr lvl="1"/>
            <a:r>
              <a:rPr lang="en-US" sz="3600" dirty="0" smtClean="0"/>
              <a:t>Cultural insensitivity </a:t>
            </a:r>
          </a:p>
          <a:p>
            <a:pPr lvl="2"/>
            <a:r>
              <a:rPr lang="en-US" sz="3800" dirty="0" smtClean="0"/>
              <a:t>Negative attitude</a:t>
            </a:r>
          </a:p>
          <a:p>
            <a:pPr lvl="1"/>
            <a:r>
              <a:rPr lang="en-US" sz="3600" dirty="0" smtClean="0"/>
              <a:t>Families and friends care</a:t>
            </a:r>
          </a:p>
          <a:p>
            <a:pPr lvl="1"/>
            <a:r>
              <a:rPr lang="en-US" sz="3600" dirty="0" smtClean="0"/>
              <a:t> </a:t>
            </a:r>
            <a:r>
              <a:rPr lang="en-US" sz="3600" dirty="0" err="1"/>
              <a:t>Cạo</a:t>
            </a:r>
            <a:r>
              <a:rPr lang="en-US" sz="3600" dirty="0"/>
              <a:t> </a:t>
            </a:r>
            <a:r>
              <a:rPr lang="en-US" sz="3600" dirty="0" err="1" smtClean="0"/>
              <a:t>gió</a:t>
            </a:r>
            <a:endParaRPr lang="en-US" sz="3600" dirty="0" smtClean="0"/>
          </a:p>
          <a:p>
            <a:pPr lvl="2"/>
            <a:r>
              <a:rPr lang="en-US" sz="3800" dirty="0" smtClean="0"/>
              <a:t>Coin rubbing</a:t>
            </a:r>
          </a:p>
          <a:p>
            <a:pPr lvl="1"/>
            <a:endParaRPr lang="en-US" b="1"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169563"/>
      </p:ext>
    </p:extLst>
  </p:cSld>
  <p:clrMapOvr>
    <a:masterClrMapping/>
  </p:clrMapOvr>
  <mc:AlternateContent xmlns:mc="http://schemas.openxmlformats.org/markup-compatibility/2006" xmlns:p14="http://schemas.microsoft.com/office/powerpoint/2010/main">
    <mc:Choice Requires="p14">
      <p:transition spd="med" p14:dur="700" advTm="63147">
        <p:fade/>
      </p:transition>
    </mc:Choice>
    <mc:Fallback xmlns="">
      <p:transition spd="med" advTm="63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F037412-7BC5-4AAA-8ED5-FC377A84CB0C}"/>
              </a:ext>
            </a:extLst>
          </p:cNvPr>
          <p:cNvSpPr>
            <a:spLocks noGrp="1"/>
          </p:cNvSpPr>
          <p:nvPr>
            <p:ph type="title"/>
          </p:nvPr>
        </p:nvSpPr>
        <p:spPr/>
        <p:txBody>
          <a:bodyPr/>
          <a:lstStyle/>
          <a:p>
            <a:r>
              <a:rPr lang="en-US" dirty="0" smtClean="0"/>
              <a:t>Low SES</a:t>
            </a:r>
            <a:r>
              <a:rPr lang="en-US" dirty="0"/>
              <a:t/>
            </a:r>
            <a:br>
              <a:rPr lang="en-US" dirty="0"/>
            </a:br>
            <a:endParaRPr lang="en-US" dirty="0"/>
          </a:p>
        </p:txBody>
      </p:sp>
      <p:sp>
        <p:nvSpPr>
          <p:cNvPr id="3" name="Text Placeholder 2">
            <a:extLst>
              <a:ext uri="{FF2B5EF4-FFF2-40B4-BE49-F238E27FC236}">
                <a16:creationId xmlns="" xmlns:a16="http://schemas.microsoft.com/office/drawing/2014/main" id="{EF99585A-5E1F-40FA-8E64-BB4F04611657}"/>
              </a:ext>
            </a:extLst>
          </p:cNvPr>
          <p:cNvSpPr>
            <a:spLocks noGrp="1"/>
          </p:cNvSpPr>
          <p:nvPr>
            <p:ph type="body" sz="quarter" idx="11"/>
          </p:nvPr>
        </p:nvSpPr>
        <p:spPr>
          <a:xfrm>
            <a:off x="4457700" y="1905000"/>
            <a:ext cx="7219043" cy="3276600"/>
          </a:xfrm>
        </p:spPr>
        <p:txBody>
          <a:bodyPr vert="horz" lIns="91440" tIns="45720" rIns="91440" bIns="45720" rtlCol="0" anchor="t">
            <a:normAutofit/>
          </a:bodyPr>
          <a:lstStyle/>
          <a:p>
            <a:pPr marL="285750" indent="-285750">
              <a:buFont typeface="Arial" charset="0"/>
              <a:buChar char="•"/>
            </a:pPr>
            <a:r>
              <a:rPr lang="en-US" sz="3200" dirty="0" smtClean="0"/>
              <a:t>Income inequality </a:t>
            </a:r>
            <a:r>
              <a:rPr lang="en-US" dirty="0" smtClean="0"/>
              <a:t>(</a:t>
            </a:r>
            <a:r>
              <a:rPr lang="en-US" dirty="0" err="1" smtClean="0"/>
              <a:t>Budiman</a:t>
            </a:r>
            <a:r>
              <a:rPr lang="en-US" dirty="0" smtClean="0"/>
              <a:t>, </a:t>
            </a:r>
            <a:r>
              <a:rPr lang="en-US" dirty="0" err="1" smtClean="0"/>
              <a:t>Cilluffo</a:t>
            </a:r>
            <a:r>
              <a:rPr lang="en-US" dirty="0" smtClean="0"/>
              <a:t>, &amp; Ruiz, 2020)</a:t>
            </a:r>
            <a:endParaRPr lang="en-US" sz="3200" dirty="0" smtClean="0"/>
          </a:p>
          <a:p>
            <a:pPr marL="285750" indent="-285750">
              <a:buFont typeface="Arial" charset="0"/>
              <a:buChar char="•"/>
            </a:pPr>
            <a:r>
              <a:rPr lang="en-US" sz="3200" dirty="0" smtClean="0"/>
              <a:t>Lack of health insurance </a:t>
            </a:r>
          </a:p>
          <a:p>
            <a:pPr marL="285750" indent="-285750">
              <a:buFont typeface="Arial" charset="0"/>
              <a:buChar char="•"/>
            </a:pPr>
            <a:r>
              <a:rPr lang="en-US" sz="3200" dirty="0" smtClean="0"/>
              <a:t>Self-employed ineligible for </a:t>
            </a:r>
            <a:r>
              <a:rPr lang="en-US" sz="3200" dirty="0" err="1" smtClean="0"/>
              <a:t>medicaid</a:t>
            </a:r>
            <a:endParaRPr lang="en-US" sz="3200" dirty="0" smtClean="0"/>
          </a:p>
          <a:p>
            <a:pPr marL="285750" indent="-285750">
              <a:buFont typeface="Arial" charset="0"/>
              <a:buChar char="•"/>
            </a:pP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6044039"/>
      </p:ext>
    </p:extLst>
  </p:cSld>
  <p:clrMapOvr>
    <a:masterClrMapping/>
  </p:clrMapOvr>
  <mc:AlternateContent xmlns:mc="http://schemas.openxmlformats.org/markup-compatibility/2006" xmlns:p14="http://schemas.microsoft.com/office/powerpoint/2010/main">
    <mc:Choice Requires="p14">
      <p:transition spd="med" p14:dur="700" advTm="54016">
        <p:fade/>
      </p:transition>
    </mc:Choice>
    <mc:Fallback xmlns="">
      <p:transition spd="med" advTm="540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ECE50E06-E63E-4F56-A2A4-9E76FE39B5A4}"/>
              </a:ext>
            </a:extLst>
          </p:cNvPr>
          <p:cNvSpPr>
            <a:spLocks noGrp="1"/>
          </p:cNvSpPr>
          <p:nvPr>
            <p:ph type="title"/>
          </p:nvPr>
        </p:nvSpPr>
        <p:spPr/>
        <p:txBody>
          <a:bodyPr/>
          <a:lstStyle/>
          <a:p>
            <a:r>
              <a:rPr lang="en-US" dirty="0" smtClean="0"/>
              <a:t>Women’s Health</a:t>
            </a:r>
            <a:endParaRPr lang="en-US" dirty="0"/>
          </a:p>
        </p:txBody>
      </p:sp>
      <p:sp>
        <p:nvSpPr>
          <p:cNvPr id="3" name="Text Placeholder 2">
            <a:extLst>
              <a:ext uri="{FF2B5EF4-FFF2-40B4-BE49-F238E27FC236}">
                <a16:creationId xmlns="" xmlns:a16="http://schemas.microsoft.com/office/drawing/2014/main" id="{00F984E2-31A5-468B-BDD2-9BF3D346F298}"/>
              </a:ext>
            </a:extLst>
          </p:cNvPr>
          <p:cNvSpPr>
            <a:spLocks noGrp="1"/>
          </p:cNvSpPr>
          <p:nvPr>
            <p:ph type="body" sz="quarter" idx="11"/>
          </p:nvPr>
        </p:nvSpPr>
        <p:spPr>
          <a:xfrm>
            <a:off x="762000" y="1905000"/>
            <a:ext cx="5334000" cy="4470400"/>
          </a:xfrm>
        </p:spPr>
        <p:txBody>
          <a:bodyPr>
            <a:noAutofit/>
          </a:bodyPr>
          <a:lstStyle/>
          <a:p>
            <a:pPr lvl="1"/>
            <a:r>
              <a:rPr lang="en-US" sz="3200" dirty="0" smtClean="0"/>
              <a:t>Cervical Cancer</a:t>
            </a:r>
          </a:p>
          <a:p>
            <a:pPr lvl="2"/>
            <a:r>
              <a:rPr lang="en-US" sz="3200" dirty="0" smtClean="0"/>
              <a:t>Vietnamese-American Women – 50%-70%</a:t>
            </a:r>
          </a:p>
          <a:p>
            <a:pPr lvl="2"/>
            <a:r>
              <a:rPr lang="en-US" sz="3200" dirty="0" smtClean="0"/>
              <a:t>General USA Women Population – 90% </a:t>
            </a:r>
            <a:endParaRPr lang="en-US" sz="3200" dirty="0"/>
          </a:p>
          <a:p>
            <a:pPr lvl="2"/>
            <a:r>
              <a:rPr lang="en-US" sz="3200" dirty="0" smtClean="0"/>
              <a:t>Highest rate of invasive cervical cancer among all ethnic group in USA </a:t>
            </a:r>
            <a:r>
              <a:rPr lang="en-US" sz="1800" dirty="0" smtClean="0"/>
              <a:t>(Tung</a:t>
            </a:r>
            <a:r>
              <a:rPr lang="en-US" sz="1800" dirty="0"/>
              <a:t>, Nguyen, &amp; Tran, 2008)</a:t>
            </a:r>
          </a:p>
          <a:p>
            <a:pPr lvl="2"/>
            <a:endParaRPr lang="en-US" sz="3200" dirty="0" smtClean="0"/>
          </a:p>
        </p:txBody>
      </p:sp>
      <p:pic>
        <p:nvPicPr>
          <p:cNvPr id="7" name="Picture Placeholder 6"/>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2222" t="2349" r="-2222" b="23091"/>
          <a:stretch/>
        </p:blipFill>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3375856"/>
      </p:ext>
    </p:extLst>
  </p:cSld>
  <p:clrMapOvr>
    <a:masterClrMapping/>
  </p:clrMapOvr>
  <mc:AlternateContent xmlns:mc="http://schemas.openxmlformats.org/markup-compatibility/2006" xmlns:p14="http://schemas.microsoft.com/office/powerpoint/2010/main">
    <mc:Choice Requires="p14">
      <p:transition spd="slow" p14:dur="2000" advTm="48208"/>
    </mc:Choice>
    <mc:Fallback xmlns="">
      <p:transition spd="slow" advTm="4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_Office Theme">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s_Collaboration_Space_Locked xmlns="dc90a1e4-d20d-4a79-bf41-841c719bd4ca" xsi:nil="true"/>
    <AppVersion xmlns="dc90a1e4-d20d-4a79-bf41-841c719bd4ca" xsi:nil="true"/>
    <Teachers xmlns="dc90a1e4-d20d-4a79-bf41-841c719bd4ca">
      <UserInfo>
        <DisplayName/>
        <AccountId xsi:nil="true"/>
        <AccountType/>
      </UserInfo>
    </Teachers>
    <Student_Groups xmlns="dc90a1e4-d20d-4a79-bf41-841c719bd4ca">
      <UserInfo>
        <DisplayName/>
        <AccountId xsi:nil="true"/>
        <AccountType/>
      </UserInfo>
    </Student_Groups>
    <Distribution_Groups xmlns="dc90a1e4-d20d-4a79-bf41-841c719bd4ca" xsi:nil="true"/>
    <Self_Registration_Enabled xmlns="dc90a1e4-d20d-4a79-bf41-841c719bd4ca" xsi:nil="true"/>
    <LMS_Mappings xmlns="dc90a1e4-d20d-4a79-bf41-841c719bd4ca" xsi:nil="true"/>
    <Invited_Students xmlns="dc90a1e4-d20d-4a79-bf41-841c719bd4ca" xsi:nil="true"/>
    <CultureName xmlns="dc90a1e4-d20d-4a79-bf41-841c719bd4ca" xsi:nil="true"/>
    <Templates xmlns="dc90a1e4-d20d-4a79-bf41-841c719bd4ca" xsi:nil="true"/>
    <Has_Teacher_Only_SectionGroup xmlns="dc90a1e4-d20d-4a79-bf41-841c719bd4ca" xsi:nil="true"/>
    <DefaultSectionNames xmlns="dc90a1e4-d20d-4a79-bf41-841c719bd4ca" xsi:nil="true"/>
    <TeamsChannelId xmlns="dc90a1e4-d20d-4a79-bf41-841c719bd4ca" xsi:nil="true"/>
    <Invited_Teachers xmlns="dc90a1e4-d20d-4a79-bf41-841c719bd4ca" xsi:nil="true"/>
    <IsNotebookLocked xmlns="dc90a1e4-d20d-4a79-bf41-841c719bd4ca" xsi:nil="true"/>
    <Owner xmlns="dc90a1e4-d20d-4a79-bf41-841c719bd4ca">
      <UserInfo>
        <DisplayName/>
        <AccountId xsi:nil="true"/>
        <AccountType/>
      </UserInfo>
    </Owner>
    <Students xmlns="dc90a1e4-d20d-4a79-bf41-841c719bd4ca">
      <UserInfo>
        <DisplayName/>
        <AccountId xsi:nil="true"/>
        <AccountType/>
      </UserInfo>
    </Students>
    <Math_Settings xmlns="dc90a1e4-d20d-4a79-bf41-841c719bd4ca" xsi:nil="true"/>
    <NotebookType xmlns="dc90a1e4-d20d-4a79-bf41-841c719bd4ca" xsi:nil="true"/>
    <FolderType xmlns="dc90a1e4-d20d-4a79-bf41-841c719bd4c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0B188A25316549A6843070B9C7BDB4" ma:contentTypeVersion="22" ma:contentTypeDescription="Create a new document." ma:contentTypeScope="" ma:versionID="7236df18acb188408cdc1069b9b6f0da">
  <xsd:schema xmlns:xsd="http://www.w3.org/2001/XMLSchema" xmlns:xs="http://www.w3.org/2001/XMLSchema" xmlns:p="http://schemas.microsoft.com/office/2006/metadata/properties" xmlns:ns2="dc90a1e4-d20d-4a79-bf41-841c719bd4ca" targetNamespace="http://schemas.microsoft.com/office/2006/metadata/properties" ma:root="true" ma:fieldsID="6e7d3c8a1685dce56fb6398956d4d63f" ns2:_="">
    <xsd:import namespace="dc90a1e4-d20d-4a79-bf41-841c719bd4c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0a1e4-d20d-4a79-bf41-841c719bd4ca"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9CE79C-5104-4273-B83B-D03AD839A8F7}">
  <ds:schemaRefs>
    <ds:schemaRef ds:uri="http://schemas.microsoft.com/sharepoint/v3/contenttype/forms"/>
  </ds:schemaRefs>
</ds:datastoreItem>
</file>

<file path=customXml/itemProps2.xml><?xml version="1.0" encoding="utf-8"?>
<ds:datastoreItem xmlns:ds="http://schemas.openxmlformats.org/officeDocument/2006/customXml" ds:itemID="{4E18D074-6F3D-488C-8220-03C2DEFDE85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01BD6156-EE58-44F6-86A8-01F6F12730D5}"/>
</file>

<file path=docProps/app.xml><?xml version="1.0" encoding="utf-8"?>
<Properties xmlns="http://schemas.openxmlformats.org/officeDocument/2006/extended-properties" xmlns:vt="http://schemas.openxmlformats.org/officeDocument/2006/docPropsVTypes">
  <Template>tf10131490_win32</Template>
  <TotalTime>0</TotalTime>
  <Words>722</Words>
  <Application>Microsoft Macintosh PowerPoint</Application>
  <PresentationFormat>Widescreen</PresentationFormat>
  <Paragraphs>151</Paragraphs>
  <Slides>20</Slides>
  <Notes>19</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Segoe UI</vt:lpstr>
      <vt:lpstr>1_Office Theme</vt:lpstr>
      <vt:lpstr>Treatment Consideration for Vietnamese Americans ________  Brian Nguyen, MSW Candidate ‘21</vt:lpstr>
      <vt:lpstr>Who are Vietnamese Americans? </vt:lpstr>
      <vt:lpstr>Immigration to the United States </vt:lpstr>
      <vt:lpstr>Large Vietnamese Population in United States</vt:lpstr>
      <vt:lpstr>Health Disparity </vt:lpstr>
      <vt:lpstr>Language</vt:lpstr>
      <vt:lpstr>Cultural Barriers</vt:lpstr>
      <vt:lpstr>Low SES </vt:lpstr>
      <vt:lpstr>Women’s Health</vt:lpstr>
      <vt:lpstr>Transtheoretical Model (TTM)</vt:lpstr>
      <vt:lpstr>PowerPoint Presentation</vt:lpstr>
      <vt:lpstr>Mental Illness</vt:lpstr>
      <vt:lpstr>Cultural Barriers</vt:lpstr>
      <vt:lpstr>Adolescents and Youth</vt:lpstr>
      <vt:lpstr>Seniors</vt:lpstr>
      <vt:lpstr>In the literature (Fancher, Ton, Meyer, Ho, &amp; Paterniti, 2009)</vt:lpstr>
      <vt:lpstr>Suggestions</vt:lpstr>
      <vt:lpstr>References </vt:lpstr>
      <vt:lpstr>References </vt:lpstr>
      <vt:lpstr>PowerPoint Presentation</vt:lpstr>
    </vt:vector>
  </TitlesOfParts>
  <Manager/>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Microsoft Office User</dc:creator>
  <cp:keywords/>
  <dc:description/>
  <cp:lastModifiedBy/>
  <cp:revision>1</cp:revision>
  <dcterms:created xsi:type="dcterms:W3CDTF">2021-04-04T01:55:11Z</dcterms:created>
  <dcterms:modified xsi:type="dcterms:W3CDTF">2021-04-07T05:48:20Z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0x010100860B188A25316549A6843070B9C7BDB4</vt:lpwstr>
  </property>
</Properties>
</file>