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71" r:id="rId3"/>
    <p:sldId id="284" r:id="rId4"/>
    <p:sldId id="264" r:id="rId5"/>
    <p:sldId id="274" r:id="rId6"/>
    <p:sldId id="263" r:id="rId7"/>
    <p:sldId id="262" r:id="rId8"/>
    <p:sldId id="282" r:id="rId9"/>
    <p:sldId id="280" r:id="rId10"/>
    <p:sldId id="260" r:id="rId11"/>
    <p:sldId id="266" r:id="rId12"/>
    <p:sldId id="275" r:id="rId13"/>
    <p:sldId id="267" r:id="rId14"/>
    <p:sldId id="265" r:id="rId15"/>
    <p:sldId id="276" r:id="rId16"/>
    <p:sldId id="268" r:id="rId17"/>
    <p:sldId id="283" r:id="rId18"/>
    <p:sldId id="273" r:id="rId19"/>
    <p:sldId id="286" r:id="rId20"/>
    <p:sldId id="285" r:id="rId21"/>
    <p:sldId id="287" r:id="rId22"/>
    <p:sldId id="28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72750" autoAdjust="0"/>
  </p:normalViewPr>
  <p:slideViewPr>
    <p:cSldViewPr snapToGrid="0">
      <p:cViewPr varScale="1">
        <p:scale>
          <a:sx n="83" d="100"/>
          <a:sy n="83" d="100"/>
        </p:scale>
        <p:origin x="9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0D8D7-9E94-4BF2-80A4-E90573412B24}" type="datetimeFigureOut">
              <a:rPr lang="en-US" smtClean="0"/>
              <a:t>5/28/2021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47459-B423-4BB4-AF39-9DFD7CB0F1F9}" type="slidenum">
              <a:rPr lang="en-US" smtClean="0"/>
              <a:t>‹#›</a:t>
            </a:fld>
            <a:endParaRPr lang="en-US"/>
          </a:p>
        </p:txBody>
      </p:sp>
    </p:spTree>
    <p:extLst>
      <p:ext uri="{BB962C8B-B14F-4D97-AF65-F5344CB8AC3E}">
        <p14:creationId xmlns:p14="http://schemas.microsoft.com/office/powerpoint/2010/main" val="423920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1</a:t>
            </a:fld>
            <a:endParaRPr lang="en-US"/>
          </a:p>
        </p:txBody>
      </p:sp>
    </p:spTree>
    <p:extLst>
      <p:ext uri="{BB962C8B-B14F-4D97-AF65-F5344CB8AC3E}">
        <p14:creationId xmlns:p14="http://schemas.microsoft.com/office/powerpoint/2010/main" val="235481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19</a:t>
            </a:fld>
            <a:endParaRPr lang="en-US"/>
          </a:p>
        </p:txBody>
      </p:sp>
    </p:spTree>
    <p:extLst>
      <p:ext uri="{BB962C8B-B14F-4D97-AF65-F5344CB8AC3E}">
        <p14:creationId xmlns:p14="http://schemas.microsoft.com/office/powerpoint/2010/main" val="2033168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21</a:t>
            </a:fld>
            <a:endParaRPr lang="en-US"/>
          </a:p>
        </p:txBody>
      </p:sp>
    </p:spTree>
    <p:extLst>
      <p:ext uri="{BB962C8B-B14F-4D97-AF65-F5344CB8AC3E}">
        <p14:creationId xmlns:p14="http://schemas.microsoft.com/office/powerpoint/2010/main" val="4163853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4</a:t>
            </a:fld>
            <a:endParaRPr lang="en-US"/>
          </a:p>
        </p:txBody>
      </p:sp>
    </p:spTree>
    <p:extLst>
      <p:ext uri="{BB962C8B-B14F-4D97-AF65-F5344CB8AC3E}">
        <p14:creationId xmlns:p14="http://schemas.microsoft.com/office/powerpoint/2010/main" val="3763982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6</a:t>
            </a:fld>
            <a:endParaRPr lang="en-US"/>
          </a:p>
        </p:txBody>
      </p:sp>
    </p:spTree>
    <p:extLst>
      <p:ext uri="{BB962C8B-B14F-4D97-AF65-F5344CB8AC3E}">
        <p14:creationId xmlns:p14="http://schemas.microsoft.com/office/powerpoint/2010/main" val="2965606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7</a:t>
            </a:fld>
            <a:endParaRPr lang="en-US"/>
          </a:p>
        </p:txBody>
      </p:sp>
    </p:spTree>
    <p:extLst>
      <p:ext uri="{BB962C8B-B14F-4D97-AF65-F5344CB8AC3E}">
        <p14:creationId xmlns:p14="http://schemas.microsoft.com/office/powerpoint/2010/main" val="2406273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8</a:t>
            </a:fld>
            <a:endParaRPr lang="en-US"/>
          </a:p>
        </p:txBody>
      </p:sp>
    </p:spTree>
    <p:extLst>
      <p:ext uri="{BB962C8B-B14F-4D97-AF65-F5344CB8AC3E}">
        <p14:creationId xmlns:p14="http://schemas.microsoft.com/office/powerpoint/2010/main" val="60855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9</a:t>
            </a:fld>
            <a:endParaRPr lang="en-US"/>
          </a:p>
        </p:txBody>
      </p:sp>
    </p:spTree>
    <p:extLst>
      <p:ext uri="{BB962C8B-B14F-4D97-AF65-F5344CB8AC3E}">
        <p14:creationId xmlns:p14="http://schemas.microsoft.com/office/powerpoint/2010/main" val="288916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13</a:t>
            </a:fld>
            <a:endParaRPr lang="en-US"/>
          </a:p>
        </p:txBody>
      </p:sp>
    </p:spTree>
    <p:extLst>
      <p:ext uri="{BB962C8B-B14F-4D97-AF65-F5344CB8AC3E}">
        <p14:creationId xmlns:p14="http://schemas.microsoft.com/office/powerpoint/2010/main" val="690431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15</a:t>
            </a:fld>
            <a:endParaRPr lang="en-US"/>
          </a:p>
        </p:txBody>
      </p:sp>
    </p:spTree>
    <p:extLst>
      <p:ext uri="{BB962C8B-B14F-4D97-AF65-F5344CB8AC3E}">
        <p14:creationId xmlns:p14="http://schemas.microsoft.com/office/powerpoint/2010/main" val="187960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47459-B423-4BB4-AF39-9DFD7CB0F1F9}" type="slidenum">
              <a:rPr lang="en-US" smtClean="0"/>
              <a:t>18</a:t>
            </a:fld>
            <a:endParaRPr lang="en-US"/>
          </a:p>
        </p:txBody>
      </p:sp>
    </p:spTree>
    <p:extLst>
      <p:ext uri="{BB962C8B-B14F-4D97-AF65-F5344CB8AC3E}">
        <p14:creationId xmlns:p14="http://schemas.microsoft.com/office/powerpoint/2010/main" val="2285412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5/28/2021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2.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innisintegrativetherapy.com/blog/2017/11/21/calming-a-wigged-out-autonomic-nervous-system-using-the-vagus-nerve" TargetMode="External"/><Relationship Id="rId5" Type="http://schemas.openxmlformats.org/officeDocument/2006/relationships/hyperlink" Target="https://www.rickhanson.net/relaxed-content-part-one-activating-parasympathetic-wing-nervous-system/" TargetMode="External"/><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02/jts.2218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oi.org/10.3389/fnhum.2018.0039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hyperlink" Target="https://www.ptsd.va.gov/publications/rq_docs/V31N2.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pa.org/monitor/2013/06/addic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E5B9-D2A6-495F-B9AD-ED8BBFFFA91F}"/>
              </a:ext>
            </a:extLst>
          </p:cNvPr>
          <p:cNvSpPr>
            <a:spLocks noGrp="1"/>
          </p:cNvSpPr>
          <p:nvPr>
            <p:ph type="ctrTitle"/>
          </p:nvPr>
        </p:nvSpPr>
        <p:spPr/>
        <p:txBody>
          <a:bodyPr>
            <a:normAutofit/>
          </a:bodyPr>
          <a:lstStyle/>
          <a:p>
            <a:r>
              <a:rPr lang="en-US" dirty="0"/>
              <a:t>Somatic Psychotherapy in substance use treatment</a:t>
            </a:r>
          </a:p>
        </p:txBody>
      </p:sp>
      <p:sp>
        <p:nvSpPr>
          <p:cNvPr id="3" name="Subtitle 2">
            <a:extLst>
              <a:ext uri="{FF2B5EF4-FFF2-40B4-BE49-F238E27FC236}">
                <a16:creationId xmlns:a16="http://schemas.microsoft.com/office/drawing/2014/main" id="{87E4DB1A-552A-45B4-9FCC-6CE3BC11758F}"/>
              </a:ext>
            </a:extLst>
          </p:cNvPr>
          <p:cNvSpPr>
            <a:spLocks noGrp="1"/>
          </p:cNvSpPr>
          <p:nvPr>
            <p:ph type="subTitle" idx="1"/>
          </p:nvPr>
        </p:nvSpPr>
        <p:spPr>
          <a:xfrm>
            <a:off x="3962399" y="5056430"/>
            <a:ext cx="7197726" cy="1405467"/>
          </a:xfrm>
        </p:spPr>
        <p:txBody>
          <a:bodyPr/>
          <a:lstStyle/>
          <a:p>
            <a:r>
              <a:rPr lang="en-US" dirty="0"/>
              <a:t>Elle Townsend</a:t>
            </a:r>
          </a:p>
        </p:txBody>
      </p:sp>
      <p:pic>
        <p:nvPicPr>
          <p:cNvPr id="4" name="Slide 1">
            <a:hlinkClick r:id="" action="ppaction://media"/>
            <a:extLst>
              <a:ext uri="{FF2B5EF4-FFF2-40B4-BE49-F238E27FC236}">
                <a16:creationId xmlns:a16="http://schemas.microsoft.com/office/drawing/2014/main" id="{EA6D72AB-927A-438D-9D82-43A1E6CE3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7038" y="6055497"/>
            <a:ext cx="406400" cy="406400"/>
          </a:xfrm>
          <a:prstGeom prst="rect">
            <a:avLst/>
          </a:prstGeom>
        </p:spPr>
      </p:pic>
    </p:spTree>
    <p:extLst>
      <p:ext uri="{BB962C8B-B14F-4D97-AF65-F5344CB8AC3E}">
        <p14:creationId xmlns:p14="http://schemas.microsoft.com/office/powerpoint/2010/main" val="67430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C0BF-DDC3-4FBF-B44D-1EC5A1568E85}"/>
              </a:ext>
            </a:extLst>
          </p:cNvPr>
          <p:cNvSpPr>
            <a:spLocks noGrp="1"/>
          </p:cNvSpPr>
          <p:nvPr>
            <p:ph type="title"/>
          </p:nvPr>
        </p:nvSpPr>
        <p:spPr/>
        <p:txBody>
          <a:bodyPr/>
          <a:lstStyle/>
          <a:p>
            <a:r>
              <a:rPr lang="en-US" dirty="0"/>
              <a:t>Practical suggestions for implementation in substance use treatment</a:t>
            </a:r>
          </a:p>
        </p:txBody>
      </p:sp>
      <p:sp>
        <p:nvSpPr>
          <p:cNvPr id="3" name="Content Placeholder 2">
            <a:extLst>
              <a:ext uri="{FF2B5EF4-FFF2-40B4-BE49-F238E27FC236}">
                <a16:creationId xmlns:a16="http://schemas.microsoft.com/office/drawing/2014/main" id="{9CE253B4-729A-489C-AA1E-93A65DB35D36}"/>
              </a:ext>
            </a:extLst>
          </p:cNvPr>
          <p:cNvSpPr>
            <a:spLocks noGrp="1"/>
          </p:cNvSpPr>
          <p:nvPr>
            <p:ph idx="1"/>
          </p:nvPr>
        </p:nvSpPr>
        <p:spPr>
          <a:xfrm>
            <a:off x="599303" y="2747548"/>
            <a:ext cx="10131425" cy="3649133"/>
          </a:xfrm>
        </p:spPr>
        <p:txBody>
          <a:bodyPr/>
          <a:lstStyle/>
          <a:p>
            <a:r>
              <a:rPr lang="en-US" dirty="0"/>
              <a:t>Arriving/orienting</a:t>
            </a:r>
          </a:p>
          <a:p>
            <a:r>
              <a:rPr lang="en-US" dirty="0"/>
              <a:t>Normalizing survival responses</a:t>
            </a:r>
          </a:p>
          <a:p>
            <a:r>
              <a:rPr lang="en-US" dirty="0"/>
              <a:t>Co-regulation</a:t>
            </a:r>
          </a:p>
          <a:p>
            <a:r>
              <a:rPr lang="en-US" dirty="0"/>
              <a:t>Working with the </a:t>
            </a:r>
            <a:r>
              <a:rPr lang="en-US" dirty="0" err="1"/>
              <a:t>vagus</a:t>
            </a:r>
            <a:r>
              <a:rPr lang="en-US" dirty="0"/>
              <a:t> nerve</a:t>
            </a:r>
          </a:p>
          <a:p>
            <a:r>
              <a:rPr lang="en-US" dirty="0"/>
              <a:t>Titration and pacing</a:t>
            </a:r>
          </a:p>
          <a:p>
            <a:r>
              <a:rPr lang="en-US" dirty="0"/>
              <a:t>Attention to body</a:t>
            </a:r>
          </a:p>
          <a:p>
            <a:endParaRPr lang="en-US" dirty="0"/>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56F46ECA-D9AF-43DB-AE8F-89A0B5938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135" y="6070600"/>
            <a:ext cx="406400" cy="406400"/>
          </a:xfrm>
          <a:prstGeom prst="rect">
            <a:avLst/>
          </a:prstGeom>
        </p:spPr>
      </p:pic>
    </p:spTree>
    <p:extLst>
      <p:ext uri="{BB962C8B-B14F-4D97-AF65-F5344CB8AC3E}">
        <p14:creationId xmlns:p14="http://schemas.microsoft.com/office/powerpoint/2010/main" val="46873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E3CF-CB6C-40A8-8658-6E418EAF86EE}"/>
              </a:ext>
            </a:extLst>
          </p:cNvPr>
          <p:cNvSpPr>
            <a:spLocks noGrp="1"/>
          </p:cNvSpPr>
          <p:nvPr>
            <p:ph type="title"/>
          </p:nvPr>
        </p:nvSpPr>
        <p:spPr/>
        <p:txBody>
          <a:bodyPr/>
          <a:lstStyle/>
          <a:p>
            <a:r>
              <a:rPr lang="en-US" dirty="0"/>
              <a:t>Arriving/Orienting</a:t>
            </a:r>
          </a:p>
        </p:txBody>
      </p:sp>
      <p:sp>
        <p:nvSpPr>
          <p:cNvPr id="3" name="Content Placeholder 2">
            <a:extLst>
              <a:ext uri="{FF2B5EF4-FFF2-40B4-BE49-F238E27FC236}">
                <a16:creationId xmlns:a16="http://schemas.microsoft.com/office/drawing/2014/main" id="{4D91DBCA-5374-45DF-899E-0648E4D6A1CB}"/>
              </a:ext>
            </a:extLst>
          </p:cNvPr>
          <p:cNvSpPr>
            <a:spLocks noGrp="1"/>
          </p:cNvSpPr>
          <p:nvPr>
            <p:ph idx="1"/>
          </p:nvPr>
        </p:nvSpPr>
        <p:spPr/>
        <p:txBody>
          <a:bodyPr>
            <a:normAutofit/>
          </a:bodyPr>
          <a:lstStyle/>
          <a:p>
            <a:r>
              <a:rPr lang="en-US" dirty="0"/>
              <a:t>Allowing the time necessary to fully transition into the task at hand , taking in information from the environment, noticing body sensations</a:t>
            </a:r>
          </a:p>
          <a:p>
            <a:endParaRPr lang="en-US" dirty="0"/>
          </a:p>
          <a:p>
            <a:r>
              <a:rPr lang="en-US" dirty="0"/>
              <a:t>Enable nervous system to settle, prevents overwhelm, develops mindfulness, body awareness, and connection with self, provides opportunity to check in with self for cues about safety, emotional state, and boundaries</a:t>
            </a:r>
          </a:p>
          <a:p>
            <a:pPr marL="0" indent="0">
              <a:buNone/>
            </a:pPr>
            <a:r>
              <a:rPr lang="en-US" dirty="0"/>
              <a:t>                                                                                                                                                    </a:t>
            </a:r>
          </a:p>
          <a:p>
            <a:r>
              <a:rPr lang="en-US" dirty="0"/>
              <a:t>                                                                                                                                                </a:t>
            </a:r>
            <a:r>
              <a:rPr lang="en-US" sz="2400" dirty="0"/>
              <a:t>Demonstration</a:t>
            </a:r>
            <a:endParaRPr lang="en-US" dirty="0"/>
          </a:p>
        </p:txBody>
      </p:sp>
      <p:pic>
        <p:nvPicPr>
          <p:cNvPr id="4" name="Arriving intro ">
            <a:hlinkClick r:id="" action="ppaction://media"/>
            <a:extLst>
              <a:ext uri="{FF2B5EF4-FFF2-40B4-BE49-F238E27FC236}">
                <a16:creationId xmlns:a16="http://schemas.microsoft.com/office/drawing/2014/main" id="{83ADF22E-FB2E-4F7F-8ED3-5455C5A70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173" y="6217508"/>
            <a:ext cx="406400" cy="406400"/>
          </a:xfrm>
          <a:prstGeom prst="rect">
            <a:avLst/>
          </a:prstGeom>
        </p:spPr>
      </p:pic>
      <p:pic>
        <p:nvPicPr>
          <p:cNvPr id="5" name="Arrival Demo">
            <a:hlinkClick r:id="" action="ppaction://media"/>
            <a:extLst>
              <a:ext uri="{FF2B5EF4-FFF2-40B4-BE49-F238E27FC236}">
                <a16:creationId xmlns:a16="http://schemas.microsoft.com/office/drawing/2014/main" id="{B83D38EC-CE63-4630-9498-4885AA2227B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66195" y="6045200"/>
            <a:ext cx="406400" cy="406400"/>
          </a:xfrm>
          <a:prstGeom prst="rect">
            <a:avLst/>
          </a:prstGeom>
        </p:spPr>
      </p:pic>
      <p:sp>
        <p:nvSpPr>
          <p:cNvPr id="6" name="Rectangle 5">
            <a:extLst>
              <a:ext uri="{FF2B5EF4-FFF2-40B4-BE49-F238E27FC236}">
                <a16:creationId xmlns:a16="http://schemas.microsoft.com/office/drawing/2014/main" id="{152F3754-87D1-45C8-AC6D-4B1CD2A505D1}"/>
              </a:ext>
            </a:extLst>
          </p:cNvPr>
          <p:cNvSpPr/>
          <p:nvPr/>
        </p:nvSpPr>
        <p:spPr>
          <a:xfrm>
            <a:off x="7858897" y="4670854"/>
            <a:ext cx="3311611" cy="207593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C74513-C9D7-433E-A7C1-9B6405143EC4}"/>
              </a:ext>
            </a:extLst>
          </p:cNvPr>
          <p:cNvSpPr/>
          <p:nvPr/>
        </p:nvSpPr>
        <p:spPr>
          <a:xfrm>
            <a:off x="7970108" y="4769708"/>
            <a:ext cx="3113903" cy="1854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4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7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1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E3CF-CB6C-40A8-8658-6E418EAF86EE}"/>
              </a:ext>
            </a:extLst>
          </p:cNvPr>
          <p:cNvSpPr>
            <a:spLocks noGrp="1"/>
          </p:cNvSpPr>
          <p:nvPr>
            <p:ph type="title"/>
          </p:nvPr>
        </p:nvSpPr>
        <p:spPr/>
        <p:txBody>
          <a:bodyPr/>
          <a:lstStyle/>
          <a:p>
            <a:r>
              <a:rPr lang="en-US" dirty="0"/>
              <a:t>Arriving/orienting</a:t>
            </a:r>
          </a:p>
        </p:txBody>
      </p:sp>
      <p:sp>
        <p:nvSpPr>
          <p:cNvPr id="3" name="Content Placeholder 2">
            <a:extLst>
              <a:ext uri="{FF2B5EF4-FFF2-40B4-BE49-F238E27FC236}">
                <a16:creationId xmlns:a16="http://schemas.microsoft.com/office/drawing/2014/main" id="{4D91DBCA-5374-45DF-899E-0648E4D6A1CB}"/>
              </a:ext>
            </a:extLst>
          </p:cNvPr>
          <p:cNvSpPr>
            <a:spLocks noGrp="1"/>
          </p:cNvSpPr>
          <p:nvPr>
            <p:ph idx="1"/>
          </p:nvPr>
        </p:nvSpPr>
        <p:spPr>
          <a:xfrm>
            <a:off x="318829" y="1808434"/>
            <a:ext cx="8495269" cy="3649133"/>
          </a:xfrm>
        </p:spPr>
        <p:txBody>
          <a:bodyPr>
            <a:normAutofit/>
          </a:bodyPr>
          <a:lstStyle/>
          <a:p>
            <a:r>
              <a:rPr lang="en-US" sz="2400" dirty="0"/>
              <a:t>Concept is applicable to nearly any setting</a:t>
            </a:r>
          </a:p>
          <a:p>
            <a:pPr lvl="1"/>
            <a:r>
              <a:rPr lang="en-US" sz="2000" dirty="0"/>
              <a:t>Formally guided process (like the demo) </a:t>
            </a:r>
          </a:p>
          <a:p>
            <a:pPr lvl="1"/>
            <a:r>
              <a:rPr lang="en-US" sz="2000" dirty="0"/>
              <a:t>Taking a breath before beginning your appointment</a:t>
            </a:r>
          </a:p>
          <a:p>
            <a:pPr lvl="1"/>
            <a:r>
              <a:rPr lang="en-US" sz="2000" dirty="0"/>
              <a:t>Making explicit when transitions are happening</a:t>
            </a:r>
          </a:p>
          <a:p>
            <a:pPr lvl="1"/>
            <a:r>
              <a:rPr lang="en-US" sz="2000" dirty="0"/>
              <a:t>Inviting people to pause and check in with themselves before engaging</a:t>
            </a:r>
          </a:p>
        </p:txBody>
      </p:sp>
      <p:pic>
        <p:nvPicPr>
          <p:cNvPr id="4" name="Arriving continune">
            <a:hlinkClick r:id="" action="ppaction://media"/>
            <a:extLst>
              <a:ext uri="{FF2B5EF4-FFF2-40B4-BE49-F238E27FC236}">
                <a16:creationId xmlns:a16="http://schemas.microsoft.com/office/drawing/2014/main" id="{531999CE-4B23-4429-AE1D-5A24A1F8E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4433" y="6045200"/>
            <a:ext cx="406400" cy="406400"/>
          </a:xfrm>
          <a:prstGeom prst="rect">
            <a:avLst/>
          </a:prstGeom>
        </p:spPr>
      </p:pic>
      <p:pic>
        <p:nvPicPr>
          <p:cNvPr id="5" name="Recorded Sound">
            <a:hlinkClick r:id="" action="ppaction://media"/>
            <a:extLst>
              <a:ext uri="{FF2B5EF4-FFF2-40B4-BE49-F238E27FC236}">
                <a16:creationId xmlns:a16="http://schemas.microsoft.com/office/drawing/2014/main" id="{832EFBC1-2BD3-452E-BE6A-5C1DB6DA468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403961" y="4105763"/>
            <a:ext cx="406400" cy="406400"/>
          </a:xfrm>
          <a:prstGeom prst="rect">
            <a:avLst/>
          </a:prstGeom>
        </p:spPr>
      </p:pic>
      <p:sp>
        <p:nvSpPr>
          <p:cNvPr id="6" name="TextBox 5">
            <a:extLst>
              <a:ext uri="{FF2B5EF4-FFF2-40B4-BE49-F238E27FC236}">
                <a16:creationId xmlns:a16="http://schemas.microsoft.com/office/drawing/2014/main" id="{E620A2C7-5105-4913-A4CD-9B9E5734FF65}"/>
              </a:ext>
            </a:extLst>
          </p:cNvPr>
          <p:cNvSpPr txBox="1"/>
          <p:nvPr/>
        </p:nvSpPr>
        <p:spPr>
          <a:xfrm>
            <a:off x="9341151" y="2402585"/>
            <a:ext cx="2532020" cy="1569660"/>
          </a:xfrm>
          <a:prstGeom prst="rect">
            <a:avLst/>
          </a:prstGeom>
          <a:noFill/>
          <a:ln w="38100">
            <a:solidFill>
              <a:schemeClr val="accent1"/>
            </a:solidFill>
          </a:ln>
        </p:spPr>
        <p:txBody>
          <a:bodyPr wrap="square" rtlCol="0">
            <a:spAutoFit/>
          </a:bodyPr>
          <a:lstStyle/>
          <a:p>
            <a:pPr algn="ctr"/>
            <a:r>
              <a:rPr lang="en-US" sz="2400" dirty="0"/>
              <a:t>Example of a super quick invitation to orient to a transition</a:t>
            </a:r>
          </a:p>
        </p:txBody>
      </p:sp>
    </p:spTree>
    <p:extLst>
      <p:ext uri="{BB962C8B-B14F-4D97-AF65-F5344CB8AC3E}">
        <p14:creationId xmlns:p14="http://schemas.microsoft.com/office/powerpoint/2010/main" val="38928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2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C8B11-6CC9-453D-9974-470CDBB7407C}"/>
              </a:ext>
            </a:extLst>
          </p:cNvPr>
          <p:cNvSpPr>
            <a:spLocks noGrp="1"/>
          </p:cNvSpPr>
          <p:nvPr>
            <p:ph type="title"/>
          </p:nvPr>
        </p:nvSpPr>
        <p:spPr/>
        <p:txBody>
          <a:bodyPr/>
          <a:lstStyle/>
          <a:p>
            <a:r>
              <a:rPr lang="en-US" dirty="0"/>
              <a:t>Survival Responses</a:t>
            </a:r>
          </a:p>
        </p:txBody>
      </p:sp>
      <p:sp>
        <p:nvSpPr>
          <p:cNvPr id="3" name="Content Placeholder 2">
            <a:extLst>
              <a:ext uri="{FF2B5EF4-FFF2-40B4-BE49-F238E27FC236}">
                <a16:creationId xmlns:a16="http://schemas.microsoft.com/office/drawing/2014/main" id="{3640AC51-B8E7-436C-8B78-A887C80E333E}"/>
              </a:ext>
            </a:extLst>
          </p:cNvPr>
          <p:cNvSpPr>
            <a:spLocks noGrp="1"/>
          </p:cNvSpPr>
          <p:nvPr>
            <p:ph idx="1"/>
          </p:nvPr>
        </p:nvSpPr>
        <p:spPr>
          <a:xfrm>
            <a:off x="685802" y="2142067"/>
            <a:ext cx="4293972" cy="3649133"/>
          </a:xfrm>
        </p:spPr>
        <p:txBody>
          <a:bodyPr/>
          <a:lstStyle/>
          <a:p>
            <a:r>
              <a:rPr lang="en-US" dirty="0"/>
              <a:t>Acknowledge and normalize survival responses</a:t>
            </a:r>
          </a:p>
          <a:p>
            <a:r>
              <a:rPr lang="en-US" dirty="0"/>
              <a:t>Psychoeducation around survival responses may fit well with psychoeducation on the neuroscience of addiction </a:t>
            </a:r>
          </a:p>
        </p:txBody>
      </p:sp>
      <p:pic>
        <p:nvPicPr>
          <p:cNvPr id="1026" name="Picture 2" descr="LA Johnson/NPR">
            <a:extLst>
              <a:ext uri="{FF2B5EF4-FFF2-40B4-BE49-F238E27FC236}">
                <a16:creationId xmlns:a16="http://schemas.microsoft.com/office/drawing/2014/main" id="{0D9B7F9A-229B-450F-A606-E504424EC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09" y="1337733"/>
            <a:ext cx="6710276" cy="447213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1E37684A-B8E2-42B6-8054-EF8BD139C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4875" y="5664200"/>
            <a:ext cx="406400" cy="406400"/>
          </a:xfrm>
          <a:prstGeom prst="rect">
            <a:avLst/>
          </a:prstGeom>
        </p:spPr>
      </p:pic>
    </p:spTree>
    <p:extLst>
      <p:ext uri="{BB962C8B-B14F-4D97-AF65-F5344CB8AC3E}">
        <p14:creationId xmlns:p14="http://schemas.microsoft.com/office/powerpoint/2010/main" val="39970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1B086-8C89-4D9A-9DBC-A63E2A3A01D9}"/>
              </a:ext>
            </a:extLst>
          </p:cNvPr>
          <p:cNvSpPr>
            <a:spLocks noGrp="1"/>
          </p:cNvSpPr>
          <p:nvPr>
            <p:ph type="title"/>
          </p:nvPr>
        </p:nvSpPr>
        <p:spPr/>
        <p:txBody>
          <a:bodyPr/>
          <a:lstStyle/>
          <a:p>
            <a:r>
              <a:rPr lang="en-US" dirty="0"/>
              <a:t>Co-Regulation</a:t>
            </a:r>
          </a:p>
        </p:txBody>
      </p:sp>
      <p:sp>
        <p:nvSpPr>
          <p:cNvPr id="3" name="Content Placeholder 2">
            <a:extLst>
              <a:ext uri="{FF2B5EF4-FFF2-40B4-BE49-F238E27FC236}">
                <a16:creationId xmlns:a16="http://schemas.microsoft.com/office/drawing/2014/main" id="{607CAE50-1C11-4656-8312-FC48F7416AED}"/>
              </a:ext>
            </a:extLst>
          </p:cNvPr>
          <p:cNvSpPr>
            <a:spLocks noGrp="1"/>
          </p:cNvSpPr>
          <p:nvPr>
            <p:ph idx="1"/>
          </p:nvPr>
        </p:nvSpPr>
        <p:spPr/>
        <p:txBody>
          <a:bodyPr/>
          <a:lstStyle/>
          <a:p>
            <a:r>
              <a:rPr lang="en-US" dirty="0"/>
              <a:t>Your own settled nervous system can be a huge support. As social beings we respond to cues from others (both to activate and settle) </a:t>
            </a:r>
          </a:p>
          <a:p>
            <a:pPr lvl="1"/>
            <a:r>
              <a:rPr lang="en-US" dirty="0"/>
              <a:t>Checking into your own level of activation</a:t>
            </a:r>
          </a:p>
          <a:p>
            <a:pPr lvl="1"/>
            <a:r>
              <a:rPr lang="en-US" dirty="0"/>
              <a:t>Practicing ways of settling your own nervous system </a:t>
            </a:r>
          </a:p>
          <a:p>
            <a:pPr lvl="1"/>
            <a:r>
              <a:rPr lang="en-US" dirty="0"/>
              <a:t>Attunement </a:t>
            </a:r>
          </a:p>
          <a:p>
            <a:endParaRPr lang="en-US" dirty="0"/>
          </a:p>
        </p:txBody>
      </p:sp>
      <p:pic>
        <p:nvPicPr>
          <p:cNvPr id="4" name="co reg">
            <a:hlinkClick r:id="" action="ppaction://media"/>
            <a:extLst>
              <a:ext uri="{FF2B5EF4-FFF2-40B4-BE49-F238E27FC236}">
                <a16:creationId xmlns:a16="http://schemas.microsoft.com/office/drawing/2014/main" id="{08CB71C4-97C3-4166-A829-432607168C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03859" y="6045200"/>
            <a:ext cx="406400" cy="406400"/>
          </a:xfrm>
          <a:prstGeom prst="rect">
            <a:avLst/>
          </a:prstGeom>
        </p:spPr>
      </p:pic>
    </p:spTree>
    <p:extLst>
      <p:ext uri="{BB962C8B-B14F-4D97-AF65-F5344CB8AC3E}">
        <p14:creationId xmlns:p14="http://schemas.microsoft.com/office/powerpoint/2010/main" val="225722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9C7E-D54F-48A1-B057-B0FEE8C6D091}"/>
              </a:ext>
            </a:extLst>
          </p:cNvPr>
          <p:cNvSpPr>
            <a:spLocks noGrp="1"/>
          </p:cNvSpPr>
          <p:nvPr>
            <p:ph type="title"/>
          </p:nvPr>
        </p:nvSpPr>
        <p:spPr/>
        <p:txBody>
          <a:bodyPr/>
          <a:lstStyle/>
          <a:p>
            <a:r>
              <a:rPr lang="en-US" dirty="0"/>
              <a:t>Working with the </a:t>
            </a:r>
            <a:r>
              <a:rPr lang="en-US" dirty="0" err="1"/>
              <a:t>vagus</a:t>
            </a:r>
            <a:r>
              <a:rPr lang="en-US" dirty="0"/>
              <a:t> nerve</a:t>
            </a:r>
          </a:p>
        </p:txBody>
      </p:sp>
      <p:sp>
        <p:nvSpPr>
          <p:cNvPr id="3" name="Content Placeholder 2">
            <a:extLst>
              <a:ext uri="{FF2B5EF4-FFF2-40B4-BE49-F238E27FC236}">
                <a16:creationId xmlns:a16="http://schemas.microsoft.com/office/drawing/2014/main" id="{1B3AA6FB-33C6-4CA0-A7B1-531D5557EEE9}"/>
              </a:ext>
            </a:extLst>
          </p:cNvPr>
          <p:cNvSpPr>
            <a:spLocks noGrp="1"/>
          </p:cNvSpPr>
          <p:nvPr>
            <p:ph idx="1"/>
          </p:nvPr>
        </p:nvSpPr>
        <p:spPr>
          <a:xfrm>
            <a:off x="685801" y="2142067"/>
            <a:ext cx="8359345" cy="4106333"/>
          </a:xfrm>
        </p:spPr>
        <p:txBody>
          <a:bodyPr>
            <a:normAutofit/>
          </a:bodyPr>
          <a:lstStyle/>
          <a:p>
            <a:r>
              <a:rPr lang="en-US" dirty="0">
                <a:hlinkClick r:id="rId5"/>
              </a:rPr>
              <a:t>Two-part informational post </a:t>
            </a:r>
            <a:r>
              <a:rPr lang="en-US" dirty="0"/>
              <a:t>on activating the parasympathetic nervous system (with exercises)</a:t>
            </a:r>
          </a:p>
          <a:p>
            <a:endParaRPr lang="en-US" dirty="0"/>
          </a:p>
          <a:p>
            <a:r>
              <a:rPr lang="en-US" dirty="0">
                <a:hlinkClick r:id="rId6"/>
              </a:rPr>
              <a:t>Brief introduction to and list of ways to engage </a:t>
            </a:r>
            <a:r>
              <a:rPr lang="en-US" dirty="0" err="1">
                <a:hlinkClick r:id="rId6"/>
              </a:rPr>
              <a:t>vagus</a:t>
            </a:r>
            <a:r>
              <a:rPr lang="en-US" dirty="0">
                <a:hlinkClick r:id="rId6"/>
              </a:rPr>
              <a:t> nerve</a:t>
            </a:r>
            <a:r>
              <a:rPr lang="en-US" dirty="0"/>
              <a:t>, including:</a:t>
            </a:r>
          </a:p>
          <a:p>
            <a:pPr lvl="1"/>
            <a:r>
              <a:rPr lang="en-US" dirty="0"/>
              <a:t>Splashing cold water on your face or using a cold pack</a:t>
            </a:r>
          </a:p>
          <a:p>
            <a:pPr lvl="1"/>
            <a:r>
              <a:rPr lang="en-US" dirty="0"/>
              <a:t>Deep belly laughing</a:t>
            </a:r>
          </a:p>
          <a:p>
            <a:pPr lvl="1"/>
            <a:r>
              <a:rPr lang="en-US" dirty="0"/>
              <a:t>Breathing (exhaling longer than inhaling)</a:t>
            </a:r>
          </a:p>
          <a:p>
            <a:pPr lvl="1"/>
            <a:r>
              <a:rPr lang="en-US" dirty="0"/>
              <a:t>Humming, singing, chanting, or “</a:t>
            </a:r>
            <a:r>
              <a:rPr lang="en-US" dirty="0" err="1"/>
              <a:t>voo</a:t>
            </a:r>
            <a:r>
              <a:rPr lang="en-US" dirty="0"/>
              <a:t> breath”</a:t>
            </a:r>
          </a:p>
          <a:p>
            <a:pPr lvl="1"/>
            <a:r>
              <a:rPr lang="en-US" dirty="0"/>
              <a:t>Self-massage</a:t>
            </a:r>
          </a:p>
          <a:p>
            <a:pPr lvl="1"/>
            <a:r>
              <a:rPr lang="en-US" dirty="0"/>
              <a:t>Gargling</a:t>
            </a:r>
          </a:p>
          <a:p>
            <a:pPr lvl="1"/>
            <a:r>
              <a:rPr lang="en-US" dirty="0"/>
              <a:t>Movement</a:t>
            </a:r>
          </a:p>
        </p:txBody>
      </p:sp>
      <p:pic>
        <p:nvPicPr>
          <p:cNvPr id="1026" name="Picture 2" descr="The Nerve You Need to Know About | Vagus Nerve - MELT Method">
            <a:extLst>
              <a:ext uri="{FF2B5EF4-FFF2-40B4-BE49-F238E27FC236}">
                <a16:creationId xmlns:a16="http://schemas.microsoft.com/office/drawing/2014/main" id="{8A5DC30E-403B-4325-9D4F-574EDD0967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4839" y="1498844"/>
            <a:ext cx="2229366" cy="437911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CE9B51C6-A6CD-4D85-BEDA-ED00649454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13675" y="6248400"/>
            <a:ext cx="406400" cy="406400"/>
          </a:xfrm>
          <a:prstGeom prst="rect">
            <a:avLst/>
          </a:prstGeom>
        </p:spPr>
      </p:pic>
    </p:spTree>
    <p:extLst>
      <p:ext uri="{BB962C8B-B14F-4D97-AF65-F5344CB8AC3E}">
        <p14:creationId xmlns:p14="http://schemas.microsoft.com/office/powerpoint/2010/main" val="391255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3443-878C-4E38-B7C6-B4E0EF1001D4}"/>
              </a:ext>
            </a:extLst>
          </p:cNvPr>
          <p:cNvSpPr>
            <a:spLocks noGrp="1"/>
          </p:cNvSpPr>
          <p:nvPr>
            <p:ph type="title"/>
          </p:nvPr>
        </p:nvSpPr>
        <p:spPr/>
        <p:txBody>
          <a:bodyPr/>
          <a:lstStyle/>
          <a:p>
            <a:r>
              <a:rPr lang="en-US" dirty="0"/>
              <a:t>Titration and Pacing</a:t>
            </a:r>
          </a:p>
        </p:txBody>
      </p:sp>
      <p:sp>
        <p:nvSpPr>
          <p:cNvPr id="3" name="Content Placeholder 2">
            <a:extLst>
              <a:ext uri="{FF2B5EF4-FFF2-40B4-BE49-F238E27FC236}">
                <a16:creationId xmlns:a16="http://schemas.microsoft.com/office/drawing/2014/main" id="{F31FA366-884B-438D-BEA6-82BE61B2A4D8}"/>
              </a:ext>
            </a:extLst>
          </p:cNvPr>
          <p:cNvSpPr>
            <a:spLocks noGrp="1"/>
          </p:cNvSpPr>
          <p:nvPr>
            <p:ph idx="1"/>
          </p:nvPr>
        </p:nvSpPr>
        <p:spPr>
          <a:xfrm>
            <a:off x="685801" y="2142067"/>
            <a:ext cx="6493475" cy="4419371"/>
          </a:xfrm>
        </p:spPr>
        <p:txBody>
          <a:bodyPr/>
          <a:lstStyle/>
          <a:p>
            <a:r>
              <a:rPr lang="en-US" dirty="0"/>
              <a:t>Titration: working with manageable levels of activation</a:t>
            </a:r>
          </a:p>
          <a:p>
            <a:endParaRPr lang="en-US" dirty="0"/>
          </a:p>
          <a:p>
            <a:r>
              <a:rPr lang="en-US" dirty="0"/>
              <a:t>Working at a respectful pace</a:t>
            </a:r>
          </a:p>
          <a:p>
            <a:pPr lvl="1"/>
            <a:r>
              <a:rPr lang="en-US" dirty="0"/>
              <a:t>Slowing down can be activating for some folks</a:t>
            </a:r>
          </a:p>
          <a:p>
            <a:pPr lvl="1"/>
            <a:r>
              <a:rPr lang="en-US" dirty="0"/>
              <a:t>Note the challenge with the duration of common treatment programs</a:t>
            </a:r>
          </a:p>
          <a:p>
            <a:endParaRPr lang="en-US" dirty="0"/>
          </a:p>
          <a:p>
            <a:r>
              <a:rPr lang="en-US" dirty="0"/>
              <a:t>Particularly crucial when we think about how mental health symptoms can increase with abstinence</a:t>
            </a:r>
          </a:p>
        </p:txBody>
      </p:sp>
      <p:sp>
        <p:nvSpPr>
          <p:cNvPr id="4" name="Rectangle: Rounded Corners 3">
            <a:extLst>
              <a:ext uri="{FF2B5EF4-FFF2-40B4-BE49-F238E27FC236}">
                <a16:creationId xmlns:a16="http://schemas.microsoft.com/office/drawing/2014/main" id="{66E6E876-4D14-40E7-90E7-56F11298D84E}"/>
              </a:ext>
            </a:extLst>
          </p:cNvPr>
          <p:cNvSpPr/>
          <p:nvPr/>
        </p:nvSpPr>
        <p:spPr>
          <a:xfrm>
            <a:off x="7574692" y="2446637"/>
            <a:ext cx="4240426" cy="2724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Give space for both you and your client to check in and track whether activation is within a manageable range. This usually involves proceeding s l o w l y.</a:t>
            </a:r>
          </a:p>
        </p:txBody>
      </p:sp>
      <p:pic>
        <p:nvPicPr>
          <p:cNvPr id="5" name="Recorded Sound">
            <a:hlinkClick r:id="" action="ppaction://media"/>
            <a:extLst>
              <a:ext uri="{FF2B5EF4-FFF2-40B4-BE49-F238E27FC236}">
                <a16:creationId xmlns:a16="http://schemas.microsoft.com/office/drawing/2014/main" id="{D1E96155-D581-4736-A14A-5C113023E9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594" y="6155038"/>
            <a:ext cx="406400" cy="406400"/>
          </a:xfrm>
          <a:prstGeom prst="rect">
            <a:avLst/>
          </a:prstGeom>
        </p:spPr>
      </p:pic>
    </p:spTree>
    <p:extLst>
      <p:ext uri="{BB962C8B-B14F-4D97-AF65-F5344CB8AC3E}">
        <p14:creationId xmlns:p14="http://schemas.microsoft.com/office/powerpoint/2010/main" val="5727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2819-28FB-449D-B535-41871FC9F6A8}"/>
              </a:ext>
            </a:extLst>
          </p:cNvPr>
          <p:cNvSpPr>
            <a:spLocks noGrp="1"/>
          </p:cNvSpPr>
          <p:nvPr>
            <p:ph type="title"/>
          </p:nvPr>
        </p:nvSpPr>
        <p:spPr/>
        <p:txBody>
          <a:bodyPr/>
          <a:lstStyle/>
          <a:p>
            <a:r>
              <a:rPr lang="en-US" dirty="0"/>
              <a:t>Attending to the body</a:t>
            </a:r>
          </a:p>
        </p:txBody>
      </p:sp>
      <p:sp>
        <p:nvSpPr>
          <p:cNvPr id="3" name="Content Placeholder 2">
            <a:extLst>
              <a:ext uri="{FF2B5EF4-FFF2-40B4-BE49-F238E27FC236}">
                <a16:creationId xmlns:a16="http://schemas.microsoft.com/office/drawing/2014/main" id="{57A9BB39-F240-4CF8-AC4D-1742D474D9CF}"/>
              </a:ext>
            </a:extLst>
          </p:cNvPr>
          <p:cNvSpPr>
            <a:spLocks noGrp="1"/>
          </p:cNvSpPr>
          <p:nvPr>
            <p:ph idx="1"/>
          </p:nvPr>
        </p:nvSpPr>
        <p:spPr/>
        <p:txBody>
          <a:bodyPr/>
          <a:lstStyle/>
          <a:p>
            <a:pPr marL="0" indent="0">
              <a:buNone/>
            </a:pPr>
            <a:r>
              <a:rPr lang="en-US" dirty="0"/>
              <a:t>Just a handful of somatically-focused considerations:</a:t>
            </a:r>
          </a:p>
          <a:p>
            <a:r>
              <a:rPr lang="en-US" dirty="0"/>
              <a:t>Environment: how does lighting, seating, spacing, noise, temperature, and décor contribute to settling or activation? </a:t>
            </a:r>
          </a:p>
          <a:p>
            <a:r>
              <a:rPr lang="en-US" dirty="0"/>
              <a:t>Schedule: is there time for people to move their bodies where they need to go? Is there time for nourishment, bathroom breaks, rest?</a:t>
            </a:r>
          </a:p>
          <a:p>
            <a:r>
              <a:rPr lang="en-US" dirty="0"/>
              <a:t>Accessibility: what kinds of bodies can access and thrive in the space and schedule?</a:t>
            </a:r>
          </a:p>
          <a:p>
            <a:r>
              <a:rPr lang="en-US" dirty="0"/>
              <a:t>Potential: how is the body a resource? How can movement, self-touch, or the language of sensation move things forward?</a:t>
            </a:r>
          </a:p>
        </p:txBody>
      </p:sp>
      <p:pic>
        <p:nvPicPr>
          <p:cNvPr id="4" name="Recorded Sound">
            <a:hlinkClick r:id="" action="ppaction://media"/>
            <a:extLst>
              <a:ext uri="{FF2B5EF4-FFF2-40B4-BE49-F238E27FC236}">
                <a16:creationId xmlns:a16="http://schemas.microsoft.com/office/drawing/2014/main" id="{8B7090B7-6673-416E-95BB-CF62875F99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1321" y="5791200"/>
            <a:ext cx="406400" cy="406400"/>
          </a:xfrm>
          <a:prstGeom prst="rect">
            <a:avLst/>
          </a:prstGeom>
        </p:spPr>
      </p:pic>
    </p:spTree>
    <p:extLst>
      <p:ext uri="{BB962C8B-B14F-4D97-AF65-F5344CB8AC3E}">
        <p14:creationId xmlns:p14="http://schemas.microsoft.com/office/powerpoint/2010/main" val="18463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168F-1761-45D9-A564-4D1E87E61514}"/>
              </a:ext>
            </a:extLst>
          </p:cNvPr>
          <p:cNvSpPr>
            <a:spLocks noGrp="1"/>
          </p:cNvSpPr>
          <p:nvPr>
            <p:ph type="title"/>
          </p:nvPr>
        </p:nvSpPr>
        <p:spPr/>
        <p:txBody>
          <a:bodyPr/>
          <a:lstStyle/>
          <a:p>
            <a:r>
              <a:rPr lang="en-US" dirty="0"/>
              <a:t>Somatic interventions during Covid-19</a:t>
            </a:r>
          </a:p>
        </p:txBody>
      </p:sp>
      <p:sp>
        <p:nvSpPr>
          <p:cNvPr id="3" name="Content Placeholder 2">
            <a:extLst>
              <a:ext uri="{FF2B5EF4-FFF2-40B4-BE49-F238E27FC236}">
                <a16:creationId xmlns:a16="http://schemas.microsoft.com/office/drawing/2014/main" id="{78C3F2B9-806A-47C3-B43F-0755AF21AD89}"/>
              </a:ext>
            </a:extLst>
          </p:cNvPr>
          <p:cNvSpPr>
            <a:spLocks noGrp="1"/>
          </p:cNvSpPr>
          <p:nvPr>
            <p:ph idx="1"/>
          </p:nvPr>
        </p:nvSpPr>
        <p:spPr/>
        <p:txBody>
          <a:bodyPr/>
          <a:lstStyle/>
          <a:p>
            <a:r>
              <a:rPr lang="en-US" dirty="0"/>
              <a:t>Most somatic work is still possible through teletherapy</a:t>
            </a:r>
          </a:p>
          <a:p>
            <a:endParaRPr lang="en-US" dirty="0"/>
          </a:p>
          <a:p>
            <a:r>
              <a:rPr lang="en-US" dirty="0"/>
              <a:t>Many folks’ experiences during this time highlight the importance of the skills developed in this work, i.e. the body itself as a resource </a:t>
            </a:r>
          </a:p>
          <a:p>
            <a:endParaRPr lang="en-US" dirty="0"/>
          </a:p>
          <a:p>
            <a:r>
              <a:rPr lang="en-US" dirty="0"/>
              <a:t>Some research highlights the relative ease with which individuals can begin to use this independently </a:t>
            </a:r>
          </a:p>
        </p:txBody>
      </p:sp>
      <p:pic>
        <p:nvPicPr>
          <p:cNvPr id="4" name="Recorded Sound">
            <a:hlinkClick r:id="" action="ppaction://media"/>
            <a:extLst>
              <a:ext uri="{FF2B5EF4-FFF2-40B4-BE49-F238E27FC236}">
                <a16:creationId xmlns:a16="http://schemas.microsoft.com/office/drawing/2014/main" id="{297D969B-EFFE-4237-8832-152496F09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72270" y="6045200"/>
            <a:ext cx="406400" cy="406400"/>
          </a:xfrm>
          <a:prstGeom prst="rect">
            <a:avLst/>
          </a:prstGeom>
        </p:spPr>
      </p:pic>
    </p:spTree>
    <p:extLst>
      <p:ext uri="{BB962C8B-B14F-4D97-AF65-F5344CB8AC3E}">
        <p14:creationId xmlns:p14="http://schemas.microsoft.com/office/powerpoint/2010/main" val="31459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59D3-4E2B-4B5D-AC2A-5126AE30D9CF}"/>
              </a:ext>
            </a:extLst>
          </p:cNvPr>
          <p:cNvSpPr>
            <a:spLocks noGrp="1"/>
          </p:cNvSpPr>
          <p:nvPr>
            <p:ph type="title"/>
          </p:nvPr>
        </p:nvSpPr>
        <p:spPr>
          <a:xfrm>
            <a:off x="574590" y="337751"/>
            <a:ext cx="10131425" cy="1456267"/>
          </a:xfrm>
        </p:spPr>
        <p:txBody>
          <a:bodyPr/>
          <a:lstStyle/>
          <a:p>
            <a:r>
              <a:rPr lang="en-US" dirty="0"/>
              <a:t>References</a:t>
            </a:r>
            <a:br>
              <a:rPr lang="en-US" dirty="0"/>
            </a:br>
            <a:endParaRPr lang="en-US" dirty="0"/>
          </a:p>
        </p:txBody>
      </p:sp>
      <p:sp>
        <p:nvSpPr>
          <p:cNvPr id="3" name="Content Placeholder 2">
            <a:extLst>
              <a:ext uri="{FF2B5EF4-FFF2-40B4-BE49-F238E27FC236}">
                <a16:creationId xmlns:a16="http://schemas.microsoft.com/office/drawing/2014/main" id="{807ECE4F-6599-4777-9B8E-5F2411B62679}"/>
              </a:ext>
            </a:extLst>
          </p:cNvPr>
          <p:cNvSpPr>
            <a:spLocks noGrp="1"/>
          </p:cNvSpPr>
          <p:nvPr>
            <p:ph idx="1"/>
          </p:nvPr>
        </p:nvSpPr>
        <p:spPr>
          <a:xfrm>
            <a:off x="198738" y="1364734"/>
            <a:ext cx="11794524" cy="5387546"/>
          </a:xfrm>
        </p:spPr>
        <p:txBody>
          <a:bodyPr>
            <a:normAutofit/>
          </a:bodyPr>
          <a:lstStyle/>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Briggs PC, Hayes S and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Changaris</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M (2018) Somatic Experiencing</a:t>
            </a:r>
            <a:r>
              <a:rPr lang="en-US" sz="1800" baseline="300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Informed Therapeutic Group for the Care and Treatment of Biopsychosocial Effects upon a Gender Diverse Identity.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Front. Psychiatry</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9:53.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10.3389/fpsyt.2018.00053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Brom, D.,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Stokar</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Y.,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Lawi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C.,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Nuriel‐Porat</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V., Ziv, Y., Lerner, K. and Ross, G. (2017), Somatic Experiencing for Posttraumatic Stress Disorder: A Randomized Controlled Outcome Study. JOURNAL OF TRAUMATIC STRESS, 30: 304-312. </a:t>
            </a:r>
            <a:r>
              <a:rPr lang="en-US" sz="1800" u="none" strike="noStrike"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https://doi.org/10.1002/jts.22189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Dugosh</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Karen PhD; Abraham, Amanda PhD; Seymour, Brittany BA;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McLoyd</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Keli JD; Chalk,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Mady</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PhD; Festinger, David PhD A Systematic Review on the Use of Psychosocial Interventions in Conjunction With Medications for the Treatment of Opioid Addiction, Journal of Addiction Medicine: March/April 2016 - Volume 10 - Issue 2 - p 93-103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Gerritsen, R., &amp; Band, G. (2018). Breath of Life: The Respiratory Vagal Stimulation Model of Contemplative Activity.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Frontiers in human neuroscience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12</a:t>
            </a:r>
            <a:r>
              <a:rPr lang="en-US" sz="1800" dirty="0">
                <a:effectLst/>
                <a:latin typeface="Calibri" panose="020F0502020204030204" pitchFamily="34" charset="0"/>
                <a:ea typeface="Calibri" panose="020F0502020204030204" pitchFamily="34" charset="0"/>
                <a:cs typeface="Times New Roman" panose="02020603050405020304" pitchFamily="18" charset="0"/>
              </a:rPr>
              <a:t>, 397. </a:t>
            </a:r>
            <a:r>
              <a:rPr lang="en-US" sz="18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https://doi.org/10.3389/fnhum.2018.00397</a:t>
            </a:r>
            <a:endParaRPr lang="en-US" sz="18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Jia, T., Ogawa, Y., Miura, M., Ito, O., &amp;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Kohzuki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M. (2016). Music Attenuated a Decrease in Parasympathetic Nervous System Activity after Exercise. </a:t>
            </a:r>
            <a:r>
              <a:rPr lang="en-US" sz="1800" i="1" dirty="0" err="1">
                <a:effectLst/>
                <a:latin typeface="Calibri Light" panose="020F0302020204030204" pitchFamily="34" charset="0"/>
                <a:ea typeface="Calibri" panose="020F0502020204030204" pitchFamily="34" charset="0"/>
                <a:cs typeface="Times New Roman" panose="02020603050405020304" pitchFamily="18" charset="0"/>
              </a:rPr>
              <a:t>PloS</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 one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11</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(2), e0148648. https://doi.org/10.1371/journal.pone.0148648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Leigh, J., Bowen, S., &amp; Marlatt, G.A.  (2005). Spirituality, mindfulness, and substance  abuse.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Addictive Behaviors, 30</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1335-1341. DOI: 10.1016/j.addbeh.2005.01.010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48427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4D5A-D23B-415B-ABCE-B49B37089DA1}"/>
              </a:ext>
            </a:extLst>
          </p:cNvPr>
          <p:cNvSpPr>
            <a:spLocks noGrp="1"/>
          </p:cNvSpPr>
          <p:nvPr>
            <p:ph type="title"/>
          </p:nvPr>
        </p:nvSpPr>
        <p:spPr/>
        <p:txBody>
          <a:bodyPr/>
          <a:lstStyle/>
          <a:p>
            <a:r>
              <a:rPr lang="en-US" dirty="0"/>
              <a:t>What is Somatic Psychotherapy?</a:t>
            </a:r>
          </a:p>
        </p:txBody>
      </p:sp>
      <p:sp>
        <p:nvSpPr>
          <p:cNvPr id="3" name="Content Placeholder 2">
            <a:extLst>
              <a:ext uri="{FF2B5EF4-FFF2-40B4-BE49-F238E27FC236}">
                <a16:creationId xmlns:a16="http://schemas.microsoft.com/office/drawing/2014/main" id="{2CA8012B-1036-4076-A90C-70958666AB80}"/>
              </a:ext>
            </a:extLst>
          </p:cNvPr>
          <p:cNvSpPr>
            <a:spLocks noGrp="1"/>
          </p:cNvSpPr>
          <p:nvPr>
            <p:ph idx="1"/>
          </p:nvPr>
        </p:nvSpPr>
        <p:spPr/>
        <p:txBody>
          <a:bodyPr>
            <a:normAutofit lnSpcReduction="10000"/>
          </a:bodyPr>
          <a:lstStyle/>
          <a:p>
            <a:r>
              <a:rPr lang="en-US" dirty="0"/>
              <a:t>Centers the role of the body in processing trauma, developing insight, establishing a sense of safety, and managing stress</a:t>
            </a:r>
          </a:p>
          <a:p>
            <a:endParaRPr lang="en-US" dirty="0"/>
          </a:p>
          <a:p>
            <a:r>
              <a:rPr lang="en-US" dirty="0"/>
              <a:t>Interventions may focus on developing </a:t>
            </a:r>
            <a:r>
              <a:rPr lang="en-US" dirty="0" err="1"/>
              <a:t>interoception</a:t>
            </a:r>
            <a:r>
              <a:rPr lang="en-US" dirty="0"/>
              <a:t>, proprioception, or general body awareness; using movement; or attention to bodily signs to indicate the appropriate pace of treatment</a:t>
            </a:r>
          </a:p>
          <a:p>
            <a:endParaRPr lang="en-US" dirty="0"/>
          </a:p>
          <a:p>
            <a:r>
              <a:rPr lang="en-US" dirty="0"/>
              <a:t>Interventions may work with nervous system regulation, and the general approach takes into account and honors the body not only in interventions but scheduling, environment, etc. </a:t>
            </a:r>
          </a:p>
          <a:p>
            <a:endParaRPr lang="en-US" dirty="0"/>
          </a:p>
          <a:p>
            <a:r>
              <a:rPr lang="en-US" dirty="0"/>
              <a:t>Embodied knowing : “Bottom-up”</a:t>
            </a:r>
          </a:p>
          <a:p>
            <a:endParaRPr lang="en-US" dirty="0"/>
          </a:p>
        </p:txBody>
      </p:sp>
      <p:pic>
        <p:nvPicPr>
          <p:cNvPr id="4" name="Slide 2">
            <a:hlinkClick r:id="" action="ppaction://media"/>
            <a:extLst>
              <a:ext uri="{FF2B5EF4-FFF2-40B4-BE49-F238E27FC236}">
                <a16:creationId xmlns:a16="http://schemas.microsoft.com/office/drawing/2014/main" id="{DEC2A42D-8A6B-4145-9256-F69A3B45D2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1" y="6045200"/>
            <a:ext cx="406400" cy="406400"/>
          </a:xfrm>
          <a:prstGeom prst="rect">
            <a:avLst/>
          </a:prstGeom>
        </p:spPr>
      </p:pic>
    </p:spTree>
    <p:extLst>
      <p:ext uri="{BB962C8B-B14F-4D97-AF65-F5344CB8AC3E}">
        <p14:creationId xmlns:p14="http://schemas.microsoft.com/office/powerpoint/2010/main" val="11082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68D8C3-AE0C-41A5-9BA0-EBD6804AD8C7}"/>
              </a:ext>
            </a:extLst>
          </p:cNvPr>
          <p:cNvSpPr>
            <a:spLocks noGrp="1"/>
          </p:cNvSpPr>
          <p:nvPr>
            <p:ph idx="1"/>
          </p:nvPr>
        </p:nvSpPr>
        <p:spPr>
          <a:xfrm>
            <a:off x="244132" y="333633"/>
            <a:ext cx="11164329" cy="6524367"/>
          </a:xfrm>
        </p:spPr>
        <p:txBody>
          <a:bodyPr>
            <a:normAutofit fontScale="92500"/>
          </a:bodyPr>
          <a:lstStyle/>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McCauley, J. L., Killeen, T., Gros, D. F., Brady, K. T., &amp; Back, S. E. (2012). Posttraumatic Stress Disorder and Co-Occurring Substance Use Disorders: Advances in Assessment and Treatment.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Clinical psychology : a publication of the Division of Clinical Psychology of the American Psychological Association</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19</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(3), 10.1111/cpsp.12006. https://doi.org/10.1111/cpsp.12006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Nakamura, Y., Lipschitz, D. L.,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Kanarowski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E., McCormick, T., Sutherland, D., &amp;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Melow-Murchie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M. (2015). Investigating Impacts of Incorporating an Adjuvant Mind–Body Intervention Method Into Treatment as Usual at a Community-Based Substance Abuse Treatment Facility: A Pilot Randomized Controlled Study. SAGE Open. https://doi.org/10.1177/2158244015572489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Norman, S. and Hien, D. (2020). </a:t>
            </a:r>
            <a:r>
              <a:rPr lang="en-US" sz="180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hlinkClick r:id="rId2"/>
              </a:rPr>
              <a:t>Behavioral Interventions for Comorbid PTSD and Substance Use Disorder</a:t>
            </a: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RQ Vol. 31(2)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Payne P, Levine PA and Crane-</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Godreau</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MA (2015) Somatic experiencing: using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interoception</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and proprioception as core elements of trauma therapy.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Front. Psychol</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dirty="0">
                <a:effectLst/>
                <a:latin typeface="Calibri Light" panose="020F0302020204030204" pitchFamily="34" charset="0"/>
                <a:ea typeface="Calibri" panose="020F0502020204030204" pitchFamily="34" charset="0"/>
                <a:cs typeface="Times New Roman" panose="02020603050405020304" pitchFamily="18" charset="0"/>
              </a:rPr>
              <a:t>6</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:93.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10.3389/fpsyg.2015.00093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Peter J. Taylor Ph.D., SEP, CGP, FAGPA, &amp; Roger Saint-Laurent Psy.D., SEP, CGP (2017). Group Psychotherapy Informed by the Principles of Somatic Experiencing: Moving Beyond Trauma to Embodied Relationship, International Journal of Group Psychotherapy, 67:sup1, S171-S181.</a:t>
            </a: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Price, C. J., Merrill, J. O., McCarty, R. L., Pike, K. C., &amp;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Tsui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J. I. (2020). A pilot study of mindful body awareness training as an adjunct to office-based medication treatment of opioid use disorder.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Journal of substance abuse treatment</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108</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123–128. https://doi.org/10.1016/j.jsat.2019.05.013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Price CJ, Thompson EA, Crowell SE, Pike K, Cheng SC, Parent S,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Hooven</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C. Immediate effects of interoceptive awareness training through Mindful Awareness in Body-oriented Therapy (MABT) for women in substance use disorder treatment.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Subst</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Abus</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2019;40(1):102-115.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10.1080/08897077.2018.1488335.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Epub</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2018 Sep 20. PMID: 29949455; PMCID: PMC6775765.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6264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37A9C6-F763-4C71-AFC7-8588496EB814}"/>
              </a:ext>
            </a:extLst>
          </p:cNvPr>
          <p:cNvSpPr>
            <a:spLocks noGrp="1"/>
          </p:cNvSpPr>
          <p:nvPr>
            <p:ph idx="1"/>
          </p:nvPr>
        </p:nvSpPr>
        <p:spPr>
          <a:xfrm>
            <a:off x="685801" y="407773"/>
            <a:ext cx="10131425" cy="6153665"/>
          </a:xfrm>
        </p:spPr>
        <p:txBody>
          <a:bodyPr>
            <a:normAutofit/>
          </a:bodyPr>
          <a:lstStyle/>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Price CJ, Thompson EA, Crowell S, Pike K. Longitudinal effects of interoceptive awareness training through mindful awareness in body-oriented therapy (MABT) as an adjunct to women's substance use disorder treatment: A randomized controlled trial. Drug Alcohol Depend. 2019 May 1;198:140-149.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10.1016/j.drugalcdep.2019.02.012.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Epub</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2019 Mar 23. PMID: 30928884; PMCID: PMC6467707.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Price, C. J., Wells, E. A., Donovan, D. M., &amp; Rue, T. (2012). Mindful awareness in body-oriented therapy as an adjunct to women's substance use disorder treatment: a pilot feasibility study.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Journal of substance abuse treatment</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43</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(1), 94–107. https://doi.org/10.1016/j.jsat.2011.09.016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Substance Abuse and Mental Health Services Administration. SAMHSA’s Concept of Trauma and Guidance for a Trauma-Informed Approach. HHS Publication No. (SMA) 14-4884. Rockville, MD: Substance Abuse and Mental Health Services Administration, 2014.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Shimojo</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G., Joseph, B., Shah, R.,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Consolim</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-Colombo, F. M., De Angelis, K., &amp; Ulloa, L. (2019). Exercise activates vagal induction of dopamine and attenuates systemic inflammation.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Brain, behavior, and immunity</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i="1" dirty="0">
                <a:effectLst/>
                <a:latin typeface="Calibri Light" panose="020F0302020204030204" pitchFamily="34" charset="0"/>
                <a:ea typeface="Calibri" panose="020F0502020204030204" pitchFamily="34" charset="0"/>
                <a:cs typeface="Times New Roman" panose="02020603050405020304" pitchFamily="18" charset="0"/>
              </a:rPr>
              <a:t>75</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181–191. https://doi.org/10.1016/j.bbi.2018.10.005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Winerman</a:t>
            </a: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L. (2013, June). Breaking free from addiction.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Monitor on Psychology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44</a:t>
            </a:r>
            <a:r>
              <a:rPr lang="en-US" sz="1800" dirty="0">
                <a:effectLst/>
                <a:latin typeface="Calibri" panose="020F0502020204030204" pitchFamily="34" charset="0"/>
                <a:ea typeface="Calibri" panose="020F0502020204030204" pitchFamily="34" charset="0"/>
                <a:cs typeface="Times New Roman" panose="02020603050405020304" pitchFamily="18" charset="0"/>
              </a:rPr>
              <a:t>(6). </a:t>
            </a:r>
            <a:r>
              <a:rPr lang="en-US" sz="18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http://www.apa.org/monitor/2013/06/addiction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27222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6067F8-648A-4338-B5B8-41ECFAF2800A}"/>
              </a:ext>
            </a:extLst>
          </p:cNvPr>
          <p:cNvPicPr>
            <a:picLocks noGrp="1" noChangeAspect="1"/>
          </p:cNvPicPr>
          <p:nvPr>
            <p:ph idx="1"/>
          </p:nvPr>
        </p:nvPicPr>
        <p:blipFill>
          <a:blip r:embed="rId2"/>
          <a:stretch>
            <a:fillRect/>
          </a:stretch>
        </p:blipFill>
        <p:spPr>
          <a:xfrm>
            <a:off x="1227208" y="1665945"/>
            <a:ext cx="9933742" cy="3526109"/>
          </a:xfrm>
          <a:prstGeom prst="rect">
            <a:avLst/>
          </a:prstGeom>
        </p:spPr>
      </p:pic>
    </p:spTree>
    <p:extLst>
      <p:ext uri="{BB962C8B-B14F-4D97-AF65-F5344CB8AC3E}">
        <p14:creationId xmlns:p14="http://schemas.microsoft.com/office/powerpoint/2010/main" val="26372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3001-4728-4752-B13D-E5E72F701C8D}"/>
              </a:ext>
            </a:extLst>
          </p:cNvPr>
          <p:cNvSpPr>
            <a:spLocks noGrp="1"/>
          </p:cNvSpPr>
          <p:nvPr>
            <p:ph type="title"/>
          </p:nvPr>
        </p:nvSpPr>
        <p:spPr/>
        <p:txBody>
          <a:bodyPr/>
          <a:lstStyle/>
          <a:p>
            <a:r>
              <a:rPr lang="en-US" dirty="0"/>
              <a:t>What is somatic psychotherapy?</a:t>
            </a:r>
          </a:p>
        </p:txBody>
      </p:sp>
      <p:sp>
        <p:nvSpPr>
          <p:cNvPr id="3" name="Content Placeholder 2">
            <a:extLst>
              <a:ext uri="{FF2B5EF4-FFF2-40B4-BE49-F238E27FC236}">
                <a16:creationId xmlns:a16="http://schemas.microsoft.com/office/drawing/2014/main" id="{B1D70F4B-4005-4BF0-B762-B34F151002CB}"/>
              </a:ext>
            </a:extLst>
          </p:cNvPr>
          <p:cNvSpPr>
            <a:spLocks noGrp="1"/>
          </p:cNvSpPr>
          <p:nvPr>
            <p:ph idx="1"/>
          </p:nvPr>
        </p:nvSpPr>
        <p:spPr/>
        <p:txBody>
          <a:bodyPr/>
          <a:lstStyle/>
          <a:p>
            <a:r>
              <a:rPr lang="en-US" dirty="0"/>
              <a:t>Many somatic approaches address physiological responses to trauma or stress</a:t>
            </a:r>
          </a:p>
          <a:p>
            <a:endParaRPr lang="en-US" dirty="0"/>
          </a:p>
          <a:p>
            <a:r>
              <a:rPr lang="en-US" dirty="0"/>
              <a:t>Treatment may include psychoeducation, expanding capacity for activation and ability to connect with the body, identification of these responses, and working through stuck patterns of response </a:t>
            </a:r>
          </a:p>
        </p:txBody>
      </p:sp>
      <p:pic>
        <p:nvPicPr>
          <p:cNvPr id="4" name="Recorded Sound">
            <a:hlinkClick r:id="" action="ppaction://media"/>
            <a:extLst>
              <a:ext uri="{FF2B5EF4-FFF2-40B4-BE49-F238E27FC236}">
                <a16:creationId xmlns:a16="http://schemas.microsoft.com/office/drawing/2014/main" id="{EC469F4E-94D1-4952-9506-D3670824E5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9589" y="6045200"/>
            <a:ext cx="406400" cy="406400"/>
          </a:xfrm>
          <a:prstGeom prst="rect">
            <a:avLst/>
          </a:prstGeom>
        </p:spPr>
      </p:pic>
    </p:spTree>
    <p:extLst>
      <p:ext uri="{BB962C8B-B14F-4D97-AF65-F5344CB8AC3E}">
        <p14:creationId xmlns:p14="http://schemas.microsoft.com/office/powerpoint/2010/main" val="25056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D005-7178-4CC6-879D-6A5104C104DA}"/>
              </a:ext>
            </a:extLst>
          </p:cNvPr>
          <p:cNvSpPr>
            <a:spLocks noGrp="1"/>
          </p:cNvSpPr>
          <p:nvPr>
            <p:ph type="title"/>
          </p:nvPr>
        </p:nvSpPr>
        <p:spPr/>
        <p:txBody>
          <a:bodyPr/>
          <a:lstStyle/>
          <a:p>
            <a:r>
              <a:rPr lang="en-US" dirty="0"/>
              <a:t>Similarities and differences with other approaches</a:t>
            </a:r>
          </a:p>
        </p:txBody>
      </p:sp>
      <p:sp>
        <p:nvSpPr>
          <p:cNvPr id="4" name="Text Placeholder 3">
            <a:extLst>
              <a:ext uri="{FF2B5EF4-FFF2-40B4-BE49-F238E27FC236}">
                <a16:creationId xmlns:a16="http://schemas.microsoft.com/office/drawing/2014/main" id="{AB04156E-64CF-4E97-BB77-4920C1903734}"/>
              </a:ext>
            </a:extLst>
          </p:cNvPr>
          <p:cNvSpPr>
            <a:spLocks noGrp="1"/>
          </p:cNvSpPr>
          <p:nvPr>
            <p:ph type="body" idx="1"/>
          </p:nvPr>
        </p:nvSpPr>
        <p:spPr/>
        <p:txBody>
          <a:bodyPr/>
          <a:lstStyle/>
          <a:p>
            <a:r>
              <a:rPr lang="en-US" dirty="0"/>
              <a:t>Mindfulness</a:t>
            </a:r>
          </a:p>
        </p:txBody>
      </p:sp>
      <p:sp>
        <p:nvSpPr>
          <p:cNvPr id="3" name="Content Placeholder 2">
            <a:extLst>
              <a:ext uri="{FF2B5EF4-FFF2-40B4-BE49-F238E27FC236}">
                <a16:creationId xmlns:a16="http://schemas.microsoft.com/office/drawing/2014/main" id="{FCC75598-3E88-48BF-B1B5-DF98F0D2AA3E}"/>
              </a:ext>
            </a:extLst>
          </p:cNvPr>
          <p:cNvSpPr>
            <a:spLocks noGrp="1"/>
          </p:cNvSpPr>
          <p:nvPr>
            <p:ph sz="half" idx="2"/>
          </p:nvPr>
        </p:nvSpPr>
        <p:spPr/>
        <p:txBody>
          <a:bodyPr>
            <a:normAutofit/>
          </a:bodyPr>
          <a:lstStyle/>
          <a:p>
            <a:r>
              <a:rPr lang="en-US" dirty="0"/>
              <a:t>Mindfulness is essential to much of somatic work, and there is overlap with many mindfulness practices that are body-oriented</a:t>
            </a:r>
          </a:p>
          <a:p>
            <a:r>
              <a:rPr lang="en-US" dirty="0"/>
              <a:t>Curiosity is essential to both</a:t>
            </a:r>
          </a:p>
          <a:p>
            <a:r>
              <a:rPr lang="en-US" dirty="0"/>
              <a:t>Focus on present moment, nonjudgmental awareness, and/or acceptance</a:t>
            </a:r>
          </a:p>
        </p:txBody>
      </p:sp>
      <p:sp>
        <p:nvSpPr>
          <p:cNvPr id="5" name="Text Placeholder 4">
            <a:extLst>
              <a:ext uri="{FF2B5EF4-FFF2-40B4-BE49-F238E27FC236}">
                <a16:creationId xmlns:a16="http://schemas.microsoft.com/office/drawing/2014/main" id="{976A48E8-5E29-4518-981B-54AB5F9444F4}"/>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46EBC4FE-CDCA-4926-ADF6-A0E0FBBCF59A}"/>
              </a:ext>
            </a:extLst>
          </p:cNvPr>
          <p:cNvSpPr>
            <a:spLocks noGrp="1"/>
          </p:cNvSpPr>
          <p:nvPr>
            <p:ph sz="quarter" idx="4"/>
          </p:nvPr>
        </p:nvSpPr>
        <p:spPr/>
        <p:txBody>
          <a:bodyPr>
            <a:normAutofit/>
          </a:bodyPr>
          <a:lstStyle/>
          <a:p>
            <a:r>
              <a:rPr lang="en-US" dirty="0" err="1"/>
              <a:t>Somatics</a:t>
            </a:r>
            <a:r>
              <a:rPr lang="en-US" dirty="0"/>
              <a:t> also involves tuning into bodily wisdom, building trust with body, and processing experiences (not just present moment awareness)</a:t>
            </a:r>
          </a:p>
          <a:p>
            <a:r>
              <a:rPr lang="en-US" dirty="0"/>
              <a:t>Focus in mindfulness on nonjudgmental awareness or acceptance while shifting experience may be a goal of </a:t>
            </a:r>
            <a:r>
              <a:rPr lang="en-US" dirty="0" err="1"/>
              <a:t>somatics</a:t>
            </a:r>
            <a:endParaRPr lang="en-US" dirty="0"/>
          </a:p>
          <a:p>
            <a:endParaRPr lang="en-US" dirty="0"/>
          </a:p>
        </p:txBody>
      </p:sp>
      <p:pic>
        <p:nvPicPr>
          <p:cNvPr id="7" name="Mindfulness">
            <a:hlinkClick r:id="" action="ppaction://media"/>
            <a:extLst>
              <a:ext uri="{FF2B5EF4-FFF2-40B4-BE49-F238E27FC236}">
                <a16:creationId xmlns:a16="http://schemas.microsoft.com/office/drawing/2014/main" id="{E854CB13-C0BE-453E-85A2-8D3E316015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920" y="5934833"/>
            <a:ext cx="406400" cy="406400"/>
          </a:xfrm>
          <a:prstGeom prst="rect">
            <a:avLst/>
          </a:prstGeom>
        </p:spPr>
      </p:pic>
    </p:spTree>
    <p:extLst>
      <p:ext uri="{BB962C8B-B14F-4D97-AF65-F5344CB8AC3E}">
        <p14:creationId xmlns:p14="http://schemas.microsoft.com/office/powerpoint/2010/main" val="114049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6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1FAC-3AEC-44DE-887E-14DF18DC4A55}"/>
              </a:ext>
            </a:extLst>
          </p:cNvPr>
          <p:cNvSpPr>
            <a:spLocks noGrp="1"/>
          </p:cNvSpPr>
          <p:nvPr>
            <p:ph type="title"/>
          </p:nvPr>
        </p:nvSpPr>
        <p:spPr/>
        <p:txBody>
          <a:bodyPr/>
          <a:lstStyle/>
          <a:p>
            <a:r>
              <a:rPr lang="en-US" dirty="0"/>
              <a:t>Similarities and differences with other approaches</a:t>
            </a:r>
          </a:p>
        </p:txBody>
      </p:sp>
      <p:sp>
        <p:nvSpPr>
          <p:cNvPr id="3" name="Text Placeholder 2">
            <a:extLst>
              <a:ext uri="{FF2B5EF4-FFF2-40B4-BE49-F238E27FC236}">
                <a16:creationId xmlns:a16="http://schemas.microsoft.com/office/drawing/2014/main" id="{5B09B415-E9D8-4367-9D5D-93C4579EF4B4}"/>
              </a:ext>
            </a:extLst>
          </p:cNvPr>
          <p:cNvSpPr>
            <a:spLocks noGrp="1"/>
          </p:cNvSpPr>
          <p:nvPr>
            <p:ph type="body" idx="1"/>
          </p:nvPr>
        </p:nvSpPr>
        <p:spPr>
          <a:xfrm>
            <a:off x="829735" y="2712537"/>
            <a:ext cx="4709054" cy="576262"/>
          </a:xfrm>
        </p:spPr>
        <p:txBody>
          <a:bodyPr/>
          <a:lstStyle/>
          <a:p>
            <a:r>
              <a:rPr lang="en-US" dirty="0"/>
              <a:t>Trauma-informed practice</a:t>
            </a:r>
          </a:p>
          <a:p>
            <a:endParaRPr lang="en-US" dirty="0"/>
          </a:p>
        </p:txBody>
      </p:sp>
      <p:sp>
        <p:nvSpPr>
          <p:cNvPr id="4" name="Content Placeholder 3">
            <a:extLst>
              <a:ext uri="{FF2B5EF4-FFF2-40B4-BE49-F238E27FC236}">
                <a16:creationId xmlns:a16="http://schemas.microsoft.com/office/drawing/2014/main" id="{D07F444A-2E0C-45F0-A1A9-E0887AD7200C}"/>
              </a:ext>
            </a:extLst>
          </p:cNvPr>
          <p:cNvSpPr>
            <a:spLocks noGrp="1"/>
          </p:cNvSpPr>
          <p:nvPr>
            <p:ph sz="half" idx="2"/>
          </p:nvPr>
        </p:nvSpPr>
        <p:spPr/>
        <p:txBody>
          <a:bodyPr/>
          <a:lstStyle/>
          <a:p>
            <a:r>
              <a:rPr lang="en-US" dirty="0"/>
              <a:t>Can be understood as a general approach (not just specific interventions or protocols) </a:t>
            </a:r>
          </a:p>
          <a:p>
            <a:r>
              <a:rPr lang="en-US" dirty="0"/>
              <a:t>Awareness of apparently “dysfunctional” responses as resulting from and even adaptive to past experiences </a:t>
            </a:r>
          </a:p>
          <a:p>
            <a:r>
              <a:rPr lang="en-US" dirty="0"/>
              <a:t>Attention to building a sense of safety and autonomy</a:t>
            </a:r>
          </a:p>
          <a:p>
            <a:r>
              <a:rPr lang="en-US" dirty="0"/>
              <a:t>Attention to environment and pacing</a:t>
            </a:r>
          </a:p>
          <a:p>
            <a:endParaRPr lang="en-US" dirty="0"/>
          </a:p>
        </p:txBody>
      </p:sp>
      <p:sp>
        <p:nvSpPr>
          <p:cNvPr id="5" name="Text Placeholder 4">
            <a:extLst>
              <a:ext uri="{FF2B5EF4-FFF2-40B4-BE49-F238E27FC236}">
                <a16:creationId xmlns:a16="http://schemas.microsoft.com/office/drawing/2014/main" id="{06D81E8A-A168-42A3-BDD1-1BD7DF13D006}"/>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A1BE04A4-A0D0-4D2E-A018-1BCEDEAE97EA}"/>
              </a:ext>
            </a:extLst>
          </p:cNvPr>
          <p:cNvSpPr>
            <a:spLocks noGrp="1"/>
          </p:cNvSpPr>
          <p:nvPr>
            <p:ph sz="quarter" idx="4"/>
          </p:nvPr>
        </p:nvSpPr>
        <p:spPr/>
        <p:txBody>
          <a:bodyPr/>
          <a:lstStyle/>
          <a:p>
            <a:endParaRPr lang="en-US"/>
          </a:p>
        </p:txBody>
      </p:sp>
      <p:pic>
        <p:nvPicPr>
          <p:cNvPr id="7" name="Trauma">
            <a:hlinkClick r:id="" action="ppaction://media"/>
            <a:extLst>
              <a:ext uri="{FF2B5EF4-FFF2-40B4-BE49-F238E27FC236}">
                <a16:creationId xmlns:a16="http://schemas.microsoft.com/office/drawing/2014/main" id="{5EB606AC-AF43-463C-BE98-5AA642A9E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6535" y="6045200"/>
            <a:ext cx="406400" cy="406400"/>
          </a:xfrm>
          <a:prstGeom prst="rect">
            <a:avLst/>
          </a:prstGeom>
        </p:spPr>
      </p:pic>
    </p:spTree>
    <p:extLst>
      <p:ext uri="{BB962C8B-B14F-4D97-AF65-F5344CB8AC3E}">
        <p14:creationId xmlns:p14="http://schemas.microsoft.com/office/powerpoint/2010/main" val="18353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06FB-8C18-4DB6-A59F-04C5E12728B9}"/>
              </a:ext>
            </a:extLst>
          </p:cNvPr>
          <p:cNvSpPr>
            <a:spLocks noGrp="1"/>
          </p:cNvSpPr>
          <p:nvPr>
            <p:ph type="title"/>
          </p:nvPr>
        </p:nvSpPr>
        <p:spPr/>
        <p:txBody>
          <a:bodyPr/>
          <a:lstStyle/>
          <a:p>
            <a:r>
              <a:rPr lang="en-US" dirty="0"/>
              <a:t>Somatic Psychotherapy In current Practice</a:t>
            </a:r>
          </a:p>
        </p:txBody>
      </p:sp>
      <p:sp>
        <p:nvSpPr>
          <p:cNvPr id="3" name="Content Placeholder 2">
            <a:extLst>
              <a:ext uri="{FF2B5EF4-FFF2-40B4-BE49-F238E27FC236}">
                <a16:creationId xmlns:a16="http://schemas.microsoft.com/office/drawing/2014/main" id="{D4035F5B-DE3C-4F4A-9347-74816D44CC78}"/>
              </a:ext>
            </a:extLst>
          </p:cNvPr>
          <p:cNvSpPr>
            <a:spLocks noGrp="1"/>
          </p:cNvSpPr>
          <p:nvPr>
            <p:ph idx="1"/>
          </p:nvPr>
        </p:nvSpPr>
        <p:spPr/>
        <p:txBody>
          <a:bodyPr/>
          <a:lstStyle/>
          <a:p>
            <a:r>
              <a:rPr lang="en-US" dirty="0"/>
              <a:t>Typical recommendations for substance-use treatment modalities include MAT, CBT, MI, CM, and sometimes mindfulness</a:t>
            </a:r>
          </a:p>
          <a:p>
            <a:endParaRPr lang="en-US" dirty="0"/>
          </a:p>
          <a:p>
            <a:r>
              <a:rPr lang="en-US" dirty="0"/>
              <a:t>It is recommended that MAT and a psychosocial treatment be used in conjunction, though there is not evidence that any particular combination of medication and modality is preferable to another. </a:t>
            </a:r>
          </a:p>
          <a:p>
            <a:endParaRPr lang="en-US" dirty="0"/>
          </a:p>
          <a:p>
            <a:r>
              <a:rPr lang="en-US" dirty="0"/>
              <a:t>Somatic modalities are becoming more researched and widespread  but are not yet commonly taught in graduate programs or used specifically for substance use treatment. There have been studies showing the feasibility and benefit of somatic work in conjunction with MAT or other substance treatments, in a group context, and for trauma.</a:t>
            </a:r>
          </a:p>
        </p:txBody>
      </p:sp>
      <p:pic>
        <p:nvPicPr>
          <p:cNvPr id="5" name="Recorded Sound">
            <a:hlinkClick r:id="" action="ppaction://media"/>
            <a:extLst>
              <a:ext uri="{FF2B5EF4-FFF2-40B4-BE49-F238E27FC236}">
                <a16:creationId xmlns:a16="http://schemas.microsoft.com/office/drawing/2014/main" id="{0C052036-CF6A-49CD-A009-919EE5FA6C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1" y="6045200"/>
            <a:ext cx="406400" cy="406400"/>
          </a:xfrm>
          <a:prstGeom prst="rect">
            <a:avLst/>
          </a:prstGeom>
        </p:spPr>
      </p:pic>
    </p:spTree>
    <p:extLst>
      <p:ext uri="{BB962C8B-B14F-4D97-AF65-F5344CB8AC3E}">
        <p14:creationId xmlns:p14="http://schemas.microsoft.com/office/powerpoint/2010/main" val="42674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7AA6-7F7E-47E9-A391-0293DC4A252F}"/>
              </a:ext>
            </a:extLst>
          </p:cNvPr>
          <p:cNvSpPr>
            <a:spLocks noGrp="1"/>
          </p:cNvSpPr>
          <p:nvPr>
            <p:ph type="title"/>
          </p:nvPr>
        </p:nvSpPr>
        <p:spPr>
          <a:xfrm>
            <a:off x="685800" y="164757"/>
            <a:ext cx="10131425" cy="1456267"/>
          </a:xfrm>
        </p:spPr>
        <p:txBody>
          <a:bodyPr/>
          <a:lstStyle/>
          <a:p>
            <a:r>
              <a:rPr lang="en-US" dirty="0"/>
              <a:t>Why </a:t>
            </a:r>
            <a:r>
              <a:rPr lang="en-US" dirty="0" err="1"/>
              <a:t>Somatics</a:t>
            </a:r>
            <a:r>
              <a:rPr lang="en-US" dirty="0"/>
              <a:t> For Problematic Substance Use?</a:t>
            </a:r>
          </a:p>
        </p:txBody>
      </p:sp>
      <p:sp>
        <p:nvSpPr>
          <p:cNvPr id="3" name="Content Placeholder 2">
            <a:extLst>
              <a:ext uri="{FF2B5EF4-FFF2-40B4-BE49-F238E27FC236}">
                <a16:creationId xmlns:a16="http://schemas.microsoft.com/office/drawing/2014/main" id="{AC778AFB-5E31-4005-A51A-BAF780D406A0}"/>
              </a:ext>
            </a:extLst>
          </p:cNvPr>
          <p:cNvSpPr>
            <a:spLocks noGrp="1"/>
          </p:cNvSpPr>
          <p:nvPr>
            <p:ph idx="1"/>
          </p:nvPr>
        </p:nvSpPr>
        <p:spPr>
          <a:xfrm>
            <a:off x="685801" y="2142067"/>
            <a:ext cx="10131425" cy="4551176"/>
          </a:xfrm>
        </p:spPr>
        <p:txBody>
          <a:bodyPr>
            <a:normAutofit/>
          </a:bodyPr>
          <a:lstStyle/>
          <a:p>
            <a:endParaRPr lang="en-US" dirty="0"/>
          </a:p>
          <a:p>
            <a:pPr marL="0" indent="0">
              <a:buNone/>
            </a:pPr>
            <a:endParaRPr lang="en-US" dirty="0"/>
          </a:p>
          <a:p>
            <a:endParaRPr lang="en-US" dirty="0"/>
          </a:p>
        </p:txBody>
      </p:sp>
      <p:sp>
        <p:nvSpPr>
          <p:cNvPr id="5" name="Rectangle: Rounded Corners 4">
            <a:extLst>
              <a:ext uri="{FF2B5EF4-FFF2-40B4-BE49-F238E27FC236}">
                <a16:creationId xmlns:a16="http://schemas.microsoft.com/office/drawing/2014/main" id="{13F58182-9075-48CE-8D3E-B65A561ECC7A}"/>
              </a:ext>
            </a:extLst>
          </p:cNvPr>
          <p:cNvSpPr/>
          <p:nvPr/>
        </p:nvSpPr>
        <p:spPr>
          <a:xfrm>
            <a:off x="345990" y="1614846"/>
            <a:ext cx="3188042" cy="232283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mj-lt"/>
              </a:rPr>
              <a:t>Trauma</a:t>
            </a:r>
          </a:p>
        </p:txBody>
      </p:sp>
      <p:sp>
        <p:nvSpPr>
          <p:cNvPr id="7" name="Rectangle: Rounded Corners 6">
            <a:extLst>
              <a:ext uri="{FF2B5EF4-FFF2-40B4-BE49-F238E27FC236}">
                <a16:creationId xmlns:a16="http://schemas.microsoft.com/office/drawing/2014/main" id="{465666FF-E81C-4F77-86B1-FB08B4D82FE1}"/>
              </a:ext>
            </a:extLst>
          </p:cNvPr>
          <p:cNvSpPr/>
          <p:nvPr/>
        </p:nvSpPr>
        <p:spPr>
          <a:xfrm>
            <a:off x="345990" y="4130474"/>
            <a:ext cx="3188042" cy="236997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Pacing of integrated treatment</a:t>
            </a:r>
          </a:p>
        </p:txBody>
      </p:sp>
      <p:sp>
        <p:nvSpPr>
          <p:cNvPr id="4" name="TextBox 3">
            <a:extLst>
              <a:ext uri="{FF2B5EF4-FFF2-40B4-BE49-F238E27FC236}">
                <a16:creationId xmlns:a16="http://schemas.microsoft.com/office/drawing/2014/main" id="{908A05D4-F002-4BCC-B8AB-22EBC55D1202}"/>
              </a:ext>
            </a:extLst>
          </p:cNvPr>
          <p:cNvSpPr txBox="1"/>
          <p:nvPr/>
        </p:nvSpPr>
        <p:spPr>
          <a:xfrm>
            <a:off x="4164227" y="2142067"/>
            <a:ext cx="7341972" cy="830997"/>
          </a:xfrm>
          <a:prstGeom prst="rect">
            <a:avLst/>
          </a:prstGeom>
          <a:noFill/>
        </p:spPr>
        <p:txBody>
          <a:bodyPr wrap="square" rtlCol="0">
            <a:spAutoFit/>
          </a:bodyPr>
          <a:lstStyle/>
          <a:p>
            <a:r>
              <a:rPr lang="en-US" sz="2400" dirty="0"/>
              <a:t>People with PTSD diagnosis are up to 14 times more likely to have a substance use disorder diagnosis </a:t>
            </a:r>
          </a:p>
        </p:txBody>
      </p:sp>
      <p:sp>
        <p:nvSpPr>
          <p:cNvPr id="10" name="TextBox 9">
            <a:extLst>
              <a:ext uri="{FF2B5EF4-FFF2-40B4-BE49-F238E27FC236}">
                <a16:creationId xmlns:a16="http://schemas.microsoft.com/office/drawing/2014/main" id="{9141E085-C3A5-4BDC-853F-0623113D88AA}"/>
              </a:ext>
            </a:extLst>
          </p:cNvPr>
          <p:cNvSpPr txBox="1"/>
          <p:nvPr/>
        </p:nvSpPr>
        <p:spPr>
          <a:xfrm>
            <a:off x="4109651" y="4530633"/>
            <a:ext cx="7451124" cy="1569660"/>
          </a:xfrm>
          <a:prstGeom prst="rect">
            <a:avLst/>
          </a:prstGeom>
          <a:noFill/>
        </p:spPr>
        <p:txBody>
          <a:bodyPr wrap="square" rtlCol="0">
            <a:spAutoFit/>
          </a:bodyPr>
          <a:lstStyle/>
          <a:p>
            <a:r>
              <a:rPr lang="en-US" sz="2400" dirty="0"/>
              <a:t>Treatment dropout for people with both PTSD and SUD diagnoses is high. Integrated treatment is recommended, and attention to pacing in somatic approaches could be useful</a:t>
            </a:r>
          </a:p>
        </p:txBody>
      </p:sp>
      <p:pic>
        <p:nvPicPr>
          <p:cNvPr id="11" name="Recorded Sound">
            <a:hlinkClick r:id="" action="ppaction://media"/>
            <a:extLst>
              <a:ext uri="{FF2B5EF4-FFF2-40B4-BE49-F238E27FC236}">
                <a16:creationId xmlns:a16="http://schemas.microsoft.com/office/drawing/2014/main" id="{43DCFCAE-6FE1-4C43-8E51-1DD2F6CE2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1027" y="6286843"/>
            <a:ext cx="406400" cy="406400"/>
          </a:xfrm>
          <a:prstGeom prst="rect">
            <a:avLst/>
          </a:prstGeom>
        </p:spPr>
      </p:pic>
    </p:spTree>
    <p:extLst>
      <p:ext uri="{BB962C8B-B14F-4D97-AF65-F5344CB8AC3E}">
        <p14:creationId xmlns:p14="http://schemas.microsoft.com/office/powerpoint/2010/main" val="28030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7AA6-7F7E-47E9-A391-0293DC4A252F}"/>
              </a:ext>
            </a:extLst>
          </p:cNvPr>
          <p:cNvSpPr>
            <a:spLocks noGrp="1"/>
          </p:cNvSpPr>
          <p:nvPr>
            <p:ph type="title"/>
          </p:nvPr>
        </p:nvSpPr>
        <p:spPr>
          <a:xfrm>
            <a:off x="685800" y="164757"/>
            <a:ext cx="10131425" cy="1456267"/>
          </a:xfrm>
        </p:spPr>
        <p:txBody>
          <a:bodyPr/>
          <a:lstStyle/>
          <a:p>
            <a:r>
              <a:rPr lang="en-US" dirty="0"/>
              <a:t>Why </a:t>
            </a:r>
            <a:r>
              <a:rPr lang="en-US" dirty="0" err="1"/>
              <a:t>Somatics</a:t>
            </a:r>
            <a:r>
              <a:rPr lang="en-US" dirty="0"/>
              <a:t> For Problematic Substance Use?</a:t>
            </a:r>
          </a:p>
        </p:txBody>
      </p:sp>
      <p:sp>
        <p:nvSpPr>
          <p:cNvPr id="3" name="Content Placeholder 2">
            <a:extLst>
              <a:ext uri="{FF2B5EF4-FFF2-40B4-BE49-F238E27FC236}">
                <a16:creationId xmlns:a16="http://schemas.microsoft.com/office/drawing/2014/main" id="{AC778AFB-5E31-4005-A51A-BAF780D406A0}"/>
              </a:ext>
            </a:extLst>
          </p:cNvPr>
          <p:cNvSpPr>
            <a:spLocks noGrp="1"/>
          </p:cNvSpPr>
          <p:nvPr>
            <p:ph idx="1"/>
          </p:nvPr>
        </p:nvSpPr>
        <p:spPr>
          <a:xfrm>
            <a:off x="685801" y="2142067"/>
            <a:ext cx="10131425" cy="4551176"/>
          </a:xfrm>
        </p:spPr>
        <p:txBody>
          <a:bodyPr>
            <a:normAutofit/>
          </a:bodyPr>
          <a:lstStyle/>
          <a:p>
            <a:endParaRPr lang="en-US" dirty="0"/>
          </a:p>
          <a:p>
            <a:pPr marL="0" indent="0">
              <a:buNone/>
            </a:pPr>
            <a:endParaRPr lang="en-US" dirty="0"/>
          </a:p>
          <a:p>
            <a:endParaRPr lang="en-US" dirty="0"/>
          </a:p>
        </p:txBody>
      </p:sp>
      <p:sp>
        <p:nvSpPr>
          <p:cNvPr id="9" name="Rectangle: Rounded Corners 8">
            <a:extLst>
              <a:ext uri="{FF2B5EF4-FFF2-40B4-BE49-F238E27FC236}">
                <a16:creationId xmlns:a16="http://schemas.microsoft.com/office/drawing/2014/main" id="{D0254E3B-34F5-4425-AE04-7D6C6BB4F7B9}"/>
              </a:ext>
            </a:extLst>
          </p:cNvPr>
          <p:cNvSpPr/>
          <p:nvPr/>
        </p:nvSpPr>
        <p:spPr>
          <a:xfrm>
            <a:off x="982362" y="2738280"/>
            <a:ext cx="3130378" cy="236997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Experiential processing</a:t>
            </a:r>
          </a:p>
        </p:txBody>
      </p:sp>
      <p:sp>
        <p:nvSpPr>
          <p:cNvPr id="4" name="TextBox 3">
            <a:extLst>
              <a:ext uri="{FF2B5EF4-FFF2-40B4-BE49-F238E27FC236}">
                <a16:creationId xmlns:a16="http://schemas.microsoft.com/office/drawing/2014/main" id="{76B89DAC-48FB-4BAC-A0BA-212117C7A439}"/>
              </a:ext>
            </a:extLst>
          </p:cNvPr>
          <p:cNvSpPr txBox="1"/>
          <p:nvPr/>
        </p:nvSpPr>
        <p:spPr>
          <a:xfrm>
            <a:off x="4843849" y="3274541"/>
            <a:ext cx="6662350" cy="646331"/>
          </a:xfrm>
          <a:prstGeom prst="rect">
            <a:avLst/>
          </a:prstGeom>
          <a:noFill/>
        </p:spPr>
        <p:txBody>
          <a:bodyPr wrap="square" rtlCol="0">
            <a:spAutoFit/>
          </a:bodyPr>
          <a:lstStyle/>
          <a:p>
            <a:r>
              <a:rPr lang="en-US" dirty="0"/>
              <a:t>The most-often recommended substance use treatments focus on behavioral change. </a:t>
            </a:r>
          </a:p>
        </p:txBody>
      </p:sp>
      <p:pic>
        <p:nvPicPr>
          <p:cNvPr id="8" name="Recorded Sound">
            <a:hlinkClick r:id="" action="ppaction://media"/>
            <a:extLst>
              <a:ext uri="{FF2B5EF4-FFF2-40B4-BE49-F238E27FC236}">
                <a16:creationId xmlns:a16="http://schemas.microsoft.com/office/drawing/2014/main" id="{83C88971-7045-47F5-9834-90B8886528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75708" y="5894859"/>
            <a:ext cx="406400" cy="406400"/>
          </a:xfrm>
          <a:prstGeom prst="rect">
            <a:avLst/>
          </a:prstGeom>
        </p:spPr>
      </p:pic>
    </p:spTree>
    <p:extLst>
      <p:ext uri="{BB962C8B-B14F-4D97-AF65-F5344CB8AC3E}">
        <p14:creationId xmlns:p14="http://schemas.microsoft.com/office/powerpoint/2010/main" val="339195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7AA6-7F7E-47E9-A391-0293DC4A252F}"/>
              </a:ext>
            </a:extLst>
          </p:cNvPr>
          <p:cNvSpPr>
            <a:spLocks noGrp="1"/>
          </p:cNvSpPr>
          <p:nvPr>
            <p:ph type="title"/>
          </p:nvPr>
        </p:nvSpPr>
        <p:spPr>
          <a:xfrm>
            <a:off x="685800" y="164757"/>
            <a:ext cx="10131425" cy="1456267"/>
          </a:xfrm>
        </p:spPr>
        <p:txBody>
          <a:bodyPr/>
          <a:lstStyle/>
          <a:p>
            <a:r>
              <a:rPr lang="en-US" dirty="0"/>
              <a:t>Why </a:t>
            </a:r>
            <a:r>
              <a:rPr lang="en-US" dirty="0" err="1"/>
              <a:t>Somatics</a:t>
            </a:r>
            <a:r>
              <a:rPr lang="en-US" dirty="0"/>
              <a:t> For Problematic Substance Use?</a:t>
            </a:r>
          </a:p>
        </p:txBody>
      </p:sp>
      <p:sp>
        <p:nvSpPr>
          <p:cNvPr id="3" name="Content Placeholder 2">
            <a:extLst>
              <a:ext uri="{FF2B5EF4-FFF2-40B4-BE49-F238E27FC236}">
                <a16:creationId xmlns:a16="http://schemas.microsoft.com/office/drawing/2014/main" id="{AC778AFB-5E31-4005-A51A-BAF780D406A0}"/>
              </a:ext>
            </a:extLst>
          </p:cNvPr>
          <p:cNvSpPr>
            <a:spLocks noGrp="1"/>
          </p:cNvSpPr>
          <p:nvPr>
            <p:ph idx="1"/>
          </p:nvPr>
        </p:nvSpPr>
        <p:spPr>
          <a:xfrm>
            <a:off x="685801" y="2142067"/>
            <a:ext cx="10131425" cy="4551176"/>
          </a:xfrm>
        </p:spPr>
        <p:txBody>
          <a:bodyPr>
            <a:normAutofit/>
          </a:bodyPr>
          <a:lstStyle/>
          <a:p>
            <a:endParaRPr lang="en-US" dirty="0"/>
          </a:p>
          <a:p>
            <a:pPr marL="0" indent="0">
              <a:buNone/>
            </a:pPr>
            <a:endParaRPr lang="en-US" dirty="0"/>
          </a:p>
          <a:p>
            <a:endParaRPr lang="en-US" dirty="0"/>
          </a:p>
        </p:txBody>
      </p:sp>
      <p:sp>
        <p:nvSpPr>
          <p:cNvPr id="6" name="Rectangle: Rounded Corners 5">
            <a:extLst>
              <a:ext uri="{FF2B5EF4-FFF2-40B4-BE49-F238E27FC236}">
                <a16:creationId xmlns:a16="http://schemas.microsoft.com/office/drawing/2014/main" id="{C14FC665-63BF-401D-9130-DC2A54E06D5F}"/>
              </a:ext>
            </a:extLst>
          </p:cNvPr>
          <p:cNvSpPr/>
          <p:nvPr/>
        </p:nvSpPr>
        <p:spPr>
          <a:xfrm>
            <a:off x="459798" y="1497341"/>
            <a:ext cx="4147516" cy="223222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Neuroscience</a:t>
            </a:r>
          </a:p>
        </p:txBody>
      </p:sp>
      <p:sp>
        <p:nvSpPr>
          <p:cNvPr id="8" name="Rectangle: Rounded Corners 7">
            <a:extLst>
              <a:ext uri="{FF2B5EF4-FFF2-40B4-BE49-F238E27FC236}">
                <a16:creationId xmlns:a16="http://schemas.microsoft.com/office/drawing/2014/main" id="{9CC50BBF-D83C-41DA-B8E7-655EFB51C619}"/>
              </a:ext>
            </a:extLst>
          </p:cNvPr>
          <p:cNvSpPr/>
          <p:nvPr/>
        </p:nvSpPr>
        <p:spPr>
          <a:xfrm>
            <a:off x="413900" y="4119891"/>
            <a:ext cx="4239312" cy="21830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Role of the body in substance use</a:t>
            </a:r>
          </a:p>
        </p:txBody>
      </p:sp>
      <p:sp>
        <p:nvSpPr>
          <p:cNvPr id="10" name="TextBox 9">
            <a:extLst>
              <a:ext uri="{FF2B5EF4-FFF2-40B4-BE49-F238E27FC236}">
                <a16:creationId xmlns:a16="http://schemas.microsoft.com/office/drawing/2014/main" id="{1091714D-B9DB-4418-B551-077B672DFA21}"/>
              </a:ext>
            </a:extLst>
          </p:cNvPr>
          <p:cNvSpPr txBox="1"/>
          <p:nvPr/>
        </p:nvSpPr>
        <p:spPr>
          <a:xfrm>
            <a:off x="5090984" y="1853514"/>
            <a:ext cx="5325762" cy="646331"/>
          </a:xfrm>
          <a:prstGeom prst="rect">
            <a:avLst/>
          </a:prstGeom>
          <a:noFill/>
        </p:spPr>
        <p:txBody>
          <a:bodyPr wrap="square" rtlCol="0">
            <a:spAutoFit/>
          </a:bodyPr>
          <a:lstStyle/>
          <a:p>
            <a:r>
              <a:rPr lang="en-US" dirty="0"/>
              <a:t>Substance use can be coded as a survival behavior in the brain, and </a:t>
            </a:r>
            <a:r>
              <a:rPr lang="en-US" dirty="0" err="1"/>
              <a:t>somatics</a:t>
            </a:r>
            <a:r>
              <a:rPr lang="en-US" dirty="0"/>
              <a:t> addresses survival behaviors</a:t>
            </a:r>
          </a:p>
        </p:txBody>
      </p:sp>
      <p:sp>
        <p:nvSpPr>
          <p:cNvPr id="11" name="TextBox 10">
            <a:extLst>
              <a:ext uri="{FF2B5EF4-FFF2-40B4-BE49-F238E27FC236}">
                <a16:creationId xmlns:a16="http://schemas.microsoft.com/office/drawing/2014/main" id="{51796E1A-DEF9-431F-ACFC-D41DEF78AC5C}"/>
              </a:ext>
            </a:extLst>
          </p:cNvPr>
          <p:cNvSpPr txBox="1"/>
          <p:nvPr/>
        </p:nvSpPr>
        <p:spPr>
          <a:xfrm>
            <a:off x="5176398" y="4810554"/>
            <a:ext cx="5866831" cy="1200329"/>
          </a:xfrm>
          <a:prstGeom prst="rect">
            <a:avLst/>
          </a:prstGeom>
          <a:noFill/>
        </p:spPr>
        <p:txBody>
          <a:bodyPr wrap="square" rtlCol="0">
            <a:spAutoFit/>
          </a:bodyPr>
          <a:lstStyle/>
          <a:p>
            <a:r>
              <a:rPr lang="en-US" dirty="0"/>
              <a:t>Substances are processed in the body and typically sought for the shift in perception or sensation they facilitate. </a:t>
            </a:r>
            <a:r>
              <a:rPr lang="en-US" dirty="0" err="1"/>
              <a:t>Somatics</a:t>
            </a:r>
            <a:r>
              <a:rPr lang="en-US" dirty="0"/>
              <a:t> develops awareness and capacity to work with sensation.</a:t>
            </a:r>
          </a:p>
        </p:txBody>
      </p:sp>
      <p:pic>
        <p:nvPicPr>
          <p:cNvPr id="12" name="Recorded Sound">
            <a:hlinkClick r:id="" action="ppaction://media"/>
            <a:extLst>
              <a:ext uri="{FF2B5EF4-FFF2-40B4-BE49-F238E27FC236}">
                <a16:creationId xmlns:a16="http://schemas.microsoft.com/office/drawing/2014/main" id="{CE1B6E57-C52A-4662-9DB7-A1838A23B3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25113" y="6010883"/>
            <a:ext cx="406400" cy="406400"/>
          </a:xfrm>
          <a:prstGeom prst="rect">
            <a:avLst/>
          </a:prstGeom>
        </p:spPr>
      </p:pic>
    </p:spTree>
    <p:extLst>
      <p:ext uri="{BB962C8B-B14F-4D97-AF65-F5344CB8AC3E}">
        <p14:creationId xmlns:p14="http://schemas.microsoft.com/office/powerpoint/2010/main" val="342855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5460</TotalTime>
  <Words>1973</Words>
  <Application>Microsoft Office PowerPoint</Application>
  <PresentationFormat>Widescreen</PresentationFormat>
  <Paragraphs>141</Paragraphs>
  <Slides>22</Slides>
  <Notes>11</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Celestial</vt:lpstr>
      <vt:lpstr>Somatic Psychotherapy in substance use treatment</vt:lpstr>
      <vt:lpstr>What is Somatic Psychotherapy?</vt:lpstr>
      <vt:lpstr>What is somatic psychotherapy?</vt:lpstr>
      <vt:lpstr>Similarities and differences with other approaches</vt:lpstr>
      <vt:lpstr>Similarities and differences with other approaches</vt:lpstr>
      <vt:lpstr>Somatic Psychotherapy In current Practice</vt:lpstr>
      <vt:lpstr>Why Somatics For Problematic Substance Use?</vt:lpstr>
      <vt:lpstr>Why Somatics For Problematic Substance Use?</vt:lpstr>
      <vt:lpstr>Why Somatics For Problematic Substance Use?</vt:lpstr>
      <vt:lpstr>Practical suggestions for implementation in substance use treatment</vt:lpstr>
      <vt:lpstr>Arriving/Orienting</vt:lpstr>
      <vt:lpstr>Arriving/orienting</vt:lpstr>
      <vt:lpstr>Survival Responses</vt:lpstr>
      <vt:lpstr>Co-Regulation</vt:lpstr>
      <vt:lpstr>Working with the vagus nerve</vt:lpstr>
      <vt:lpstr>Titration and Pacing</vt:lpstr>
      <vt:lpstr>Attending to the body</vt:lpstr>
      <vt:lpstr>Somatic interventions during Covid-19</vt:lpstr>
      <vt:lpstr>References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Townsend, Elle</dc:creator>
  <cp:lastModifiedBy>Kanfer, Meryl Ruth</cp:lastModifiedBy>
  <cp:revision>70</cp:revision>
  <dcterms:created xsi:type="dcterms:W3CDTF">2021-03-30T00:34:33Z</dcterms:created>
  <dcterms:modified xsi:type="dcterms:W3CDTF">2021-05-28T14:34:37Z</dcterms:modified>
</cp:coreProperties>
</file>