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notesSlides/notesSlide11.xml" ContentType="application/vnd.openxmlformats-officedocument.presentationml.notesSlide+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269" r:id="rId3"/>
    <p:sldId id="288" r:id="rId4"/>
    <p:sldId id="275" r:id="rId5"/>
    <p:sldId id="284" r:id="rId6"/>
    <p:sldId id="292" r:id="rId7"/>
    <p:sldId id="277" r:id="rId8"/>
    <p:sldId id="290" r:id="rId9"/>
    <p:sldId id="280" r:id="rId10"/>
    <p:sldId id="293" r:id="rId11"/>
    <p:sldId id="283" r:id="rId12"/>
    <p:sldId id="285" r:id="rId13"/>
    <p:sldId id="276" r:id="rId14"/>
    <p:sldId id="264" r:id="rId15"/>
    <p:sldId id="287" r:id="rId16"/>
    <p:sldId id="278" r:id="rId17"/>
    <p:sldId id="281" r:id="rId18"/>
    <p:sldId id="289" r:id="rId19"/>
    <p:sldId id="262" r:id="rId20"/>
    <p:sldId id="286" r:id="rId21"/>
    <p:sldId id="263" r:id="rId2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65052" autoAdjust="0"/>
  </p:normalViewPr>
  <p:slideViewPr>
    <p:cSldViewPr>
      <p:cViewPr varScale="1">
        <p:scale>
          <a:sx n="45" d="100"/>
          <a:sy n="45" d="100"/>
        </p:scale>
        <p:origin x="1508" y="36"/>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568"/>
    </p:cViewPr>
  </p:notesTextViewPr>
  <p:notesViewPr>
    <p:cSldViewPr>
      <p:cViewPr varScale="1">
        <p:scale>
          <a:sx n="84" d="100"/>
          <a:sy n="84" d="100"/>
        </p:scale>
        <p:origin x="100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62DA5-2A2F-436D-961C-27F71082B80A}" type="doc">
      <dgm:prSet loTypeId="urn:microsoft.com/office/officeart/2005/8/layout/cycle3" loCatId="cycle" qsTypeId="urn:microsoft.com/office/officeart/2005/8/quickstyle/simple1" qsCatId="simple" csTypeId="urn:microsoft.com/office/officeart/2005/8/colors/accent1_1" csCatId="accent1" phldr="1"/>
      <dgm:spPr/>
      <dgm:t>
        <a:bodyPr/>
        <a:lstStyle/>
        <a:p>
          <a:endParaRPr lang="en-US"/>
        </a:p>
      </dgm:t>
    </dgm:pt>
    <dgm:pt modelId="{BF70AF45-7F05-453B-9B84-F6A146359D3C}">
      <dgm:prSet phldrT="[Text]" custT="1"/>
      <dgm:spPr/>
      <dgm:t>
        <a:bodyPr/>
        <a:lstStyle/>
        <a:p>
          <a:r>
            <a:rPr lang="en-US" sz="2300" b="1" dirty="0" smtClean="0"/>
            <a:t>Referral</a:t>
          </a:r>
          <a:r>
            <a:rPr lang="en-US" sz="2300" dirty="0" smtClean="0"/>
            <a:t> </a:t>
          </a:r>
        </a:p>
      </dgm:t>
    </dgm:pt>
    <dgm:pt modelId="{FE741D6D-7588-497C-B378-98F2629BB9EF}" type="parTrans" cxnId="{9D54F492-9A48-40B5-99B0-77A65815C721}">
      <dgm:prSet/>
      <dgm:spPr/>
      <dgm:t>
        <a:bodyPr/>
        <a:lstStyle/>
        <a:p>
          <a:endParaRPr lang="en-US"/>
        </a:p>
      </dgm:t>
    </dgm:pt>
    <dgm:pt modelId="{EF509D38-45B4-40DE-A0DF-06D9D2478DAC}" type="sibTrans" cxnId="{9D54F492-9A48-40B5-99B0-77A65815C721}">
      <dgm:prSet/>
      <dgm:spPr/>
      <dgm:t>
        <a:bodyPr/>
        <a:lstStyle/>
        <a:p>
          <a:endParaRPr lang="en-US"/>
        </a:p>
      </dgm:t>
    </dgm:pt>
    <dgm:pt modelId="{63CA2DEA-31F6-4CF4-88E6-63724842EACC}">
      <dgm:prSet phldrT="[Text]"/>
      <dgm:spPr/>
      <dgm:t>
        <a:bodyPr/>
        <a:lstStyle/>
        <a:p>
          <a:r>
            <a:rPr lang="en-US" b="1" dirty="0" smtClean="0"/>
            <a:t>Evaluation</a:t>
          </a:r>
          <a:endParaRPr lang="en-US" b="1" dirty="0"/>
        </a:p>
      </dgm:t>
    </dgm:pt>
    <dgm:pt modelId="{F24D3743-3BAB-4121-937F-7A1AB8F2477A}" type="parTrans" cxnId="{8004C9FB-4B8F-4EDA-BFED-1E99947F14D1}">
      <dgm:prSet/>
      <dgm:spPr/>
      <dgm:t>
        <a:bodyPr/>
        <a:lstStyle/>
        <a:p>
          <a:endParaRPr lang="en-US"/>
        </a:p>
      </dgm:t>
    </dgm:pt>
    <dgm:pt modelId="{30559FF1-E3F5-41E8-94EA-9DDAAF7240F9}" type="sibTrans" cxnId="{8004C9FB-4B8F-4EDA-BFED-1E99947F14D1}">
      <dgm:prSet/>
      <dgm:spPr/>
      <dgm:t>
        <a:bodyPr/>
        <a:lstStyle/>
        <a:p>
          <a:endParaRPr lang="en-US"/>
        </a:p>
      </dgm:t>
    </dgm:pt>
    <dgm:pt modelId="{2A04600B-ADF7-4BE9-933C-2309B67F2DB8}">
      <dgm:prSet phldrT="[Text]"/>
      <dgm:spPr/>
      <dgm:t>
        <a:bodyPr/>
        <a:lstStyle/>
        <a:p>
          <a:r>
            <a:rPr lang="en-US" b="1" dirty="0" smtClean="0"/>
            <a:t>Intervention</a:t>
          </a:r>
          <a:endParaRPr lang="en-US" b="1" dirty="0"/>
        </a:p>
      </dgm:t>
    </dgm:pt>
    <dgm:pt modelId="{BC4974DB-2187-4F03-8E80-1FD9F1638001}" type="parTrans" cxnId="{63EAD1FB-574C-40DB-A937-07AFBB797323}">
      <dgm:prSet/>
      <dgm:spPr/>
      <dgm:t>
        <a:bodyPr/>
        <a:lstStyle/>
        <a:p>
          <a:endParaRPr lang="en-US"/>
        </a:p>
      </dgm:t>
    </dgm:pt>
    <dgm:pt modelId="{95CC6B17-9BC3-4B13-96B6-5372B8AF3CC0}" type="sibTrans" cxnId="{63EAD1FB-574C-40DB-A937-07AFBB797323}">
      <dgm:prSet/>
      <dgm:spPr/>
      <dgm:t>
        <a:bodyPr/>
        <a:lstStyle/>
        <a:p>
          <a:endParaRPr lang="en-US"/>
        </a:p>
      </dgm:t>
    </dgm:pt>
    <dgm:pt modelId="{89FFD1B1-83F5-4E55-AB67-A892038B615E}">
      <dgm:prSet phldrT="[Text]"/>
      <dgm:spPr/>
      <dgm:t>
        <a:bodyPr/>
        <a:lstStyle/>
        <a:p>
          <a:r>
            <a:rPr lang="en-US" b="1" dirty="0" smtClean="0"/>
            <a:t>Listing</a:t>
          </a:r>
          <a:endParaRPr lang="en-US" b="1" dirty="0"/>
        </a:p>
      </dgm:t>
    </dgm:pt>
    <dgm:pt modelId="{960564C4-1CE0-4EE8-98B7-97E95C8A3DF6}" type="parTrans" cxnId="{0B035D58-4A3E-4B92-87EC-7E5CE1DA1EE8}">
      <dgm:prSet/>
      <dgm:spPr/>
      <dgm:t>
        <a:bodyPr/>
        <a:lstStyle/>
        <a:p>
          <a:endParaRPr lang="en-US"/>
        </a:p>
      </dgm:t>
    </dgm:pt>
    <dgm:pt modelId="{4FB5A869-F3B9-4CA5-91C3-28D47C1A7F10}" type="sibTrans" cxnId="{0B035D58-4A3E-4B92-87EC-7E5CE1DA1EE8}">
      <dgm:prSet/>
      <dgm:spPr/>
      <dgm:t>
        <a:bodyPr/>
        <a:lstStyle/>
        <a:p>
          <a:endParaRPr lang="en-US"/>
        </a:p>
      </dgm:t>
    </dgm:pt>
    <dgm:pt modelId="{7C63F5DD-85B9-42D3-8D98-A8E103092C2B}">
      <dgm:prSet phldrT="[Text]"/>
      <dgm:spPr/>
      <dgm:t>
        <a:bodyPr/>
        <a:lstStyle/>
        <a:p>
          <a:r>
            <a:rPr lang="en-US" b="1" dirty="0" smtClean="0"/>
            <a:t>Transplant!</a:t>
          </a:r>
          <a:endParaRPr lang="en-US" b="1" dirty="0"/>
        </a:p>
      </dgm:t>
    </dgm:pt>
    <dgm:pt modelId="{A2B122DF-66F4-47D5-8861-25D521DE88D9}" type="parTrans" cxnId="{5D810978-30D9-4EEF-8462-9F1B23D73D78}">
      <dgm:prSet/>
      <dgm:spPr/>
      <dgm:t>
        <a:bodyPr/>
        <a:lstStyle/>
        <a:p>
          <a:endParaRPr lang="en-US"/>
        </a:p>
      </dgm:t>
    </dgm:pt>
    <dgm:pt modelId="{6A9FCCFE-E2A1-40B1-8168-6105E40DC83F}" type="sibTrans" cxnId="{5D810978-30D9-4EEF-8462-9F1B23D73D78}">
      <dgm:prSet/>
      <dgm:spPr/>
      <dgm:t>
        <a:bodyPr/>
        <a:lstStyle/>
        <a:p>
          <a:endParaRPr lang="en-US"/>
        </a:p>
      </dgm:t>
    </dgm:pt>
    <dgm:pt modelId="{C0539B89-AF0C-4162-9562-527BB4779069}" type="pres">
      <dgm:prSet presAssocID="{01C62DA5-2A2F-436D-961C-27F71082B80A}" presName="Name0" presStyleCnt="0">
        <dgm:presLayoutVars>
          <dgm:dir/>
          <dgm:resizeHandles val="exact"/>
        </dgm:presLayoutVars>
      </dgm:prSet>
      <dgm:spPr/>
      <dgm:t>
        <a:bodyPr/>
        <a:lstStyle/>
        <a:p>
          <a:endParaRPr lang="en-US"/>
        </a:p>
      </dgm:t>
    </dgm:pt>
    <dgm:pt modelId="{6D9F3CEF-83BD-4749-A741-36ED36AAC48C}" type="pres">
      <dgm:prSet presAssocID="{01C62DA5-2A2F-436D-961C-27F71082B80A}" presName="cycle" presStyleCnt="0"/>
      <dgm:spPr/>
    </dgm:pt>
    <dgm:pt modelId="{8054AAE3-D4C6-4BAB-8D9D-88E7BBFD12E5}" type="pres">
      <dgm:prSet presAssocID="{BF70AF45-7F05-453B-9B84-F6A146359D3C}" presName="nodeFirstNode" presStyleLbl="node1" presStyleIdx="0" presStyleCnt="5" custRadScaleRad="100512">
        <dgm:presLayoutVars>
          <dgm:bulletEnabled val="1"/>
        </dgm:presLayoutVars>
      </dgm:prSet>
      <dgm:spPr/>
      <dgm:t>
        <a:bodyPr/>
        <a:lstStyle/>
        <a:p>
          <a:endParaRPr lang="en-US"/>
        </a:p>
      </dgm:t>
    </dgm:pt>
    <dgm:pt modelId="{E6D71727-5E12-4D96-AE1A-0D3EEA528ABE}" type="pres">
      <dgm:prSet presAssocID="{EF509D38-45B4-40DE-A0DF-06D9D2478DAC}" presName="sibTransFirstNode" presStyleLbl="bgShp" presStyleIdx="0" presStyleCnt="1"/>
      <dgm:spPr/>
      <dgm:t>
        <a:bodyPr/>
        <a:lstStyle/>
        <a:p>
          <a:endParaRPr lang="en-US"/>
        </a:p>
      </dgm:t>
    </dgm:pt>
    <dgm:pt modelId="{CB545A5D-75C9-49DB-AD8B-B348DB1A7A4A}" type="pres">
      <dgm:prSet presAssocID="{63CA2DEA-31F6-4CF4-88E6-63724842EACC}" presName="nodeFollowingNodes" presStyleLbl="node1" presStyleIdx="1" presStyleCnt="5">
        <dgm:presLayoutVars>
          <dgm:bulletEnabled val="1"/>
        </dgm:presLayoutVars>
      </dgm:prSet>
      <dgm:spPr/>
      <dgm:t>
        <a:bodyPr/>
        <a:lstStyle/>
        <a:p>
          <a:endParaRPr lang="en-US"/>
        </a:p>
      </dgm:t>
    </dgm:pt>
    <dgm:pt modelId="{7FAAA5A5-C0CF-4BAE-8E75-BF0E96369C22}" type="pres">
      <dgm:prSet presAssocID="{2A04600B-ADF7-4BE9-933C-2309B67F2DB8}" presName="nodeFollowingNodes" presStyleLbl="node1" presStyleIdx="2" presStyleCnt="5">
        <dgm:presLayoutVars>
          <dgm:bulletEnabled val="1"/>
        </dgm:presLayoutVars>
      </dgm:prSet>
      <dgm:spPr/>
      <dgm:t>
        <a:bodyPr/>
        <a:lstStyle/>
        <a:p>
          <a:endParaRPr lang="en-US"/>
        </a:p>
      </dgm:t>
    </dgm:pt>
    <dgm:pt modelId="{00D0B52D-2A0F-4D47-83A4-4DDE411B4460}" type="pres">
      <dgm:prSet presAssocID="{89FFD1B1-83F5-4E55-AB67-A892038B615E}" presName="nodeFollowingNodes" presStyleLbl="node1" presStyleIdx="3" presStyleCnt="5">
        <dgm:presLayoutVars>
          <dgm:bulletEnabled val="1"/>
        </dgm:presLayoutVars>
      </dgm:prSet>
      <dgm:spPr/>
      <dgm:t>
        <a:bodyPr/>
        <a:lstStyle/>
        <a:p>
          <a:endParaRPr lang="en-US"/>
        </a:p>
      </dgm:t>
    </dgm:pt>
    <dgm:pt modelId="{B10813D8-140F-424F-845A-D15528B6A811}" type="pres">
      <dgm:prSet presAssocID="{7C63F5DD-85B9-42D3-8D98-A8E103092C2B}" presName="nodeFollowingNodes" presStyleLbl="node1" presStyleIdx="4" presStyleCnt="5">
        <dgm:presLayoutVars>
          <dgm:bulletEnabled val="1"/>
        </dgm:presLayoutVars>
      </dgm:prSet>
      <dgm:spPr/>
      <dgm:t>
        <a:bodyPr/>
        <a:lstStyle/>
        <a:p>
          <a:endParaRPr lang="en-US"/>
        </a:p>
      </dgm:t>
    </dgm:pt>
  </dgm:ptLst>
  <dgm:cxnLst>
    <dgm:cxn modelId="{8004C9FB-4B8F-4EDA-BFED-1E99947F14D1}" srcId="{01C62DA5-2A2F-436D-961C-27F71082B80A}" destId="{63CA2DEA-31F6-4CF4-88E6-63724842EACC}" srcOrd="1" destOrd="0" parTransId="{F24D3743-3BAB-4121-937F-7A1AB8F2477A}" sibTransId="{30559FF1-E3F5-41E8-94EA-9DDAAF7240F9}"/>
    <dgm:cxn modelId="{F821F770-C360-4E61-B991-19A68055C566}" type="presOf" srcId="{7C63F5DD-85B9-42D3-8D98-A8E103092C2B}" destId="{B10813D8-140F-424F-845A-D15528B6A811}" srcOrd="0" destOrd="0" presId="urn:microsoft.com/office/officeart/2005/8/layout/cycle3"/>
    <dgm:cxn modelId="{5D810978-30D9-4EEF-8462-9F1B23D73D78}" srcId="{01C62DA5-2A2F-436D-961C-27F71082B80A}" destId="{7C63F5DD-85B9-42D3-8D98-A8E103092C2B}" srcOrd="4" destOrd="0" parTransId="{A2B122DF-66F4-47D5-8861-25D521DE88D9}" sibTransId="{6A9FCCFE-E2A1-40B1-8168-6105E40DC83F}"/>
    <dgm:cxn modelId="{141262A7-7486-4855-8B18-6C0BFBC93191}" type="presOf" srcId="{01C62DA5-2A2F-436D-961C-27F71082B80A}" destId="{C0539B89-AF0C-4162-9562-527BB4779069}" srcOrd="0" destOrd="0" presId="urn:microsoft.com/office/officeart/2005/8/layout/cycle3"/>
    <dgm:cxn modelId="{3F1583E2-783D-4219-9D6A-3820970FEA83}" type="presOf" srcId="{63CA2DEA-31F6-4CF4-88E6-63724842EACC}" destId="{CB545A5D-75C9-49DB-AD8B-B348DB1A7A4A}" srcOrd="0" destOrd="0" presId="urn:microsoft.com/office/officeart/2005/8/layout/cycle3"/>
    <dgm:cxn modelId="{63EAD1FB-574C-40DB-A937-07AFBB797323}" srcId="{01C62DA5-2A2F-436D-961C-27F71082B80A}" destId="{2A04600B-ADF7-4BE9-933C-2309B67F2DB8}" srcOrd="2" destOrd="0" parTransId="{BC4974DB-2187-4F03-8E80-1FD9F1638001}" sibTransId="{95CC6B17-9BC3-4B13-96B6-5372B8AF3CC0}"/>
    <dgm:cxn modelId="{6C29D7A2-F20D-4463-9325-1A0DDF2678DD}" type="presOf" srcId="{BF70AF45-7F05-453B-9B84-F6A146359D3C}" destId="{8054AAE3-D4C6-4BAB-8D9D-88E7BBFD12E5}" srcOrd="0" destOrd="0" presId="urn:microsoft.com/office/officeart/2005/8/layout/cycle3"/>
    <dgm:cxn modelId="{7900073E-0038-4ECD-A015-A6314D1A920F}" type="presOf" srcId="{EF509D38-45B4-40DE-A0DF-06D9D2478DAC}" destId="{E6D71727-5E12-4D96-AE1A-0D3EEA528ABE}" srcOrd="0" destOrd="0" presId="urn:microsoft.com/office/officeart/2005/8/layout/cycle3"/>
    <dgm:cxn modelId="{9D54F492-9A48-40B5-99B0-77A65815C721}" srcId="{01C62DA5-2A2F-436D-961C-27F71082B80A}" destId="{BF70AF45-7F05-453B-9B84-F6A146359D3C}" srcOrd="0" destOrd="0" parTransId="{FE741D6D-7588-497C-B378-98F2629BB9EF}" sibTransId="{EF509D38-45B4-40DE-A0DF-06D9D2478DAC}"/>
    <dgm:cxn modelId="{223CE486-7CF8-4EF1-B612-A082B9F94D3D}" type="presOf" srcId="{89FFD1B1-83F5-4E55-AB67-A892038B615E}" destId="{00D0B52D-2A0F-4D47-83A4-4DDE411B4460}" srcOrd="0" destOrd="0" presId="urn:microsoft.com/office/officeart/2005/8/layout/cycle3"/>
    <dgm:cxn modelId="{9CA555C3-1D59-48BC-AC03-60E42655AAF6}" type="presOf" srcId="{2A04600B-ADF7-4BE9-933C-2309B67F2DB8}" destId="{7FAAA5A5-C0CF-4BAE-8E75-BF0E96369C22}" srcOrd="0" destOrd="0" presId="urn:microsoft.com/office/officeart/2005/8/layout/cycle3"/>
    <dgm:cxn modelId="{0B035D58-4A3E-4B92-87EC-7E5CE1DA1EE8}" srcId="{01C62DA5-2A2F-436D-961C-27F71082B80A}" destId="{89FFD1B1-83F5-4E55-AB67-A892038B615E}" srcOrd="3" destOrd="0" parTransId="{960564C4-1CE0-4EE8-98B7-97E95C8A3DF6}" sibTransId="{4FB5A869-F3B9-4CA5-91C3-28D47C1A7F10}"/>
    <dgm:cxn modelId="{F16EE5D2-13A3-467C-8408-FE4AEA5AE196}" type="presParOf" srcId="{C0539B89-AF0C-4162-9562-527BB4779069}" destId="{6D9F3CEF-83BD-4749-A741-36ED36AAC48C}" srcOrd="0" destOrd="0" presId="urn:microsoft.com/office/officeart/2005/8/layout/cycle3"/>
    <dgm:cxn modelId="{426D0986-58E2-4553-A785-9FB72C1178BC}" type="presParOf" srcId="{6D9F3CEF-83BD-4749-A741-36ED36AAC48C}" destId="{8054AAE3-D4C6-4BAB-8D9D-88E7BBFD12E5}" srcOrd="0" destOrd="0" presId="urn:microsoft.com/office/officeart/2005/8/layout/cycle3"/>
    <dgm:cxn modelId="{487877E7-A4C3-4269-A1A9-BEA3B7D66688}" type="presParOf" srcId="{6D9F3CEF-83BD-4749-A741-36ED36AAC48C}" destId="{E6D71727-5E12-4D96-AE1A-0D3EEA528ABE}" srcOrd="1" destOrd="0" presId="urn:microsoft.com/office/officeart/2005/8/layout/cycle3"/>
    <dgm:cxn modelId="{2705312F-FA8A-4BAB-B294-94D22FF46B2B}" type="presParOf" srcId="{6D9F3CEF-83BD-4749-A741-36ED36AAC48C}" destId="{CB545A5D-75C9-49DB-AD8B-B348DB1A7A4A}" srcOrd="2" destOrd="0" presId="urn:microsoft.com/office/officeart/2005/8/layout/cycle3"/>
    <dgm:cxn modelId="{DD30FA20-6404-4733-8668-14DD30E50648}" type="presParOf" srcId="{6D9F3CEF-83BD-4749-A741-36ED36AAC48C}" destId="{7FAAA5A5-C0CF-4BAE-8E75-BF0E96369C22}" srcOrd="3" destOrd="0" presId="urn:microsoft.com/office/officeart/2005/8/layout/cycle3"/>
    <dgm:cxn modelId="{4C1CD90C-DD9D-4A48-AFDD-4E81A8E90D79}" type="presParOf" srcId="{6D9F3CEF-83BD-4749-A741-36ED36AAC48C}" destId="{00D0B52D-2A0F-4D47-83A4-4DDE411B4460}" srcOrd="4" destOrd="0" presId="urn:microsoft.com/office/officeart/2005/8/layout/cycle3"/>
    <dgm:cxn modelId="{A80B6FFC-26AA-468B-956F-03259ECCF6AB}" type="presParOf" srcId="{6D9F3CEF-83BD-4749-A741-36ED36AAC48C}" destId="{B10813D8-140F-424F-845A-D15528B6A811}"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71727-5E12-4D96-AE1A-0D3EEA528ABE}">
      <dsp:nvSpPr>
        <dsp:cNvPr id="0" name=""/>
        <dsp:cNvSpPr/>
      </dsp:nvSpPr>
      <dsp:spPr>
        <a:xfrm>
          <a:off x="580144" y="356706"/>
          <a:ext cx="4326111" cy="4326111"/>
        </a:xfrm>
        <a:prstGeom prst="circularArrow">
          <a:avLst>
            <a:gd name="adj1" fmla="val 5544"/>
            <a:gd name="adj2" fmla="val 330680"/>
            <a:gd name="adj3" fmla="val 13834495"/>
            <a:gd name="adj4" fmla="val 1735042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4AAE3-D4C6-4BAB-8D9D-88E7BBFD12E5}">
      <dsp:nvSpPr>
        <dsp:cNvPr id="0" name=""/>
        <dsp:cNvSpPr/>
      </dsp:nvSpPr>
      <dsp:spPr>
        <a:xfrm>
          <a:off x="1756023" y="381007"/>
          <a:ext cx="1974353" cy="9871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Referral</a:t>
          </a:r>
          <a:r>
            <a:rPr lang="en-US" sz="2300" kern="1200" dirty="0" smtClean="0"/>
            <a:t> </a:t>
          </a:r>
        </a:p>
      </dsp:txBody>
      <dsp:txXfrm>
        <a:off x="1804213" y="429197"/>
        <a:ext cx="1877973" cy="890796"/>
      </dsp:txXfrm>
    </dsp:sp>
    <dsp:sp modelId="{CB545A5D-75C9-49DB-AD8B-B348DB1A7A4A}">
      <dsp:nvSpPr>
        <dsp:cNvPr id="0" name=""/>
        <dsp:cNvSpPr/>
      </dsp:nvSpPr>
      <dsp:spPr>
        <a:xfrm>
          <a:off x="3510554" y="1665194"/>
          <a:ext cx="1974353" cy="9871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Evaluation</a:t>
          </a:r>
          <a:endParaRPr lang="en-US" sz="2300" b="1" kern="1200" dirty="0"/>
        </a:p>
      </dsp:txBody>
      <dsp:txXfrm>
        <a:off x="3558744" y="1713384"/>
        <a:ext cx="1877973" cy="890796"/>
      </dsp:txXfrm>
    </dsp:sp>
    <dsp:sp modelId="{7FAAA5A5-C0CF-4BAE-8E75-BF0E96369C22}">
      <dsp:nvSpPr>
        <dsp:cNvPr id="0" name=""/>
        <dsp:cNvSpPr/>
      </dsp:nvSpPr>
      <dsp:spPr>
        <a:xfrm>
          <a:off x="2840383" y="3727770"/>
          <a:ext cx="1974353" cy="9871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Intervention</a:t>
          </a:r>
          <a:endParaRPr lang="en-US" sz="2300" b="1" kern="1200" dirty="0"/>
        </a:p>
      </dsp:txBody>
      <dsp:txXfrm>
        <a:off x="2888573" y="3775960"/>
        <a:ext cx="1877973" cy="890796"/>
      </dsp:txXfrm>
    </dsp:sp>
    <dsp:sp modelId="{00D0B52D-2A0F-4D47-83A4-4DDE411B4460}">
      <dsp:nvSpPr>
        <dsp:cNvPr id="0" name=""/>
        <dsp:cNvSpPr/>
      </dsp:nvSpPr>
      <dsp:spPr>
        <a:xfrm>
          <a:off x="671662" y="3727770"/>
          <a:ext cx="1974353" cy="9871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Listing</a:t>
          </a:r>
          <a:endParaRPr lang="en-US" sz="2300" b="1" kern="1200" dirty="0"/>
        </a:p>
      </dsp:txBody>
      <dsp:txXfrm>
        <a:off x="719852" y="3775960"/>
        <a:ext cx="1877973" cy="890796"/>
      </dsp:txXfrm>
    </dsp:sp>
    <dsp:sp modelId="{B10813D8-140F-424F-845A-D15528B6A811}">
      <dsp:nvSpPr>
        <dsp:cNvPr id="0" name=""/>
        <dsp:cNvSpPr/>
      </dsp:nvSpPr>
      <dsp:spPr>
        <a:xfrm>
          <a:off x="1491" y="1665194"/>
          <a:ext cx="1974353" cy="9871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Transplant!</a:t>
          </a:r>
          <a:endParaRPr lang="en-US" sz="2300" b="1" kern="1200" dirty="0"/>
        </a:p>
      </dsp:txBody>
      <dsp:txXfrm>
        <a:off x="49681" y="1713384"/>
        <a:ext cx="1877973" cy="89079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4/5/2021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4/5/2021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Kristi Bickford. I am a third-year triangle distance education student in the MSW program at the UNC School of Social Work. My </a:t>
            </a:r>
            <a:r>
              <a:rPr lang="en-US" baseline="0" dirty="0" err="1" smtClean="0"/>
              <a:t>PrimeCare</a:t>
            </a:r>
            <a:r>
              <a:rPr lang="en-US" baseline="0" dirty="0" smtClean="0"/>
              <a:t> placement for 2020-2021 was with the UNC Center for </a:t>
            </a:r>
            <a:r>
              <a:rPr lang="en-US" baseline="0" dirty="0" smtClean="0"/>
              <a:t>Transplant Care. </a:t>
            </a:r>
            <a:r>
              <a:rPr lang="en-US" baseline="0" dirty="0" smtClean="0"/>
              <a:t>I worked primarily with the kidney transplant and living donor populations. </a:t>
            </a:r>
            <a:endParaRPr lang="en-US" baseline="0" dirty="0" smtClean="0"/>
          </a:p>
          <a:p>
            <a:endParaRPr lang="en-US" baseline="0" dirty="0" smtClean="0"/>
          </a:p>
          <a:p>
            <a:r>
              <a:rPr lang="en-US" baseline="0" dirty="0" smtClean="0"/>
              <a:t>In </a:t>
            </a:r>
            <a:r>
              <a:rPr lang="en-US" baseline="0" dirty="0" smtClean="0"/>
              <a:t>this presentation, I will discuss the implications of kidney disease, failure, transplant and donation on behavioral health </a:t>
            </a:r>
            <a:r>
              <a:rPr lang="en-US" baseline="0" dirty="0" smtClean="0"/>
              <a:t>as well as </a:t>
            </a:r>
            <a:r>
              <a:rPr lang="en-US" baseline="0" dirty="0" smtClean="0"/>
              <a:t>the utilization of social work assessment and intervention on an integrated health care team. </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transplant</a:t>
            </a:r>
            <a:r>
              <a:rPr lang="en-US" baseline="0" dirty="0" smtClean="0"/>
              <a:t> process is outlined by the Centers for Medicare and Medicaid Services. </a:t>
            </a:r>
            <a:r>
              <a:rPr lang="en-US" dirty="0" smtClean="0"/>
              <a:t>In order to be</a:t>
            </a:r>
            <a:r>
              <a:rPr lang="en-US" baseline="0" dirty="0" smtClean="0"/>
              <a:t> considered for transplant, a patient must be referred to a transplant center by a nephrologist or dialysis unit. </a:t>
            </a:r>
            <a:r>
              <a:rPr lang="en-US" baseline="0" dirty="0" smtClean="0"/>
              <a:t>Donors refer themselves. If </a:t>
            </a:r>
            <a:r>
              <a:rPr lang="en-US" baseline="0" dirty="0" smtClean="0"/>
              <a:t>accepted, both candidates and donors must undergo specific medical testing and psychosocial evaluation. Recommendations for interventions, such as referral to psychology, applying for financial assistance, or losing weight, are made based on the medical and social work assessments. The recipient team and the donor team meet weekly to review the status and needs of each patient and decide whether listing for transplant or approval for donation is appropriate. This process ends when the recipient receives a transplant and a donor completes donation.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10</a:t>
            </a:fld>
            <a:endParaRPr lang="en-US"/>
          </a:p>
        </p:txBody>
      </p:sp>
    </p:spTree>
    <p:extLst>
      <p:ext uri="{BB962C8B-B14F-4D97-AF65-F5344CB8AC3E}">
        <p14:creationId xmlns:p14="http://schemas.microsoft.com/office/powerpoint/2010/main" val="300280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described on the previous</a:t>
            </a:r>
            <a:r>
              <a:rPr lang="en-US" baseline="0" dirty="0" smtClean="0"/>
              <a:t> slide, the transplant process requires an </a:t>
            </a:r>
            <a:r>
              <a:rPr lang="en-US" baseline="0" dirty="0" err="1" smtClean="0"/>
              <a:t>interprofessional</a:t>
            </a:r>
            <a:r>
              <a:rPr lang="en-US" baseline="0" dirty="0" smtClean="0"/>
              <a:t> approach. </a:t>
            </a:r>
            <a:r>
              <a:rPr lang="en-US" dirty="0" smtClean="0"/>
              <a:t>Transplant centers are federally</a:t>
            </a:r>
            <a:r>
              <a:rPr lang="en-US" baseline="0" dirty="0" smtClean="0"/>
              <a:t> mandated to provide specific services and require certain licensed or registered positions to be members of the transplant team. Each kidney transplant team must have a nephrologist, surgeon, nurse coordinator, clinical social worker, financial coordinator, dietitian, and pharmacist. </a:t>
            </a:r>
          </a:p>
          <a:p>
            <a:endParaRPr lang="en-US" baseline="0" dirty="0" smtClean="0"/>
          </a:p>
          <a:p>
            <a:r>
              <a:rPr lang="en-US" baseline="0" dirty="0" smtClean="0"/>
              <a:t>The UNC kidney transplant team also includes clinical psychologists and an independent living donor advocate. </a:t>
            </a:r>
          </a:p>
          <a:p>
            <a:endParaRPr lang="en-US" baseline="0" dirty="0" smtClean="0"/>
          </a:p>
          <a:p>
            <a:r>
              <a:rPr lang="en-US" baseline="0" dirty="0" smtClean="0"/>
              <a:t>To ensure confidentiality and minimize bias or discrimination, d</a:t>
            </a:r>
            <a:r>
              <a:rPr lang="en-US" dirty="0" smtClean="0"/>
              <a:t>onors and recipients</a:t>
            </a:r>
            <a:r>
              <a:rPr lang="en-US" baseline="0" dirty="0" smtClean="0"/>
              <a:t> have separate teams and do not share providers.</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11</a:t>
            </a:fld>
            <a:endParaRPr lang="en-US"/>
          </a:p>
        </p:txBody>
      </p:sp>
    </p:spTree>
    <p:extLst>
      <p:ext uri="{BB962C8B-B14F-4D97-AF65-F5344CB8AC3E}">
        <p14:creationId xmlns:p14="http://schemas.microsoft.com/office/powerpoint/2010/main" val="80748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Interprofessional</a:t>
            </a:r>
            <a:r>
              <a:rPr lang="en-US" baseline="0" dirty="0" smtClean="0"/>
              <a:t> collaboration </a:t>
            </a:r>
            <a:r>
              <a:rPr lang="en-US" dirty="0" smtClean="0"/>
              <a:t>is a necessary means</a:t>
            </a:r>
            <a:r>
              <a:rPr lang="en-US" baseline="0" dirty="0" smtClean="0"/>
              <a:t> </a:t>
            </a:r>
            <a:r>
              <a:rPr lang="en-US" dirty="0" smtClean="0"/>
              <a:t>to meet the complex health</a:t>
            </a:r>
            <a:r>
              <a:rPr lang="en-US" baseline="0" dirty="0" smtClean="0"/>
              <a:t> and psychosocial </a:t>
            </a:r>
            <a:r>
              <a:rPr lang="en-US" dirty="0" smtClean="0"/>
              <a:t>needs of kidney transplant patients.</a:t>
            </a:r>
            <a:r>
              <a:rPr lang="en-US" baseline="0" dirty="0" smtClean="0"/>
              <a:t> Having multiple health care professionals </a:t>
            </a:r>
            <a:r>
              <a:rPr lang="en-US" dirty="0" smtClean="0"/>
              <a:t>work together with patients, families, </a:t>
            </a:r>
            <a:r>
              <a:rPr lang="en-US" dirty="0" smtClean="0"/>
              <a:t>and</a:t>
            </a:r>
            <a:r>
              <a:rPr lang="en-US" baseline="0" dirty="0" smtClean="0"/>
              <a:t> </a:t>
            </a:r>
            <a:r>
              <a:rPr lang="en-US" dirty="0" smtClean="0"/>
              <a:t>caregivers provides </a:t>
            </a:r>
            <a:r>
              <a:rPr lang="en-US" dirty="0" smtClean="0"/>
              <a:t>an opportunity for the delivery of the highest </a:t>
            </a:r>
            <a:r>
              <a:rPr lang="en-US" dirty="0" smtClean="0"/>
              <a:t>quality </a:t>
            </a:r>
            <a:r>
              <a:rPr lang="en-US" dirty="0" smtClean="0"/>
              <a:t>care. To maintain confidentiality and ensure communication between team members, separate</a:t>
            </a:r>
            <a:r>
              <a:rPr lang="en-US" baseline="0" dirty="0" smtClean="0"/>
              <a:t> </a:t>
            </a:r>
            <a:r>
              <a:rPr lang="en-US" dirty="0" smtClean="0"/>
              <a:t>treatment</a:t>
            </a:r>
            <a:r>
              <a:rPr lang="en-US" baseline="0" dirty="0" smtClean="0"/>
              <a:t> team meetings for donors and recipients are held weekly. The meetings are led by a nurse coordinator and a member from each discipline is required to attend. Each transplant and donor candidate is reviewed and recommendations from each discipline are heard. The team then agrees with listing or donation approval or makes a plan in regards to next steps. </a:t>
            </a:r>
          </a:p>
          <a:p>
            <a:endParaRPr lang="en-US" baseline="0" dirty="0" smtClean="0"/>
          </a:p>
          <a:p>
            <a:r>
              <a:rPr lang="en-US" baseline="0" dirty="0" smtClean="0"/>
              <a:t>Another form of </a:t>
            </a:r>
            <a:r>
              <a:rPr lang="en-US" baseline="0" dirty="0" err="1" smtClean="0"/>
              <a:t>interprofessional</a:t>
            </a:r>
            <a:r>
              <a:rPr lang="en-US" baseline="0" dirty="0" smtClean="0"/>
              <a:t> collaboration that occurs is in the form of medical record documentation. Team members are able to access and review each other’s notes as well as send messages to each other </a:t>
            </a:r>
            <a:r>
              <a:rPr lang="en-US" baseline="0" dirty="0" smtClean="0"/>
              <a:t>using </a:t>
            </a:r>
            <a:r>
              <a:rPr lang="en-US" baseline="0" dirty="0" smtClean="0"/>
              <a:t>Epic, UNC’s electronic health record.</a:t>
            </a:r>
            <a:endParaRPr lang="en-US" dirty="0" smtClean="0"/>
          </a:p>
        </p:txBody>
      </p:sp>
      <p:sp>
        <p:nvSpPr>
          <p:cNvPr id="4" name="Slide Number Placeholder 3"/>
          <p:cNvSpPr>
            <a:spLocks noGrp="1"/>
          </p:cNvSpPr>
          <p:nvPr>
            <p:ph type="sldNum" sz="quarter" idx="10"/>
          </p:nvPr>
        </p:nvSpPr>
        <p:spPr/>
        <p:txBody>
          <a:bodyPr/>
          <a:lstStyle/>
          <a:p>
            <a:fld id="{E3B36274-F2B9-4C45-BBB4-0EDF4CD651A7}" type="slidenum">
              <a:rPr lang="en-US" smtClean="0"/>
              <a:t>12</a:t>
            </a:fld>
            <a:endParaRPr lang="en-US"/>
          </a:p>
        </p:txBody>
      </p:sp>
    </p:spTree>
    <p:extLst>
      <p:ext uri="{BB962C8B-B14F-4D97-AF65-F5344CB8AC3E}">
        <p14:creationId xmlns:p14="http://schemas.microsoft.com/office/powerpoint/2010/main" val="287423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Although </a:t>
            </a:r>
            <a:r>
              <a:rPr lang="en-US" sz="1200" kern="1200" dirty="0" smtClean="0">
                <a:solidFill>
                  <a:schemeClr val="tx1"/>
                </a:solidFill>
                <a:effectLst/>
                <a:latin typeface="+mn-lt"/>
                <a:ea typeface="+mn-ea"/>
                <a:cs typeface="+mn-cs"/>
              </a:rPr>
              <a:t>strong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collaborative efforts </a:t>
            </a:r>
            <a:r>
              <a:rPr lang="en-US" sz="1200" kern="1200" dirty="0" smtClean="0">
                <a:solidFill>
                  <a:schemeClr val="tx1"/>
                </a:solidFill>
                <a:effectLst/>
                <a:latin typeface="+mn-lt"/>
                <a:ea typeface="+mn-ea"/>
                <a:cs typeface="+mn-cs"/>
              </a:rPr>
              <a:t>are being </a:t>
            </a:r>
            <a:r>
              <a:rPr lang="en-US" sz="1200" kern="1200" dirty="0" smtClean="0">
                <a:solidFill>
                  <a:schemeClr val="tx1"/>
                </a:solidFill>
                <a:effectLst/>
                <a:latin typeface="+mn-lt"/>
                <a:ea typeface="+mn-ea"/>
                <a:cs typeface="+mn-cs"/>
              </a:rPr>
              <a:t>made to provide the best care possible for those with kidney disease, failure and transplant, racial and ethnic disparities within this population continue to exist.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Black, Indigenous, and People of Color are disproportionately affected by kidney failure as evidenced by the following statistics…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African Americans are almost 4 times as likely as whites to develop kidney failure. They account for 35% of the kidney failure population but only make up approximately 13% of the US population.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Hispanics are almost 1.3 times more likely than non-Hispanics to be diagnosed with kidney failure. Over the past two</a:t>
            </a:r>
            <a:r>
              <a:rPr lang="en-US" sz="1200" kern="1200" baseline="0" dirty="0" smtClean="0">
                <a:solidFill>
                  <a:schemeClr val="tx1"/>
                </a:solidFill>
                <a:effectLst/>
                <a:latin typeface="+mn-lt"/>
                <a:ea typeface="+mn-ea"/>
                <a:cs typeface="+mn-cs"/>
              </a:rPr>
              <a:t> decades, t</a:t>
            </a:r>
            <a:r>
              <a:rPr lang="en-US" sz="1200" kern="1200" dirty="0" smtClean="0">
                <a:solidFill>
                  <a:schemeClr val="tx1"/>
                </a:solidFill>
                <a:effectLst/>
                <a:latin typeface="+mn-lt"/>
                <a:ea typeface="+mn-ea"/>
                <a:cs typeface="+mn-cs"/>
              </a:rPr>
              <a:t>he</a:t>
            </a:r>
            <a:r>
              <a:rPr lang="en-US" sz="1200" kern="1200" baseline="0" dirty="0" smtClean="0">
                <a:solidFill>
                  <a:schemeClr val="tx1"/>
                </a:solidFill>
                <a:effectLst/>
                <a:latin typeface="+mn-lt"/>
                <a:ea typeface="+mn-ea"/>
                <a:cs typeface="+mn-cs"/>
              </a:rPr>
              <a:t> number of Hispanics with kidney failure has increased by more than 70%.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for American Indians and Alaska Natives, they are almost 1.2 times more likely than whites to be diagnosed with kidney failure.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all </a:t>
            </a:r>
            <a:r>
              <a:rPr lang="en-US" sz="1200" kern="1200" dirty="0" smtClean="0">
                <a:solidFill>
                  <a:schemeClr val="tx1"/>
                </a:solidFill>
                <a:effectLst/>
                <a:latin typeface="+mn-lt"/>
                <a:ea typeface="+mn-ea"/>
                <a:cs typeface="+mn-cs"/>
              </a:rPr>
              <a:t>3 groups, diabetes is a leading cause of kidney failure while high blood pressure is also a main cause for African Americans and Hispanics.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3B36274-F2B9-4C45-BBB4-0EDF4CD651A7}" type="slidenum">
              <a:rPr lang="en-US" smtClean="0"/>
              <a:t>13</a:t>
            </a:fld>
            <a:endParaRPr lang="en-US"/>
          </a:p>
        </p:txBody>
      </p:sp>
    </p:spTree>
    <p:extLst>
      <p:ext uri="{BB962C8B-B14F-4D97-AF65-F5344CB8AC3E}">
        <p14:creationId xmlns:p14="http://schemas.microsoft.com/office/powerpoint/2010/main" val="3587610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would be remiss if I did not address the influence social </a:t>
            </a:r>
            <a:r>
              <a:rPr lang="en-US" dirty="0" smtClean="0"/>
              <a:t>determinants</a:t>
            </a:r>
            <a:r>
              <a:rPr lang="en-US" baseline="0" dirty="0" smtClean="0"/>
              <a:t> of health have on the disparities presented on the previous slide. A study just published this year in the Clinical Journal of the American Society of Nephrology focused on social determinants of health and disparities in kidney transplant. The results were not surprising but rather confirmed what we thought we knew. Race, age, socioeconomic status, religious beliefs, </a:t>
            </a:r>
            <a:r>
              <a:rPr lang="en-US" baseline="0" dirty="0" smtClean="0"/>
              <a:t>insurance and </a:t>
            </a:r>
            <a:r>
              <a:rPr lang="en-US" baseline="0" dirty="0" smtClean="0"/>
              <a:t>education are all factors associated with a lower probability of receiving a kidney transplant. Blacks wait longer for and receive transplants at lower rates than whites. Although the disparity in access to deceased donor transplants has been eliminated thanks to changes in the kidney allocation system, Blacks have a significantly lower rate of receiving one from a living donor. Transplant social workers are in a unique position to identify areas of patient deficit or need, make recommendations on how to appropriately and effectively address them, and advocate for equitable access to transplantation. </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14</a:t>
            </a:fld>
            <a:endParaRPr lang="en-US"/>
          </a:p>
        </p:txBody>
      </p:sp>
    </p:spTree>
    <p:extLst>
      <p:ext uri="{BB962C8B-B14F-4D97-AF65-F5344CB8AC3E}">
        <p14:creationId xmlns:p14="http://schemas.microsoft.com/office/powerpoint/2010/main" val="183888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smtClean="0"/>
              <a:t>study </a:t>
            </a:r>
            <a:r>
              <a:rPr lang="en-US" baseline="0" dirty="0" smtClean="0"/>
              <a:t>I talked about on the previous slide identified public insurance as a factor associated with lower probability for transplant. For those that are uninsured, the probability for transplant does not exist. It is estimated that one-third of Hispanics, 20% of Blacks, and nearly 1 out of 3 American Indians and Alaska Natives do not have health insurance. While it is important for transplant social workers to specifically focus on advocacy for equitable access to transplantation, a</a:t>
            </a:r>
            <a:r>
              <a:rPr lang="en-US" dirty="0" smtClean="0"/>
              <a:t>dvocating for equitable</a:t>
            </a:r>
            <a:r>
              <a:rPr lang="en-US" baseline="0" dirty="0" smtClean="0"/>
              <a:t> health care access policies at </a:t>
            </a:r>
            <a:r>
              <a:rPr lang="en-US" baseline="0" dirty="0" smtClean="0"/>
              <a:t>every level should </a:t>
            </a:r>
            <a:r>
              <a:rPr lang="en-US" baseline="0" dirty="0" smtClean="0"/>
              <a:t>be a priority for all medical social workers. </a:t>
            </a:r>
          </a:p>
          <a:p>
            <a:endParaRPr lang="en-US" baseline="0" dirty="0" smtClean="0"/>
          </a:p>
          <a:p>
            <a:r>
              <a:rPr lang="en-US" dirty="0" smtClean="0"/>
              <a:t>Culturally</a:t>
            </a:r>
            <a:r>
              <a:rPr lang="en-US" baseline="0" dirty="0" smtClean="0"/>
              <a:t> sensitive care is another area medical social workers can prioritize to help address health care disparities. National statistics show that m</a:t>
            </a:r>
            <a:r>
              <a:rPr lang="en-US" dirty="0" smtClean="0"/>
              <a:t>inorities are significantly underrepresented</a:t>
            </a:r>
            <a:r>
              <a:rPr lang="en-US" baseline="0" dirty="0" smtClean="0"/>
              <a:t> in health occupations across the board. With our population becoming increasingly diverse, it is crucial for all providers in the health care field to engage in culturally sensitive care. Medical social workers are uniquely positioned to guide conversations about, implement trainings on and advocate for culturally sensitive care improvements within the health care setting.  </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15</a:t>
            </a:fld>
            <a:endParaRPr lang="en-US"/>
          </a:p>
        </p:txBody>
      </p:sp>
    </p:spTree>
    <p:extLst>
      <p:ext uri="{BB962C8B-B14F-4D97-AF65-F5344CB8AC3E}">
        <p14:creationId xmlns:p14="http://schemas.microsoft.com/office/powerpoint/2010/main" val="1850510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Culturally sensitive</a:t>
            </a:r>
            <a:r>
              <a:rPr lang="en-US" baseline="0" dirty="0" smtClean="0"/>
              <a:t> care is patient-centered. It involves awareness, respect, appropriate and effective communication, the acknowledgement of differences </a:t>
            </a:r>
            <a:r>
              <a:rPr lang="en-US" baseline="0" dirty="0" smtClean="0"/>
              <a:t>and </a:t>
            </a:r>
            <a:r>
              <a:rPr lang="en-US" baseline="0" dirty="0" smtClean="0"/>
              <a:t>lack of cultural experience and/or knowledge, the building of trust and rapport, and the education of oneself in regards to diverse cultural health beliefs and practices. Cultural sensitivity avoids assumptions and withholds judgement to create a safe space for all patients. </a:t>
            </a:r>
          </a:p>
          <a:p>
            <a:endParaRPr lang="en-US" baseline="0" dirty="0" smtClean="0"/>
          </a:p>
          <a:p>
            <a:r>
              <a:rPr lang="en-US" baseline="0" dirty="0" smtClean="0"/>
              <a:t>The US Department of Health and Human Services Office of Minority Health has developed Nat</a:t>
            </a:r>
            <a:r>
              <a:rPr lang="en-US" dirty="0" smtClean="0"/>
              <a:t>ional Standards for Culturally and Linguistically Appropriate Services in Health and Health Care to improve health care quality and advance health equity among our nation's increasingly diverse communities. </a:t>
            </a:r>
          </a:p>
          <a:p>
            <a:endParaRPr lang="en-US" dirty="0" smtClean="0"/>
          </a:p>
          <a:p>
            <a:r>
              <a:rPr lang="en-US" b="0" dirty="0" smtClean="0"/>
              <a:t>Its principal standard</a:t>
            </a:r>
            <a:r>
              <a:rPr lang="en-US" b="0" baseline="0" dirty="0" smtClean="0"/>
              <a:t> is to p</a:t>
            </a:r>
            <a:r>
              <a:rPr lang="en-US" dirty="0" smtClean="0"/>
              <a:t>rovide effective, equitable, understandable and respectful quality care and services that are responsive to diverse cultural health beliefs and practices, preferred languages, health literacy and other communication needs.</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16</a:t>
            </a:fld>
            <a:endParaRPr lang="en-US"/>
          </a:p>
        </p:txBody>
      </p:sp>
    </p:spTree>
    <p:extLst>
      <p:ext uri="{BB962C8B-B14F-4D97-AF65-F5344CB8AC3E}">
        <p14:creationId xmlns:p14="http://schemas.microsoft.com/office/powerpoint/2010/main" val="401647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work interventions</a:t>
            </a:r>
            <a:r>
              <a:rPr lang="en-US" baseline="0" dirty="0" smtClean="0"/>
              <a:t> in the transplant setting are focused on education and support. Transplant social workers educate patients on the transplant process, psychosocial, medical, and surgical risks associated with transplant, patient and care giver responsibilities after transplant, and resources available for financial or mental health needs. These interventions aim to prepare and empower transplant candidates, donors, and their supports to manage transplant related care successfully. Transplant social workers are skilled at providing emotional support for patients and caregivers throughout the transplant process by being available by phone or secure message through the electronic medical record. Acknowledging, normalizing and validating feelings of depression, anxiety, and/or guilt and connecting patients with mental health based services are unique interventions transplant social workers offer to their patients. </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17</a:t>
            </a:fld>
            <a:endParaRPr lang="en-US"/>
          </a:p>
        </p:txBody>
      </p:sp>
    </p:spTree>
    <p:extLst>
      <p:ext uri="{BB962C8B-B14F-4D97-AF65-F5344CB8AC3E}">
        <p14:creationId xmlns:p14="http://schemas.microsoft.com/office/powerpoint/2010/main" val="2295088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t>
            </a:r>
            <a:r>
              <a:rPr lang="en-US" baseline="0" dirty="0" smtClean="0"/>
              <a:t>will end my presentation with an area that I believe deserves future attention and support: a post-transplant social work position. </a:t>
            </a:r>
          </a:p>
          <a:p>
            <a:endParaRPr lang="en-US" baseline="0" dirty="0" smtClean="0"/>
          </a:p>
          <a:p>
            <a:r>
              <a:rPr lang="en-US" baseline="0" dirty="0" smtClean="0"/>
              <a:t>Unfortunately, most social work assessment and intervention occurs during the pre-transplant period. The Center for Medicare and Medicaid Services does not currently provide guidelines or mandates for post-transplant social work care. As we know, health care is ultimately a business and kidney transplant is a very lucrative event for hospitals. All services provided on the front end are billed as bundled care and aimed at preparing patients for transplant. Since social work is not a revenue producing service on the transplant team by itself, designating social workers to post-transplant care positions may be viewed as cost inefficient. However, from both my professional and field placement experiences, efforts after transplant would prove invaluable to address social determinants of health risk factors as well as behavioral health issues that arise post-transplant and contribute to rejection and failure.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Investing in social workers who are assigned to post-transplant care would be beneficial to patients, their families, and transplant medical providers by ultimately helping to improve health outcomes and reduce preventable transplant rejection and failure. </a:t>
            </a:r>
            <a:endParaRPr lang="en-US" dirty="0" smtClean="0"/>
          </a:p>
          <a:p>
            <a:endParaRPr lang="en-US" baseline="0" dirty="0" smtClean="0"/>
          </a:p>
          <a:p>
            <a:r>
              <a:rPr lang="en-US" baseline="0" dirty="0" smtClean="0"/>
              <a:t>In a survey I conducted with UNC kidney transplant team members, all responders agreed that long-term follow-up with a social worker for post-transplant patients would be “very beneficial”. </a:t>
            </a:r>
            <a:r>
              <a:rPr lang="en-US" baseline="0" dirty="0" smtClean="0"/>
              <a:t>It is clear that this position is highly desired by team members.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3B36274-F2B9-4C45-BBB4-0EDF4CD651A7}" type="slidenum">
              <a:rPr lang="en-US" smtClean="0"/>
              <a:t>18</a:t>
            </a:fld>
            <a:endParaRPr lang="en-US"/>
          </a:p>
        </p:txBody>
      </p:sp>
    </p:spTree>
    <p:extLst>
      <p:ext uri="{BB962C8B-B14F-4D97-AF65-F5344CB8AC3E}">
        <p14:creationId xmlns:p14="http://schemas.microsoft.com/office/powerpoint/2010/main" val="400964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19</a:t>
            </a:fld>
            <a:endParaRPr lang="en-US"/>
          </a:p>
        </p:txBody>
      </p:sp>
    </p:spTree>
    <p:extLst>
      <p:ext uri="{BB962C8B-B14F-4D97-AF65-F5344CB8AC3E}">
        <p14:creationId xmlns:p14="http://schemas.microsoft.com/office/powerpoint/2010/main" val="2189152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Kidney </a:t>
            </a:r>
            <a:r>
              <a:rPr lang="en-US" baseline="0" dirty="0" smtClean="0"/>
              <a:t>disease is an under-recognized public health crisis in the United States. It is currently the 10</a:t>
            </a:r>
            <a:r>
              <a:rPr lang="en-US" baseline="30000" dirty="0" smtClean="0"/>
              <a:t>th</a:t>
            </a:r>
            <a:r>
              <a:rPr lang="en-US" baseline="0" dirty="0" smtClean="0"/>
              <a:t> leading cause of death and kills more people than breast or prostate cancer. It affects more than 37 million people in our country, which is about 15% of the adult population. It is estimated that about 90% of those with kidney disease don’t know they have it. </a:t>
            </a:r>
          </a:p>
          <a:p>
            <a:endParaRPr lang="en-US" baseline="0" dirty="0" smtClean="0"/>
          </a:p>
          <a:p>
            <a:r>
              <a:rPr lang="en-US" baseline="0" dirty="0" smtClean="0"/>
              <a:t>Kidney disease is a progressive, chronic health condition and is often called “the silent killer” because symptoms occur slowly and may not emerge until the kidneys begin to fail. About 768,000 people in the US have kidney failure. Kidney failure is the only medical condition that is entitled to Medicare coverage without an age requirement or waiting period. It is a very costly disease with a total expenditure of $49.2 billion in 2018. </a:t>
            </a:r>
          </a:p>
          <a:p>
            <a:endParaRPr lang="en-US" baseline="0" dirty="0" smtClean="0"/>
          </a:p>
        </p:txBody>
      </p:sp>
      <p:sp>
        <p:nvSpPr>
          <p:cNvPr id="4" name="Slide Number Placeholder 3"/>
          <p:cNvSpPr>
            <a:spLocks noGrp="1"/>
          </p:cNvSpPr>
          <p:nvPr>
            <p:ph type="sldNum" sz="quarter" idx="10"/>
          </p:nvPr>
        </p:nvSpPr>
        <p:spPr/>
        <p:txBody>
          <a:bodyPr/>
          <a:lstStyle/>
          <a:p>
            <a:fld id="{E3B36274-F2B9-4C45-BBB4-0EDF4CD651A7}" type="slidenum">
              <a:rPr lang="en-US"/>
              <a:t>2</a:t>
            </a:fld>
            <a:endParaRPr lang="en-US"/>
          </a:p>
        </p:txBody>
      </p:sp>
    </p:spTree>
    <p:extLst>
      <p:ext uri="{BB962C8B-B14F-4D97-AF65-F5344CB8AC3E}">
        <p14:creationId xmlns:p14="http://schemas.microsoft.com/office/powerpoint/2010/main" val="278656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20</a:t>
            </a:fld>
            <a:endParaRPr lang="en-US"/>
          </a:p>
        </p:txBody>
      </p:sp>
    </p:spTree>
    <p:extLst>
      <p:ext uri="{BB962C8B-B14F-4D97-AF65-F5344CB8AC3E}">
        <p14:creationId xmlns:p14="http://schemas.microsoft.com/office/powerpoint/2010/main" val="3941867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21</a:t>
            </a:fld>
            <a:endParaRPr lang="en-US"/>
          </a:p>
        </p:txBody>
      </p:sp>
    </p:spTree>
    <p:extLst>
      <p:ext uri="{BB962C8B-B14F-4D97-AF65-F5344CB8AC3E}">
        <p14:creationId xmlns:p14="http://schemas.microsoft.com/office/powerpoint/2010/main" val="29127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who</a:t>
            </a:r>
            <a:r>
              <a:rPr lang="en-US" baseline="0" dirty="0" smtClean="0"/>
              <a:t> have kidney failure have 2 options for treatment: dialysis or transplant. </a:t>
            </a:r>
          </a:p>
          <a:p>
            <a:endParaRPr lang="en-US" baseline="0" dirty="0" smtClean="0"/>
          </a:p>
          <a:p>
            <a:r>
              <a:rPr lang="en-US" baseline="0" dirty="0" smtClean="0"/>
              <a:t>Dialysis </a:t>
            </a:r>
            <a:r>
              <a:rPr lang="en-US" dirty="0" smtClean="0"/>
              <a:t>removes wastes and extra fluid from the blood. Depending</a:t>
            </a:r>
            <a:r>
              <a:rPr lang="en-US" baseline="0" dirty="0" smtClean="0"/>
              <a:t> on the modality type, dialysis </a:t>
            </a:r>
            <a:r>
              <a:rPr lang="en-US" dirty="0" smtClean="0"/>
              <a:t>is either completed at a dialysis unit or at a patient’s home.</a:t>
            </a:r>
            <a:r>
              <a:rPr lang="en-US" baseline="0" dirty="0" smtClean="0"/>
              <a:t> Most patients receive dialysis at a unit. </a:t>
            </a:r>
          </a:p>
          <a:p>
            <a:endParaRPr lang="en-US" baseline="0" dirty="0" smtClean="0"/>
          </a:p>
          <a:p>
            <a:r>
              <a:rPr lang="en-US" baseline="0" dirty="0" smtClean="0"/>
              <a:t>Transplant is a surgical procedure that </a:t>
            </a:r>
            <a:r>
              <a:rPr lang="en-US" dirty="0" smtClean="0"/>
              <a:t>places a healthy kidney into the body. The new kidney</a:t>
            </a:r>
            <a:r>
              <a:rPr lang="en-US" baseline="0" dirty="0" smtClean="0"/>
              <a:t> can come </a:t>
            </a:r>
            <a:r>
              <a:rPr lang="en-US" dirty="0" smtClean="0"/>
              <a:t>from a deceased donor or from a living donor. Most people receive transplants from deceased</a:t>
            </a:r>
            <a:r>
              <a:rPr lang="en-US" baseline="0" dirty="0" smtClean="0"/>
              <a:t> donors. It is important to remember that transplant is a treatment, not a cure. </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3</a:t>
            </a:fld>
            <a:endParaRPr lang="en-US"/>
          </a:p>
        </p:txBody>
      </p:sp>
    </p:spTree>
    <p:extLst>
      <p:ext uri="{BB962C8B-B14F-4D97-AF65-F5344CB8AC3E}">
        <p14:creationId xmlns:p14="http://schemas.microsoft.com/office/powerpoint/2010/main" val="1075400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23,644 </a:t>
            </a:r>
            <a:r>
              <a:rPr lang="en-US" baseline="0" dirty="0" smtClean="0"/>
              <a:t>kidney transplants were performed in the </a:t>
            </a:r>
            <a:r>
              <a:rPr lang="en-US" baseline="0" dirty="0" smtClean="0"/>
              <a:t>US in 2020. </a:t>
            </a:r>
            <a:r>
              <a:rPr lang="en-US" baseline="0" dirty="0" smtClean="0"/>
              <a:t>As of March 30</a:t>
            </a:r>
            <a:r>
              <a:rPr lang="en-US" baseline="30000" dirty="0" smtClean="0"/>
              <a:t>th</a:t>
            </a:r>
            <a:r>
              <a:rPr lang="en-US" baseline="0" dirty="0" smtClean="0"/>
              <a:t>, 2021, there were 91,063 patients on the national kidney transplant waitlist. Even though kidneys are the most commonly transplanted organ, </a:t>
            </a:r>
            <a:r>
              <a:rPr lang="en-US" dirty="0" smtClean="0"/>
              <a:t>~13 people die every day waiting for one</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t>At the UNC Chapel Hill Center for Transplant Care, 157 kidney transplants were performed last year. This </a:t>
            </a:r>
            <a:r>
              <a:rPr lang="en-US" sz="800" baseline="0" dirty="0" smtClean="0"/>
              <a:t>was </a:t>
            </a:r>
            <a:r>
              <a:rPr lang="en-US" sz="800" baseline="0" dirty="0" smtClean="0"/>
              <a:t>the center’s largest number of kidney transplants ever performed in 1 year. As of March 30</a:t>
            </a:r>
            <a:r>
              <a:rPr lang="en-US" sz="800" baseline="30000" dirty="0" smtClean="0"/>
              <a:t>th</a:t>
            </a:r>
            <a:r>
              <a:rPr lang="en-US" sz="800" baseline="0" dirty="0" smtClean="0"/>
              <a:t>, 2021, 788 patients were on the waitlist.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t>The average national wait time for a deceased donor kidney is between 3-7 years depending on blood type.  </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4</a:t>
            </a:fld>
            <a:endParaRPr lang="en-US"/>
          </a:p>
        </p:txBody>
      </p:sp>
    </p:spTree>
    <p:extLst>
      <p:ext uri="{BB962C8B-B14F-4D97-AF65-F5344CB8AC3E}">
        <p14:creationId xmlns:p14="http://schemas.microsoft.com/office/powerpoint/2010/main" val="1544637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deceased donor</a:t>
            </a:r>
            <a:r>
              <a:rPr lang="en-US" baseline="0" dirty="0" smtClean="0"/>
              <a:t> kidney comes from a person who has just died. This person or their family members decided to donate their healt</a:t>
            </a:r>
            <a:r>
              <a:rPr lang="en-US" dirty="0" smtClean="0"/>
              <a:t>hy organs at the time of death in order to benefit people who need transplants. No matter how the person died, his or her kidney will only be used if it is healthy. </a:t>
            </a:r>
            <a:r>
              <a:rPr lang="en-US" b="0" dirty="0" smtClean="0"/>
              <a:t>On average, deceased donor transplants last 10-15 years. The wait time for receiving a deceased donor kidney</a:t>
            </a:r>
            <a:r>
              <a:rPr lang="en-US" b="0" baseline="0" dirty="0" smtClean="0"/>
              <a:t> is much longer than that of a living donor.</a:t>
            </a:r>
          </a:p>
          <a:p>
            <a:endParaRPr lang="en-US" b="0" baseline="0" dirty="0" smtClean="0"/>
          </a:p>
          <a:p>
            <a:r>
              <a:rPr lang="en-US" b="0" baseline="0" dirty="0" smtClean="0"/>
              <a:t>A living donor kidney comes from someone who is still alive. The donor can be someone who is related or unrelated to the recipient as long as the blood types are compatible. </a:t>
            </a:r>
            <a:r>
              <a:rPr lang="en-US" b="0" dirty="0" smtClean="0"/>
              <a:t>On average living donor kidney transplants last 15-20 years. </a:t>
            </a:r>
          </a:p>
          <a:p>
            <a:endParaRPr lang="en-US" b="0" dirty="0" smtClean="0"/>
          </a:p>
          <a:p>
            <a:r>
              <a:rPr lang="en-US" b="0" dirty="0" smtClean="0"/>
              <a:t>Paired</a:t>
            </a:r>
            <a:r>
              <a:rPr lang="en-US" b="0" baseline="0" dirty="0" smtClean="0"/>
              <a:t> kidney exchange is </a:t>
            </a:r>
            <a:r>
              <a:rPr lang="en-US" b="0" baseline="0" dirty="0" smtClean="0"/>
              <a:t>when kidney transplant recipients swap donors. It is another </a:t>
            </a:r>
            <a:r>
              <a:rPr lang="en-US" b="0" baseline="0" dirty="0" smtClean="0"/>
              <a:t>form of living donation.</a:t>
            </a:r>
            <a:endParaRPr lang="en-US" b="0" dirty="0"/>
          </a:p>
        </p:txBody>
      </p:sp>
      <p:sp>
        <p:nvSpPr>
          <p:cNvPr id="4" name="Slide Number Placeholder 3"/>
          <p:cNvSpPr>
            <a:spLocks noGrp="1"/>
          </p:cNvSpPr>
          <p:nvPr>
            <p:ph type="sldNum" sz="quarter" idx="10"/>
          </p:nvPr>
        </p:nvSpPr>
        <p:spPr/>
        <p:txBody>
          <a:bodyPr/>
          <a:lstStyle/>
          <a:p>
            <a:fld id="{E3B36274-F2B9-4C45-BBB4-0EDF4CD651A7}" type="slidenum">
              <a:rPr lang="en-US" smtClean="0"/>
              <a:t>5</a:t>
            </a:fld>
            <a:endParaRPr lang="en-US"/>
          </a:p>
        </p:txBody>
      </p:sp>
    </p:spTree>
    <p:extLst>
      <p:ext uri="{BB962C8B-B14F-4D97-AF65-F5344CB8AC3E}">
        <p14:creationId xmlns:p14="http://schemas.microsoft.com/office/powerpoint/2010/main" val="341585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a:t>
            </a:r>
            <a:r>
              <a:rPr lang="en-US" baseline="0" dirty="0" smtClean="0"/>
              <a:t> now going to talk about behavioral health concerns in regards to kidney transplantation and donation. </a:t>
            </a:r>
            <a:r>
              <a:rPr lang="en-US" dirty="0" smtClean="0"/>
              <a:t>Getting a transplant is usually an exciting event, but it</a:t>
            </a:r>
            <a:r>
              <a:rPr lang="en-US" baseline="0" dirty="0" smtClean="0"/>
              <a:t> </a:t>
            </a:r>
            <a:r>
              <a:rPr lang="en-US" dirty="0" smtClean="0"/>
              <a:t>also involves</a:t>
            </a:r>
            <a:r>
              <a:rPr lang="en-US" baseline="0" dirty="0" smtClean="0"/>
              <a:t> a major life change</a:t>
            </a:r>
            <a:r>
              <a:rPr lang="en-US" dirty="0" smtClean="0"/>
              <a:t>. Because of this, recipients and donors</a:t>
            </a:r>
            <a:r>
              <a:rPr lang="en-US" baseline="0" dirty="0" smtClean="0"/>
              <a:t> are both susceptible to experiencing changes in their moods or emotions. </a:t>
            </a:r>
          </a:p>
          <a:p>
            <a:endParaRPr lang="en-US" baseline="0" dirty="0" smtClean="0"/>
          </a:p>
          <a:p>
            <a:r>
              <a:rPr lang="en-US" baseline="0" dirty="0" smtClean="0"/>
              <a:t>An example of this is feelings of guilt before or after transplant or donation. Guilt can be stressful, cause emotional and psychological pain, and increase one’s risk for developing depression and/or anxiety. There are different reasons why someone may experience feelings of guilt in regards to transplant. For the recipient, receiving a kidney from someone whose life ended short or getting called for a transplant before other patients at </a:t>
            </a:r>
            <a:r>
              <a:rPr lang="en-US" baseline="0" dirty="0" smtClean="0"/>
              <a:t>their </a:t>
            </a:r>
            <a:r>
              <a:rPr lang="en-US" baseline="0" dirty="0" smtClean="0"/>
              <a:t>dialysis unit may produce feelings of guilt. For donors, any negative outcomes for their recipients or themselves can cause feelings of guilt. </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6</a:t>
            </a:fld>
            <a:endParaRPr lang="en-US"/>
          </a:p>
        </p:txBody>
      </p:sp>
    </p:spTree>
    <p:extLst>
      <p:ext uri="{BB962C8B-B14F-4D97-AF65-F5344CB8AC3E}">
        <p14:creationId xmlns:p14="http://schemas.microsoft.com/office/powerpoint/2010/main" val="182948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Although guilt is important to recognize and address, depression and anxiety are the two behavioral health concerns most commonly experienced in the kidney transplant and donor populations. </a:t>
            </a:r>
          </a:p>
          <a:p>
            <a:endParaRPr lang="en-US" baseline="0" dirty="0" smtClean="0"/>
          </a:p>
          <a:p>
            <a:r>
              <a:rPr lang="en-US" baseline="0" dirty="0" smtClean="0"/>
              <a:t>Depression and anxiety can interfere with one’s mental, emotional and physical well-being, especially in regards to self-care responsibilities that are necessary after surgery. Pain, surgical scars, medication side effects, and recovery complications are examples of factors that may contribute to experiencing depression or anxiety before or after surgery. </a:t>
            </a:r>
          </a:p>
          <a:p>
            <a:endParaRPr lang="en-US" baseline="0" dirty="0" smtClean="0"/>
          </a:p>
          <a:p>
            <a:r>
              <a:rPr lang="en-US" baseline="0" dirty="0" smtClean="0"/>
              <a:t>As visually represented on this slide, recipients tend to be more affected by depression and anxiety than donors. This may be attributed to the fact that donors are volunteers, pursuing donation out of altruistic choice and desire. Although recipients also pursue transplant out of choice and desire, their motivation is heavily entwined with necessity. </a:t>
            </a:r>
          </a:p>
          <a:p>
            <a:endParaRPr lang="en-US" baseline="0" dirty="0" smtClean="0"/>
          </a:p>
          <a:p>
            <a:r>
              <a:rPr lang="en-US" baseline="0" dirty="0" smtClean="0"/>
              <a:t>I will discuss the prevalence of depression and anxiety in this population on the next slide.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7</a:t>
            </a:fld>
            <a:endParaRPr lang="en-US"/>
          </a:p>
        </p:txBody>
      </p:sp>
    </p:spTree>
    <p:extLst>
      <p:ext uri="{BB962C8B-B14F-4D97-AF65-F5344CB8AC3E}">
        <p14:creationId xmlns:p14="http://schemas.microsoft.com/office/powerpoint/2010/main" val="2063550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Although both recipients and donors are susceptible to transplant</a:t>
            </a:r>
            <a:r>
              <a:rPr lang="en-US" baseline="0" dirty="0" smtClean="0"/>
              <a:t>-related behavioral health concerns, r</a:t>
            </a:r>
            <a:r>
              <a:rPr lang="en-US" dirty="0" smtClean="0"/>
              <a:t>ecipients experience depression</a:t>
            </a:r>
            <a:r>
              <a:rPr lang="en-US" baseline="0" dirty="0" smtClean="0"/>
              <a:t> and anxiety at elevated rates when compared with the general population and </a:t>
            </a:r>
            <a:r>
              <a:rPr lang="en-US" baseline="0" dirty="0" smtClean="0"/>
              <a:t>with </a:t>
            </a:r>
            <a:r>
              <a:rPr lang="en-US" baseline="0" dirty="0" smtClean="0"/>
              <a:t>other chronic illnesses. </a:t>
            </a:r>
            <a:r>
              <a:rPr lang="en-US" dirty="0" smtClean="0"/>
              <a:t>This may arise from stressors associated with the recovery </a:t>
            </a:r>
            <a:r>
              <a:rPr lang="en-US" dirty="0" smtClean="0"/>
              <a:t>process</a:t>
            </a:r>
            <a:r>
              <a:rPr lang="en-US" dirty="0" smtClean="0"/>
              <a:t>, the need to follow a complex medical regimen, </a:t>
            </a:r>
            <a:r>
              <a:rPr lang="en-US" dirty="0" smtClean="0"/>
              <a:t>or </a:t>
            </a:r>
            <a:r>
              <a:rPr lang="en-US" dirty="0" smtClean="0"/>
              <a:t>adjustment to the prospect of new health threats including </a:t>
            </a:r>
            <a:r>
              <a:rPr lang="en-US" dirty="0" smtClean="0"/>
              <a:t>transplant </a:t>
            </a:r>
            <a:r>
              <a:rPr lang="en-US" dirty="0" smtClean="0"/>
              <a:t>rejection, infections, and other </a:t>
            </a:r>
            <a:r>
              <a:rPr lang="en-US" dirty="0" smtClean="0"/>
              <a:t>malignancies.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Since depression prevalence is 3 to 4 times higher in patients with </a:t>
            </a:r>
            <a:r>
              <a:rPr lang="en-US" dirty="0" smtClean="0"/>
              <a:t>kidney disease and kidney failure compared </a:t>
            </a:r>
            <a:r>
              <a:rPr lang="en-US" dirty="0" smtClean="0"/>
              <a:t>with the general population, and 2 to 3 times higher compared to individuals with other chronic illnesses, it is not a surprise</a:t>
            </a:r>
            <a:r>
              <a:rPr lang="en-US" baseline="0" dirty="0" smtClean="0"/>
              <a:t> that transplant recipients </a:t>
            </a:r>
            <a:r>
              <a:rPr lang="en-US" baseline="0" dirty="0" smtClean="0"/>
              <a:t>have </a:t>
            </a:r>
            <a:r>
              <a:rPr lang="en-US" baseline="0" dirty="0" smtClean="0"/>
              <a:t>higher rates of depression</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Even though </a:t>
            </a:r>
            <a:r>
              <a:rPr lang="en-US" dirty="0" smtClean="0"/>
              <a:t>the prevalence of depression</a:t>
            </a:r>
            <a:r>
              <a:rPr lang="en-US" baseline="0" dirty="0" smtClean="0"/>
              <a:t> and anxiety is significantly lower among living donors, it is still important to screen for and identify those that may need support, intervention, and/or treatment. </a:t>
            </a:r>
            <a:endParaRPr lang="en-US" dirty="0" smtClean="0"/>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8</a:t>
            </a:fld>
            <a:endParaRPr lang="en-US"/>
          </a:p>
        </p:txBody>
      </p:sp>
    </p:spTree>
    <p:extLst>
      <p:ext uri="{BB962C8B-B14F-4D97-AF65-F5344CB8AC3E}">
        <p14:creationId xmlns:p14="http://schemas.microsoft.com/office/powerpoint/2010/main" val="297146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increased risk for</a:t>
            </a:r>
            <a:r>
              <a:rPr lang="en-US" baseline="0" dirty="0" smtClean="0"/>
              <a:t> depression and anxiety among transplant recipients and donors, it is important and necessary for both populations to undergo screening. At UNC, clinical social workers are responsible for completing psychosocial evaluations with both recipients and donors.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SIPAT is designed to predict </a:t>
            </a:r>
            <a:r>
              <a:rPr lang="en-US" dirty="0" smtClean="0"/>
              <a:t>psychosocial and medical outcomes of transplant candidates. It collects</a:t>
            </a:r>
            <a:r>
              <a:rPr lang="en-US" baseline="0" dirty="0" smtClean="0"/>
              <a:t> information about </a:t>
            </a:r>
            <a:r>
              <a:rPr lang="en-US" dirty="0" smtClean="0"/>
              <a:t>present</a:t>
            </a:r>
            <a:r>
              <a:rPr lang="en-US" baseline="0" dirty="0" smtClean="0"/>
              <a:t> or </a:t>
            </a:r>
            <a:r>
              <a:rPr lang="en-US" dirty="0" smtClean="0"/>
              <a:t>historical mental health, psychiatric, substance use, health behavior, and support system issues. Results</a:t>
            </a:r>
            <a:r>
              <a:rPr lang="en-US" baseline="0" dirty="0" smtClean="0"/>
              <a:t> can be used to</a:t>
            </a:r>
            <a:r>
              <a:rPr lang="en-US" dirty="0" smtClean="0"/>
              <a:t> identify risk for negative outcomes so that interventions may be applied</a:t>
            </a:r>
            <a:r>
              <a:rPr lang="en-US" baseline="0" dirty="0" smtClean="0"/>
              <a:t> prior to listing or donation approval</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PHQ is used to</a:t>
            </a:r>
            <a:r>
              <a:rPr lang="en-US" baseline="0" dirty="0" smtClean="0"/>
              <a:t> screen for recent depressive symptoms and the GAD is used to screen for recent anxiety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Transplant social workers combine all of this information to form a recommendation on one’s appropriateness for transplantation or donation and to make appropriate referrals for intervention. </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9</a:t>
            </a:fld>
            <a:endParaRPr lang="en-US"/>
          </a:p>
        </p:txBody>
      </p:sp>
    </p:spTree>
    <p:extLst>
      <p:ext uri="{BB962C8B-B14F-4D97-AF65-F5344CB8AC3E}">
        <p14:creationId xmlns:p14="http://schemas.microsoft.com/office/powerpoint/2010/main" val="1764515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371600"/>
            <a:ext cx="9144000" cy="3505200"/>
          </a:xfrm>
        </p:spPr>
        <p:txBody>
          <a:bodyPr>
            <a:noAutofit/>
          </a:bodyPr>
          <a:lstStyle>
            <a:lvl1pPr>
              <a:defRPr sz="7200"/>
            </a:lvl1pPr>
          </a:lstStyle>
          <a:p>
            <a:r>
              <a:rPr lang="en-US" smtClean="0"/>
              <a:t>Click to edit Master title style</a:t>
            </a:r>
            <a:endParaRPr/>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4/5/2021</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4/5/2021</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2" y="533400"/>
            <a:ext cx="1371600" cy="5592764"/>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83829175-527E-46A3-863C-1BB1F163B849}" type="datetimeFigureOut">
              <a:rPr lang="en-US"/>
              <a:t>4/5/2021</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baseline="0"/>
            </a:lvl6pPr>
            <a:lvl7pPr>
              <a:defRPr baseline="0"/>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4/5/2021</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rPr lang="en-US" smtClean="0"/>
              <a:t>Click to edit Master title style</a:t>
            </a:r>
            <a:endParaRPr dirty="0"/>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4/5/2021</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83829175-527E-46A3-863C-1BB1F163B849}" type="datetimeFigureOut">
              <a:rPr lang="en-US"/>
              <a:t>4/5/2021</a:t>
            </a:fld>
            <a:endParaRPr/>
          </a:p>
        </p:txBody>
      </p:sp>
      <p:sp>
        <p:nvSpPr>
          <p:cNvPr id="7" name="Slide Number Placeholder 6"/>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6"/>
          <p:cNvSpPr>
            <a:spLocks noGrp="1"/>
          </p:cNvSpPr>
          <p:nvPr>
            <p:ph type="ftr" sz="quarter" idx="11"/>
          </p:nvPr>
        </p:nvSpPr>
        <p:spPr/>
        <p:txBody>
          <a:bodyPr/>
          <a:lstStyle/>
          <a:p>
            <a:endParaRPr dirty="0"/>
          </a:p>
        </p:txBody>
      </p:sp>
      <p:sp>
        <p:nvSpPr>
          <p:cNvPr id="7" name="Date Placeholder 7"/>
          <p:cNvSpPr>
            <a:spLocks noGrp="1"/>
          </p:cNvSpPr>
          <p:nvPr>
            <p:ph type="dt" sz="half" idx="10"/>
          </p:nvPr>
        </p:nvSpPr>
        <p:spPr/>
        <p:txBody>
          <a:bodyPr/>
          <a:lstStyle/>
          <a:p>
            <a:fld id="{83829175-527E-46A3-863C-1BB1F163B849}" type="datetimeFigureOut">
              <a:rPr lang="en-US"/>
              <a:t>4/5/2021</a:t>
            </a:fld>
            <a:endParaRPr dirty="0"/>
          </a:p>
        </p:txBody>
      </p:sp>
      <p:sp>
        <p:nvSpPr>
          <p:cNvPr id="9" name="Slide Number Placeholder 8"/>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2"/>
          <p:cNvSpPr>
            <a:spLocks noGrp="1"/>
          </p:cNvSpPr>
          <p:nvPr>
            <p:ph type="ftr" sz="quarter" idx="11"/>
          </p:nvPr>
        </p:nvSpPr>
        <p:spPr/>
        <p:txBody>
          <a:bodyPr/>
          <a:lstStyle/>
          <a:p>
            <a:endParaRPr dirty="0"/>
          </a:p>
        </p:txBody>
      </p:sp>
      <p:sp>
        <p:nvSpPr>
          <p:cNvPr id="3" name="Date Placeholder 3"/>
          <p:cNvSpPr>
            <a:spLocks noGrp="1"/>
          </p:cNvSpPr>
          <p:nvPr>
            <p:ph type="dt" sz="half" idx="10"/>
          </p:nvPr>
        </p:nvSpPr>
        <p:spPr/>
        <p:txBody>
          <a:bodyPr/>
          <a:lstStyle/>
          <a:p>
            <a:fld id="{83829175-527E-46A3-863C-1BB1F163B849}" type="datetimeFigureOut">
              <a:rPr lang="en-US"/>
              <a:t>4/5/2021</a:t>
            </a:fld>
            <a:endParaRPr/>
          </a:p>
        </p:txBody>
      </p:sp>
      <p:sp>
        <p:nvSpPr>
          <p:cNvPr id="5" name="Slide Number Placeholder 4"/>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a:p>
        </p:txBody>
      </p:sp>
      <p:sp>
        <p:nvSpPr>
          <p:cNvPr id="2" name="Date Placeholder 2"/>
          <p:cNvSpPr>
            <a:spLocks noGrp="1"/>
          </p:cNvSpPr>
          <p:nvPr>
            <p:ph type="dt" sz="half" idx="10"/>
          </p:nvPr>
        </p:nvSpPr>
        <p:spPr/>
        <p:txBody>
          <a:bodyPr/>
          <a:lstStyle/>
          <a:p>
            <a:fld id="{83829175-527E-46A3-863C-1BB1F163B849}" type="datetimeFigureOut">
              <a:rPr lang="en-US"/>
              <a:t>4/5/2021</a:t>
            </a:fld>
            <a:endParaRPr/>
          </a:p>
        </p:txBody>
      </p:sp>
      <p:sp>
        <p:nvSpPr>
          <p:cNvPr id="4" name="Slide Number Placeholder 3"/>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smtClean="0"/>
              <a:t>Click to edit Master title style</a:t>
            </a:r>
            <a:endParaRPr dirty="0"/>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3"/>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Footer Placeholder 4"/>
          <p:cNvSpPr>
            <a:spLocks noGrp="1"/>
          </p:cNvSpPr>
          <p:nvPr>
            <p:ph type="ftr" sz="quarter" idx="11"/>
          </p:nvPr>
        </p:nvSpPr>
        <p:spPr/>
        <p:txBody>
          <a:bodyPr/>
          <a:lstStyle/>
          <a:p>
            <a:endParaRPr dirty="0"/>
          </a:p>
        </p:txBody>
      </p:sp>
      <p:sp>
        <p:nvSpPr>
          <p:cNvPr id="8" name="Date Placeholder 5"/>
          <p:cNvSpPr>
            <a:spLocks noGrp="1"/>
          </p:cNvSpPr>
          <p:nvPr>
            <p:ph type="dt" sz="half" idx="10"/>
          </p:nvPr>
        </p:nvSpPr>
        <p:spPr/>
        <p:txBody>
          <a:bodyPr/>
          <a:lstStyle/>
          <a:p>
            <a:fld id="{83829175-527E-46A3-863C-1BB1F163B849}" type="datetimeFigureOut">
              <a:rPr lang="en-US"/>
              <a:pPr/>
              <a:t>4/5/2021</a:t>
            </a:fld>
            <a:endParaRPr dirty="0"/>
          </a:p>
        </p:txBody>
      </p:sp>
      <p:sp>
        <p:nvSpPr>
          <p:cNvPr id="10" name="Slide Number Placeholder 6"/>
          <p:cNvSpPr>
            <a:spLocks noGrp="1"/>
          </p:cNvSpPr>
          <p:nvPr>
            <p:ph type="sldNum" sz="quarter" idx="12"/>
          </p:nvPr>
        </p:nvSpPr>
        <p:spPr/>
        <p:txBody>
          <a:bodyPr/>
          <a:lstStyle/>
          <a:p>
            <a:fld id="{E5137D0E-4A4F-4307-8994-C1891D747D59}" type="slidenum">
              <a:rPr/>
              <a:pPr/>
              <a:t>‹#›</a:t>
            </a:fld>
            <a:endParaRPr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smtClean="0"/>
              <a:t>Click to edit Master title style</a:t>
            </a:r>
            <a:endParaRPr/>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Picture Placeholder 3"/>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9" name="Picture 4" descr="An empty placeholder to add an image. Click on the placeholder and select the image that you wish to a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fld id="{83829175-527E-46A3-863C-1BB1F163B849}" type="datetimeFigureOut">
              <a:rPr lang="en-US" smtClean="0"/>
              <a:pPr/>
              <a:t>4/5/2021</a:t>
            </a:fld>
            <a:endParaRPr lang="en-US" dirty="0"/>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9.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012" y="914400"/>
            <a:ext cx="11734800" cy="2971800"/>
          </a:xfrm>
        </p:spPr>
        <p:txBody>
          <a:bodyPr/>
          <a:lstStyle/>
          <a:p>
            <a:pPr algn="ctr"/>
            <a:r>
              <a:rPr lang="en-US" sz="6000" dirty="0" smtClean="0"/>
              <a:t>Social Work </a:t>
            </a:r>
            <a:br>
              <a:rPr lang="en-US" sz="6000" dirty="0" smtClean="0"/>
            </a:br>
            <a:r>
              <a:rPr lang="en-US" sz="6000" dirty="0" smtClean="0"/>
              <a:t>Assessment &amp; Intervention with Kidney Transplant Patients</a:t>
            </a:r>
            <a:endParaRPr lang="en-US" sz="6000" dirty="0"/>
          </a:p>
        </p:txBody>
      </p:sp>
      <p:sp>
        <p:nvSpPr>
          <p:cNvPr id="3" name="Subtitle 2"/>
          <p:cNvSpPr>
            <a:spLocks noGrp="1"/>
          </p:cNvSpPr>
          <p:nvPr>
            <p:ph type="subTitle" idx="1"/>
          </p:nvPr>
        </p:nvSpPr>
        <p:spPr>
          <a:xfrm>
            <a:off x="227012" y="5715000"/>
            <a:ext cx="4648200" cy="1066800"/>
          </a:xfrm>
        </p:spPr>
        <p:txBody>
          <a:bodyPr>
            <a:normAutofit lnSpcReduction="10000"/>
          </a:bodyPr>
          <a:lstStyle/>
          <a:p>
            <a:r>
              <a:rPr lang="en-US" dirty="0" smtClean="0">
                <a:solidFill>
                  <a:schemeClr val="tx1">
                    <a:lumMod val="50000"/>
                  </a:schemeClr>
                </a:solidFill>
              </a:rPr>
              <a:t>Kristi Bickford</a:t>
            </a:r>
          </a:p>
          <a:p>
            <a:r>
              <a:rPr lang="en-US" dirty="0" smtClean="0">
                <a:solidFill>
                  <a:schemeClr val="tx1">
                    <a:lumMod val="50000"/>
                  </a:schemeClr>
                </a:solidFill>
              </a:rPr>
              <a:t>MSW Candidate, Class of 2021</a:t>
            </a:r>
          </a:p>
          <a:p>
            <a:r>
              <a:rPr lang="en-US" dirty="0" smtClean="0">
                <a:solidFill>
                  <a:schemeClr val="tx1">
                    <a:lumMod val="50000"/>
                  </a:schemeClr>
                </a:solidFill>
              </a:rPr>
              <a:t>UNC School of Social Work</a:t>
            </a:r>
            <a:endParaRPr lang="en-US" dirty="0">
              <a:solidFill>
                <a:schemeClr val="tx1">
                  <a:lumMod val="50000"/>
                </a:schemeClr>
              </a:solidFill>
            </a:endParaRPr>
          </a:p>
        </p:txBody>
      </p:sp>
      <p:pic>
        <p:nvPicPr>
          <p:cNvPr id="5" name="Picture 4"/>
          <p:cNvPicPr>
            <a:picLocks noChangeAspect="1"/>
          </p:cNvPicPr>
          <p:nvPr/>
        </p:nvPicPr>
        <p:blipFill>
          <a:blip r:embed="rId5"/>
          <a:stretch>
            <a:fillRect/>
          </a:stretch>
        </p:blipFill>
        <p:spPr>
          <a:xfrm>
            <a:off x="8280149" y="4572000"/>
            <a:ext cx="3681663" cy="20574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56561043"/>
      </p:ext>
    </p:extLst>
  </p:cSld>
  <p:clrMapOvr>
    <a:masterClrMapping/>
  </p:clrMapOvr>
  <mc:AlternateContent xmlns:mc="http://schemas.openxmlformats.org/markup-compatibility/2006">
    <mc:Choice xmlns:p14="http://schemas.microsoft.com/office/powerpoint/2010/main" Requires="p14">
      <p:transition spd="med" p14:dur="700" advTm="31660">
        <p:fade/>
      </p:transition>
    </mc:Choice>
    <mc:Fallback>
      <p:transition spd="med" advTm="31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descr="Continuous process showing five tasks connected through an arrow use to indicate continuous progression"/>
          <p:cNvGraphicFramePr>
            <a:graphicFrameLocks/>
          </p:cNvGraphicFramePr>
          <p:nvPr>
            <p:extLst>
              <p:ext uri="{D42A27DB-BD31-4B8C-83A1-F6EECF244321}">
                <p14:modId xmlns:p14="http://schemas.microsoft.com/office/powerpoint/2010/main" val="1722960467"/>
              </p:ext>
            </p:extLst>
          </p:nvPr>
        </p:nvGraphicFramePr>
        <p:xfrm>
          <a:off x="5713412" y="1447800"/>
          <a:ext cx="5486400" cy="510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p:cNvSpPr/>
          <p:nvPr/>
        </p:nvSpPr>
        <p:spPr>
          <a:xfrm>
            <a:off x="5751512" y="545068"/>
            <a:ext cx="5410200" cy="1077218"/>
          </a:xfrm>
          <a:prstGeom prst="rect">
            <a:avLst/>
          </a:prstGeom>
        </p:spPr>
        <p:txBody>
          <a:bodyPr wrap="square">
            <a:spAutoFit/>
          </a:bodyPr>
          <a:lstStyle/>
          <a:p>
            <a:pPr algn="ctr"/>
            <a:r>
              <a:rPr lang="en-US" sz="3200" b="1" u="sng" dirty="0"/>
              <a:t>Transplant Recipient and Donor Process</a:t>
            </a:r>
            <a:endParaRPr lang="en-US" sz="3200" dirty="0"/>
          </a:p>
        </p:txBody>
      </p:sp>
      <p:sp>
        <p:nvSpPr>
          <p:cNvPr id="10" name="Content Placeholder 2"/>
          <p:cNvSpPr txBox="1">
            <a:spLocks/>
          </p:cNvSpPr>
          <p:nvPr/>
        </p:nvSpPr>
        <p:spPr>
          <a:xfrm>
            <a:off x="-25401" y="304800"/>
            <a:ext cx="4905375" cy="64008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r>
              <a:rPr lang="en-US" sz="2000" b="1" dirty="0" smtClean="0"/>
              <a:t>1. Nurse coordinator receives referral for recipient or donor</a:t>
            </a:r>
          </a:p>
          <a:p>
            <a:pPr marL="228600" indent="-228600">
              <a:buAutoNum type="arabicPeriod"/>
            </a:pPr>
            <a:endParaRPr lang="en-US" sz="900" b="1" dirty="0" smtClean="0"/>
          </a:p>
          <a:p>
            <a:r>
              <a:rPr lang="en-US" sz="2000" b="1" dirty="0" smtClean="0"/>
              <a:t>2. If accepted, recipient/donor undergo evaluations</a:t>
            </a:r>
          </a:p>
          <a:p>
            <a:pPr marL="742950" lvl="1" indent="-285750">
              <a:buFont typeface="Wingdings" panose="05000000000000000000" pitchFamily="2" charset="2"/>
              <a:buChar char="§"/>
            </a:pPr>
            <a:r>
              <a:rPr lang="en-US" sz="1400" dirty="0" smtClean="0"/>
              <a:t>Medical (transplant nephrologist and surgeon)</a:t>
            </a:r>
          </a:p>
          <a:p>
            <a:pPr marL="742950" lvl="1" indent="-285750">
              <a:buFont typeface="Wingdings" panose="05000000000000000000" pitchFamily="2" charset="2"/>
              <a:buChar char="§"/>
            </a:pPr>
            <a:r>
              <a:rPr lang="en-US" sz="1400" dirty="0" smtClean="0"/>
              <a:t>Psychosocial (social worker)</a:t>
            </a:r>
          </a:p>
          <a:p>
            <a:pPr lvl="1"/>
            <a:endParaRPr lang="en-US" sz="900" dirty="0" smtClean="0"/>
          </a:p>
          <a:p>
            <a:r>
              <a:rPr lang="en-US" sz="2000" b="1" dirty="0" smtClean="0"/>
              <a:t>3. Needs/concerns identified during evaluations are referred for appropriate intervention </a:t>
            </a:r>
          </a:p>
          <a:p>
            <a:pPr marL="742950" lvl="1" indent="-285750">
              <a:buFont typeface="Wingdings" panose="05000000000000000000" pitchFamily="2" charset="2"/>
              <a:buChar char="§"/>
            </a:pPr>
            <a:r>
              <a:rPr lang="en-US" sz="1400" dirty="0" smtClean="0"/>
              <a:t>Psychological evaluation/treatment (psychologist)</a:t>
            </a:r>
          </a:p>
          <a:p>
            <a:pPr marL="742950" lvl="1" indent="-285750">
              <a:buFont typeface="Wingdings" panose="05000000000000000000" pitchFamily="2" charset="2"/>
              <a:buChar char="§"/>
            </a:pPr>
            <a:r>
              <a:rPr lang="en-US" sz="1400" dirty="0" smtClean="0"/>
              <a:t>Additional medical testing/treatment (nephrologist, nurse </a:t>
            </a:r>
            <a:r>
              <a:rPr lang="en-US" sz="1400" dirty="0" err="1" smtClean="0"/>
              <a:t>coord</a:t>
            </a:r>
            <a:r>
              <a:rPr lang="en-US" sz="1400" dirty="0" smtClean="0"/>
              <a:t>.)</a:t>
            </a:r>
          </a:p>
          <a:p>
            <a:pPr marL="742950" lvl="1" indent="-285750">
              <a:buFont typeface="Wingdings" panose="05000000000000000000" pitchFamily="2" charset="2"/>
              <a:buChar char="§"/>
            </a:pPr>
            <a:r>
              <a:rPr lang="en-US" sz="1400" dirty="0" smtClean="0"/>
              <a:t>Future follow up re: care giving plan (social worker)</a:t>
            </a:r>
          </a:p>
          <a:p>
            <a:pPr marL="742950" lvl="1" indent="-285750">
              <a:buFont typeface="Wingdings" panose="05000000000000000000" pitchFamily="2" charset="2"/>
              <a:buChar char="§"/>
            </a:pPr>
            <a:r>
              <a:rPr lang="en-US" sz="1400" dirty="0" smtClean="0"/>
              <a:t>Financial assistance (social worker, financial coordinator)</a:t>
            </a:r>
          </a:p>
          <a:p>
            <a:pPr marL="742950" lvl="1" indent="-285750">
              <a:buFont typeface="Wingdings" panose="05000000000000000000" pitchFamily="2" charset="2"/>
              <a:buChar char="§"/>
            </a:pPr>
            <a:r>
              <a:rPr lang="en-US" sz="1400" dirty="0" smtClean="0"/>
              <a:t>Education (nephrologist, surgeon, nurse </a:t>
            </a:r>
            <a:r>
              <a:rPr lang="en-US" sz="1400" dirty="0" err="1" smtClean="0"/>
              <a:t>coord</a:t>
            </a:r>
            <a:r>
              <a:rPr lang="en-US" sz="1400" dirty="0" smtClean="0"/>
              <a:t>., social worker, financial </a:t>
            </a:r>
            <a:r>
              <a:rPr lang="en-US" sz="1400" dirty="0" err="1" smtClean="0"/>
              <a:t>coord</a:t>
            </a:r>
            <a:r>
              <a:rPr lang="en-US" sz="1400" dirty="0" smtClean="0"/>
              <a:t>., dietitian, pharmacist, psychologist, ILDA)</a:t>
            </a:r>
          </a:p>
          <a:p>
            <a:pPr lvl="1"/>
            <a:endParaRPr lang="en-US" sz="900" dirty="0" smtClean="0"/>
          </a:p>
          <a:p>
            <a:r>
              <a:rPr lang="en-US" sz="2000" b="1" dirty="0" smtClean="0"/>
              <a:t>4. Teams decide if recipient/donor are approved for listing </a:t>
            </a:r>
          </a:p>
          <a:p>
            <a:pPr marL="742950" lvl="1" indent="-285750">
              <a:buFont typeface="Wingdings" panose="05000000000000000000" pitchFamily="2" charset="2"/>
              <a:buChar char="§"/>
            </a:pPr>
            <a:r>
              <a:rPr lang="en-US" sz="1400" dirty="0" smtClean="0"/>
              <a:t>Surgery scheduled for living donation</a:t>
            </a:r>
          </a:p>
          <a:p>
            <a:pPr marL="742950" lvl="1" indent="-285750">
              <a:buFont typeface="Wingdings" panose="05000000000000000000" pitchFamily="2" charset="2"/>
              <a:buChar char="§"/>
            </a:pPr>
            <a:r>
              <a:rPr lang="en-US" sz="1400" dirty="0" smtClean="0"/>
              <a:t>Recipients w/out a living donor are put on national transplant waitlist  </a:t>
            </a:r>
          </a:p>
          <a:p>
            <a:pPr lvl="1"/>
            <a:endParaRPr lang="en-US" sz="900" dirty="0" smtClean="0"/>
          </a:p>
          <a:p>
            <a:r>
              <a:rPr lang="en-US" sz="2100" b="1" dirty="0" smtClean="0"/>
              <a:t>5. Process ends when transplantation/donation completed</a:t>
            </a:r>
            <a:endParaRPr lang="en-US" sz="2100" b="1" dirty="0"/>
          </a:p>
        </p:txBody>
      </p:sp>
      <p:sp>
        <p:nvSpPr>
          <p:cNvPr id="11" name="TextBox 10"/>
          <p:cNvSpPr txBox="1"/>
          <p:nvPr/>
        </p:nvSpPr>
        <p:spPr>
          <a:xfrm>
            <a:off x="5294312" y="6399311"/>
            <a:ext cx="6324600" cy="307777"/>
          </a:xfrm>
          <a:prstGeom prst="rect">
            <a:avLst/>
          </a:prstGeom>
          <a:noFill/>
        </p:spPr>
        <p:txBody>
          <a:bodyPr wrap="square" rtlCol="0">
            <a:spAutoFit/>
          </a:bodyPr>
          <a:lstStyle/>
          <a:p>
            <a:r>
              <a:rPr lang="en-US" sz="1400" b="1" i="1" dirty="0" smtClean="0"/>
              <a:t>*Recipients and donors have separate care teams and do not share providers. </a:t>
            </a:r>
            <a:endParaRPr lang="en-US" sz="1400" b="1"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145122838"/>
      </p:ext>
    </p:extLst>
  </p:cSld>
  <p:clrMapOvr>
    <a:masterClrMapping/>
  </p:clrMapOvr>
  <mc:AlternateContent xmlns:mc="http://schemas.openxmlformats.org/markup-compatibility/2006">
    <mc:Choice xmlns:p14="http://schemas.microsoft.com/office/powerpoint/2010/main" Requires="p14">
      <p:transition spd="med" p14:dur="700" advTm="39648">
        <p:fade/>
      </p:transition>
    </mc:Choice>
    <mc:Fallback>
      <p:transition spd="med" advTm="39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228600"/>
            <a:ext cx="9601200" cy="762000"/>
          </a:xfrm>
        </p:spPr>
        <p:txBody>
          <a:bodyPr/>
          <a:lstStyle/>
          <a:p>
            <a:pPr algn="ctr"/>
            <a:r>
              <a:rPr lang="en-US" b="1" u="sng" dirty="0" err="1" smtClean="0"/>
              <a:t>Interprofessional</a:t>
            </a:r>
            <a:r>
              <a:rPr lang="en-US" b="1" u="sng" dirty="0" smtClean="0"/>
              <a:t> Kidney Transplant Team</a:t>
            </a:r>
            <a:endParaRPr lang="en-US" b="1" u="sng" dirty="0"/>
          </a:p>
        </p:txBody>
      </p:sp>
      <p:sp>
        <p:nvSpPr>
          <p:cNvPr id="3" name="Content Placeholder 2"/>
          <p:cNvSpPr>
            <a:spLocks noGrp="1"/>
          </p:cNvSpPr>
          <p:nvPr>
            <p:ph idx="1"/>
          </p:nvPr>
        </p:nvSpPr>
        <p:spPr>
          <a:xfrm>
            <a:off x="379412" y="1143000"/>
            <a:ext cx="11582400" cy="5257800"/>
          </a:xfrm>
        </p:spPr>
        <p:txBody>
          <a:bodyPr>
            <a:normAutofit fontScale="92500" lnSpcReduction="10000"/>
          </a:bodyPr>
          <a:lstStyle/>
          <a:p>
            <a:pPr marL="0" indent="0">
              <a:buNone/>
            </a:pPr>
            <a:r>
              <a:rPr lang="en-US" dirty="0" smtClean="0"/>
              <a:t>Transplant programs model their teams after policies created by the Centers </a:t>
            </a:r>
            <a:r>
              <a:rPr lang="en-US" dirty="0"/>
              <a:t>for Medicare and Medicaid Services (CMS</a:t>
            </a:r>
            <a:r>
              <a:rPr lang="en-US" dirty="0" smtClean="0"/>
              <a:t>). At UNC Chapel Hill, the following team members provide direct patient care:  </a:t>
            </a:r>
          </a:p>
          <a:p>
            <a:r>
              <a:rPr lang="en-US" dirty="0" smtClean="0"/>
              <a:t>Nephrologist*</a:t>
            </a:r>
          </a:p>
          <a:p>
            <a:r>
              <a:rPr lang="en-US" dirty="0" smtClean="0"/>
              <a:t>Surgeon* </a:t>
            </a:r>
          </a:p>
          <a:p>
            <a:r>
              <a:rPr lang="en-US" dirty="0" smtClean="0"/>
              <a:t>Nurse Coordinator* </a:t>
            </a:r>
          </a:p>
          <a:p>
            <a:r>
              <a:rPr lang="en-US" dirty="0" smtClean="0"/>
              <a:t>Case Manager/Licensed Clinical Social Worker*</a:t>
            </a:r>
          </a:p>
          <a:p>
            <a:r>
              <a:rPr lang="en-US" dirty="0" smtClean="0"/>
              <a:t>Financial Coordinator*</a:t>
            </a:r>
          </a:p>
          <a:p>
            <a:r>
              <a:rPr lang="en-US" dirty="0" smtClean="0"/>
              <a:t>Registered Dietitian*</a:t>
            </a:r>
            <a:endParaRPr lang="en-US" dirty="0"/>
          </a:p>
          <a:p>
            <a:r>
              <a:rPr lang="en-US" dirty="0" smtClean="0"/>
              <a:t>Pharmacist*</a:t>
            </a:r>
          </a:p>
          <a:p>
            <a:r>
              <a:rPr lang="en-US" dirty="0" smtClean="0"/>
              <a:t>Clinical Psychologist</a:t>
            </a:r>
          </a:p>
          <a:p>
            <a:r>
              <a:rPr lang="en-US" dirty="0" smtClean="0"/>
              <a:t>Independent Living Donor Advocate (ILDA)</a:t>
            </a:r>
          </a:p>
          <a:p>
            <a:pPr marL="0" indent="0">
              <a:buNone/>
            </a:pPr>
            <a:r>
              <a:rPr lang="en-US" sz="1500" dirty="0" smtClean="0"/>
              <a:t>(*) indicates position required by CMS and/or the Organ Procurement and Transplantation Network (OPTN)</a:t>
            </a:r>
          </a:p>
        </p:txBody>
      </p:sp>
      <p:pic>
        <p:nvPicPr>
          <p:cNvPr id="4" name="Picture 3"/>
          <p:cNvPicPr>
            <a:picLocks noChangeAspect="1"/>
          </p:cNvPicPr>
          <p:nvPr/>
        </p:nvPicPr>
        <p:blipFill>
          <a:blip r:embed="rId5"/>
          <a:stretch>
            <a:fillRect/>
          </a:stretch>
        </p:blipFill>
        <p:spPr>
          <a:xfrm>
            <a:off x="7085012" y="1981200"/>
            <a:ext cx="4678680" cy="366955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619475121"/>
      </p:ext>
    </p:extLst>
  </p:cSld>
  <p:clrMapOvr>
    <a:masterClrMapping/>
  </p:clrMapOvr>
  <mc:AlternateContent xmlns:mc="http://schemas.openxmlformats.org/markup-compatibility/2006">
    <mc:Choice xmlns:p14="http://schemas.microsoft.com/office/powerpoint/2010/main" Requires="p14">
      <p:transition spd="med" p14:dur="700" advTm="35167">
        <p:fade/>
      </p:transition>
    </mc:Choice>
    <mc:Fallback>
      <p:transition spd="med" advTm="351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242" y="304800"/>
            <a:ext cx="9601200" cy="685800"/>
          </a:xfrm>
        </p:spPr>
        <p:txBody>
          <a:bodyPr/>
          <a:lstStyle/>
          <a:p>
            <a:pPr algn="ctr"/>
            <a:r>
              <a:rPr lang="en-US" b="1" u="sng" dirty="0" err="1" smtClean="0"/>
              <a:t>Interprofessional</a:t>
            </a:r>
            <a:r>
              <a:rPr lang="en-US" b="1" u="sng" dirty="0" smtClean="0"/>
              <a:t> Collaboration at UNC</a:t>
            </a:r>
            <a:endParaRPr lang="en-US" b="1" u="sng" dirty="0"/>
          </a:p>
        </p:txBody>
      </p:sp>
      <p:sp>
        <p:nvSpPr>
          <p:cNvPr id="3" name="Content Placeholder 2"/>
          <p:cNvSpPr>
            <a:spLocks noGrp="1"/>
          </p:cNvSpPr>
          <p:nvPr>
            <p:ph idx="1"/>
          </p:nvPr>
        </p:nvSpPr>
        <p:spPr>
          <a:xfrm>
            <a:off x="608012" y="1524000"/>
            <a:ext cx="9601200" cy="4343400"/>
          </a:xfrm>
        </p:spPr>
        <p:txBody>
          <a:bodyPr/>
          <a:lstStyle/>
          <a:p>
            <a:r>
              <a:rPr lang="en-US" dirty="0" smtClean="0"/>
              <a:t>Separate weekly treatment team meetings for donor and recipient teams</a:t>
            </a:r>
          </a:p>
          <a:p>
            <a:pPr lvl="1"/>
            <a:r>
              <a:rPr lang="en-US" dirty="0" smtClean="0"/>
              <a:t>Review recipient/donor lists</a:t>
            </a:r>
          </a:p>
          <a:p>
            <a:pPr lvl="1"/>
            <a:r>
              <a:rPr lang="en-US" dirty="0" smtClean="0"/>
              <a:t>Provide status updates</a:t>
            </a:r>
          </a:p>
          <a:p>
            <a:pPr lvl="1"/>
            <a:r>
              <a:rPr lang="en-US" dirty="0" smtClean="0"/>
              <a:t>Voice concerns/needs</a:t>
            </a:r>
          </a:p>
          <a:p>
            <a:pPr lvl="1"/>
            <a:r>
              <a:rPr lang="en-US" dirty="0" smtClean="0"/>
              <a:t>Each team agrees to plan for transplant listing / donation approval</a:t>
            </a:r>
          </a:p>
          <a:p>
            <a:endParaRPr lang="en-US" dirty="0" smtClean="0"/>
          </a:p>
          <a:p>
            <a:r>
              <a:rPr lang="en-US" dirty="0" smtClean="0"/>
              <a:t>All notes documented/shared in EPIC (electronic health record)</a:t>
            </a:r>
          </a:p>
          <a:p>
            <a:pPr lvl="1"/>
            <a:r>
              <a:rPr lang="en-US" dirty="0" smtClean="0"/>
              <a:t>Each team member able to review notes</a:t>
            </a:r>
          </a:p>
          <a:p>
            <a:endParaRPr lang="en-US" dirty="0"/>
          </a:p>
        </p:txBody>
      </p:sp>
      <p:pic>
        <p:nvPicPr>
          <p:cNvPr id="4" name="Picture 3"/>
          <p:cNvPicPr>
            <a:picLocks noChangeAspect="1"/>
          </p:cNvPicPr>
          <p:nvPr/>
        </p:nvPicPr>
        <p:blipFill>
          <a:blip r:embed="rId5"/>
          <a:stretch>
            <a:fillRect/>
          </a:stretch>
        </p:blipFill>
        <p:spPr>
          <a:xfrm>
            <a:off x="8075612" y="4191000"/>
            <a:ext cx="3971925" cy="25336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016307788"/>
      </p:ext>
    </p:extLst>
  </p:cSld>
  <p:clrMapOvr>
    <a:masterClrMapping/>
  </p:clrMapOvr>
  <mc:AlternateContent xmlns:mc="http://schemas.openxmlformats.org/markup-compatibility/2006">
    <mc:Choice xmlns:p14="http://schemas.microsoft.com/office/powerpoint/2010/main" Requires="p14">
      <p:transition spd="med" p14:dur="700" advTm="49740">
        <p:fade/>
      </p:transition>
    </mc:Choice>
    <mc:Fallback>
      <p:transition spd="med" advTm="49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1"/>
            <a:ext cx="9601200" cy="609600"/>
          </a:xfrm>
        </p:spPr>
        <p:txBody>
          <a:bodyPr/>
          <a:lstStyle/>
          <a:p>
            <a:pPr algn="ctr"/>
            <a:r>
              <a:rPr lang="en-US" b="1" u="sng" dirty="0" smtClean="0"/>
              <a:t>Racial/Ethnic Disparities in Kidney Failure</a:t>
            </a:r>
            <a:endParaRPr lang="en-US" b="1" u="sng" dirty="0"/>
          </a:p>
        </p:txBody>
      </p:sp>
      <p:sp>
        <p:nvSpPr>
          <p:cNvPr id="3" name="Content Placeholder 2"/>
          <p:cNvSpPr>
            <a:spLocks noGrp="1"/>
          </p:cNvSpPr>
          <p:nvPr>
            <p:ph idx="1"/>
          </p:nvPr>
        </p:nvSpPr>
        <p:spPr>
          <a:xfrm>
            <a:off x="455612" y="1767655"/>
            <a:ext cx="11353800" cy="4191000"/>
          </a:xfrm>
        </p:spPr>
        <p:txBody>
          <a:bodyPr>
            <a:normAutofit fontScale="92500" lnSpcReduction="20000"/>
          </a:bodyPr>
          <a:lstStyle/>
          <a:p>
            <a:pPr marL="0" indent="0">
              <a:buNone/>
            </a:pPr>
            <a:r>
              <a:rPr lang="en-US" sz="2400" b="1" dirty="0" smtClean="0"/>
              <a:t>BIPOC are disproportionately affected by kidney failure …</a:t>
            </a:r>
          </a:p>
          <a:p>
            <a:r>
              <a:rPr lang="en-US" b="1" dirty="0" smtClean="0"/>
              <a:t>African </a:t>
            </a:r>
            <a:r>
              <a:rPr lang="en-US" b="1" dirty="0"/>
              <a:t>Americans</a:t>
            </a:r>
          </a:p>
          <a:p>
            <a:pPr lvl="1"/>
            <a:r>
              <a:rPr lang="en-US" dirty="0" smtClean="0"/>
              <a:t>Almost </a:t>
            </a:r>
            <a:r>
              <a:rPr lang="en-US" i="1" dirty="0" smtClean="0"/>
              <a:t>four </a:t>
            </a:r>
            <a:r>
              <a:rPr lang="en-US" i="1" dirty="0"/>
              <a:t>times </a:t>
            </a:r>
            <a:r>
              <a:rPr lang="en-US" dirty="0"/>
              <a:t>as likely as Whites to develop kidney </a:t>
            </a:r>
            <a:r>
              <a:rPr lang="en-US" dirty="0" smtClean="0"/>
              <a:t>failure</a:t>
            </a:r>
            <a:endParaRPr lang="en-US" dirty="0"/>
          </a:p>
          <a:p>
            <a:pPr lvl="1"/>
            <a:r>
              <a:rPr lang="en-US" dirty="0" smtClean="0"/>
              <a:t>Account </a:t>
            </a:r>
            <a:r>
              <a:rPr lang="en-US" dirty="0"/>
              <a:t>for </a:t>
            </a:r>
            <a:r>
              <a:rPr lang="en-US" i="1" dirty="0"/>
              <a:t>35 percent </a:t>
            </a:r>
            <a:r>
              <a:rPr lang="en-US" dirty="0"/>
              <a:t>of the people with kidney </a:t>
            </a:r>
            <a:r>
              <a:rPr lang="en-US" dirty="0" smtClean="0"/>
              <a:t>failure, but only make up ~13 percent of the US population</a:t>
            </a:r>
          </a:p>
          <a:p>
            <a:pPr lvl="1"/>
            <a:r>
              <a:rPr lang="en-US" i="1" dirty="0" smtClean="0"/>
              <a:t>Diabetes</a:t>
            </a:r>
            <a:r>
              <a:rPr lang="en-US" dirty="0" smtClean="0"/>
              <a:t> </a:t>
            </a:r>
            <a:r>
              <a:rPr lang="en-US" dirty="0"/>
              <a:t>and </a:t>
            </a:r>
            <a:r>
              <a:rPr lang="en-US" i="1" dirty="0"/>
              <a:t>high blood pressure </a:t>
            </a:r>
            <a:r>
              <a:rPr lang="en-US" dirty="0"/>
              <a:t>are the leading causes of kidney failure among African </a:t>
            </a:r>
            <a:r>
              <a:rPr lang="en-US" dirty="0" smtClean="0"/>
              <a:t>Americans</a:t>
            </a:r>
            <a:endParaRPr lang="en-US" dirty="0"/>
          </a:p>
          <a:p>
            <a:r>
              <a:rPr lang="en-US" b="1" dirty="0"/>
              <a:t>Hispanics</a:t>
            </a:r>
          </a:p>
          <a:p>
            <a:pPr lvl="1"/>
            <a:r>
              <a:rPr lang="en-US" dirty="0"/>
              <a:t>Almost </a:t>
            </a:r>
            <a:r>
              <a:rPr lang="en-US" i="1" dirty="0"/>
              <a:t>1.3 times </a:t>
            </a:r>
            <a:r>
              <a:rPr lang="en-US" dirty="0"/>
              <a:t>more likely than non-Hispanics to be diagnosed with kidney failure</a:t>
            </a:r>
          </a:p>
          <a:p>
            <a:pPr lvl="1"/>
            <a:r>
              <a:rPr lang="en-US" dirty="0" smtClean="0"/>
              <a:t>The </a:t>
            </a:r>
            <a:r>
              <a:rPr lang="en-US" dirty="0"/>
              <a:t>number of Hispanics with kidney failure has increased by more than </a:t>
            </a:r>
            <a:r>
              <a:rPr lang="en-US" i="1" dirty="0"/>
              <a:t>70 </a:t>
            </a:r>
            <a:r>
              <a:rPr lang="en-US" i="1" dirty="0" smtClean="0"/>
              <a:t>percent </a:t>
            </a:r>
            <a:r>
              <a:rPr lang="en-US" dirty="0" smtClean="0"/>
              <a:t>since 2000</a:t>
            </a:r>
          </a:p>
          <a:p>
            <a:pPr lvl="1"/>
            <a:r>
              <a:rPr lang="en-US" i="1" dirty="0"/>
              <a:t>Diabetes</a:t>
            </a:r>
            <a:r>
              <a:rPr lang="en-US" dirty="0"/>
              <a:t> and </a:t>
            </a:r>
            <a:r>
              <a:rPr lang="en-US" i="1" dirty="0"/>
              <a:t>high blood pressure </a:t>
            </a:r>
            <a:r>
              <a:rPr lang="en-US" dirty="0"/>
              <a:t>are the leading causes of kidney failure among </a:t>
            </a:r>
            <a:r>
              <a:rPr lang="en-US" dirty="0" smtClean="0"/>
              <a:t>Hispanics</a:t>
            </a:r>
            <a:endParaRPr lang="en-US" dirty="0"/>
          </a:p>
          <a:p>
            <a:r>
              <a:rPr lang="en-US" b="1" dirty="0" smtClean="0"/>
              <a:t>American </a:t>
            </a:r>
            <a:r>
              <a:rPr lang="en-US" b="1" dirty="0"/>
              <a:t>Indians and Alaska Natives</a:t>
            </a:r>
          </a:p>
          <a:p>
            <a:pPr lvl="1"/>
            <a:r>
              <a:rPr lang="en-US" dirty="0" smtClean="0"/>
              <a:t>Almost </a:t>
            </a:r>
            <a:r>
              <a:rPr lang="en-US" i="1" dirty="0" smtClean="0"/>
              <a:t>1.2 times </a:t>
            </a:r>
            <a:r>
              <a:rPr lang="en-US" dirty="0" smtClean="0"/>
              <a:t>more likely than Whites to </a:t>
            </a:r>
            <a:r>
              <a:rPr lang="en-US" dirty="0"/>
              <a:t>be diagnosed with kidney </a:t>
            </a:r>
            <a:r>
              <a:rPr lang="en-US" dirty="0" smtClean="0"/>
              <a:t>failure </a:t>
            </a:r>
          </a:p>
          <a:p>
            <a:pPr lvl="1"/>
            <a:r>
              <a:rPr lang="en-US" i="1" dirty="0" smtClean="0"/>
              <a:t>Diabetes</a:t>
            </a:r>
            <a:r>
              <a:rPr lang="en-US" dirty="0" smtClean="0"/>
              <a:t> </a:t>
            </a:r>
            <a:r>
              <a:rPr lang="en-US" dirty="0"/>
              <a:t>is the leading cause of kidney failure among American </a:t>
            </a:r>
            <a:r>
              <a:rPr lang="en-US" dirty="0" smtClean="0"/>
              <a:t>Indians</a:t>
            </a:r>
          </a:p>
          <a:p>
            <a:pPr lvl="8"/>
            <a:endParaRPr lang="en-US" dirty="0"/>
          </a:p>
        </p:txBody>
      </p:sp>
      <p:sp>
        <p:nvSpPr>
          <p:cNvPr id="4" name="TextBox 3"/>
          <p:cNvSpPr txBox="1"/>
          <p:nvPr/>
        </p:nvSpPr>
        <p:spPr>
          <a:xfrm>
            <a:off x="8456612" y="6561336"/>
            <a:ext cx="3810000" cy="276999"/>
          </a:xfrm>
          <a:prstGeom prst="rect">
            <a:avLst/>
          </a:prstGeom>
          <a:noFill/>
        </p:spPr>
        <p:txBody>
          <a:bodyPr wrap="square" rtlCol="0">
            <a:spAutoFit/>
          </a:bodyPr>
          <a:lstStyle/>
          <a:p>
            <a:r>
              <a:rPr lang="en-US" sz="1200" dirty="0" smtClean="0"/>
              <a:t>Hispanics and Kidney Disease, 2021; USDHHS, 2014</a:t>
            </a:r>
            <a:endParaRPr lang="en-US" sz="1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545697553"/>
      </p:ext>
    </p:extLst>
  </p:cSld>
  <p:clrMapOvr>
    <a:masterClrMapping/>
  </p:clrMapOvr>
  <mc:AlternateContent xmlns:mc="http://schemas.openxmlformats.org/markup-compatibility/2006">
    <mc:Choice xmlns:p14="http://schemas.microsoft.com/office/powerpoint/2010/main" Requires="p14">
      <p:transition spd="med" p14:dur="700" advTm="52249">
        <p:fade/>
      </p:transition>
    </mc:Choice>
    <mc:Fallback>
      <p:transition spd="med" advTm="52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152400"/>
            <a:ext cx="4075906" cy="2438400"/>
          </a:xfrm>
          <a:ln w="28575">
            <a:solidFill>
              <a:schemeClr val="tx1"/>
            </a:solidFill>
            <a:prstDash val="solid"/>
          </a:ln>
        </p:spPr>
        <p:txBody>
          <a:bodyPr>
            <a:noAutofit/>
          </a:bodyPr>
          <a:lstStyle/>
          <a:p>
            <a:pPr algn="ctr"/>
            <a:r>
              <a:rPr lang="en-US" b="1" dirty="0" smtClean="0"/>
              <a:t>Social Determinants of Health </a:t>
            </a:r>
            <a:br>
              <a:rPr lang="en-US" b="1" dirty="0" smtClean="0"/>
            </a:br>
            <a:r>
              <a:rPr lang="en-US" b="1" dirty="0" smtClean="0"/>
              <a:t>and </a:t>
            </a:r>
            <a:br>
              <a:rPr lang="en-US" b="1" dirty="0" smtClean="0"/>
            </a:br>
            <a:r>
              <a:rPr lang="en-US" b="1" dirty="0" smtClean="0"/>
              <a:t>Disparities in Kidney Transplant</a:t>
            </a:r>
            <a:endParaRPr lang="en-US" b="1" dirty="0"/>
          </a:p>
        </p:txBody>
      </p:sp>
      <p:sp>
        <p:nvSpPr>
          <p:cNvPr id="4" name="Text Placeholder 3"/>
          <p:cNvSpPr>
            <a:spLocks noGrp="1"/>
          </p:cNvSpPr>
          <p:nvPr>
            <p:ph type="body" sz="half" idx="2"/>
          </p:nvPr>
        </p:nvSpPr>
        <p:spPr>
          <a:xfrm>
            <a:off x="74612" y="3048000"/>
            <a:ext cx="4228306" cy="3962400"/>
          </a:xfrm>
        </p:spPr>
        <p:txBody>
          <a:bodyPr>
            <a:noAutofit/>
          </a:bodyPr>
          <a:lstStyle/>
          <a:p>
            <a:pPr marL="285750" indent="-285750">
              <a:lnSpc>
                <a:spcPct val="100000"/>
              </a:lnSpc>
              <a:buFont typeface="Wingdings" panose="05000000000000000000" pitchFamily="2" charset="2"/>
              <a:buChar char="q"/>
            </a:pPr>
            <a:r>
              <a:rPr lang="en-US" sz="1500" dirty="0" smtClean="0"/>
              <a:t>Race, age, SES, culture/faith, and education are powerful influencers in regards to receiving a kidney transplant </a:t>
            </a:r>
            <a:r>
              <a:rPr lang="en-US" sz="1000" dirty="0" smtClean="0"/>
              <a:t>(</a:t>
            </a:r>
            <a:r>
              <a:rPr lang="en-US" sz="1000" dirty="0" err="1" smtClean="0"/>
              <a:t>Wesselman</a:t>
            </a:r>
            <a:r>
              <a:rPr lang="en-US" sz="1000" dirty="0" smtClean="0"/>
              <a:t> et al, 2020)</a:t>
            </a:r>
          </a:p>
          <a:p>
            <a:pPr marL="285750" indent="-285750">
              <a:lnSpc>
                <a:spcPct val="100000"/>
              </a:lnSpc>
              <a:buFont typeface="Wingdings" panose="05000000000000000000" pitchFamily="2" charset="2"/>
              <a:buChar char="q"/>
            </a:pPr>
            <a:r>
              <a:rPr lang="en-US" sz="1500" dirty="0" smtClean="0"/>
              <a:t>Transplantation </a:t>
            </a:r>
            <a:r>
              <a:rPr lang="en-US" sz="1500" dirty="0"/>
              <a:t>rate among all dialysis patients remains higher for Whites than </a:t>
            </a:r>
            <a:r>
              <a:rPr lang="en-US" sz="1500" dirty="0" smtClean="0"/>
              <a:t>Blacks </a:t>
            </a:r>
            <a:r>
              <a:rPr lang="en-US" sz="1000" dirty="0" smtClean="0"/>
              <a:t>(USRDS, 2020)</a:t>
            </a:r>
          </a:p>
          <a:p>
            <a:pPr marL="285750" indent="-285750">
              <a:lnSpc>
                <a:spcPct val="100000"/>
              </a:lnSpc>
              <a:buFont typeface="Wingdings" panose="05000000000000000000" pitchFamily="2" charset="2"/>
              <a:buChar char="q"/>
            </a:pPr>
            <a:r>
              <a:rPr lang="en-US" sz="1500" dirty="0" smtClean="0"/>
              <a:t>Disparity </a:t>
            </a:r>
            <a:r>
              <a:rPr lang="en-US" sz="1500" dirty="0"/>
              <a:t>in access to deceased donor transplants has been completely eliminated for the last 3-4 </a:t>
            </a:r>
            <a:r>
              <a:rPr lang="en-US" sz="1500" dirty="0" smtClean="0"/>
              <a:t>years </a:t>
            </a:r>
            <a:r>
              <a:rPr lang="en-US" sz="1000" dirty="0"/>
              <a:t>(USRDS, 2020</a:t>
            </a:r>
            <a:r>
              <a:rPr lang="en-US" sz="1000" dirty="0" smtClean="0"/>
              <a:t>)</a:t>
            </a:r>
          </a:p>
          <a:p>
            <a:pPr marL="285750" indent="-285750">
              <a:lnSpc>
                <a:spcPct val="100000"/>
              </a:lnSpc>
              <a:buFont typeface="Wingdings" panose="05000000000000000000" pitchFamily="2" charset="2"/>
              <a:buChar char="q"/>
            </a:pPr>
            <a:r>
              <a:rPr lang="en-US" sz="1500" dirty="0" smtClean="0"/>
              <a:t>Blacks receive living donor transplants at rates ~60% lower than Whites </a:t>
            </a:r>
            <a:r>
              <a:rPr lang="en-US" sz="1000" dirty="0" smtClean="0"/>
              <a:t>(USRDS, 2020)</a:t>
            </a:r>
          </a:p>
          <a:p>
            <a:pPr marL="285750" indent="-285750">
              <a:lnSpc>
                <a:spcPct val="100000"/>
              </a:lnSpc>
              <a:buFont typeface="Wingdings" panose="05000000000000000000" pitchFamily="2" charset="2"/>
              <a:buChar char="q"/>
            </a:pPr>
            <a:r>
              <a:rPr lang="en-US" sz="1500" dirty="0" smtClean="0"/>
              <a:t>Transplant waiting </a:t>
            </a:r>
            <a:r>
              <a:rPr lang="en-US" sz="1500" dirty="0"/>
              <a:t>times </a:t>
            </a:r>
            <a:r>
              <a:rPr lang="en-US" sz="1500" dirty="0" smtClean="0"/>
              <a:t>substantially </a:t>
            </a:r>
            <a:r>
              <a:rPr lang="en-US" sz="1500" dirty="0"/>
              <a:t>longer for Black </a:t>
            </a:r>
            <a:r>
              <a:rPr lang="en-US" sz="1500" dirty="0" smtClean="0"/>
              <a:t>vs White recipients </a:t>
            </a:r>
            <a:r>
              <a:rPr lang="en-US" sz="1000" dirty="0" smtClean="0"/>
              <a:t>(USRDS, 2020)</a:t>
            </a:r>
            <a:endParaRPr lang="en-US" sz="1000" dirty="0"/>
          </a:p>
        </p:txBody>
      </p:sp>
      <p:pic>
        <p:nvPicPr>
          <p:cNvPr id="9" name="Picture 8"/>
          <p:cNvPicPr>
            <a:picLocks noChangeAspect="1"/>
          </p:cNvPicPr>
          <p:nvPr/>
        </p:nvPicPr>
        <p:blipFill>
          <a:blip r:embed="rId5"/>
          <a:stretch>
            <a:fillRect/>
          </a:stretch>
        </p:blipFill>
        <p:spPr>
          <a:xfrm>
            <a:off x="5180012" y="990600"/>
            <a:ext cx="6513584" cy="4887397"/>
          </a:xfrm>
          <a:prstGeom prst="rect">
            <a:avLst/>
          </a:prstGeom>
        </p:spPr>
      </p:pic>
      <p:pic>
        <p:nvPicPr>
          <p:cNvPr id="10" name="Picture 9"/>
          <p:cNvPicPr>
            <a:picLocks noChangeAspect="1"/>
          </p:cNvPicPr>
          <p:nvPr/>
        </p:nvPicPr>
        <p:blipFill>
          <a:blip r:embed="rId6"/>
          <a:stretch>
            <a:fillRect/>
          </a:stretch>
        </p:blipFill>
        <p:spPr>
          <a:xfrm>
            <a:off x="7473816" y="5848500"/>
            <a:ext cx="4186237" cy="48325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670086793"/>
      </p:ext>
    </p:extLst>
  </p:cSld>
  <p:clrMapOvr>
    <a:masterClrMapping/>
  </p:clrMapOvr>
  <mc:AlternateContent xmlns:mc="http://schemas.openxmlformats.org/markup-compatibility/2006">
    <mc:Choice xmlns:p14="http://schemas.microsoft.com/office/powerpoint/2010/main" Requires="p14">
      <p:transition spd="med" p14:dur="700" advTm="52122">
        <p:fade/>
      </p:transition>
    </mc:Choice>
    <mc:Fallback>
      <p:transition spd="med" advTm="521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152400"/>
            <a:ext cx="10058402" cy="1143000"/>
          </a:xfrm>
        </p:spPr>
        <p:txBody>
          <a:bodyPr/>
          <a:lstStyle/>
          <a:p>
            <a:pPr algn="ctr"/>
            <a:r>
              <a:rPr lang="en-US" b="1" u="sng" dirty="0" smtClean="0"/>
              <a:t>Addressing Disparities: Recommendations for Medical Social Workers</a:t>
            </a:r>
            <a:r>
              <a:rPr lang="en-US" b="1" dirty="0" smtClean="0"/>
              <a:t>	</a:t>
            </a:r>
            <a:r>
              <a:rPr lang="en-US" dirty="0" smtClean="0"/>
              <a:t>	</a:t>
            </a:r>
            <a:endParaRPr lang="en-US" dirty="0"/>
          </a:p>
        </p:txBody>
      </p:sp>
      <p:sp>
        <p:nvSpPr>
          <p:cNvPr id="3" name="Content Placeholder 2"/>
          <p:cNvSpPr>
            <a:spLocks noGrp="1"/>
          </p:cNvSpPr>
          <p:nvPr>
            <p:ph idx="1"/>
          </p:nvPr>
        </p:nvSpPr>
        <p:spPr>
          <a:xfrm>
            <a:off x="227012" y="1600200"/>
            <a:ext cx="11734800" cy="4419600"/>
          </a:xfrm>
        </p:spPr>
        <p:txBody>
          <a:bodyPr/>
          <a:lstStyle/>
          <a:p>
            <a:r>
              <a:rPr lang="en-US" sz="2200" dirty="0" smtClean="0"/>
              <a:t>Advocate for equitable health care access policies at the institutional/ state/ national levels</a:t>
            </a:r>
          </a:p>
          <a:p>
            <a:pPr lvl="1"/>
            <a:r>
              <a:rPr lang="en-US" dirty="0" smtClean="0"/>
              <a:t>One-third </a:t>
            </a:r>
            <a:r>
              <a:rPr lang="en-US" dirty="0"/>
              <a:t>of Hispanics or Latinos, 20% </a:t>
            </a:r>
            <a:r>
              <a:rPr lang="en-US" dirty="0" smtClean="0"/>
              <a:t>of Blacks </a:t>
            </a:r>
            <a:r>
              <a:rPr lang="en-US" dirty="0"/>
              <a:t>or African Americans, and nearly 1 out of 3 American Indians and Alaska Natives </a:t>
            </a:r>
            <a:r>
              <a:rPr lang="en-US" dirty="0" smtClean="0"/>
              <a:t>are uninsured </a:t>
            </a:r>
            <a:r>
              <a:rPr lang="en-US" sz="1000" dirty="0" smtClean="0"/>
              <a:t>(Kidney Disease, 2021)</a:t>
            </a:r>
          </a:p>
          <a:p>
            <a:r>
              <a:rPr lang="en-US" sz="2200" dirty="0" smtClean="0"/>
              <a:t>Engage in and advocate for culturally sensitive care within the health care system</a:t>
            </a:r>
          </a:p>
          <a:p>
            <a:pPr lvl="1"/>
            <a:r>
              <a:rPr lang="en-US" dirty="0" smtClean="0"/>
              <a:t>Physician workforce: 67% White, 20% Asian, 6</a:t>
            </a:r>
            <a:r>
              <a:rPr lang="en-US" dirty="0"/>
              <a:t>% </a:t>
            </a:r>
            <a:r>
              <a:rPr lang="en-US" dirty="0" smtClean="0"/>
              <a:t>Hispanic, 5% Black</a:t>
            </a:r>
          </a:p>
          <a:p>
            <a:pPr lvl="1"/>
            <a:r>
              <a:rPr lang="en-US" dirty="0" smtClean="0"/>
              <a:t>Psychologists: 84% White, 6% Hispanic, 5% Black, 3% Asian</a:t>
            </a:r>
          </a:p>
          <a:p>
            <a:pPr lvl="1"/>
            <a:r>
              <a:rPr lang="en-US" dirty="0" smtClean="0"/>
              <a:t>Registered Nurses: </a:t>
            </a:r>
            <a:r>
              <a:rPr lang="en-US" dirty="0"/>
              <a:t>74% White, 10% Black, 8% Asian, 6% Hispanic</a:t>
            </a:r>
          </a:p>
          <a:p>
            <a:pPr lvl="1"/>
            <a:r>
              <a:rPr lang="en-US" dirty="0" smtClean="0"/>
              <a:t>Social Workers: 61% White, 22% Black, 12% Hispanic, 3% Asian </a:t>
            </a:r>
            <a:r>
              <a:rPr lang="en-US" sz="1000" dirty="0" smtClean="0"/>
              <a:t>(USDHHS, 2017)</a:t>
            </a:r>
            <a:endParaRPr lang="en-US" sz="1000" dirty="0"/>
          </a:p>
        </p:txBody>
      </p:sp>
      <p:pic>
        <p:nvPicPr>
          <p:cNvPr id="4" name="Picture 3"/>
          <p:cNvPicPr>
            <a:picLocks noChangeAspect="1"/>
          </p:cNvPicPr>
          <p:nvPr/>
        </p:nvPicPr>
        <p:blipFill>
          <a:blip r:embed="rId5"/>
          <a:stretch>
            <a:fillRect/>
          </a:stretch>
        </p:blipFill>
        <p:spPr>
          <a:xfrm>
            <a:off x="4037012" y="4557713"/>
            <a:ext cx="3987998" cy="230028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1534439399"/>
      </p:ext>
    </p:extLst>
  </p:cSld>
  <p:clrMapOvr>
    <a:masterClrMapping/>
  </p:clrMapOvr>
  <mc:AlternateContent xmlns:mc="http://schemas.openxmlformats.org/markup-compatibility/2006">
    <mc:Choice xmlns:p14="http://schemas.microsoft.com/office/powerpoint/2010/main" Requires="p14">
      <p:transition spd="med" p14:dur="700" advTm="60327">
        <p:fade/>
      </p:transition>
    </mc:Choice>
    <mc:Fallback>
      <p:transition spd="med" advTm="60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36" y="420255"/>
            <a:ext cx="3886199" cy="1143000"/>
          </a:xfrm>
        </p:spPr>
        <p:txBody>
          <a:bodyPr/>
          <a:lstStyle/>
          <a:p>
            <a:pPr algn="ctr"/>
            <a:r>
              <a:rPr lang="en-US" dirty="0" smtClean="0"/>
              <a:t>Culturally Sensitive Care involves …</a:t>
            </a:r>
            <a:endParaRPr lang="en-US" dirty="0"/>
          </a:p>
        </p:txBody>
      </p:sp>
      <p:sp>
        <p:nvSpPr>
          <p:cNvPr id="3" name="Text Placeholder 2"/>
          <p:cNvSpPr>
            <a:spLocks noGrp="1"/>
          </p:cNvSpPr>
          <p:nvPr>
            <p:ph type="body" sz="half" idx="2"/>
          </p:nvPr>
        </p:nvSpPr>
        <p:spPr>
          <a:xfrm>
            <a:off x="4723263" y="611539"/>
            <a:ext cx="7162800" cy="3845004"/>
          </a:xfrm>
        </p:spPr>
        <p:txBody>
          <a:bodyPr>
            <a:normAutofit/>
          </a:bodyPr>
          <a:lstStyle/>
          <a:p>
            <a:pPr marL="285750" indent="-285750">
              <a:buFont typeface="Arial" panose="020B0604020202020204" pitchFamily="34" charset="0"/>
              <a:buChar char="•"/>
            </a:pPr>
            <a:r>
              <a:rPr lang="en-US" sz="2000" dirty="0" smtClean="0"/>
              <a:t>Being aware of religious, cultural, and ethnic differences</a:t>
            </a:r>
          </a:p>
          <a:p>
            <a:pPr marL="285750" indent="-285750">
              <a:buFont typeface="Arial" panose="020B0604020202020204" pitchFamily="34" charset="0"/>
              <a:buChar char="•"/>
            </a:pPr>
            <a:r>
              <a:rPr lang="en-US" sz="2000" dirty="0" smtClean="0"/>
              <a:t>Respecting one’s values, customs, traditions, and preferences</a:t>
            </a:r>
          </a:p>
          <a:p>
            <a:pPr marL="285750" indent="-285750">
              <a:buFont typeface="Arial" panose="020B0604020202020204" pitchFamily="34" charset="0"/>
              <a:buChar char="•"/>
            </a:pPr>
            <a:r>
              <a:rPr lang="en-US" sz="2000" dirty="0" smtClean="0"/>
              <a:t>Using an interpreter to ensure information/education is translated appropriately</a:t>
            </a:r>
          </a:p>
          <a:p>
            <a:pPr marL="285750" indent="-285750">
              <a:buFont typeface="Arial" panose="020B0604020202020204" pitchFamily="34" charset="0"/>
              <a:buChar char="•"/>
            </a:pPr>
            <a:r>
              <a:rPr lang="en-US" sz="2000" dirty="0" smtClean="0"/>
              <a:t>Asking if there are any spiritual/religious/cultural beliefs that may impact care received in hospital setting</a:t>
            </a:r>
          </a:p>
          <a:p>
            <a:pPr marL="285750" indent="-285750">
              <a:buFont typeface="Arial" panose="020B0604020202020204" pitchFamily="34" charset="0"/>
              <a:buChar char="•"/>
            </a:pPr>
            <a:r>
              <a:rPr lang="en-US" sz="2000" dirty="0" smtClean="0"/>
              <a:t>Avoiding assumptions</a:t>
            </a:r>
          </a:p>
          <a:p>
            <a:pPr marL="285750" indent="-285750">
              <a:buFont typeface="Arial" panose="020B0604020202020204" pitchFamily="34" charset="0"/>
              <a:buChar char="•"/>
            </a:pPr>
            <a:r>
              <a:rPr lang="en-US" sz="2000" dirty="0" smtClean="0"/>
              <a:t>Withholding judgment </a:t>
            </a:r>
          </a:p>
          <a:p>
            <a:pPr marL="285750" indent="-285750">
              <a:buFont typeface="Arial" panose="020B0604020202020204" pitchFamily="34" charset="0"/>
              <a:buChar char="•"/>
            </a:pPr>
            <a:r>
              <a:rPr lang="en-US" sz="2000" dirty="0" smtClean="0"/>
              <a:t>Building trust/rapport</a:t>
            </a:r>
          </a:p>
          <a:p>
            <a:pPr marL="285750" indent="-285750">
              <a:buFont typeface="Arial" panose="020B0604020202020204" pitchFamily="34" charset="0"/>
              <a:buChar char="•"/>
            </a:pPr>
            <a:r>
              <a:rPr lang="en-US" sz="2000" dirty="0" smtClean="0"/>
              <a:t>Educating oneself </a:t>
            </a:r>
          </a:p>
          <a:p>
            <a:endParaRPr lang="en-US" dirty="0"/>
          </a:p>
          <a:p>
            <a:endParaRPr lang="en-US" dirty="0" smtClean="0"/>
          </a:p>
          <a:p>
            <a:endParaRPr lang="en-US" dirty="0" smtClean="0"/>
          </a:p>
          <a:p>
            <a:endParaRPr lang="en-US" dirty="0"/>
          </a:p>
        </p:txBody>
      </p:sp>
      <p:pic>
        <p:nvPicPr>
          <p:cNvPr id="5" name="Content Placeholder 4"/>
          <p:cNvPicPr>
            <a:picLocks noGrp="1" noChangeAspect="1"/>
          </p:cNvPicPr>
          <p:nvPr>
            <p:ph idx="1"/>
          </p:nvPr>
        </p:nvPicPr>
        <p:blipFill>
          <a:blip r:embed="rId5"/>
          <a:stretch>
            <a:fillRect/>
          </a:stretch>
        </p:blipFill>
        <p:spPr>
          <a:xfrm>
            <a:off x="12264" y="2057400"/>
            <a:ext cx="4329545" cy="2254390"/>
          </a:xfrm>
          <a:prstGeom prst="rect">
            <a:avLst/>
          </a:prstGeom>
        </p:spPr>
      </p:pic>
      <p:sp>
        <p:nvSpPr>
          <p:cNvPr id="6" name="TextBox 5"/>
          <p:cNvSpPr txBox="1"/>
          <p:nvPr/>
        </p:nvSpPr>
        <p:spPr>
          <a:xfrm rot="19966798">
            <a:off x="136600" y="4432592"/>
            <a:ext cx="1782125" cy="369332"/>
          </a:xfrm>
          <a:prstGeom prst="rect">
            <a:avLst/>
          </a:prstGeom>
          <a:noFill/>
        </p:spPr>
        <p:txBody>
          <a:bodyPr wrap="square" rtlCol="0">
            <a:spAutoFit/>
          </a:bodyPr>
          <a:lstStyle/>
          <a:p>
            <a:r>
              <a:rPr lang="en-US" dirty="0" smtClean="0"/>
              <a:t>Respect</a:t>
            </a:r>
            <a:endParaRPr lang="en-US" dirty="0"/>
          </a:p>
        </p:txBody>
      </p:sp>
      <p:sp>
        <p:nvSpPr>
          <p:cNvPr id="7" name="TextBox 6"/>
          <p:cNvSpPr txBox="1"/>
          <p:nvPr/>
        </p:nvSpPr>
        <p:spPr>
          <a:xfrm rot="442395">
            <a:off x="2663529" y="5482694"/>
            <a:ext cx="1994683" cy="369332"/>
          </a:xfrm>
          <a:prstGeom prst="rect">
            <a:avLst/>
          </a:prstGeom>
          <a:noFill/>
        </p:spPr>
        <p:txBody>
          <a:bodyPr wrap="square" rtlCol="0">
            <a:spAutoFit/>
          </a:bodyPr>
          <a:lstStyle/>
          <a:p>
            <a:r>
              <a:rPr lang="en-US" dirty="0" smtClean="0"/>
              <a:t>Trust/Rapport</a:t>
            </a:r>
            <a:endParaRPr lang="en-US" dirty="0"/>
          </a:p>
        </p:txBody>
      </p:sp>
      <p:sp>
        <p:nvSpPr>
          <p:cNvPr id="8" name="TextBox 7"/>
          <p:cNvSpPr txBox="1"/>
          <p:nvPr/>
        </p:nvSpPr>
        <p:spPr>
          <a:xfrm rot="21027842">
            <a:off x="1805279" y="6263207"/>
            <a:ext cx="2202876" cy="369332"/>
          </a:xfrm>
          <a:prstGeom prst="rect">
            <a:avLst/>
          </a:prstGeom>
          <a:noFill/>
        </p:spPr>
        <p:txBody>
          <a:bodyPr wrap="square" rtlCol="0">
            <a:spAutoFit/>
          </a:bodyPr>
          <a:lstStyle/>
          <a:p>
            <a:r>
              <a:rPr lang="en-US" dirty="0" smtClean="0"/>
              <a:t>Acknowledgment </a:t>
            </a:r>
            <a:endParaRPr lang="en-US" dirty="0"/>
          </a:p>
        </p:txBody>
      </p:sp>
      <p:sp>
        <p:nvSpPr>
          <p:cNvPr id="9" name="TextBox 8"/>
          <p:cNvSpPr txBox="1"/>
          <p:nvPr/>
        </p:nvSpPr>
        <p:spPr>
          <a:xfrm>
            <a:off x="233936" y="5909090"/>
            <a:ext cx="2183320" cy="369332"/>
          </a:xfrm>
          <a:prstGeom prst="rect">
            <a:avLst/>
          </a:prstGeom>
          <a:noFill/>
        </p:spPr>
        <p:txBody>
          <a:bodyPr wrap="square" rtlCol="0">
            <a:spAutoFit/>
          </a:bodyPr>
          <a:lstStyle/>
          <a:p>
            <a:r>
              <a:rPr lang="en-US" dirty="0" smtClean="0"/>
              <a:t>Communication</a:t>
            </a:r>
            <a:endParaRPr lang="en-US" dirty="0"/>
          </a:p>
        </p:txBody>
      </p:sp>
      <p:sp>
        <p:nvSpPr>
          <p:cNvPr id="10" name="TextBox 9"/>
          <p:cNvSpPr txBox="1"/>
          <p:nvPr/>
        </p:nvSpPr>
        <p:spPr>
          <a:xfrm rot="19775183">
            <a:off x="1039722" y="5085249"/>
            <a:ext cx="2584224" cy="369332"/>
          </a:xfrm>
          <a:prstGeom prst="rect">
            <a:avLst/>
          </a:prstGeom>
          <a:noFill/>
        </p:spPr>
        <p:txBody>
          <a:bodyPr wrap="square" rtlCol="0">
            <a:spAutoFit/>
          </a:bodyPr>
          <a:lstStyle/>
          <a:p>
            <a:pPr algn="r"/>
            <a:r>
              <a:rPr lang="en-US" dirty="0" smtClean="0"/>
              <a:t>Translation</a:t>
            </a:r>
            <a:endParaRPr lang="en-US" dirty="0"/>
          </a:p>
        </p:txBody>
      </p:sp>
      <p:sp>
        <p:nvSpPr>
          <p:cNvPr id="11" name="TextBox 10"/>
          <p:cNvSpPr txBox="1"/>
          <p:nvPr/>
        </p:nvSpPr>
        <p:spPr>
          <a:xfrm rot="1575004">
            <a:off x="1500955" y="5793824"/>
            <a:ext cx="2063980" cy="369332"/>
          </a:xfrm>
          <a:prstGeom prst="rect">
            <a:avLst/>
          </a:prstGeom>
          <a:noFill/>
        </p:spPr>
        <p:txBody>
          <a:bodyPr wrap="square" rtlCol="0">
            <a:spAutoFit/>
          </a:bodyPr>
          <a:lstStyle/>
          <a:p>
            <a:r>
              <a:rPr lang="en-US" dirty="0" smtClean="0"/>
              <a:t>Awareness</a:t>
            </a:r>
            <a:endParaRPr lang="en-US" dirty="0"/>
          </a:p>
        </p:txBody>
      </p:sp>
      <p:sp>
        <p:nvSpPr>
          <p:cNvPr id="12" name="TextBox 11"/>
          <p:cNvSpPr txBox="1"/>
          <p:nvPr/>
        </p:nvSpPr>
        <p:spPr>
          <a:xfrm rot="21154668">
            <a:off x="751389" y="4935148"/>
            <a:ext cx="2077032" cy="369332"/>
          </a:xfrm>
          <a:prstGeom prst="rect">
            <a:avLst/>
          </a:prstGeom>
          <a:noFill/>
        </p:spPr>
        <p:txBody>
          <a:bodyPr wrap="square" rtlCol="0">
            <a:spAutoFit/>
          </a:bodyPr>
          <a:lstStyle/>
          <a:p>
            <a:r>
              <a:rPr lang="en-US" dirty="0" smtClean="0"/>
              <a:t>Education</a:t>
            </a:r>
            <a:endParaRPr lang="en-US" dirty="0"/>
          </a:p>
        </p:txBody>
      </p:sp>
      <p:sp>
        <p:nvSpPr>
          <p:cNvPr id="13" name="TextBox 12"/>
          <p:cNvSpPr txBox="1"/>
          <p:nvPr/>
        </p:nvSpPr>
        <p:spPr>
          <a:xfrm>
            <a:off x="4731200" y="4642009"/>
            <a:ext cx="7162800" cy="2215991"/>
          </a:xfrm>
          <a:prstGeom prst="rect">
            <a:avLst/>
          </a:prstGeom>
          <a:noFill/>
        </p:spPr>
        <p:txBody>
          <a:bodyPr wrap="square" rtlCol="0">
            <a:spAutoFit/>
          </a:bodyPr>
          <a:lstStyle/>
          <a:p>
            <a:r>
              <a:rPr lang="en-US" sz="2000" i="1" dirty="0" smtClean="0"/>
              <a:t>The principal standard of the National </a:t>
            </a:r>
            <a:r>
              <a:rPr lang="en-US" sz="2000" i="1" dirty="0"/>
              <a:t>Standards for Culturally and Linguistically Appropriate Services in Health and Health </a:t>
            </a:r>
            <a:r>
              <a:rPr lang="en-US" sz="2000" i="1" dirty="0" smtClean="0"/>
              <a:t>Care is “to </a:t>
            </a:r>
            <a:r>
              <a:rPr lang="en-US" sz="2000" i="1" dirty="0"/>
              <a:t>provide effective, equitable, understandable and respectful quality care and services that are responsive to diverse cultural health beliefs and practices, preferred languages, health literacy and other communication </a:t>
            </a:r>
            <a:r>
              <a:rPr lang="en-US" sz="2000" i="1" dirty="0" smtClean="0"/>
              <a:t>needs”. </a:t>
            </a:r>
            <a:r>
              <a:rPr lang="en-US" sz="1000" dirty="0" smtClean="0"/>
              <a:t>(Office of Minority Health, 2018)</a:t>
            </a:r>
            <a:endParaRPr lang="en-US" sz="10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462352402"/>
      </p:ext>
    </p:extLst>
  </p:cSld>
  <p:clrMapOvr>
    <a:masterClrMapping/>
  </p:clrMapOvr>
  <mc:AlternateContent xmlns:mc="http://schemas.openxmlformats.org/markup-compatibility/2006">
    <mc:Choice xmlns:p14="http://schemas.microsoft.com/office/powerpoint/2010/main" Requires="p14">
      <p:transition spd="med" p14:dur="700" advTm="51247">
        <p:fade/>
      </p:transition>
    </mc:Choice>
    <mc:Fallback>
      <p:transition spd="med" advTm="51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609600"/>
          </a:xfrm>
        </p:spPr>
        <p:txBody>
          <a:bodyPr>
            <a:noAutofit/>
          </a:bodyPr>
          <a:lstStyle/>
          <a:p>
            <a:pPr algn="ctr"/>
            <a:r>
              <a:rPr lang="en-US" b="1" u="sng" dirty="0" smtClean="0"/>
              <a:t>Social Work Interventions in Transplant Setting</a:t>
            </a:r>
            <a:r>
              <a:rPr lang="en-US" dirty="0" smtClean="0"/>
              <a:t>	</a:t>
            </a:r>
            <a:endParaRPr lang="en-US" dirty="0"/>
          </a:p>
        </p:txBody>
      </p:sp>
      <p:sp>
        <p:nvSpPr>
          <p:cNvPr id="3" name="Content Placeholder 2"/>
          <p:cNvSpPr>
            <a:spLocks noGrp="1"/>
          </p:cNvSpPr>
          <p:nvPr>
            <p:ph idx="1"/>
          </p:nvPr>
        </p:nvSpPr>
        <p:spPr>
          <a:xfrm>
            <a:off x="379412" y="1676400"/>
            <a:ext cx="11506200" cy="4495800"/>
          </a:xfrm>
        </p:spPr>
        <p:txBody>
          <a:bodyPr>
            <a:normAutofit/>
          </a:bodyPr>
          <a:lstStyle/>
          <a:p>
            <a:pPr lvl="1">
              <a:buFont typeface="Wingdings" panose="05000000000000000000" pitchFamily="2" charset="2"/>
              <a:buChar char="ü"/>
            </a:pPr>
            <a:r>
              <a:rPr lang="en-US" sz="2000" dirty="0" smtClean="0"/>
              <a:t> Provide education in oral and written form</a:t>
            </a:r>
          </a:p>
          <a:p>
            <a:pPr lvl="1">
              <a:buFont typeface="Wingdings" panose="05000000000000000000" pitchFamily="2" charset="2"/>
              <a:buChar char="ü"/>
            </a:pPr>
            <a:r>
              <a:rPr lang="en-US" sz="2000" dirty="0" smtClean="0"/>
              <a:t> Translate complex medical information/instructions for patients</a:t>
            </a:r>
          </a:p>
          <a:p>
            <a:pPr lvl="1">
              <a:buFont typeface="Wingdings" panose="05000000000000000000" pitchFamily="2" charset="2"/>
              <a:buChar char="ü"/>
            </a:pPr>
            <a:r>
              <a:rPr lang="en-US" sz="2000" dirty="0" smtClean="0"/>
              <a:t> Review care giving expectations and responsibilities with patients/care givers</a:t>
            </a:r>
          </a:p>
          <a:p>
            <a:pPr lvl="1">
              <a:buFont typeface="Wingdings" panose="05000000000000000000" pitchFamily="2" charset="2"/>
              <a:buChar char="ü"/>
            </a:pPr>
            <a:r>
              <a:rPr lang="en-US" sz="2000" dirty="0" smtClean="0"/>
              <a:t> Send resource information to patients through mail or UNC My Chart</a:t>
            </a:r>
          </a:p>
          <a:p>
            <a:pPr lvl="1">
              <a:buFont typeface="Wingdings" panose="05000000000000000000" pitchFamily="2" charset="2"/>
              <a:buChar char="ü"/>
            </a:pPr>
            <a:r>
              <a:rPr lang="en-US" sz="2000" dirty="0" smtClean="0"/>
              <a:t> Make referral/resource recommendations</a:t>
            </a:r>
          </a:p>
          <a:p>
            <a:pPr lvl="1">
              <a:buFont typeface="Wingdings" panose="05000000000000000000" pitchFamily="2" charset="2"/>
              <a:buChar char="ü"/>
            </a:pPr>
            <a:r>
              <a:rPr lang="en-US" sz="2000" dirty="0" smtClean="0"/>
              <a:t> Engage patients in teach-back method</a:t>
            </a:r>
          </a:p>
          <a:p>
            <a:pPr lvl="1">
              <a:buFont typeface="Wingdings" panose="05000000000000000000" pitchFamily="2" charset="2"/>
              <a:buChar char="ü"/>
            </a:pPr>
            <a:r>
              <a:rPr lang="en-US" sz="2000" dirty="0" smtClean="0"/>
              <a:t>Acknowledge, normalize, and validate feelings of depression, anxiety and guilt</a:t>
            </a:r>
          </a:p>
          <a:p>
            <a:pPr lvl="1">
              <a:buFont typeface="Wingdings" panose="05000000000000000000" pitchFamily="2" charset="2"/>
              <a:buChar char="ü"/>
            </a:pPr>
            <a:r>
              <a:rPr lang="en-US" sz="2000" dirty="0"/>
              <a:t>Be available for questions, concerns, and/or support throughout process</a:t>
            </a:r>
          </a:p>
          <a:p>
            <a:pPr marL="279082" lvl="1" indent="0">
              <a:buNone/>
            </a:pPr>
            <a:endParaRPr lang="en-US" sz="2000" dirty="0" smtClean="0"/>
          </a:p>
          <a:p>
            <a:pPr marL="279082" lvl="1" indent="0">
              <a:buNone/>
            </a:pPr>
            <a:endParaRPr lang="en-US" dirty="0" smtClean="0"/>
          </a:p>
          <a:p>
            <a:pPr marL="279082" lvl="1"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107639081"/>
      </p:ext>
    </p:extLst>
  </p:cSld>
  <p:clrMapOvr>
    <a:masterClrMapping/>
  </p:clrMapOvr>
  <mc:AlternateContent xmlns:mc="http://schemas.openxmlformats.org/markup-compatibility/2006" xmlns:p14="http://schemas.microsoft.com/office/powerpoint/2010/main">
    <mc:Choice Requires="p14">
      <p:transition spd="med" p14:dur="700" advTm="47737">
        <p:fade/>
      </p:transition>
    </mc:Choice>
    <mc:Fallback xmlns="">
      <p:transition spd="med" advTm="47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318045"/>
            <a:ext cx="9601200" cy="685800"/>
          </a:xfrm>
        </p:spPr>
        <p:txBody>
          <a:bodyPr/>
          <a:lstStyle/>
          <a:p>
            <a:pPr algn="ctr"/>
            <a:r>
              <a:rPr lang="en-US" b="1" u="sng" dirty="0" smtClean="0"/>
              <a:t>Service Gap/Recommendation</a:t>
            </a:r>
            <a:endParaRPr lang="en-US" b="1" u="sng" dirty="0"/>
          </a:p>
        </p:txBody>
      </p:sp>
      <p:sp>
        <p:nvSpPr>
          <p:cNvPr id="3" name="Content Placeholder 2"/>
          <p:cNvSpPr>
            <a:spLocks noGrp="1"/>
          </p:cNvSpPr>
          <p:nvPr>
            <p:ph idx="1"/>
          </p:nvPr>
        </p:nvSpPr>
        <p:spPr>
          <a:xfrm>
            <a:off x="150812" y="1447800"/>
            <a:ext cx="5638800" cy="4343400"/>
          </a:xfrm>
        </p:spPr>
        <p:txBody>
          <a:bodyPr/>
          <a:lstStyle/>
          <a:p>
            <a:r>
              <a:rPr lang="en-US" dirty="0" smtClean="0"/>
              <a:t>Designated post-transplant social work position</a:t>
            </a:r>
          </a:p>
          <a:p>
            <a:pPr lvl="1"/>
            <a:r>
              <a:rPr lang="en-US" dirty="0" smtClean="0"/>
              <a:t>Provide longitudinal follow-up </a:t>
            </a:r>
          </a:p>
          <a:p>
            <a:pPr lvl="1"/>
            <a:r>
              <a:rPr lang="en-US" dirty="0" smtClean="0"/>
              <a:t>Address SDOH risk factors that occur post-transplant</a:t>
            </a:r>
          </a:p>
          <a:p>
            <a:pPr lvl="1"/>
            <a:r>
              <a:rPr lang="en-US" dirty="0" smtClean="0"/>
              <a:t>Contribute to preventive care efforts in regards to behavioral health</a:t>
            </a:r>
          </a:p>
          <a:p>
            <a:pPr lvl="1"/>
            <a:endParaRPr lang="en-US" dirty="0" smtClean="0"/>
          </a:p>
          <a:p>
            <a:pPr marL="279082" lvl="1" indent="0">
              <a:buNone/>
            </a:pPr>
            <a:endParaRPr lang="en-US" dirty="0" smtClean="0"/>
          </a:p>
        </p:txBody>
      </p:sp>
      <p:pic>
        <p:nvPicPr>
          <p:cNvPr id="4" name="Picture 3"/>
          <p:cNvPicPr>
            <a:picLocks noChangeAspect="1"/>
          </p:cNvPicPr>
          <p:nvPr/>
        </p:nvPicPr>
        <p:blipFill>
          <a:blip r:embed="rId5"/>
          <a:stretch>
            <a:fillRect/>
          </a:stretch>
        </p:blipFill>
        <p:spPr>
          <a:xfrm>
            <a:off x="6018212" y="1447800"/>
            <a:ext cx="6004117" cy="4471987"/>
          </a:xfrm>
          <a:prstGeom prst="rect">
            <a:avLst/>
          </a:prstGeom>
        </p:spPr>
      </p:pic>
      <p:pic>
        <p:nvPicPr>
          <p:cNvPr id="5" name="Picture 4"/>
          <p:cNvPicPr>
            <a:picLocks noChangeAspect="1"/>
          </p:cNvPicPr>
          <p:nvPr/>
        </p:nvPicPr>
        <p:blipFill>
          <a:blip r:embed="rId6"/>
          <a:stretch>
            <a:fillRect/>
          </a:stretch>
        </p:blipFill>
        <p:spPr>
          <a:xfrm>
            <a:off x="1529556" y="3683793"/>
            <a:ext cx="2881312" cy="289426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99045316"/>
      </p:ext>
    </p:extLst>
  </p:cSld>
  <p:clrMapOvr>
    <a:masterClrMapping/>
  </p:clrMapOvr>
  <mc:AlternateContent xmlns:mc="http://schemas.openxmlformats.org/markup-compatibility/2006">
    <mc:Choice xmlns:p14="http://schemas.microsoft.com/office/powerpoint/2010/main" Requires="p14">
      <p:transition spd="med" p14:dur="700" advTm="73340">
        <p:fade/>
      </p:transition>
    </mc:Choice>
    <mc:Fallback>
      <p:transition spd="med" advTm="73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9525"/>
            <a:ext cx="9601200" cy="685800"/>
          </a:xfrm>
        </p:spPr>
        <p:txBody>
          <a:bodyPr>
            <a:normAutofit/>
          </a:bodyPr>
          <a:lstStyle/>
          <a:p>
            <a:pPr algn="ctr"/>
            <a:r>
              <a:rPr lang="en-US" dirty="0" smtClean="0"/>
              <a:t>References</a:t>
            </a:r>
            <a:endParaRPr lang="en-US" dirty="0"/>
          </a:p>
        </p:txBody>
      </p:sp>
      <p:sp>
        <p:nvSpPr>
          <p:cNvPr id="3" name="TextBox 2"/>
          <p:cNvSpPr txBox="1"/>
          <p:nvPr/>
        </p:nvSpPr>
        <p:spPr>
          <a:xfrm>
            <a:off x="227012" y="914400"/>
            <a:ext cx="11582400" cy="5709255"/>
          </a:xfrm>
          <a:prstGeom prst="rect">
            <a:avLst/>
          </a:prstGeom>
          <a:noFill/>
        </p:spPr>
        <p:txBody>
          <a:bodyPr wrap="square" rtlCol="0">
            <a:spAutoFit/>
          </a:bodyPr>
          <a:lstStyle/>
          <a:p>
            <a:r>
              <a:rPr lang="en-US" sz="1500" dirty="0"/>
              <a:t>Ahmad FB, Anderson RN. The Leading Causes of Death in the US for 2020. </a:t>
            </a:r>
            <a:r>
              <a:rPr lang="en-US" sz="1500" i="1" dirty="0"/>
              <a:t>JAMA.</a:t>
            </a:r>
            <a:r>
              <a:rPr lang="en-US" sz="1500" dirty="0"/>
              <a:t> Published online March 31, 2021. doi:10.1001/jama.2021.5469</a:t>
            </a:r>
          </a:p>
          <a:p>
            <a:endParaRPr lang="en-US" sz="1500" i="1" dirty="0"/>
          </a:p>
          <a:p>
            <a:r>
              <a:rPr lang="en-US" sz="1500" dirty="0"/>
              <a:t>Centers for Disease Control and Prevention. (2021). </a:t>
            </a:r>
            <a:r>
              <a:rPr lang="en-US" sz="1500" i="1" dirty="0"/>
              <a:t>Chronic Kidney Disease in the United States, 2021</a:t>
            </a:r>
            <a:r>
              <a:rPr lang="en-US" sz="1500" dirty="0"/>
              <a:t>. US Department of Health and Human Services</a:t>
            </a:r>
            <a:r>
              <a:rPr lang="en-US" sz="1500" dirty="0" smtClean="0"/>
              <a:t>. https://www.cdc.gov/kidneydisease/pdf/Chronic-Kidney-Disease-in-the-US-2021-h.pdf</a:t>
            </a:r>
          </a:p>
          <a:p>
            <a:endParaRPr lang="en-US" sz="1500" i="1" dirty="0" smtClean="0"/>
          </a:p>
          <a:p>
            <a:r>
              <a:rPr lang="en-US" sz="1500" dirty="0"/>
              <a:t>De Pasquale, C., </a:t>
            </a:r>
            <a:r>
              <a:rPr lang="en-US" sz="1500" dirty="0" err="1"/>
              <a:t>Pistorio</a:t>
            </a:r>
            <a:r>
              <a:rPr lang="en-US" sz="1500" dirty="0"/>
              <a:t>, M. L., </a:t>
            </a:r>
            <a:r>
              <a:rPr lang="en-US" sz="1500" dirty="0" err="1"/>
              <a:t>Veroux</a:t>
            </a:r>
            <a:r>
              <a:rPr lang="en-US" sz="1500" dirty="0"/>
              <a:t>, M., </a:t>
            </a:r>
            <a:r>
              <a:rPr lang="en-US" sz="1500" dirty="0" err="1"/>
              <a:t>Indelicato</a:t>
            </a:r>
            <a:r>
              <a:rPr lang="en-US" sz="1500" dirty="0"/>
              <a:t>, L., Biffa, G., </a:t>
            </a:r>
            <a:r>
              <a:rPr lang="en-US" sz="1500" dirty="0" err="1"/>
              <a:t>Bennardi</a:t>
            </a:r>
            <a:r>
              <a:rPr lang="en-US" sz="1500" dirty="0"/>
              <a:t>, N., … </a:t>
            </a:r>
            <a:r>
              <a:rPr lang="en-US" sz="1500" dirty="0" err="1"/>
              <a:t>Veroux</a:t>
            </a:r>
            <a:r>
              <a:rPr lang="en-US" sz="1500" dirty="0"/>
              <a:t>, P. (2020). Psychological and Psychopathological Aspects of Kidney Transplantation: A Systematic Review. </a:t>
            </a:r>
            <a:r>
              <a:rPr lang="en-US" sz="1500" i="1" dirty="0"/>
              <a:t>Frontiers in Psychiatry</a:t>
            </a:r>
            <a:r>
              <a:rPr lang="en-US" sz="1500" dirty="0"/>
              <a:t>, </a:t>
            </a:r>
            <a:r>
              <a:rPr lang="en-US" sz="1500" i="1" dirty="0" smtClean="0"/>
              <a:t>11</a:t>
            </a:r>
            <a:r>
              <a:rPr lang="en-US" sz="1500" dirty="0" smtClean="0"/>
              <a:t>(106). </a:t>
            </a:r>
            <a:endParaRPr lang="en-US" sz="1500" dirty="0"/>
          </a:p>
          <a:p>
            <a:endParaRPr lang="en-US" sz="1500" i="1" dirty="0" smtClean="0"/>
          </a:p>
          <a:p>
            <a:r>
              <a:rPr lang="en-US" sz="1500" i="1" dirty="0" smtClean="0"/>
              <a:t>Hispanics </a:t>
            </a:r>
            <a:r>
              <a:rPr lang="en-US" sz="1500" i="1" dirty="0"/>
              <a:t>and Kidney Disease</a:t>
            </a:r>
            <a:r>
              <a:rPr lang="en-US" sz="1500" dirty="0"/>
              <a:t>. National Kidney Foundation. (2021, February 25). https://www.kidney.org/atoz/content/hispanics-kd. </a:t>
            </a:r>
          </a:p>
          <a:p>
            <a:endParaRPr lang="en-US" sz="1500" dirty="0" smtClean="0"/>
          </a:p>
          <a:p>
            <a:r>
              <a:rPr lang="en-US" sz="1500" dirty="0" err="1" smtClean="0"/>
              <a:t>Holscher</a:t>
            </a:r>
            <a:r>
              <a:rPr lang="en-US" sz="1500" dirty="0"/>
              <a:t>, C. M., Leanza, J., Thomas, A. G., </a:t>
            </a:r>
            <a:r>
              <a:rPr lang="en-US" sz="1500" dirty="0" err="1"/>
              <a:t>Waldram</a:t>
            </a:r>
            <a:r>
              <a:rPr lang="en-US" sz="1500" dirty="0"/>
              <a:t>, M. M., Haugen, C. E., Jackson, K. R., Bae, S., Massie, A. B., &amp; </a:t>
            </a:r>
            <a:r>
              <a:rPr lang="en-US" sz="1500" dirty="0" err="1"/>
              <a:t>Segev</a:t>
            </a:r>
            <a:r>
              <a:rPr lang="en-US" sz="1500" dirty="0"/>
              <a:t>, D. L. (2018). Anxiety, depression, and regret of donation in living kidney donors. </a:t>
            </a:r>
            <a:r>
              <a:rPr lang="en-US" sz="1500" i="1" dirty="0"/>
              <a:t>BMC nephrology</a:t>
            </a:r>
            <a:r>
              <a:rPr lang="en-US" sz="1500" dirty="0"/>
              <a:t>, </a:t>
            </a:r>
            <a:r>
              <a:rPr lang="en-US" sz="1500" i="1" dirty="0"/>
              <a:t>19</a:t>
            </a:r>
            <a:r>
              <a:rPr lang="en-US" sz="1500" dirty="0"/>
              <a:t>(1), 218.</a:t>
            </a:r>
            <a:endParaRPr lang="en-US" sz="1500" i="1" dirty="0" smtClean="0"/>
          </a:p>
          <a:p>
            <a:endParaRPr lang="en-US" sz="1500" i="1" dirty="0" smtClean="0"/>
          </a:p>
          <a:p>
            <a:r>
              <a:rPr lang="en-US" sz="1500" i="1" dirty="0" smtClean="0"/>
              <a:t>Kidney </a:t>
            </a:r>
            <a:r>
              <a:rPr lang="en-US" sz="1500" i="1" dirty="0"/>
              <a:t>Disease: The Basics</a:t>
            </a:r>
            <a:r>
              <a:rPr lang="en-US" sz="1500" dirty="0"/>
              <a:t>. National Kidney Foundation. (2021, March 23). https://www.kidney.org/news/newsroom/factsheets/KidneyDiseaseBasics. </a:t>
            </a:r>
          </a:p>
          <a:p>
            <a:endParaRPr lang="en-US" sz="1700" i="1" dirty="0" smtClean="0"/>
          </a:p>
          <a:p>
            <a:r>
              <a:rPr lang="en-US" sz="1500" dirty="0"/>
              <a:t>Mayo Foundation for Medical Education and Research. (2020, February 25). </a:t>
            </a:r>
            <a:r>
              <a:rPr lang="en-US" sz="1500" i="1" dirty="0"/>
              <a:t>Kidney transplant</a:t>
            </a:r>
            <a:r>
              <a:rPr lang="en-US" sz="1500" dirty="0"/>
              <a:t>. Mayo Clinic. https://www.mayoclinic.org/tests-procedures/living-donor-kidney-transplant/pyc-20384838. </a:t>
            </a:r>
          </a:p>
          <a:p>
            <a:endParaRPr lang="en-US" sz="1500" i="1" dirty="0"/>
          </a:p>
          <a:p>
            <a:r>
              <a:rPr lang="en-US" sz="1500" i="1" dirty="0"/>
              <a:t>Office of Minority Health</a:t>
            </a:r>
            <a:r>
              <a:rPr lang="en-US" sz="1500" dirty="0"/>
              <a:t>. National CLAS Standards - The Office of Minority Health. (2018, October 2). https://minorityhealth.hhs.gov/omh/browse.aspx?lvl=2&amp;lvlid=53. </a:t>
            </a:r>
          </a:p>
          <a:p>
            <a:endParaRPr lang="en-US" sz="1500" i="1" dirty="0"/>
          </a:p>
          <a:p>
            <a:endParaRPr lang="en-US" dirty="0"/>
          </a:p>
        </p:txBody>
      </p:sp>
    </p:spTree>
    <p:extLst>
      <p:ext uri="{BB962C8B-B14F-4D97-AF65-F5344CB8AC3E}">
        <p14:creationId xmlns:p14="http://schemas.microsoft.com/office/powerpoint/2010/main" val="40467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293812" y="304800"/>
            <a:ext cx="9601200" cy="609600"/>
          </a:xfrm>
        </p:spPr>
        <p:txBody>
          <a:bodyPr/>
          <a:lstStyle/>
          <a:p>
            <a:pPr algn="ctr"/>
            <a:r>
              <a:rPr lang="en-US" b="1" u="sng" dirty="0" smtClean="0"/>
              <a:t>Kidney Disease/Failure Statistics</a:t>
            </a:r>
            <a:endParaRPr lang="en-US" b="1" u="sng" dirty="0"/>
          </a:p>
        </p:txBody>
      </p:sp>
      <p:sp>
        <p:nvSpPr>
          <p:cNvPr id="14" name="Content Placeholder 2"/>
          <p:cNvSpPr>
            <a:spLocks noGrp="1"/>
          </p:cNvSpPr>
          <p:nvPr>
            <p:ph idx="1"/>
          </p:nvPr>
        </p:nvSpPr>
        <p:spPr>
          <a:xfrm>
            <a:off x="227012" y="1346200"/>
            <a:ext cx="11734800" cy="4953000"/>
          </a:xfrm>
        </p:spPr>
        <p:txBody>
          <a:bodyPr>
            <a:normAutofit/>
          </a:bodyPr>
          <a:lstStyle/>
          <a:p>
            <a:r>
              <a:rPr lang="en-US" sz="2200" dirty="0" smtClean="0"/>
              <a:t>Kidney disease is the 10</a:t>
            </a:r>
            <a:r>
              <a:rPr lang="en-US" sz="2200" baseline="30000" dirty="0" smtClean="0"/>
              <a:t>th</a:t>
            </a:r>
            <a:r>
              <a:rPr lang="en-US" sz="2200" dirty="0" smtClean="0"/>
              <a:t> leading cause of death in the US </a:t>
            </a:r>
            <a:r>
              <a:rPr lang="en-US" sz="1100" dirty="0" smtClean="0"/>
              <a:t>(Ahmad &amp; Anderson, 2021)</a:t>
            </a:r>
          </a:p>
          <a:p>
            <a:pPr lvl="1"/>
            <a:r>
              <a:rPr lang="en-US" dirty="0" smtClean="0"/>
              <a:t>Prior to 2020/COVID-19, it was #9 </a:t>
            </a:r>
            <a:r>
              <a:rPr lang="en-US" sz="1000" dirty="0" smtClean="0"/>
              <a:t>(Kidney Disease, 2021)</a:t>
            </a:r>
          </a:p>
          <a:p>
            <a:pPr lvl="1"/>
            <a:r>
              <a:rPr lang="en-US" dirty="0" smtClean="0"/>
              <a:t>More than 37 million people affected but only ~10% are aware </a:t>
            </a:r>
            <a:r>
              <a:rPr lang="en-US" sz="1000" dirty="0" smtClean="0"/>
              <a:t>(Kidney Disease, 2021)</a:t>
            </a:r>
          </a:p>
          <a:p>
            <a:r>
              <a:rPr lang="en-US" sz="2200" dirty="0" smtClean="0"/>
              <a:t>Kidney disease is a progressive, chronic condition that has 5 stages. Kidney failure is the 5</a:t>
            </a:r>
            <a:r>
              <a:rPr lang="en-US" sz="2200" baseline="30000" dirty="0" smtClean="0"/>
              <a:t>th</a:t>
            </a:r>
            <a:r>
              <a:rPr lang="en-US" sz="2200" dirty="0" smtClean="0"/>
              <a:t> stage hence why it is often called “end stage kidney disease” (ESKD) or “end stage renal disease” (ESRD).</a:t>
            </a:r>
          </a:p>
          <a:p>
            <a:r>
              <a:rPr lang="en-US" sz="800" dirty="0" smtClean="0"/>
              <a:t/>
            </a:r>
            <a:br>
              <a:rPr lang="en-US" sz="800" dirty="0" smtClean="0"/>
            </a:br>
            <a:r>
              <a:rPr lang="en-US" sz="800" dirty="0" smtClean="0"/>
              <a:t/>
            </a:r>
            <a:br>
              <a:rPr lang="en-US" sz="800" dirty="0" smtClean="0"/>
            </a:br>
            <a:r>
              <a:rPr lang="en-US" sz="800" dirty="0" smtClean="0"/>
              <a:t/>
            </a:r>
            <a:br>
              <a:rPr lang="en-US" sz="800" dirty="0" smtClean="0"/>
            </a:br>
            <a:endParaRPr lang="en-US" sz="800" dirty="0" smtClean="0"/>
          </a:p>
          <a:p>
            <a:r>
              <a:rPr lang="en-US" sz="2200" dirty="0" smtClean="0"/>
              <a:t>~768,000 people in the US have kidney failure </a:t>
            </a:r>
            <a:r>
              <a:rPr lang="en-US" sz="1100" dirty="0" smtClean="0"/>
              <a:t>(CDCP, 2021)</a:t>
            </a:r>
          </a:p>
          <a:p>
            <a:r>
              <a:rPr lang="en-US" sz="2200" dirty="0" smtClean="0"/>
              <a:t>Only medical condition covered by Medicare without age requirement or waiting period</a:t>
            </a:r>
          </a:p>
          <a:p>
            <a:r>
              <a:rPr lang="en-US" sz="2200" dirty="0" smtClean="0"/>
              <a:t>US </a:t>
            </a:r>
            <a:r>
              <a:rPr lang="en-US" sz="2200" dirty="0" smtClean="0"/>
              <a:t>total expenditure for kidney failure in 2018 was $49.2 billion </a:t>
            </a:r>
            <a:r>
              <a:rPr lang="en-US" sz="1000" dirty="0" smtClean="0"/>
              <a:t>(Kidney Disease, 2021)</a:t>
            </a:r>
          </a:p>
          <a:p>
            <a:pPr lvl="1"/>
            <a:r>
              <a:rPr lang="en-US" dirty="0" smtClean="0"/>
              <a:t>Accounts </a:t>
            </a:r>
            <a:r>
              <a:rPr lang="en-US" dirty="0"/>
              <a:t>for ~7% of the Medicare </a:t>
            </a:r>
            <a:r>
              <a:rPr lang="en-US" dirty="0" smtClean="0"/>
              <a:t>budget</a:t>
            </a:r>
          </a:p>
        </p:txBody>
      </p:sp>
      <p:pic>
        <p:nvPicPr>
          <p:cNvPr id="3" name="Picture 2"/>
          <p:cNvPicPr>
            <a:picLocks noChangeAspect="1"/>
          </p:cNvPicPr>
          <p:nvPr/>
        </p:nvPicPr>
        <p:blipFill>
          <a:blip r:embed="rId5"/>
          <a:stretch>
            <a:fillRect/>
          </a:stretch>
        </p:blipFill>
        <p:spPr>
          <a:xfrm>
            <a:off x="4039590" y="3292725"/>
            <a:ext cx="4109644" cy="1059949"/>
          </a:xfrm>
          <a:prstGeom prst="rect">
            <a:avLst/>
          </a:prstGeom>
        </p:spPr>
      </p:pic>
      <p:sp>
        <p:nvSpPr>
          <p:cNvPr id="5" name="Rectangle 4"/>
          <p:cNvSpPr/>
          <p:nvPr/>
        </p:nvSpPr>
        <p:spPr>
          <a:xfrm>
            <a:off x="7237412" y="3292725"/>
            <a:ext cx="911822" cy="66967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6094412" y="3962400"/>
            <a:ext cx="1143000" cy="533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mc:Choice xmlns:p14="http://schemas.microsoft.com/office/powerpoint/2010/main" Requires="p14">
      <p:transition spd="med" p14:dur="700" advTm="45735">
        <p:fade/>
      </p:transition>
    </mc:Choice>
    <mc:Fallback>
      <p:transition spd="med" advTm="4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512" y="152400"/>
            <a:ext cx="9601200" cy="533400"/>
          </a:xfrm>
        </p:spPr>
        <p:txBody>
          <a:bodyPr/>
          <a:lstStyle/>
          <a:p>
            <a:pPr algn="ctr"/>
            <a:r>
              <a:rPr lang="en-US" dirty="0" smtClean="0"/>
              <a:t>References</a:t>
            </a:r>
            <a:endParaRPr lang="en-US" dirty="0"/>
          </a:p>
        </p:txBody>
      </p:sp>
      <p:sp>
        <p:nvSpPr>
          <p:cNvPr id="3" name="TextBox 2"/>
          <p:cNvSpPr txBox="1"/>
          <p:nvPr/>
        </p:nvSpPr>
        <p:spPr>
          <a:xfrm>
            <a:off x="150812" y="838200"/>
            <a:ext cx="11658600" cy="7571303"/>
          </a:xfrm>
          <a:prstGeom prst="rect">
            <a:avLst/>
          </a:prstGeom>
          <a:noFill/>
        </p:spPr>
        <p:txBody>
          <a:bodyPr wrap="square" rtlCol="0">
            <a:spAutoFit/>
          </a:bodyPr>
          <a:lstStyle/>
          <a:p>
            <a:r>
              <a:rPr lang="en-US" sz="1500" i="1" dirty="0" smtClean="0"/>
              <a:t>Organ </a:t>
            </a:r>
            <a:r>
              <a:rPr lang="en-US" sz="1500" i="1" dirty="0"/>
              <a:t>Procurement and Transplantation Network</a:t>
            </a:r>
            <a:r>
              <a:rPr lang="en-US" sz="1500" dirty="0"/>
              <a:t>. (2021, March 30). https://optn.transplant.hrsa.gov/data/view-data-reports/national-data/#.  </a:t>
            </a:r>
          </a:p>
          <a:p>
            <a:endParaRPr lang="en-US" sz="1500" i="1" dirty="0" smtClean="0"/>
          </a:p>
          <a:p>
            <a:r>
              <a:rPr lang="en-US" sz="1500" i="1" dirty="0" smtClean="0"/>
              <a:t>Organ </a:t>
            </a:r>
            <a:r>
              <a:rPr lang="en-US" sz="1500" i="1" dirty="0"/>
              <a:t>transplant trends: More transplants than ever</a:t>
            </a:r>
            <a:r>
              <a:rPr lang="en-US" sz="1500" dirty="0"/>
              <a:t>. UNOS. (2021, February 9). https://unos.org/data/transplant-trends/. </a:t>
            </a:r>
          </a:p>
          <a:p>
            <a:endParaRPr lang="en-US" sz="1500" i="1" dirty="0" smtClean="0"/>
          </a:p>
          <a:p>
            <a:r>
              <a:rPr lang="en-US" sz="1500" i="1" dirty="0" smtClean="0"/>
              <a:t>Types </a:t>
            </a:r>
            <a:r>
              <a:rPr lang="en-US" sz="1500" i="1" dirty="0"/>
              <a:t>of transplants</a:t>
            </a:r>
            <a:r>
              <a:rPr lang="en-US" sz="1500" dirty="0"/>
              <a:t>. living and deceased - American Kidney Fund (AKF). (</a:t>
            </a:r>
            <a:r>
              <a:rPr lang="en-US" sz="1500" dirty="0" err="1"/>
              <a:t>n.d.</a:t>
            </a:r>
            <a:r>
              <a:rPr lang="en-US" sz="1500" dirty="0"/>
              <a:t>). https://www.kidneyfund.org/kidney-disease/kidney-failure/treatment-of-kidney-failure/kidney-transplant/types-of-transplants/. </a:t>
            </a:r>
          </a:p>
          <a:p>
            <a:endParaRPr lang="en-US" sz="1500" dirty="0" smtClean="0"/>
          </a:p>
          <a:p>
            <a:r>
              <a:rPr lang="en-US" sz="1500" dirty="0" smtClean="0"/>
              <a:t>United </a:t>
            </a:r>
            <a:r>
              <a:rPr lang="en-US" sz="1500" dirty="0"/>
              <a:t>States Renal Data System. </a:t>
            </a:r>
            <a:r>
              <a:rPr lang="en-US" sz="1500" dirty="0" smtClean="0"/>
              <a:t>(2020). </a:t>
            </a:r>
            <a:r>
              <a:rPr lang="en-US" sz="1500" i="1" dirty="0"/>
              <a:t>USRDS Annual Data Report: Epidemiology of kidney disease in the United States.</a:t>
            </a:r>
            <a:r>
              <a:rPr lang="en-US" sz="1500" dirty="0"/>
              <a:t> National Institutes of Health, National Institute of Diabetes and Digestive and Kidney Diseases, Bethesda, </a:t>
            </a:r>
            <a:r>
              <a:rPr lang="en-US" sz="1500" dirty="0" smtClean="0"/>
              <a:t>MD.</a:t>
            </a:r>
            <a:endParaRPr lang="en-US" sz="1500" dirty="0"/>
          </a:p>
          <a:p>
            <a:endParaRPr lang="en-US" dirty="0" smtClean="0"/>
          </a:p>
          <a:p>
            <a:r>
              <a:rPr lang="en-US" sz="1500" dirty="0"/>
              <a:t>UNOS. (2017, December 15). </a:t>
            </a:r>
            <a:r>
              <a:rPr lang="en-US" sz="1500" i="1" dirty="0"/>
              <a:t>The kidney transplant waitlist</a:t>
            </a:r>
            <a:r>
              <a:rPr lang="en-US" sz="1500" dirty="0"/>
              <a:t>. Transplant Living. https://transplantliving.org/kidney/the-kidney-transplant-waitlist/. </a:t>
            </a:r>
          </a:p>
          <a:p>
            <a:endParaRPr lang="en-US" sz="1500" dirty="0"/>
          </a:p>
          <a:p>
            <a:r>
              <a:rPr lang="en-US" sz="1500" dirty="0"/>
              <a:t>U.S. Department of Health and Human Services. (2014, March 1). </a:t>
            </a:r>
            <a:r>
              <a:rPr lang="en-US" sz="1500" i="1" dirty="0"/>
              <a:t>Race, Ethnicity, &amp; Kidney Disease</a:t>
            </a:r>
            <a:r>
              <a:rPr lang="en-US" sz="1500" dirty="0"/>
              <a:t>. National Institute of Diabetes and Digestive and Kidney Diseases. https://www.niddk.nih.gov/health-information/kidney-disease/race-ethnicity. </a:t>
            </a:r>
          </a:p>
          <a:p>
            <a:endParaRPr lang="en-US" sz="1500" dirty="0"/>
          </a:p>
          <a:p>
            <a:r>
              <a:rPr lang="en-US" sz="1500" dirty="0"/>
              <a:t>U.S. Department of Health and Human Services. (2017). </a:t>
            </a:r>
            <a:r>
              <a:rPr lang="en-US" sz="1500" i="1" dirty="0"/>
              <a:t>Sex, Race, and Ethnic Diversity of U.S, Health Occupations (2011-2015)</a:t>
            </a:r>
            <a:r>
              <a:rPr lang="en-US" sz="1500" dirty="0"/>
              <a:t>. Health Resources and Services Administration, National Center for Health Workforce Analysis, Rockville, Maryland.</a:t>
            </a:r>
          </a:p>
          <a:p>
            <a:endParaRPr lang="en-US" sz="1500" dirty="0"/>
          </a:p>
          <a:p>
            <a:r>
              <a:rPr lang="en-US" sz="1500" dirty="0" err="1"/>
              <a:t>Wesselman</a:t>
            </a:r>
            <a:r>
              <a:rPr lang="en-US" sz="1500" dirty="0"/>
              <a:t>, H., Ford, C. G., Leyva, Y., Li, X., Chang, C. H., Dew, M. A., Kendall, K., Croswell, E., </a:t>
            </a:r>
            <a:r>
              <a:rPr lang="en-US" sz="1500" dirty="0" err="1"/>
              <a:t>Pleis</a:t>
            </a:r>
            <a:r>
              <a:rPr lang="en-US" sz="1500" dirty="0"/>
              <a:t>, J. R., Ng, Y. H., Unruh, M. L., Shapiro, R., &amp; </a:t>
            </a:r>
            <a:r>
              <a:rPr lang="en-US" sz="1500" dirty="0" err="1"/>
              <a:t>Myaskovsky</a:t>
            </a:r>
            <a:r>
              <a:rPr lang="en-US" sz="1500" dirty="0"/>
              <a:t>, L. (2021). Social Determinants of Health and Race Disparities in Kidney Transplant. </a:t>
            </a:r>
            <a:r>
              <a:rPr lang="en-US" sz="1500" i="1" dirty="0"/>
              <a:t>Clinical journal of the American Society of Nephrology : CJASN</a:t>
            </a:r>
            <a:r>
              <a:rPr lang="en-US" sz="1500" dirty="0"/>
              <a:t>, </a:t>
            </a:r>
            <a:r>
              <a:rPr lang="en-US" sz="1500" i="1" dirty="0"/>
              <a:t>16</a:t>
            </a:r>
            <a:r>
              <a:rPr lang="en-US" sz="1500" dirty="0"/>
              <a:t>(2), 262–274. </a:t>
            </a:r>
          </a:p>
          <a:p>
            <a:endParaRPr lang="en-US" dirty="0" smtClean="0"/>
          </a:p>
          <a:p>
            <a:endParaRPr lang="en-US" sz="1700" dirty="0"/>
          </a:p>
          <a:p>
            <a:endParaRPr lang="en-US" sz="16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1913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7012" y="990600"/>
            <a:ext cx="11781586" cy="4114800"/>
          </a:xfrm>
          <a:prstGeom prst="rect">
            <a:avLst/>
          </a:prstGeom>
        </p:spPr>
      </p:pic>
    </p:spTree>
    <p:extLst>
      <p:ext uri="{BB962C8B-B14F-4D97-AF65-F5344CB8AC3E}">
        <p14:creationId xmlns:p14="http://schemas.microsoft.com/office/powerpoint/2010/main" val="237761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1373"/>
            <a:ext cx="9601200" cy="838200"/>
          </a:xfrm>
        </p:spPr>
        <p:txBody>
          <a:bodyPr/>
          <a:lstStyle/>
          <a:p>
            <a:pPr algn="ctr"/>
            <a:r>
              <a:rPr lang="en-US" b="1" u="sng" dirty="0" smtClean="0"/>
              <a:t>Kidney Failure Treatment</a:t>
            </a:r>
            <a:endParaRPr lang="en-US" b="1" u="sng" dirty="0"/>
          </a:p>
        </p:txBody>
      </p:sp>
      <p:sp>
        <p:nvSpPr>
          <p:cNvPr id="3" name="Content Placeholder 2"/>
          <p:cNvSpPr>
            <a:spLocks noGrp="1"/>
          </p:cNvSpPr>
          <p:nvPr>
            <p:ph idx="1"/>
          </p:nvPr>
        </p:nvSpPr>
        <p:spPr>
          <a:xfrm>
            <a:off x="0" y="4114800"/>
            <a:ext cx="9601200" cy="2342462"/>
          </a:xfrm>
        </p:spPr>
        <p:txBody>
          <a:bodyPr>
            <a:normAutofit/>
          </a:bodyPr>
          <a:lstStyle/>
          <a:p>
            <a:pPr marL="279082" lvl="1" indent="0" algn="ctr">
              <a:buNone/>
            </a:pPr>
            <a:r>
              <a:rPr lang="en-US" sz="2400" b="1" dirty="0" smtClean="0"/>
              <a:t>               ~OR~</a:t>
            </a:r>
          </a:p>
          <a:p>
            <a:pPr marL="279082" lvl="1" indent="0" algn="ctr">
              <a:buNone/>
            </a:pPr>
            <a:endParaRPr lang="en-US" sz="2000" dirty="0" smtClean="0"/>
          </a:p>
          <a:p>
            <a:pPr marL="279082" lvl="1" indent="0" algn="ctr">
              <a:buNone/>
            </a:pPr>
            <a:endParaRPr lang="en-US" sz="2000" dirty="0" smtClean="0"/>
          </a:p>
          <a:p>
            <a:pPr lvl="1">
              <a:buFont typeface="Wingdings" panose="05000000000000000000" pitchFamily="2" charset="2"/>
              <a:buChar char="§"/>
            </a:pPr>
            <a:r>
              <a:rPr lang="en-US" sz="2200" dirty="0" smtClean="0"/>
              <a:t>TRANSPLANT</a:t>
            </a:r>
            <a:endParaRPr lang="en-US" sz="2000" dirty="0"/>
          </a:p>
          <a:p>
            <a:pPr lvl="2"/>
            <a:r>
              <a:rPr lang="en-US" sz="1800" dirty="0" smtClean="0"/>
              <a:t>  living </a:t>
            </a:r>
            <a:r>
              <a:rPr lang="en-US" sz="1800" dirty="0"/>
              <a:t>donor or deceased </a:t>
            </a:r>
            <a:r>
              <a:rPr lang="en-US" sz="1800" dirty="0" smtClean="0"/>
              <a:t>donor</a:t>
            </a:r>
            <a:endParaRPr lang="en-US" sz="1800" dirty="0"/>
          </a:p>
          <a:p>
            <a:pPr lvl="3">
              <a:buFont typeface="Wingdings" panose="05000000000000000000" pitchFamily="2" charset="2"/>
              <a:buChar char="Ø"/>
            </a:pPr>
            <a:r>
              <a:rPr lang="en-US" sz="1600" dirty="0"/>
              <a:t>~two-thirds of all transplants are from a deceased donor </a:t>
            </a:r>
            <a:r>
              <a:rPr lang="en-US" sz="900" dirty="0"/>
              <a:t>(Mayo Foundation, 2020)</a:t>
            </a:r>
          </a:p>
          <a:p>
            <a:endParaRPr lang="en-US" dirty="0"/>
          </a:p>
        </p:txBody>
      </p:sp>
      <p:pic>
        <p:nvPicPr>
          <p:cNvPr id="4" name="Picture 3"/>
          <p:cNvPicPr>
            <a:picLocks noChangeAspect="1"/>
          </p:cNvPicPr>
          <p:nvPr/>
        </p:nvPicPr>
        <p:blipFill>
          <a:blip r:embed="rId5"/>
          <a:stretch>
            <a:fillRect/>
          </a:stretch>
        </p:blipFill>
        <p:spPr>
          <a:xfrm>
            <a:off x="7464671" y="4619623"/>
            <a:ext cx="4588362" cy="2009778"/>
          </a:xfrm>
          <a:prstGeom prst="rect">
            <a:avLst/>
          </a:prstGeom>
        </p:spPr>
      </p:pic>
      <p:pic>
        <p:nvPicPr>
          <p:cNvPr id="5" name="Picture 4"/>
          <p:cNvPicPr>
            <a:picLocks noChangeAspect="1"/>
          </p:cNvPicPr>
          <p:nvPr/>
        </p:nvPicPr>
        <p:blipFill>
          <a:blip r:embed="rId6"/>
          <a:stretch>
            <a:fillRect/>
          </a:stretch>
        </p:blipFill>
        <p:spPr>
          <a:xfrm>
            <a:off x="379412" y="1166816"/>
            <a:ext cx="4903667" cy="2530250"/>
          </a:xfrm>
          <a:prstGeom prst="rect">
            <a:avLst/>
          </a:prstGeom>
        </p:spPr>
      </p:pic>
      <p:sp>
        <p:nvSpPr>
          <p:cNvPr id="7" name="TextBox 6"/>
          <p:cNvSpPr txBox="1"/>
          <p:nvPr/>
        </p:nvSpPr>
        <p:spPr>
          <a:xfrm>
            <a:off x="5473699" y="1676400"/>
            <a:ext cx="6580067" cy="1815882"/>
          </a:xfrm>
          <a:prstGeom prst="rect">
            <a:avLst/>
          </a:prstGeom>
          <a:noFill/>
        </p:spPr>
        <p:txBody>
          <a:bodyPr wrap="square" rtlCol="0">
            <a:spAutoFit/>
          </a:bodyPr>
          <a:lstStyle/>
          <a:p>
            <a:pPr marL="800100" lvl="1" indent="-342900">
              <a:buFont typeface="Wingdings" panose="05000000000000000000" pitchFamily="2" charset="2"/>
              <a:buChar char="§"/>
            </a:pPr>
            <a:r>
              <a:rPr lang="en-US" sz="2200" dirty="0" smtClean="0"/>
              <a:t>DIALYSIS</a:t>
            </a:r>
          </a:p>
          <a:p>
            <a:pPr marL="1257300" lvl="2" indent="-342900">
              <a:buFont typeface="Arial" panose="020B0604020202020204" pitchFamily="34" charset="0"/>
              <a:buChar char="•"/>
            </a:pPr>
            <a:r>
              <a:rPr lang="en-US" dirty="0" smtClean="0"/>
              <a:t>in-center </a:t>
            </a:r>
            <a:r>
              <a:rPr lang="en-US" dirty="0"/>
              <a:t>hemodialysis, home hemodialysis, or home peritoneal dialysis</a:t>
            </a:r>
          </a:p>
          <a:p>
            <a:pPr lvl="3">
              <a:buFont typeface="Wingdings" panose="05000000000000000000" pitchFamily="2" charset="2"/>
              <a:buChar char="Ø"/>
            </a:pPr>
            <a:r>
              <a:rPr lang="en-US" sz="1600" dirty="0"/>
              <a:t>~86% of all dialysis patients receive in-center hemodialysis </a:t>
            </a:r>
            <a:r>
              <a:rPr lang="en-US" sz="900" dirty="0"/>
              <a:t>(USRDS, 2020)</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190906109"/>
      </p:ext>
    </p:extLst>
  </p:cSld>
  <p:clrMapOvr>
    <a:masterClrMapping/>
  </p:clrMapOvr>
  <mc:AlternateContent xmlns:mc="http://schemas.openxmlformats.org/markup-compatibility/2006" xmlns:p14="http://schemas.microsoft.com/office/powerpoint/2010/main">
    <mc:Choice Requires="p14">
      <p:transition spd="med" p14:dur="700" advTm="31219">
        <p:fade/>
      </p:transition>
    </mc:Choice>
    <mc:Fallback xmlns="">
      <p:transition spd="med" advTm="31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74611" y="102010"/>
            <a:ext cx="7915163" cy="609600"/>
          </a:xfrm>
        </p:spPr>
        <p:txBody>
          <a:bodyPr/>
          <a:lstStyle/>
          <a:p>
            <a:pPr algn="ctr"/>
            <a:r>
              <a:rPr lang="en-US" b="1" u="sng" dirty="0" smtClean="0"/>
              <a:t>Kidney Transplant Statistics</a:t>
            </a:r>
            <a:endParaRPr lang="en-US" b="1" u="sng" dirty="0"/>
          </a:p>
        </p:txBody>
      </p:sp>
      <p:sp>
        <p:nvSpPr>
          <p:cNvPr id="14" name="Content Placeholder 2"/>
          <p:cNvSpPr>
            <a:spLocks noGrp="1"/>
          </p:cNvSpPr>
          <p:nvPr>
            <p:ph idx="1"/>
          </p:nvPr>
        </p:nvSpPr>
        <p:spPr>
          <a:xfrm>
            <a:off x="74611" y="979781"/>
            <a:ext cx="10744202" cy="5257800"/>
          </a:xfrm>
        </p:spPr>
        <p:txBody>
          <a:bodyPr>
            <a:normAutofit/>
          </a:bodyPr>
          <a:lstStyle/>
          <a:p>
            <a:pPr marL="0" indent="0">
              <a:buNone/>
            </a:pPr>
            <a:r>
              <a:rPr lang="en-US" sz="2400" b="1" i="1" dirty="0" smtClean="0"/>
              <a:t>United States: </a:t>
            </a:r>
          </a:p>
          <a:p>
            <a:r>
              <a:rPr lang="en-US" dirty="0" smtClean="0"/>
              <a:t>23,644 </a:t>
            </a:r>
            <a:r>
              <a:rPr lang="en-US" dirty="0"/>
              <a:t>kidney transplants performed in 2020 </a:t>
            </a:r>
            <a:r>
              <a:rPr lang="en-US" sz="1000" dirty="0"/>
              <a:t>(UNOS, 2021</a:t>
            </a:r>
            <a:r>
              <a:rPr lang="en-US" sz="1000" dirty="0" smtClean="0"/>
              <a:t>)</a:t>
            </a:r>
          </a:p>
          <a:p>
            <a:r>
              <a:rPr lang="en-US" dirty="0" smtClean="0"/>
              <a:t>91,063 patients on national waitlist as of 3/30/2021 </a:t>
            </a:r>
            <a:r>
              <a:rPr lang="en-US" sz="1000" dirty="0" smtClean="0"/>
              <a:t>(OPTN, 2021)</a:t>
            </a:r>
          </a:p>
          <a:p>
            <a:r>
              <a:rPr lang="en-US" dirty="0"/>
              <a:t>~13 people die every day waiting for a kidney transplant in the US </a:t>
            </a:r>
            <a:r>
              <a:rPr lang="en-US" sz="1100" dirty="0"/>
              <a:t>(UNOS, 2017)</a:t>
            </a:r>
          </a:p>
          <a:p>
            <a:pPr marL="0" indent="0">
              <a:buNone/>
            </a:pPr>
            <a:endParaRPr lang="en-US" sz="2400" b="1" i="1" dirty="0" smtClean="0"/>
          </a:p>
          <a:p>
            <a:pPr marL="0" indent="0">
              <a:buNone/>
            </a:pPr>
            <a:r>
              <a:rPr lang="en-US" sz="2400" b="1" i="1" dirty="0" smtClean="0"/>
              <a:t>UNC Chapel Hill Center for Transplant: </a:t>
            </a:r>
          </a:p>
          <a:p>
            <a:r>
              <a:rPr lang="en-US" dirty="0"/>
              <a:t>157 kidney transplants performed in 2020 – most ever</a:t>
            </a:r>
            <a:r>
              <a:rPr lang="en-US" dirty="0" smtClean="0"/>
              <a:t>! </a:t>
            </a:r>
            <a:r>
              <a:rPr lang="en-US" sz="1000" dirty="0" smtClean="0"/>
              <a:t>(UNC Center for Transplant)</a:t>
            </a:r>
          </a:p>
          <a:p>
            <a:r>
              <a:rPr lang="en-US" dirty="0" smtClean="0"/>
              <a:t>788 patients on waitlist as of 3/30/2021 </a:t>
            </a:r>
            <a:r>
              <a:rPr lang="en-US" sz="1000" dirty="0" smtClean="0"/>
              <a:t>(UNC Center for Transplant)</a:t>
            </a:r>
            <a:endParaRPr lang="en-US" sz="1000" dirty="0"/>
          </a:p>
        </p:txBody>
      </p:sp>
      <p:pic>
        <p:nvPicPr>
          <p:cNvPr id="3" name="Picture 2"/>
          <p:cNvPicPr>
            <a:picLocks noChangeAspect="1"/>
          </p:cNvPicPr>
          <p:nvPr/>
        </p:nvPicPr>
        <p:blipFill>
          <a:blip r:embed="rId5"/>
          <a:stretch>
            <a:fillRect/>
          </a:stretch>
        </p:blipFill>
        <p:spPr>
          <a:xfrm>
            <a:off x="6399212" y="838200"/>
            <a:ext cx="1670117" cy="1146648"/>
          </a:xfrm>
          <a:prstGeom prst="rect">
            <a:avLst/>
          </a:prstGeom>
        </p:spPr>
      </p:pic>
      <p:pic>
        <p:nvPicPr>
          <p:cNvPr id="4" name="Picture 3"/>
          <p:cNvPicPr>
            <a:picLocks noChangeAspect="1"/>
          </p:cNvPicPr>
          <p:nvPr/>
        </p:nvPicPr>
        <p:blipFill>
          <a:blip r:embed="rId6"/>
          <a:stretch>
            <a:fillRect/>
          </a:stretch>
        </p:blipFill>
        <p:spPr>
          <a:xfrm>
            <a:off x="1260585" y="5156938"/>
            <a:ext cx="2650606" cy="1252404"/>
          </a:xfrm>
          <a:prstGeom prst="rect">
            <a:avLst/>
          </a:prstGeom>
        </p:spPr>
      </p:pic>
      <p:pic>
        <p:nvPicPr>
          <p:cNvPr id="8" name="Picture 7" descr="un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1191" y="5156938"/>
            <a:ext cx="2146589" cy="1254713"/>
          </a:xfrm>
          <a:prstGeom prst="rect">
            <a:avLst/>
          </a:prstGeom>
        </p:spPr>
      </p:pic>
      <p:pic>
        <p:nvPicPr>
          <p:cNvPr id="9" name="Picture 8"/>
          <p:cNvPicPr>
            <a:picLocks noChangeAspect="1"/>
          </p:cNvPicPr>
          <p:nvPr/>
        </p:nvPicPr>
        <p:blipFill>
          <a:blip r:embed="rId8"/>
          <a:stretch>
            <a:fillRect/>
          </a:stretch>
        </p:blipFill>
        <p:spPr>
          <a:xfrm>
            <a:off x="8824775" y="0"/>
            <a:ext cx="3345256"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308703442"/>
      </p:ext>
    </p:extLst>
  </p:cSld>
  <p:clrMapOvr>
    <a:masterClrMapping/>
  </p:clrMapOvr>
  <mc:AlternateContent xmlns:mc="http://schemas.openxmlformats.org/markup-compatibility/2006" xmlns:p14="http://schemas.microsoft.com/office/powerpoint/2010/main">
    <mc:Choice Requires="p14">
      <p:transition spd="med" p14:dur="700" advTm="40212">
        <p:fade/>
      </p:transition>
    </mc:Choice>
    <mc:Fallback xmlns="">
      <p:transition spd="med" advTm="40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951412" y="838199"/>
            <a:ext cx="6172201" cy="5792332"/>
          </a:xfrm>
        </p:spPr>
        <p:txBody>
          <a:bodyPr>
            <a:normAutofit/>
          </a:bodyPr>
          <a:lstStyle/>
          <a:p>
            <a:endParaRPr lang="en-US" dirty="0" smtClean="0"/>
          </a:p>
          <a:p>
            <a:r>
              <a:rPr lang="en-US" dirty="0" smtClean="0"/>
              <a:t>Deceased Donor</a:t>
            </a:r>
          </a:p>
          <a:p>
            <a:pPr lvl="1"/>
            <a:r>
              <a:rPr lang="en-US" dirty="0" smtClean="0"/>
              <a:t>Last 10-15 years average</a:t>
            </a:r>
          </a:p>
          <a:p>
            <a:pPr lvl="1"/>
            <a:r>
              <a:rPr lang="en-US" dirty="0" smtClean="0"/>
              <a:t>Longer wait time</a:t>
            </a:r>
            <a:endParaRPr lang="en-US" dirty="0"/>
          </a:p>
          <a:p>
            <a:r>
              <a:rPr lang="en-US" dirty="0" smtClean="0"/>
              <a:t>Living Donor</a:t>
            </a:r>
          </a:p>
          <a:p>
            <a:pPr lvl="1"/>
            <a:r>
              <a:rPr lang="en-US" dirty="0" smtClean="0"/>
              <a:t>Related (biological relative)</a:t>
            </a:r>
          </a:p>
          <a:p>
            <a:pPr lvl="1"/>
            <a:r>
              <a:rPr lang="en-US" dirty="0" smtClean="0"/>
              <a:t>Unrelated (</a:t>
            </a:r>
            <a:r>
              <a:rPr lang="en-US" dirty="0" err="1" smtClean="0"/>
              <a:t>nonbiological</a:t>
            </a:r>
            <a:r>
              <a:rPr lang="en-US" dirty="0" smtClean="0"/>
              <a:t> relative, friend, stranger)</a:t>
            </a:r>
          </a:p>
          <a:p>
            <a:pPr lvl="1"/>
            <a:r>
              <a:rPr lang="en-US" dirty="0" smtClean="0"/>
              <a:t>Last 15-20 years average</a:t>
            </a:r>
          </a:p>
          <a:p>
            <a:pPr lvl="1"/>
            <a:r>
              <a:rPr lang="en-US" dirty="0" smtClean="0"/>
              <a:t>Shorter wait time</a:t>
            </a:r>
          </a:p>
          <a:p>
            <a:r>
              <a:rPr lang="en-US" dirty="0" smtClean="0"/>
              <a:t>Paired Exchange</a:t>
            </a:r>
          </a:p>
          <a:p>
            <a:pPr lvl="1"/>
            <a:r>
              <a:rPr lang="en-US" dirty="0" smtClean="0"/>
              <a:t>Another form of living donation</a:t>
            </a:r>
          </a:p>
          <a:p>
            <a:pPr lvl="1"/>
            <a:r>
              <a:rPr lang="en-US" dirty="0" smtClean="0"/>
              <a:t>Patients </a:t>
            </a:r>
            <a:r>
              <a:rPr lang="en-US" dirty="0"/>
              <a:t>with incompatible donors swap kidneys to receive a compatible </a:t>
            </a:r>
            <a:r>
              <a:rPr lang="en-US" dirty="0" smtClean="0"/>
              <a:t>kidney</a:t>
            </a:r>
            <a:endParaRPr lang="en-US" dirty="0"/>
          </a:p>
        </p:txBody>
      </p:sp>
      <p:pic>
        <p:nvPicPr>
          <p:cNvPr id="5" name="Picture 4"/>
          <p:cNvPicPr>
            <a:picLocks noChangeAspect="1"/>
          </p:cNvPicPr>
          <p:nvPr/>
        </p:nvPicPr>
        <p:blipFill>
          <a:blip r:embed="rId5"/>
          <a:stretch>
            <a:fillRect/>
          </a:stretch>
        </p:blipFill>
        <p:spPr>
          <a:xfrm>
            <a:off x="608012" y="227468"/>
            <a:ext cx="3124200" cy="6403063"/>
          </a:xfrm>
          <a:prstGeom prst="rect">
            <a:avLst/>
          </a:prstGeom>
        </p:spPr>
      </p:pic>
      <p:sp>
        <p:nvSpPr>
          <p:cNvPr id="6" name="TextBox 5"/>
          <p:cNvSpPr txBox="1"/>
          <p:nvPr/>
        </p:nvSpPr>
        <p:spPr>
          <a:xfrm>
            <a:off x="4951412" y="227468"/>
            <a:ext cx="6629400" cy="584775"/>
          </a:xfrm>
          <a:prstGeom prst="rect">
            <a:avLst/>
          </a:prstGeom>
          <a:noFill/>
        </p:spPr>
        <p:txBody>
          <a:bodyPr wrap="square" rtlCol="0">
            <a:spAutoFit/>
          </a:bodyPr>
          <a:lstStyle/>
          <a:p>
            <a:pPr algn="ctr"/>
            <a:r>
              <a:rPr lang="en-US" sz="3200" b="1" u="sng" dirty="0" smtClean="0"/>
              <a:t>Kidney Donation</a:t>
            </a:r>
            <a:endParaRPr lang="en-US" sz="3200" b="1" u="sng" dirty="0"/>
          </a:p>
        </p:txBody>
      </p:sp>
      <p:sp>
        <p:nvSpPr>
          <p:cNvPr id="7" name="TextBox 6"/>
          <p:cNvSpPr txBox="1"/>
          <p:nvPr/>
        </p:nvSpPr>
        <p:spPr>
          <a:xfrm>
            <a:off x="10345446" y="6507420"/>
            <a:ext cx="2470731" cy="246221"/>
          </a:xfrm>
          <a:prstGeom prst="rect">
            <a:avLst/>
          </a:prstGeom>
          <a:noFill/>
        </p:spPr>
        <p:txBody>
          <a:bodyPr wrap="square" rtlCol="0">
            <a:spAutoFit/>
          </a:bodyPr>
          <a:lstStyle/>
          <a:p>
            <a:r>
              <a:rPr lang="en-US" sz="1000" dirty="0" smtClean="0"/>
              <a:t>(Types of transplants, </a:t>
            </a:r>
            <a:r>
              <a:rPr lang="en-US" sz="1000" dirty="0" err="1" smtClean="0"/>
              <a:t>n.d.</a:t>
            </a:r>
            <a:r>
              <a:rPr lang="en-US" sz="1000" dirty="0" smtClean="0"/>
              <a:t>)</a:t>
            </a:r>
            <a:endParaRPr lang="en-US" sz="10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1377377348"/>
      </p:ext>
    </p:extLst>
  </p:cSld>
  <p:clrMapOvr>
    <a:masterClrMapping/>
  </p:clrMapOvr>
  <mc:AlternateContent xmlns:mc="http://schemas.openxmlformats.org/markup-compatibility/2006" xmlns:p14="http://schemas.microsoft.com/office/powerpoint/2010/main">
    <mc:Choice Requires="p14">
      <p:transition spd="med" p14:dur="700" advTm="41221">
        <p:fade/>
      </p:transition>
    </mc:Choice>
    <mc:Fallback xmlns="">
      <p:transition spd="med" advTm="41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522414" y="152400"/>
            <a:ext cx="9601200" cy="838200"/>
          </a:xfrm>
        </p:spPr>
        <p:txBody>
          <a:bodyPr>
            <a:normAutofit/>
          </a:bodyPr>
          <a:lstStyle/>
          <a:p>
            <a:pPr algn="ctr"/>
            <a:r>
              <a:rPr lang="en-US" b="1" u="sng" dirty="0" smtClean="0"/>
              <a:t>Kidney Transplant Behavioral Health Concerns</a:t>
            </a:r>
            <a:endParaRPr lang="en-US" b="1" u="sng" dirty="0"/>
          </a:p>
        </p:txBody>
      </p:sp>
      <p:sp>
        <p:nvSpPr>
          <p:cNvPr id="14" name="Content Placeholder 2"/>
          <p:cNvSpPr>
            <a:spLocks noGrp="1"/>
          </p:cNvSpPr>
          <p:nvPr>
            <p:ph idx="1"/>
          </p:nvPr>
        </p:nvSpPr>
        <p:spPr>
          <a:xfrm>
            <a:off x="303212" y="1533525"/>
            <a:ext cx="7315200" cy="5029200"/>
          </a:xfrm>
        </p:spPr>
        <p:txBody>
          <a:bodyPr>
            <a:normAutofit/>
          </a:bodyPr>
          <a:lstStyle/>
          <a:p>
            <a:r>
              <a:rPr lang="en-US" sz="2200" b="1" dirty="0" smtClean="0"/>
              <a:t>Guilt</a:t>
            </a:r>
          </a:p>
          <a:p>
            <a:pPr lvl="1"/>
            <a:r>
              <a:rPr lang="en-US" sz="2000" dirty="0" smtClean="0"/>
              <a:t>Recipients: </a:t>
            </a:r>
          </a:p>
          <a:p>
            <a:pPr lvl="2"/>
            <a:r>
              <a:rPr lang="en-US" sz="1800" dirty="0" smtClean="0"/>
              <a:t>Receiving a </a:t>
            </a:r>
            <a:r>
              <a:rPr lang="en-US" sz="1800" dirty="0"/>
              <a:t>kidney from a living or deceased </a:t>
            </a:r>
            <a:r>
              <a:rPr lang="en-US" sz="1800" dirty="0" smtClean="0"/>
              <a:t>donor</a:t>
            </a:r>
          </a:p>
          <a:p>
            <a:pPr lvl="2"/>
            <a:r>
              <a:rPr lang="en-US" sz="1800" dirty="0"/>
              <a:t>Leaving other dialysis patients ‘behind’ once you get your transplant</a:t>
            </a:r>
          </a:p>
          <a:p>
            <a:pPr lvl="2"/>
            <a:r>
              <a:rPr lang="en-US" sz="1800" dirty="0"/>
              <a:t>Having to depend on someone for the first few weeks after surgery</a:t>
            </a:r>
          </a:p>
          <a:p>
            <a:pPr lvl="1"/>
            <a:endParaRPr lang="en-US" dirty="0" smtClean="0"/>
          </a:p>
          <a:p>
            <a:pPr lvl="1"/>
            <a:r>
              <a:rPr lang="en-US" sz="2000" dirty="0" smtClean="0"/>
              <a:t>Donors:</a:t>
            </a:r>
            <a:r>
              <a:rPr lang="en-US" dirty="0" smtClean="0"/>
              <a:t> </a:t>
            </a:r>
          </a:p>
          <a:p>
            <a:pPr lvl="2"/>
            <a:r>
              <a:rPr lang="en-US" sz="1800" dirty="0" smtClean="0"/>
              <a:t>The donated kidney doesn’t work</a:t>
            </a:r>
          </a:p>
          <a:p>
            <a:pPr lvl="2"/>
            <a:r>
              <a:rPr lang="en-US" sz="1800" dirty="0" smtClean="0"/>
              <a:t>The recipient experiences complications or dies</a:t>
            </a:r>
          </a:p>
          <a:p>
            <a:pPr lvl="2"/>
            <a:r>
              <a:rPr lang="en-US" sz="1800" dirty="0" smtClean="0"/>
              <a:t>You experience complications that impact others</a:t>
            </a:r>
          </a:p>
          <a:p>
            <a:endParaRPr lang="en-US" dirty="0" smtClean="0"/>
          </a:p>
          <a:p>
            <a:pPr marL="0" indent="0">
              <a:buNone/>
            </a:pPr>
            <a:endParaRPr lang="en-US" dirty="0"/>
          </a:p>
        </p:txBody>
      </p:sp>
      <p:pic>
        <p:nvPicPr>
          <p:cNvPr id="3" name="Picture 2"/>
          <p:cNvPicPr>
            <a:picLocks noChangeAspect="1"/>
          </p:cNvPicPr>
          <p:nvPr/>
        </p:nvPicPr>
        <p:blipFill>
          <a:blip r:embed="rId5"/>
          <a:stretch>
            <a:fillRect/>
          </a:stretch>
        </p:blipFill>
        <p:spPr>
          <a:xfrm>
            <a:off x="7389812" y="4048125"/>
            <a:ext cx="4655396" cy="261937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908578603"/>
      </p:ext>
    </p:extLst>
  </p:cSld>
  <p:clrMapOvr>
    <a:masterClrMapping/>
  </p:clrMapOvr>
  <mc:AlternateContent xmlns:mc="http://schemas.openxmlformats.org/markup-compatibility/2006" xmlns:p14="http://schemas.microsoft.com/office/powerpoint/2010/main">
    <mc:Choice Requires="p14">
      <p:transition spd="med" p14:dur="700" advTm="46255">
        <p:fade/>
      </p:transition>
    </mc:Choice>
    <mc:Fallback xmlns="">
      <p:transition spd="med" advTm="462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522414" y="152400"/>
            <a:ext cx="9601200" cy="838200"/>
          </a:xfrm>
        </p:spPr>
        <p:txBody>
          <a:bodyPr>
            <a:normAutofit/>
          </a:bodyPr>
          <a:lstStyle/>
          <a:p>
            <a:pPr algn="ctr"/>
            <a:r>
              <a:rPr lang="en-US" b="1" u="sng" dirty="0" smtClean="0"/>
              <a:t>Kidney Transplant Behavioral Health Concerns</a:t>
            </a:r>
            <a:endParaRPr lang="en-US" b="1" u="sng" dirty="0"/>
          </a:p>
        </p:txBody>
      </p:sp>
      <p:sp>
        <p:nvSpPr>
          <p:cNvPr id="14" name="Content Placeholder 2"/>
          <p:cNvSpPr>
            <a:spLocks noGrp="1"/>
          </p:cNvSpPr>
          <p:nvPr>
            <p:ph idx="1"/>
          </p:nvPr>
        </p:nvSpPr>
        <p:spPr>
          <a:xfrm>
            <a:off x="74612" y="1257300"/>
            <a:ext cx="4800600" cy="5334000"/>
          </a:xfrm>
        </p:spPr>
        <p:txBody>
          <a:bodyPr>
            <a:normAutofit/>
          </a:bodyPr>
          <a:lstStyle/>
          <a:p>
            <a:r>
              <a:rPr lang="en-US" sz="2400" b="1" dirty="0" smtClean="0"/>
              <a:t>Depression</a:t>
            </a:r>
          </a:p>
          <a:p>
            <a:pPr lvl="1"/>
            <a:r>
              <a:rPr lang="en-US" sz="1900" dirty="0" smtClean="0"/>
              <a:t>Donors:</a:t>
            </a:r>
            <a:r>
              <a:rPr lang="en-US" dirty="0" smtClean="0"/>
              <a:t> </a:t>
            </a:r>
          </a:p>
          <a:p>
            <a:pPr lvl="2"/>
            <a:r>
              <a:rPr lang="en-US" sz="1700" dirty="0" smtClean="0"/>
              <a:t>Pain</a:t>
            </a:r>
          </a:p>
          <a:p>
            <a:pPr lvl="2"/>
            <a:r>
              <a:rPr lang="en-US" sz="1700" dirty="0" smtClean="0"/>
              <a:t>Body image</a:t>
            </a:r>
          </a:p>
          <a:p>
            <a:pPr lvl="2"/>
            <a:r>
              <a:rPr lang="en-US" sz="1700" dirty="0" smtClean="0"/>
              <a:t>Recovery complications</a:t>
            </a:r>
          </a:p>
          <a:p>
            <a:pPr lvl="1"/>
            <a:r>
              <a:rPr lang="en-US" sz="1900" dirty="0" smtClean="0"/>
              <a:t>Recipients:</a:t>
            </a:r>
          </a:p>
          <a:p>
            <a:pPr lvl="2"/>
            <a:r>
              <a:rPr lang="en-US" sz="1700" dirty="0" smtClean="0"/>
              <a:t>Having a chronic health condition</a:t>
            </a:r>
          </a:p>
          <a:p>
            <a:pPr lvl="2"/>
            <a:r>
              <a:rPr lang="en-US" sz="1700" dirty="0" smtClean="0"/>
              <a:t>Taking medicines for the rest of one’s life</a:t>
            </a:r>
          </a:p>
          <a:p>
            <a:pPr lvl="2"/>
            <a:r>
              <a:rPr lang="en-US" sz="1700" dirty="0" smtClean="0"/>
              <a:t>Medication side effects</a:t>
            </a:r>
          </a:p>
          <a:p>
            <a:pPr lvl="2"/>
            <a:r>
              <a:rPr lang="en-US" sz="1700" dirty="0" smtClean="0"/>
              <a:t>Recovery complications</a:t>
            </a:r>
          </a:p>
          <a:p>
            <a:pPr lvl="2"/>
            <a:r>
              <a:rPr lang="en-US" sz="1700" dirty="0" smtClean="0"/>
              <a:t>Body image  </a:t>
            </a:r>
          </a:p>
          <a:p>
            <a:pPr marL="0" indent="0">
              <a:buNone/>
            </a:pPr>
            <a:endParaRPr lang="en-US" dirty="0" smtClean="0"/>
          </a:p>
          <a:p>
            <a:pPr marL="0" indent="0">
              <a:buNone/>
            </a:pPr>
            <a:endParaRPr lang="en-US" dirty="0"/>
          </a:p>
        </p:txBody>
      </p:sp>
      <p:pic>
        <p:nvPicPr>
          <p:cNvPr id="2" name="Picture 1"/>
          <p:cNvPicPr>
            <a:picLocks noChangeAspect="1"/>
          </p:cNvPicPr>
          <p:nvPr/>
        </p:nvPicPr>
        <p:blipFill>
          <a:blip r:embed="rId5"/>
          <a:stretch>
            <a:fillRect/>
          </a:stretch>
        </p:blipFill>
        <p:spPr>
          <a:xfrm>
            <a:off x="3579812" y="3924300"/>
            <a:ext cx="3187700" cy="2676892"/>
          </a:xfrm>
          <a:prstGeom prst="rect">
            <a:avLst/>
          </a:prstGeom>
        </p:spPr>
      </p:pic>
      <p:sp>
        <p:nvSpPr>
          <p:cNvPr id="5" name="Content Placeholder 2"/>
          <p:cNvSpPr txBox="1">
            <a:spLocks/>
          </p:cNvSpPr>
          <p:nvPr/>
        </p:nvSpPr>
        <p:spPr>
          <a:xfrm>
            <a:off x="6419850" y="1257300"/>
            <a:ext cx="5791199" cy="5829300"/>
          </a:xfrm>
          <a:prstGeom prst="rect">
            <a:avLst/>
          </a:prstGeom>
        </p:spPr>
        <p:txBody>
          <a:bodyPr vert="horz" lIns="91440" tIns="45720" rIns="91440" bIns="45720" rtlCol="0">
            <a:normAutofit fontScale="92500" lnSpcReduction="10000"/>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9pPr>
          </a:lstStyle>
          <a:p>
            <a:r>
              <a:rPr lang="en-US" sz="2600" b="1" dirty="0" smtClean="0"/>
              <a:t>Anxiety</a:t>
            </a:r>
          </a:p>
          <a:p>
            <a:pPr lvl="1"/>
            <a:r>
              <a:rPr lang="en-US" sz="2100" dirty="0" smtClean="0"/>
              <a:t>Donors:</a:t>
            </a:r>
            <a:r>
              <a:rPr lang="en-US" dirty="0" smtClean="0"/>
              <a:t> </a:t>
            </a:r>
          </a:p>
          <a:p>
            <a:pPr lvl="2"/>
            <a:r>
              <a:rPr lang="en-US" sz="1700" dirty="0" smtClean="0"/>
              <a:t>Pain</a:t>
            </a:r>
          </a:p>
          <a:p>
            <a:pPr lvl="2"/>
            <a:r>
              <a:rPr lang="en-US" sz="1700" dirty="0" smtClean="0"/>
              <a:t>Body image</a:t>
            </a:r>
          </a:p>
          <a:p>
            <a:pPr lvl="2"/>
            <a:r>
              <a:rPr lang="en-US" sz="1700" dirty="0" smtClean="0"/>
              <a:t>Surgical/recovery complications or death</a:t>
            </a:r>
          </a:p>
          <a:p>
            <a:pPr lvl="2"/>
            <a:r>
              <a:rPr lang="en-US" sz="1700" dirty="0" smtClean="0"/>
              <a:t>Insurance coverage (pre-existing condition)</a:t>
            </a:r>
          </a:p>
          <a:p>
            <a:pPr lvl="2"/>
            <a:r>
              <a:rPr lang="en-US" sz="1700" dirty="0" smtClean="0"/>
              <a:t>Kidney may not work in recipient</a:t>
            </a:r>
          </a:p>
          <a:p>
            <a:pPr lvl="1"/>
            <a:r>
              <a:rPr lang="en-US" sz="2100" dirty="0" smtClean="0"/>
              <a:t>Recipients:</a:t>
            </a:r>
          </a:p>
          <a:p>
            <a:pPr lvl="2"/>
            <a:r>
              <a:rPr lang="en-US" sz="1700" dirty="0" smtClean="0"/>
              <a:t>Having a chronic health condition</a:t>
            </a:r>
          </a:p>
          <a:p>
            <a:pPr lvl="2"/>
            <a:r>
              <a:rPr lang="en-US" sz="1700" dirty="0" smtClean="0"/>
              <a:t>Taking medicines for the rest of one’s life</a:t>
            </a:r>
          </a:p>
          <a:p>
            <a:pPr lvl="2"/>
            <a:r>
              <a:rPr lang="en-US" sz="1700" dirty="0" smtClean="0"/>
              <a:t>Medication side effects</a:t>
            </a:r>
          </a:p>
          <a:p>
            <a:pPr lvl="2"/>
            <a:r>
              <a:rPr lang="en-US" sz="1700" dirty="0" smtClean="0"/>
              <a:t>Surgical/recovery complications or death</a:t>
            </a:r>
          </a:p>
          <a:p>
            <a:pPr lvl="2"/>
            <a:r>
              <a:rPr lang="en-US" sz="1700" dirty="0" smtClean="0"/>
              <a:t>Body image  </a:t>
            </a:r>
          </a:p>
          <a:p>
            <a:pPr lvl="2"/>
            <a:r>
              <a:rPr lang="en-US" sz="1700" dirty="0" smtClean="0"/>
              <a:t>New kidney could reject/fail</a:t>
            </a:r>
          </a:p>
          <a:p>
            <a:pPr lvl="2"/>
            <a:r>
              <a:rPr lang="en-US" sz="1700" dirty="0" smtClean="0"/>
              <a:t>Increased risk of infection due to immunosuppression</a:t>
            </a:r>
          </a:p>
          <a:p>
            <a:pPr lvl="2"/>
            <a:r>
              <a:rPr lang="en-US" sz="1700" dirty="0" smtClean="0"/>
              <a:t>Lifestyle changes (remembering to take meds, drinking enough water, short-term weight bearing/physical activity restrictions, </a:t>
            </a:r>
            <a:r>
              <a:rPr lang="en-US" sz="1700" dirty="0" err="1" smtClean="0"/>
              <a:t>etc</a:t>
            </a:r>
            <a:r>
              <a:rPr lang="en-US" sz="1700" dirty="0" smtClean="0"/>
              <a:t>)</a:t>
            </a:r>
          </a:p>
          <a:p>
            <a:pPr lvl="2"/>
            <a:r>
              <a:rPr lang="en-US" sz="1700" dirty="0" smtClean="0"/>
              <a:t>Insurance and medication coverage (pre-existing condition)</a:t>
            </a:r>
          </a:p>
          <a:p>
            <a:endParaRPr lang="en-US" dirty="0" smtClean="0"/>
          </a:p>
          <a:p>
            <a:pPr marL="0" indent="0">
              <a:buFont typeface="Arial" pitchFamily="34" charset="0"/>
              <a:buNone/>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1874020460"/>
      </p:ext>
    </p:extLst>
  </p:cSld>
  <p:clrMapOvr>
    <a:masterClrMapping/>
  </p:clrMapOvr>
  <mc:AlternateContent xmlns:mc="http://schemas.openxmlformats.org/markup-compatibility/2006" xmlns:p14="http://schemas.microsoft.com/office/powerpoint/2010/main">
    <mc:Choice Requires="p14">
      <p:transition spd="med" p14:dur="700" advTm="50244">
        <p:fade/>
      </p:transition>
    </mc:Choice>
    <mc:Fallback xmlns="">
      <p:transition spd="med" advTm="50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28600"/>
            <a:ext cx="10058402" cy="609600"/>
          </a:xfrm>
        </p:spPr>
        <p:txBody>
          <a:bodyPr/>
          <a:lstStyle/>
          <a:p>
            <a:pPr algn="ctr"/>
            <a:r>
              <a:rPr lang="en-US" b="1" u="sng" dirty="0" smtClean="0"/>
              <a:t>Prevalence</a:t>
            </a:r>
            <a:endParaRPr lang="en-US" b="1" u="sng" dirty="0"/>
          </a:p>
        </p:txBody>
      </p:sp>
      <p:sp>
        <p:nvSpPr>
          <p:cNvPr id="3" name="Content Placeholder 2"/>
          <p:cNvSpPr>
            <a:spLocks noGrp="1"/>
          </p:cNvSpPr>
          <p:nvPr>
            <p:ph idx="1"/>
          </p:nvPr>
        </p:nvSpPr>
        <p:spPr>
          <a:xfrm>
            <a:off x="569913" y="1371600"/>
            <a:ext cx="11049000" cy="5486400"/>
          </a:xfrm>
        </p:spPr>
        <p:txBody>
          <a:bodyPr>
            <a:normAutofit/>
          </a:bodyPr>
          <a:lstStyle/>
          <a:p>
            <a:r>
              <a:rPr lang="en-US" dirty="0" smtClean="0"/>
              <a:t>Anxiety </a:t>
            </a:r>
            <a:r>
              <a:rPr lang="en-US" dirty="0"/>
              <a:t>and depression are the most common disorders in kidney transplant recipients that may affect disease process and graft survival </a:t>
            </a:r>
            <a:r>
              <a:rPr lang="en-US" sz="1000" dirty="0" smtClean="0"/>
              <a:t>(</a:t>
            </a:r>
            <a:r>
              <a:rPr lang="en-US" sz="1000" dirty="0"/>
              <a:t>De </a:t>
            </a:r>
            <a:r>
              <a:rPr lang="en-US" sz="1000" dirty="0" smtClean="0"/>
              <a:t>Pasquale, 2020)</a:t>
            </a:r>
          </a:p>
          <a:p>
            <a:r>
              <a:rPr lang="en-US" dirty="0" smtClean="0"/>
              <a:t>Presence of </a:t>
            </a:r>
            <a:r>
              <a:rPr lang="en-US" dirty="0"/>
              <a:t>depression </a:t>
            </a:r>
            <a:r>
              <a:rPr lang="en-US" dirty="0" smtClean="0"/>
              <a:t>associated </a:t>
            </a:r>
            <a:r>
              <a:rPr lang="en-US" dirty="0"/>
              <a:t>with a 65% increased risk of post-transplant </a:t>
            </a:r>
            <a:r>
              <a:rPr lang="en-US" dirty="0" smtClean="0"/>
              <a:t>mortality </a:t>
            </a:r>
            <a:r>
              <a:rPr lang="en-US" sz="1000" dirty="0" smtClean="0"/>
              <a:t>(Dew, 2015)</a:t>
            </a:r>
          </a:p>
          <a:p>
            <a:r>
              <a:rPr lang="en-US" dirty="0" smtClean="0"/>
              <a:t>Up </a:t>
            </a:r>
            <a:r>
              <a:rPr lang="en-US" dirty="0"/>
              <a:t>to 63% of transplant recipients experience depression or anxiety during the first several years </a:t>
            </a:r>
            <a:r>
              <a:rPr lang="en-US" dirty="0" smtClean="0"/>
              <a:t>post-transplant </a:t>
            </a:r>
            <a:r>
              <a:rPr lang="en-US" sz="1000" dirty="0" smtClean="0"/>
              <a:t>(Dew, 2015)</a:t>
            </a:r>
          </a:p>
          <a:p>
            <a:r>
              <a:rPr lang="en-US" dirty="0" smtClean="0"/>
              <a:t>A study of 825 living donors found 5.5% screened positive for anxiety and 4.2% for depression using 2-item </a:t>
            </a:r>
            <a:r>
              <a:rPr lang="en-US" dirty="0"/>
              <a:t>GAD-2 and PHQ-2 </a:t>
            </a:r>
            <a:r>
              <a:rPr lang="en-US" dirty="0" smtClean="0"/>
              <a:t>scales (</a:t>
            </a:r>
            <a:r>
              <a:rPr lang="en-US" dirty="0" err="1" smtClean="0"/>
              <a:t>Holscher</a:t>
            </a:r>
            <a:r>
              <a:rPr lang="en-US" dirty="0" smtClean="0"/>
              <a:t>, 2018)</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325918817"/>
      </p:ext>
    </p:extLst>
  </p:cSld>
  <p:clrMapOvr>
    <a:masterClrMapping/>
  </p:clrMapOvr>
  <mc:AlternateContent xmlns:mc="http://schemas.openxmlformats.org/markup-compatibility/2006">
    <mc:Choice xmlns:p14="http://schemas.microsoft.com/office/powerpoint/2010/main" Requires="p14">
      <p:transition spd="med" p14:dur="700" advTm="49699">
        <p:fade/>
      </p:transition>
    </mc:Choice>
    <mc:Fallback>
      <p:transition spd="med" advTm="496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609600"/>
          </a:xfrm>
        </p:spPr>
        <p:txBody>
          <a:bodyPr>
            <a:noAutofit/>
          </a:bodyPr>
          <a:lstStyle/>
          <a:p>
            <a:pPr algn="ctr"/>
            <a:r>
              <a:rPr lang="en-US" b="1" u="sng" dirty="0" smtClean="0"/>
              <a:t>Behavioral Health Screening during Social Work Evaluation</a:t>
            </a:r>
            <a:r>
              <a:rPr lang="en-US" dirty="0" smtClean="0"/>
              <a:t>	</a:t>
            </a:r>
            <a:endParaRPr lang="en-US" dirty="0"/>
          </a:p>
        </p:txBody>
      </p:sp>
      <p:sp>
        <p:nvSpPr>
          <p:cNvPr id="3" name="Content Placeholder 2"/>
          <p:cNvSpPr>
            <a:spLocks noGrp="1"/>
          </p:cNvSpPr>
          <p:nvPr>
            <p:ph idx="1"/>
          </p:nvPr>
        </p:nvSpPr>
        <p:spPr>
          <a:xfrm>
            <a:off x="303212" y="1290637"/>
            <a:ext cx="11506200" cy="4495800"/>
          </a:xfrm>
        </p:spPr>
        <p:txBody>
          <a:bodyPr>
            <a:normAutofit/>
          </a:bodyPr>
          <a:lstStyle/>
          <a:p>
            <a:pPr marL="0" indent="0">
              <a:buNone/>
            </a:pPr>
            <a:r>
              <a:rPr lang="en-US" dirty="0" smtClean="0"/>
              <a:t>The following standardized tools are used to screen for present/historical mental health, psychiatric, substance use, health behavior, and/or support system issues:</a:t>
            </a:r>
          </a:p>
          <a:p>
            <a:r>
              <a:rPr lang="en-US" dirty="0" smtClean="0"/>
              <a:t>SIPAT (Stanford Integrated Psychosocial Assessment for Transplant)</a:t>
            </a:r>
          </a:p>
          <a:p>
            <a:pPr lvl="1"/>
            <a:r>
              <a:rPr lang="en-US" dirty="0"/>
              <a:t>Readiness level, Social support system, Psychological Stability and Psychopathology, Lifestyle and Effect of Substance Use</a:t>
            </a:r>
          </a:p>
          <a:p>
            <a:pPr marL="279082" lvl="1" indent="0">
              <a:buNone/>
            </a:pPr>
            <a:endParaRPr lang="en-US" dirty="0" smtClean="0"/>
          </a:p>
          <a:p>
            <a:r>
              <a:rPr lang="en-US" dirty="0"/>
              <a:t>PHQ-2 (Patient Health Questionnaire – first 2 questions</a:t>
            </a:r>
            <a:r>
              <a:rPr lang="en-US" dirty="0" smtClean="0"/>
              <a:t>)</a:t>
            </a:r>
          </a:p>
          <a:p>
            <a:pPr lvl="1"/>
            <a:r>
              <a:rPr lang="en-US" dirty="0" smtClean="0"/>
              <a:t>Depressive symptoms over past 2 weeks</a:t>
            </a:r>
          </a:p>
          <a:p>
            <a:pPr marL="279082" lvl="1" indent="0">
              <a:buNone/>
            </a:pPr>
            <a:r>
              <a:rPr lang="en-US" dirty="0" smtClean="0"/>
              <a:t> </a:t>
            </a:r>
            <a:endParaRPr lang="en-US" dirty="0"/>
          </a:p>
          <a:p>
            <a:r>
              <a:rPr lang="en-US" dirty="0"/>
              <a:t>GAD-2 (Generalized Anxiety Disorder scale – first 2 questions)</a:t>
            </a:r>
          </a:p>
          <a:p>
            <a:pPr lvl="1"/>
            <a:r>
              <a:rPr lang="en-US" dirty="0" smtClean="0"/>
              <a:t>Anxiety symptoms over past 2 weeks</a:t>
            </a:r>
          </a:p>
          <a:p>
            <a:pPr marL="279082" lvl="1" indent="0">
              <a:buNone/>
            </a:pPr>
            <a:endParaRPr lang="en-US" dirty="0" smtClean="0"/>
          </a:p>
        </p:txBody>
      </p:sp>
      <p:pic>
        <p:nvPicPr>
          <p:cNvPr id="4" name="Picture 3"/>
          <p:cNvPicPr>
            <a:picLocks noChangeAspect="1"/>
          </p:cNvPicPr>
          <p:nvPr/>
        </p:nvPicPr>
        <p:blipFill>
          <a:blip r:embed="rId5"/>
          <a:stretch>
            <a:fillRect/>
          </a:stretch>
        </p:blipFill>
        <p:spPr>
          <a:xfrm>
            <a:off x="7466012" y="5157561"/>
            <a:ext cx="4524375" cy="15530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3608937102"/>
      </p:ext>
    </p:extLst>
  </p:cSld>
  <p:clrMapOvr>
    <a:masterClrMapping/>
  </p:clrMapOvr>
  <mc:AlternateContent xmlns:mc="http://schemas.openxmlformats.org/markup-compatibility/2006" xmlns:p14="http://schemas.microsoft.com/office/powerpoint/2010/main">
    <mc:Choice Requires="p14">
      <p:transition spd="med" p14:dur="700" advTm="50752">
        <p:fade/>
      </p:transition>
    </mc:Choice>
    <mc:Fallback xmlns="">
      <p:transition spd="med" advTm="507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0001016.potx" id="{8AD53B0B-FC02-4342-9C97-FCB4E3E31C20}" vid="{17FAF719-7E74-4133-9EF7-340AA294087B}"/>
    </a:ext>
  </a:ext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0B188A25316549A6843070B9C7BDB4" ma:contentTypeVersion="22" ma:contentTypeDescription="Create a new document." ma:contentTypeScope="" ma:versionID="7236df18acb188408cdc1069b9b6f0da">
  <xsd:schema xmlns:xsd="http://www.w3.org/2001/XMLSchema" xmlns:xs="http://www.w3.org/2001/XMLSchema" xmlns:p="http://schemas.microsoft.com/office/2006/metadata/properties" xmlns:ns2="dc90a1e4-d20d-4a79-bf41-841c719bd4ca" targetNamespace="http://schemas.microsoft.com/office/2006/metadata/properties" ma:root="true" ma:fieldsID="6e7d3c8a1685dce56fb6398956d4d63f" ns2:_="">
    <xsd:import namespace="dc90a1e4-d20d-4a79-bf41-841c719bd4c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0a1e4-d20d-4a79-bf41-841c719bd4ca"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_Collaboration_Space_Locked xmlns="dc90a1e4-d20d-4a79-bf41-841c719bd4ca" xsi:nil="true"/>
    <AppVersion xmlns="dc90a1e4-d20d-4a79-bf41-841c719bd4ca" xsi:nil="true"/>
    <Teachers xmlns="dc90a1e4-d20d-4a79-bf41-841c719bd4ca">
      <UserInfo>
        <DisplayName/>
        <AccountId xsi:nil="true"/>
        <AccountType/>
      </UserInfo>
    </Teachers>
    <Student_Groups xmlns="dc90a1e4-d20d-4a79-bf41-841c719bd4ca">
      <UserInfo>
        <DisplayName/>
        <AccountId xsi:nil="true"/>
        <AccountType/>
      </UserInfo>
    </Student_Groups>
    <Distribution_Groups xmlns="dc90a1e4-d20d-4a79-bf41-841c719bd4ca" xsi:nil="true"/>
    <Self_Registration_Enabled xmlns="dc90a1e4-d20d-4a79-bf41-841c719bd4ca" xsi:nil="true"/>
    <LMS_Mappings xmlns="dc90a1e4-d20d-4a79-bf41-841c719bd4ca" xsi:nil="true"/>
    <Invited_Students xmlns="dc90a1e4-d20d-4a79-bf41-841c719bd4ca" xsi:nil="true"/>
    <CultureName xmlns="dc90a1e4-d20d-4a79-bf41-841c719bd4ca" xsi:nil="true"/>
    <Templates xmlns="dc90a1e4-d20d-4a79-bf41-841c719bd4ca" xsi:nil="true"/>
    <Has_Teacher_Only_SectionGroup xmlns="dc90a1e4-d20d-4a79-bf41-841c719bd4ca" xsi:nil="true"/>
    <DefaultSectionNames xmlns="dc90a1e4-d20d-4a79-bf41-841c719bd4ca" xsi:nil="true"/>
    <TeamsChannelId xmlns="dc90a1e4-d20d-4a79-bf41-841c719bd4ca" xsi:nil="true"/>
    <Invited_Teachers xmlns="dc90a1e4-d20d-4a79-bf41-841c719bd4ca" xsi:nil="true"/>
    <IsNotebookLocked xmlns="dc90a1e4-d20d-4a79-bf41-841c719bd4ca" xsi:nil="true"/>
    <Owner xmlns="dc90a1e4-d20d-4a79-bf41-841c719bd4ca">
      <UserInfo>
        <DisplayName/>
        <AccountId xsi:nil="true"/>
        <AccountType/>
      </UserInfo>
    </Owner>
    <Students xmlns="dc90a1e4-d20d-4a79-bf41-841c719bd4ca">
      <UserInfo>
        <DisplayName/>
        <AccountId xsi:nil="true"/>
        <AccountType/>
      </UserInfo>
    </Students>
    <Math_Settings xmlns="dc90a1e4-d20d-4a79-bf41-841c719bd4ca" xsi:nil="true"/>
    <NotebookType xmlns="dc90a1e4-d20d-4a79-bf41-841c719bd4ca" xsi:nil="true"/>
    <FolderType xmlns="dc90a1e4-d20d-4a79-bf41-841c719bd4ca" xsi:nil="true"/>
  </documentManagement>
</p:properties>
</file>

<file path=customXml/itemProps1.xml><?xml version="1.0" encoding="utf-8"?>
<ds:datastoreItem xmlns:ds="http://schemas.openxmlformats.org/officeDocument/2006/customXml" ds:itemID="{893F78B9-63F0-49D2-9A40-6CF931AB8BB5}"/>
</file>

<file path=customXml/itemProps2.xml><?xml version="1.0" encoding="utf-8"?>
<ds:datastoreItem xmlns:ds="http://schemas.openxmlformats.org/officeDocument/2006/customXml" ds:itemID="{BF6EF67F-E60F-4B07-A01D-3247D95F16FA}"/>
</file>

<file path=customXml/itemProps3.xml><?xml version="1.0" encoding="utf-8"?>
<ds:datastoreItem xmlns:ds="http://schemas.openxmlformats.org/officeDocument/2006/customXml" ds:itemID="{4AD8C4CC-7E9A-4544-942D-AA36B3387D42}"/>
</file>

<file path=docProps/app.xml><?xml version="1.0" encoding="utf-8"?>
<Properties xmlns="http://schemas.openxmlformats.org/officeDocument/2006/extended-properties" xmlns:vt="http://schemas.openxmlformats.org/officeDocument/2006/docPropsVTypes">
  <Template>Watercolor presentation (widescreen)</Template>
  <TotalTime>7770</TotalTime>
  <Words>5001</Words>
  <Application>Microsoft Office PowerPoint</Application>
  <PresentationFormat>Custom</PresentationFormat>
  <Paragraphs>353</Paragraphs>
  <Slides>21</Slides>
  <Notes>21</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Palatino Linotype</vt:lpstr>
      <vt:lpstr>Wingdings</vt:lpstr>
      <vt:lpstr>Watercolor_16x9</vt:lpstr>
      <vt:lpstr>Social Work  Assessment &amp; Intervention with Kidney Transplant Patients</vt:lpstr>
      <vt:lpstr>Kidney Disease/Failure Statistics</vt:lpstr>
      <vt:lpstr>Kidney Failure Treatment</vt:lpstr>
      <vt:lpstr>Kidney Transplant Statistics</vt:lpstr>
      <vt:lpstr>PowerPoint Presentation</vt:lpstr>
      <vt:lpstr>Kidney Transplant Behavioral Health Concerns</vt:lpstr>
      <vt:lpstr>Kidney Transplant Behavioral Health Concerns</vt:lpstr>
      <vt:lpstr>Prevalence</vt:lpstr>
      <vt:lpstr>Behavioral Health Screening during Social Work Evaluation </vt:lpstr>
      <vt:lpstr>PowerPoint Presentation</vt:lpstr>
      <vt:lpstr>Interprofessional Kidney Transplant Team</vt:lpstr>
      <vt:lpstr>Interprofessional Collaboration at UNC</vt:lpstr>
      <vt:lpstr>Racial/Ethnic Disparities in Kidney Failure</vt:lpstr>
      <vt:lpstr>Social Determinants of Health  and  Disparities in Kidney Transplant</vt:lpstr>
      <vt:lpstr>Addressing Disparities: Recommendations for Medical Social Workers  </vt:lpstr>
      <vt:lpstr>Culturally Sensitive Care involves …</vt:lpstr>
      <vt:lpstr>Social Work Interventions in Transplant Setting </vt:lpstr>
      <vt:lpstr>Service Gap/Recommendation</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Work  Assessment &amp; Intervention with Kidney Transplant Patients</dc:title>
  <dc:creator>Bickford, Kristi</dc:creator>
  <cp:lastModifiedBy>Bickford, Kristi</cp:lastModifiedBy>
  <cp:revision>280</cp:revision>
  <dcterms:created xsi:type="dcterms:W3CDTF">2021-03-31T14:27:31Z</dcterms:created>
  <dcterms:modified xsi:type="dcterms:W3CDTF">2021-04-06T00:13:44Z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0x010100860B188A25316549A6843070B9C7BDB4</vt:lpwstr>
  </property>
</Properties>
</file>