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68" d="100"/>
          <a:sy n="68"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F7289-CE99-47B5-B3B8-0C9C0DE19B99}" type="datetimeFigureOut">
              <a:rPr lang="en-US" smtClean="0"/>
              <a:t>3/11/2020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E4B099-1C76-49B4-AD72-E40119AC59B6}" type="slidenum">
              <a:rPr lang="en-US" smtClean="0"/>
              <a:t>‹#›</a:t>
            </a:fld>
            <a:endParaRPr lang="en-US"/>
          </a:p>
        </p:txBody>
      </p:sp>
    </p:spTree>
    <p:extLst>
      <p:ext uri="{BB962C8B-B14F-4D97-AF65-F5344CB8AC3E}">
        <p14:creationId xmlns:p14="http://schemas.microsoft.com/office/powerpoint/2010/main" val="135816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38EF0CB8-2706-4C9B-9D00-420D17B573C6}" type="datetime1">
              <a:rPr lang="en-US" smtClean="0"/>
              <a:t>3/11/2020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34332320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9A97F-AAA2-42DA-8A34-51EE344DAC4C}" type="datetime1">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365116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E16B4-C67A-4BA6-A972-66A78F53C8FD}"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25952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573672-9BEA-49C2-BF8A-830E92BC9E2A}"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60762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B8AFE-4ABF-44CE-8272-7EF0D47EDBCE}"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22185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010EB9-BACF-4DE1-B857-A383A6545D5F}"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930222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98A17F-616D-4BB2-ABB3-9FAD33FEC65F}"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024478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01233E-7BE2-4229-B006-3ED992859090}"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954813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D08333-2C9B-4161-AF52-47942283446E}"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55153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10746-F9CF-41E7-8042-8F2616D0C47F}"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344529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0CD56D-DB2B-4F5A-A124-9583303D7A94}" type="datetime1">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343441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030096-C462-4A28-AA1A-799542F57C46}" type="datetime1">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48704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90F46F-6FC2-43B4-B999-A31821AE2F57}" type="datetime1">
              <a:rPr lang="en-US" smtClean="0"/>
              <a:t>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1189123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B6D29D-73CA-48B0-B1C5-AFAE942AEA54}" type="datetime1">
              <a:rPr lang="en-US" smtClean="0"/>
              <a:t>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35693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767CF1A5-F163-4BDA-9B21-D0E95C111CBF}" type="datetime1">
              <a:rPr lang="en-US" smtClean="0"/>
              <a:t>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31190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A1C71-9043-48DA-99C9-ADB4B223586E}" type="datetime1">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281055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68A68-224C-4137-91FA-6617DF693DDC}" type="datetime1">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8E0B8-ACAD-458A-8AEF-8D5BAA170496}" type="slidenum">
              <a:rPr lang="en-US" smtClean="0"/>
              <a:t>‹#›</a:t>
            </a:fld>
            <a:endParaRPr lang="en-US"/>
          </a:p>
        </p:txBody>
      </p:sp>
    </p:spTree>
    <p:extLst>
      <p:ext uri="{BB962C8B-B14F-4D97-AF65-F5344CB8AC3E}">
        <p14:creationId xmlns:p14="http://schemas.microsoft.com/office/powerpoint/2010/main" val="5379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58597B1-03E2-4E7B-B6CD-5064794F3A60}" type="datetime1">
              <a:rPr lang="en-US" smtClean="0"/>
              <a:t>3/11/2020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18E0B8-ACAD-458A-8AEF-8D5BAA170496}" type="slidenum">
              <a:rPr lang="en-US" smtClean="0"/>
              <a:t>‹#›</a:t>
            </a:fld>
            <a:endParaRPr lang="en-US"/>
          </a:p>
        </p:txBody>
      </p:sp>
    </p:spTree>
    <p:extLst>
      <p:ext uri="{BB962C8B-B14F-4D97-AF65-F5344CB8AC3E}">
        <p14:creationId xmlns:p14="http://schemas.microsoft.com/office/powerpoint/2010/main" val="114972618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stress.org/incorporating-complementary-and-alternative-medicine-cam-therapies-to-expand-psychological-services-to-veterans-suffering-from-chronic-pain" TargetMode="External"/><Relationship Id="rId2" Type="http://schemas.openxmlformats.org/officeDocument/2006/relationships/hyperlink" Target="https://www.everydayhealth.com/ptsd/guide/treatment/" TargetMode="External"/><Relationship Id="rId1" Type="http://schemas.openxmlformats.org/officeDocument/2006/relationships/slideLayout" Target="../slideLayouts/slideLayout4.xml"/><Relationship Id="rId4" Type="http://schemas.openxmlformats.org/officeDocument/2006/relationships/hyperlink" Target="https://www.verywellmind.com/ptsd-treatment-279765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bing.com/images/search?view=detailV2&amp;id=A501EA3BFED19BE2221578C847BB9301844CBC23&amp;thid=OIP.1Iwgq11P9nJ6GbAn-XpR0gHaEK&amp;exph=720&amp;expw=1280&amp;q=PTSD+treatment+options&amp;selectedindex=6&amp;ajaxhist=0&amp;vt=0&amp;eim=0,1,2,3,4,6,8,10" TargetMode="External"/><Relationship Id="rId2" Type="http://schemas.openxmlformats.org/officeDocument/2006/relationships/hyperlink" Target="https://www.healthquality.va.gov/guidelines/MH/ptsd/VADoDPTSDCPGClinicianSummaryFinal.pdf"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C0DF-EEF7-4BEA-B18A-F23566AD3C4A}"/>
              </a:ext>
            </a:extLst>
          </p:cNvPr>
          <p:cNvSpPr>
            <a:spLocks noGrp="1"/>
          </p:cNvSpPr>
          <p:nvPr>
            <p:ph type="ctrTitle"/>
          </p:nvPr>
        </p:nvSpPr>
        <p:spPr/>
        <p:txBody>
          <a:bodyPr>
            <a:normAutofit/>
          </a:bodyPr>
          <a:lstStyle/>
          <a:p>
            <a:pPr algn="ctr"/>
            <a:r>
              <a:rPr lang="en-US" b="1" dirty="0"/>
              <a:t>Treatments for veterans with Post traumatic stress disorder (PTSD)</a:t>
            </a:r>
          </a:p>
        </p:txBody>
      </p:sp>
      <p:sp>
        <p:nvSpPr>
          <p:cNvPr id="3" name="Subtitle 2">
            <a:extLst>
              <a:ext uri="{FF2B5EF4-FFF2-40B4-BE49-F238E27FC236}">
                <a16:creationId xmlns:a16="http://schemas.microsoft.com/office/drawing/2014/main" id="{901FBF22-69CA-4A88-90F4-62BF917B9F15}"/>
              </a:ext>
            </a:extLst>
          </p:cNvPr>
          <p:cNvSpPr>
            <a:spLocks noGrp="1"/>
          </p:cNvSpPr>
          <p:nvPr>
            <p:ph type="subTitle" idx="1"/>
          </p:nvPr>
        </p:nvSpPr>
        <p:spPr>
          <a:xfrm>
            <a:off x="3962399" y="5009322"/>
            <a:ext cx="7197726" cy="781877"/>
          </a:xfrm>
        </p:spPr>
        <p:txBody>
          <a:bodyPr>
            <a:normAutofit/>
          </a:bodyPr>
          <a:lstStyle/>
          <a:p>
            <a:pPr algn="ctr"/>
            <a:r>
              <a:rPr lang="en-US" sz="2800" dirty="0"/>
              <a:t>Presentation by Adrienne emery-</a:t>
            </a:r>
            <a:r>
              <a:rPr lang="en-US" sz="2800" dirty="0" err="1"/>
              <a:t>ramirez</a:t>
            </a:r>
            <a:endParaRPr lang="en-US" sz="2800" dirty="0"/>
          </a:p>
        </p:txBody>
      </p:sp>
      <p:sp>
        <p:nvSpPr>
          <p:cNvPr id="4" name="Slide Number Placeholder 3">
            <a:extLst>
              <a:ext uri="{FF2B5EF4-FFF2-40B4-BE49-F238E27FC236}">
                <a16:creationId xmlns:a16="http://schemas.microsoft.com/office/drawing/2014/main" id="{BC8BE2B7-55EC-47CA-B3C7-7846C140A821}"/>
              </a:ext>
            </a:extLst>
          </p:cNvPr>
          <p:cNvSpPr>
            <a:spLocks noGrp="1"/>
          </p:cNvSpPr>
          <p:nvPr>
            <p:ph type="sldNum" sz="quarter" idx="12"/>
          </p:nvPr>
        </p:nvSpPr>
        <p:spPr/>
        <p:txBody>
          <a:bodyPr/>
          <a:lstStyle/>
          <a:p>
            <a:fld id="{8318E0B8-ACAD-458A-8AEF-8D5BAA170496}" type="slidenum">
              <a:rPr lang="en-US" smtClean="0"/>
              <a:t>1</a:t>
            </a:fld>
            <a:endParaRPr lang="en-US"/>
          </a:p>
        </p:txBody>
      </p:sp>
      <p:pic>
        <p:nvPicPr>
          <p:cNvPr id="8" name="Audio 7">
            <a:hlinkClick r:id="" action="ppaction://media"/>
            <a:extLst>
              <a:ext uri="{FF2B5EF4-FFF2-40B4-BE49-F238E27FC236}">
                <a16:creationId xmlns:a16="http://schemas.microsoft.com/office/drawing/2014/main" id="{B2994763-53F2-4B8B-A597-68EC6BE925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590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2CBB-C776-4743-9830-A7F598D50410}"/>
              </a:ext>
            </a:extLst>
          </p:cNvPr>
          <p:cNvSpPr>
            <a:spLocks noGrp="1"/>
          </p:cNvSpPr>
          <p:nvPr>
            <p:ph type="title"/>
          </p:nvPr>
        </p:nvSpPr>
        <p:spPr>
          <a:xfrm>
            <a:off x="685801" y="419100"/>
            <a:ext cx="10131425" cy="852488"/>
          </a:xfrm>
        </p:spPr>
        <p:txBody>
          <a:bodyPr>
            <a:normAutofit fontScale="90000"/>
          </a:bodyPr>
          <a:lstStyle/>
          <a:p>
            <a:r>
              <a:rPr lang="en-US" b="1" dirty="0">
                <a:solidFill>
                  <a:schemeClr val="accent5"/>
                </a:solidFill>
              </a:rPr>
              <a:t>Complementary and alternative medicine (CAM)</a:t>
            </a:r>
            <a:br>
              <a:rPr lang="en-US" dirty="0"/>
            </a:br>
            <a:endParaRPr lang="en-US" dirty="0"/>
          </a:p>
        </p:txBody>
      </p:sp>
      <p:sp>
        <p:nvSpPr>
          <p:cNvPr id="4" name="Content Placeholder 3">
            <a:extLst>
              <a:ext uri="{FF2B5EF4-FFF2-40B4-BE49-F238E27FC236}">
                <a16:creationId xmlns:a16="http://schemas.microsoft.com/office/drawing/2014/main" id="{B3D4663D-7052-453E-B8EA-A225B06A6EEF}"/>
              </a:ext>
            </a:extLst>
          </p:cNvPr>
          <p:cNvSpPr>
            <a:spLocks noGrp="1"/>
          </p:cNvSpPr>
          <p:nvPr>
            <p:ph sz="half" idx="2"/>
          </p:nvPr>
        </p:nvSpPr>
        <p:spPr>
          <a:xfrm>
            <a:off x="386444" y="1271588"/>
            <a:ext cx="5472554" cy="4708524"/>
          </a:xfrm>
        </p:spPr>
        <p:txBody>
          <a:bodyPr>
            <a:noAutofit/>
          </a:bodyPr>
          <a:lstStyle/>
          <a:p>
            <a:r>
              <a:rPr lang="en-US" b="1" dirty="0">
                <a:solidFill>
                  <a:schemeClr val="accent5"/>
                </a:solidFill>
              </a:rPr>
              <a:t>CES: Cranial Electrotherapy stimulation uses an alpha stimulator medical device (alpha-stim)</a:t>
            </a:r>
          </a:p>
          <a:p>
            <a:r>
              <a:rPr lang="en-US" b="1" dirty="0">
                <a:solidFill>
                  <a:schemeClr val="accent5"/>
                </a:solidFill>
              </a:rPr>
              <a:t>Biofeedback device 1: Stress eraser</a:t>
            </a:r>
          </a:p>
          <a:p>
            <a:r>
              <a:rPr lang="en-US" b="1" dirty="0">
                <a:solidFill>
                  <a:schemeClr val="accent5"/>
                </a:solidFill>
              </a:rPr>
              <a:t>Biofeedback device 2: </a:t>
            </a:r>
            <a:r>
              <a:rPr lang="en-US" b="1" dirty="0" err="1">
                <a:solidFill>
                  <a:schemeClr val="accent5"/>
                </a:solidFill>
              </a:rPr>
              <a:t>EmWave</a:t>
            </a:r>
            <a:endParaRPr lang="en-US" b="1" dirty="0">
              <a:solidFill>
                <a:schemeClr val="accent5"/>
              </a:solidFill>
            </a:endParaRPr>
          </a:p>
          <a:p>
            <a:r>
              <a:rPr lang="en-US" b="1" dirty="0">
                <a:solidFill>
                  <a:schemeClr val="accent5"/>
                </a:solidFill>
              </a:rPr>
              <a:t>Biofeedback device 3: Respirate</a:t>
            </a:r>
          </a:p>
          <a:p>
            <a:r>
              <a:rPr lang="en-US" b="1" dirty="0">
                <a:solidFill>
                  <a:schemeClr val="accent5"/>
                </a:solidFill>
              </a:rPr>
              <a:t>Audiovisual entertainment device called </a:t>
            </a:r>
            <a:r>
              <a:rPr lang="en-US" b="1" dirty="0" err="1">
                <a:solidFill>
                  <a:schemeClr val="accent5"/>
                </a:solidFill>
              </a:rPr>
              <a:t>Davidpal</a:t>
            </a:r>
            <a:endParaRPr lang="en-US" b="1" dirty="0">
              <a:solidFill>
                <a:schemeClr val="accent5"/>
              </a:solidFill>
            </a:endParaRPr>
          </a:p>
          <a:p>
            <a:r>
              <a:rPr lang="en-US" b="1" dirty="0">
                <a:solidFill>
                  <a:schemeClr val="accent5"/>
                </a:solidFill>
              </a:rPr>
              <a:t>These interventions demonstrate improved sleep, group attendance and engagement, decreased pain and anxiety, and an increased sense of emotional well-being. </a:t>
            </a:r>
          </a:p>
          <a:p>
            <a:r>
              <a:rPr lang="en-US" b="1" dirty="0">
                <a:solidFill>
                  <a:schemeClr val="accent5"/>
                </a:solidFill>
              </a:rPr>
              <a:t>There are numerous CAM’s, the most common in addition to the above are massage, acupuncture, yoga, mindfulness training, </a:t>
            </a:r>
            <a:r>
              <a:rPr lang="en-US" b="1" dirty="0" err="1">
                <a:solidFill>
                  <a:schemeClr val="accent5"/>
                </a:solidFill>
              </a:rPr>
              <a:t>chiropractics</a:t>
            </a:r>
            <a:r>
              <a:rPr lang="en-US" b="1" dirty="0">
                <a:solidFill>
                  <a:schemeClr val="accent5"/>
                </a:solidFill>
              </a:rPr>
              <a:t>, energy therapy</a:t>
            </a:r>
          </a:p>
        </p:txBody>
      </p:sp>
      <p:sp>
        <p:nvSpPr>
          <p:cNvPr id="7" name="Slide Number Placeholder 6">
            <a:extLst>
              <a:ext uri="{FF2B5EF4-FFF2-40B4-BE49-F238E27FC236}">
                <a16:creationId xmlns:a16="http://schemas.microsoft.com/office/drawing/2014/main" id="{8E764072-3F49-4363-A75F-ABC19ACB4352}"/>
              </a:ext>
            </a:extLst>
          </p:cNvPr>
          <p:cNvSpPr>
            <a:spLocks noGrp="1"/>
          </p:cNvSpPr>
          <p:nvPr>
            <p:ph type="sldNum" sz="quarter" idx="12"/>
          </p:nvPr>
        </p:nvSpPr>
        <p:spPr/>
        <p:txBody>
          <a:bodyPr/>
          <a:lstStyle/>
          <a:p>
            <a:fld id="{8318E0B8-ACAD-458A-8AEF-8D5BAA170496}" type="slidenum">
              <a:rPr lang="en-US" smtClean="0"/>
              <a:t>10</a:t>
            </a:fld>
            <a:endParaRPr lang="en-US"/>
          </a:p>
        </p:txBody>
      </p:sp>
      <p:pic>
        <p:nvPicPr>
          <p:cNvPr id="2050" name="Picture 2" descr="Related image">
            <a:extLst>
              <a:ext uri="{FF2B5EF4-FFF2-40B4-BE49-F238E27FC236}">
                <a16:creationId xmlns:a16="http://schemas.microsoft.com/office/drawing/2014/main" id="{093E41ED-469F-41E9-B679-9826FFD30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933" y="1251744"/>
            <a:ext cx="5608623" cy="470852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E1ECEF00-4F87-4B0B-B94C-E32C396BEE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734406"/>
      </p:ext>
    </p:extLst>
  </p:cSld>
  <p:clrMapOvr>
    <a:masterClrMapping/>
  </p:clrMapOvr>
  <mc:AlternateContent xmlns:mc="http://schemas.openxmlformats.org/markup-compatibility/2006">
    <mc:Choice xmlns:p14="http://schemas.microsoft.com/office/powerpoint/2010/main" Requires="p14">
      <p:transition spd="slow" p14:dur="2000" advTm="108105"/>
    </mc:Choice>
    <mc:Fallback>
      <p:transition spd="slow" advTm="10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1504-7E9C-40FF-8E41-6FA5B58DB293}"/>
              </a:ext>
            </a:extLst>
          </p:cNvPr>
          <p:cNvSpPr>
            <a:spLocks noGrp="1"/>
          </p:cNvSpPr>
          <p:nvPr>
            <p:ph type="title"/>
          </p:nvPr>
        </p:nvSpPr>
        <p:spPr/>
        <p:txBody>
          <a:bodyPr/>
          <a:lstStyle/>
          <a:p>
            <a:r>
              <a:rPr lang="en-US" b="1" dirty="0">
                <a:solidFill>
                  <a:schemeClr val="accent5"/>
                </a:solidFill>
              </a:rPr>
              <a:t>Cranial electrotherapy </a:t>
            </a:r>
            <a:r>
              <a:rPr lang="en-US" b="1" dirty="0" err="1">
                <a:solidFill>
                  <a:schemeClr val="accent5"/>
                </a:solidFill>
              </a:rPr>
              <a:t>sTimulation</a:t>
            </a:r>
            <a:endParaRPr lang="en-US" b="1" dirty="0">
              <a:solidFill>
                <a:schemeClr val="accent5"/>
              </a:solidFill>
            </a:endParaRPr>
          </a:p>
        </p:txBody>
      </p:sp>
      <p:sp>
        <p:nvSpPr>
          <p:cNvPr id="7" name="Slide Number Placeholder 6">
            <a:extLst>
              <a:ext uri="{FF2B5EF4-FFF2-40B4-BE49-F238E27FC236}">
                <a16:creationId xmlns:a16="http://schemas.microsoft.com/office/drawing/2014/main" id="{2B1124EB-4CAD-42BC-A654-A71063F9F54E}"/>
              </a:ext>
            </a:extLst>
          </p:cNvPr>
          <p:cNvSpPr>
            <a:spLocks noGrp="1"/>
          </p:cNvSpPr>
          <p:nvPr>
            <p:ph type="sldNum" sz="quarter" idx="12"/>
          </p:nvPr>
        </p:nvSpPr>
        <p:spPr/>
        <p:txBody>
          <a:bodyPr/>
          <a:lstStyle/>
          <a:p>
            <a:fld id="{8318E0B8-ACAD-458A-8AEF-8D5BAA170496}" type="slidenum">
              <a:rPr lang="en-US" smtClean="0"/>
              <a:t>11</a:t>
            </a:fld>
            <a:endParaRPr lang="en-US"/>
          </a:p>
        </p:txBody>
      </p:sp>
      <p:sp>
        <p:nvSpPr>
          <p:cNvPr id="10" name="TextBox 9">
            <a:extLst>
              <a:ext uri="{FF2B5EF4-FFF2-40B4-BE49-F238E27FC236}">
                <a16:creationId xmlns:a16="http://schemas.microsoft.com/office/drawing/2014/main" id="{0D3EE2BA-BC72-41E7-A9F2-1FFF6C123FEA}"/>
              </a:ext>
            </a:extLst>
          </p:cNvPr>
          <p:cNvSpPr txBox="1"/>
          <p:nvPr/>
        </p:nvSpPr>
        <p:spPr>
          <a:xfrm>
            <a:off x="1930400" y="5198533"/>
            <a:ext cx="8686800" cy="646331"/>
          </a:xfrm>
          <a:prstGeom prst="rect">
            <a:avLst/>
          </a:prstGeom>
          <a:noFill/>
        </p:spPr>
        <p:txBody>
          <a:bodyPr wrap="square" rtlCol="0">
            <a:spAutoFit/>
          </a:bodyPr>
          <a:lstStyle/>
          <a:p>
            <a:r>
              <a:rPr lang="en-US" dirty="0"/>
              <a:t>Link to a video that provides information about the Alpha Stim device** May need to cut and paste link to browser</a:t>
            </a:r>
          </a:p>
        </p:txBody>
      </p:sp>
      <p:sp>
        <p:nvSpPr>
          <p:cNvPr id="11" name="Rectangle 10">
            <a:extLst>
              <a:ext uri="{FF2B5EF4-FFF2-40B4-BE49-F238E27FC236}">
                <a16:creationId xmlns:a16="http://schemas.microsoft.com/office/drawing/2014/main" id="{99EAEFDA-A226-4BF6-ACE6-C15400CF089B}"/>
              </a:ext>
            </a:extLst>
          </p:cNvPr>
          <p:cNvSpPr/>
          <p:nvPr/>
        </p:nvSpPr>
        <p:spPr>
          <a:xfrm>
            <a:off x="3048000" y="2690336"/>
            <a:ext cx="6096000" cy="369332"/>
          </a:xfrm>
          <a:prstGeom prst="rect">
            <a:avLst/>
          </a:prstGeom>
        </p:spPr>
        <p:txBody>
          <a:bodyPr>
            <a:spAutoFit/>
          </a:bodyPr>
          <a:lstStyle/>
          <a:p>
            <a:r>
              <a:rPr lang="en-US"/>
              <a:t>https://youtu.be/d-patvoAGkI</a:t>
            </a:r>
            <a:endParaRPr lang="en-US" dirty="0"/>
          </a:p>
        </p:txBody>
      </p:sp>
      <p:pic>
        <p:nvPicPr>
          <p:cNvPr id="6" name="Audio 5">
            <a:hlinkClick r:id="" action="ppaction://media"/>
            <a:extLst>
              <a:ext uri="{FF2B5EF4-FFF2-40B4-BE49-F238E27FC236}">
                <a16:creationId xmlns:a16="http://schemas.microsoft.com/office/drawing/2014/main" id="{40FF2CC1-A704-4C73-8B9B-EFA191535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9904442"/>
      </p:ext>
    </p:extLst>
  </p:cSld>
  <p:clrMapOvr>
    <a:masterClrMapping/>
  </p:clrMapOvr>
  <mc:AlternateContent xmlns:mc="http://schemas.openxmlformats.org/markup-compatibility/2006">
    <mc:Choice xmlns:p14="http://schemas.microsoft.com/office/powerpoint/2010/main" Requires="p14">
      <p:transition spd="slow" p14:dur="2000" advTm="27306"/>
    </mc:Choice>
    <mc:Fallback>
      <p:transition spd="slow" advTm="2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D325-C251-4C12-A08A-3680AE8F86E3}"/>
              </a:ext>
            </a:extLst>
          </p:cNvPr>
          <p:cNvSpPr>
            <a:spLocks noGrp="1"/>
          </p:cNvSpPr>
          <p:nvPr>
            <p:ph type="title"/>
          </p:nvPr>
        </p:nvSpPr>
        <p:spPr>
          <a:xfrm>
            <a:off x="685801" y="609601"/>
            <a:ext cx="10131425" cy="800100"/>
          </a:xfrm>
        </p:spPr>
        <p:txBody>
          <a:bodyPr/>
          <a:lstStyle/>
          <a:p>
            <a:r>
              <a:rPr lang="en-US" b="1" dirty="0">
                <a:solidFill>
                  <a:schemeClr val="accent5"/>
                </a:solidFill>
              </a:rPr>
              <a:t>Statistics about cam use in those with </a:t>
            </a:r>
            <a:r>
              <a:rPr lang="en-US" b="1" dirty="0" err="1">
                <a:solidFill>
                  <a:schemeClr val="accent5"/>
                </a:solidFill>
              </a:rPr>
              <a:t>Ptsd</a:t>
            </a:r>
            <a:endParaRPr lang="en-US" b="1" dirty="0">
              <a:solidFill>
                <a:schemeClr val="accent5"/>
              </a:solidFill>
            </a:endParaRPr>
          </a:p>
        </p:txBody>
      </p:sp>
      <p:sp>
        <p:nvSpPr>
          <p:cNvPr id="3" name="Text Placeholder 2">
            <a:extLst>
              <a:ext uri="{FF2B5EF4-FFF2-40B4-BE49-F238E27FC236}">
                <a16:creationId xmlns:a16="http://schemas.microsoft.com/office/drawing/2014/main" id="{93DF9D6A-BEC4-412D-95C3-6182F7132C0D}"/>
              </a:ext>
            </a:extLst>
          </p:cNvPr>
          <p:cNvSpPr>
            <a:spLocks noGrp="1"/>
          </p:cNvSpPr>
          <p:nvPr>
            <p:ph type="body" idx="1"/>
          </p:nvPr>
        </p:nvSpPr>
        <p:spPr>
          <a:xfrm>
            <a:off x="618070" y="1527441"/>
            <a:ext cx="4709054" cy="482600"/>
          </a:xfrm>
        </p:spPr>
        <p:txBody>
          <a:bodyPr/>
          <a:lstStyle/>
          <a:p>
            <a:r>
              <a:rPr lang="en-US" dirty="0">
                <a:solidFill>
                  <a:schemeClr val="accent5"/>
                </a:solidFill>
              </a:rPr>
              <a:t>Veterans with PTSD</a:t>
            </a:r>
            <a:r>
              <a:rPr lang="en-US" dirty="0"/>
              <a:t>	</a:t>
            </a:r>
          </a:p>
        </p:txBody>
      </p:sp>
      <p:sp>
        <p:nvSpPr>
          <p:cNvPr id="4" name="Content Placeholder 3">
            <a:extLst>
              <a:ext uri="{FF2B5EF4-FFF2-40B4-BE49-F238E27FC236}">
                <a16:creationId xmlns:a16="http://schemas.microsoft.com/office/drawing/2014/main" id="{19A341ED-2BF8-449B-BB20-0984113C494E}"/>
              </a:ext>
            </a:extLst>
          </p:cNvPr>
          <p:cNvSpPr>
            <a:spLocks noGrp="1"/>
          </p:cNvSpPr>
          <p:nvPr>
            <p:ph sz="half" idx="2"/>
          </p:nvPr>
        </p:nvSpPr>
        <p:spPr>
          <a:xfrm>
            <a:off x="330201" y="2197631"/>
            <a:ext cx="4996923" cy="1562099"/>
          </a:xfrm>
        </p:spPr>
        <p:txBody>
          <a:bodyPr>
            <a:normAutofit fontScale="92500" lnSpcReduction="10000"/>
          </a:bodyPr>
          <a:lstStyle/>
          <a:p>
            <a:pPr>
              <a:buFont typeface="Wingdings" panose="05000000000000000000" pitchFamily="2" charset="2"/>
              <a:buChar char="ü"/>
            </a:pPr>
            <a:r>
              <a:rPr lang="en-US" dirty="0"/>
              <a:t>Veterans who were diagnosed with PTSD were 25% more likely than veterans not diagnosed with PTSD to utilize CAM</a:t>
            </a:r>
          </a:p>
          <a:p>
            <a:pPr>
              <a:buFont typeface="Wingdings" panose="05000000000000000000" pitchFamily="2" charset="2"/>
              <a:buChar char="ü"/>
            </a:pPr>
            <a:r>
              <a:rPr lang="en-US" dirty="0"/>
              <a:t>In research considering older veterans, PTSD diagnosis was more common in CAM users</a:t>
            </a:r>
          </a:p>
          <a:p>
            <a:pPr>
              <a:buFont typeface="Wingdings" panose="05000000000000000000" pitchFamily="2" charset="2"/>
              <a:buChar char="ü"/>
            </a:pPr>
            <a:endParaRPr lang="en-US" dirty="0"/>
          </a:p>
        </p:txBody>
      </p:sp>
      <p:sp>
        <p:nvSpPr>
          <p:cNvPr id="5" name="Text Placeholder 4">
            <a:extLst>
              <a:ext uri="{FF2B5EF4-FFF2-40B4-BE49-F238E27FC236}">
                <a16:creationId xmlns:a16="http://schemas.microsoft.com/office/drawing/2014/main" id="{3A51F205-6BE0-4FBF-8394-95FED74FAAF8}"/>
              </a:ext>
            </a:extLst>
          </p:cNvPr>
          <p:cNvSpPr>
            <a:spLocks noGrp="1"/>
          </p:cNvSpPr>
          <p:nvPr>
            <p:ph type="body" sz="quarter" idx="3"/>
          </p:nvPr>
        </p:nvSpPr>
        <p:spPr>
          <a:xfrm>
            <a:off x="5975883" y="1409701"/>
            <a:ext cx="4995333" cy="948796"/>
          </a:xfrm>
        </p:spPr>
        <p:txBody>
          <a:bodyPr/>
          <a:lstStyle/>
          <a:p>
            <a:r>
              <a:rPr lang="en-US" dirty="0">
                <a:solidFill>
                  <a:schemeClr val="accent5"/>
                </a:solidFill>
              </a:rPr>
              <a:t>Non-Veteran PTSD or Mixture of Veterans and Civilians</a:t>
            </a:r>
          </a:p>
        </p:txBody>
      </p:sp>
      <p:sp>
        <p:nvSpPr>
          <p:cNvPr id="6" name="Content Placeholder 5">
            <a:extLst>
              <a:ext uri="{FF2B5EF4-FFF2-40B4-BE49-F238E27FC236}">
                <a16:creationId xmlns:a16="http://schemas.microsoft.com/office/drawing/2014/main" id="{A4C31FB0-C8EE-4629-BB88-EBF46307FDDB}"/>
              </a:ext>
            </a:extLst>
          </p:cNvPr>
          <p:cNvSpPr>
            <a:spLocks noGrp="1"/>
          </p:cNvSpPr>
          <p:nvPr>
            <p:ph sz="quarter" idx="4"/>
          </p:nvPr>
        </p:nvSpPr>
        <p:spPr>
          <a:xfrm>
            <a:off x="5975882" y="2482850"/>
            <a:ext cx="4995334" cy="2336799"/>
          </a:xfrm>
        </p:spPr>
        <p:txBody>
          <a:bodyPr>
            <a:normAutofit fontScale="92500" lnSpcReduction="10000"/>
          </a:bodyPr>
          <a:lstStyle/>
          <a:p>
            <a:pPr>
              <a:buFont typeface="Wingdings" panose="05000000000000000000" pitchFamily="2" charset="2"/>
              <a:buChar char="ü"/>
            </a:pPr>
            <a:r>
              <a:rPr lang="en-US" dirty="0"/>
              <a:t>Results from the National Comorbidity Survey Replication study indicated that 12.6% of individuals with PTSD utilized provider administered CAM in the past year (</a:t>
            </a:r>
            <a:r>
              <a:rPr lang="en-US" dirty="0" err="1"/>
              <a:t>chiropractics</a:t>
            </a:r>
            <a:r>
              <a:rPr lang="en-US" dirty="0"/>
              <a:t>, groups, acupuncture). </a:t>
            </a:r>
          </a:p>
          <a:p>
            <a:pPr>
              <a:buFont typeface="Wingdings" panose="05000000000000000000" pitchFamily="2" charset="2"/>
              <a:buChar char="ü"/>
            </a:pPr>
            <a:r>
              <a:rPr lang="en-US" dirty="0"/>
              <a:t>In a nationally recognized sample, 39% of those diagnosed with PTSD stated that they had used CAM within the last year to address  emotional and mental health issues. </a:t>
            </a:r>
          </a:p>
        </p:txBody>
      </p:sp>
      <p:sp>
        <p:nvSpPr>
          <p:cNvPr id="7" name="Slide Number Placeholder 6">
            <a:extLst>
              <a:ext uri="{FF2B5EF4-FFF2-40B4-BE49-F238E27FC236}">
                <a16:creationId xmlns:a16="http://schemas.microsoft.com/office/drawing/2014/main" id="{45A18FB8-73F1-457C-9C79-F1A76762FF8A}"/>
              </a:ext>
            </a:extLst>
          </p:cNvPr>
          <p:cNvSpPr>
            <a:spLocks noGrp="1"/>
          </p:cNvSpPr>
          <p:nvPr>
            <p:ph type="sldNum" sz="quarter" idx="12"/>
          </p:nvPr>
        </p:nvSpPr>
        <p:spPr/>
        <p:txBody>
          <a:bodyPr/>
          <a:lstStyle/>
          <a:p>
            <a:fld id="{8318E0B8-ACAD-458A-8AEF-8D5BAA170496}" type="slidenum">
              <a:rPr lang="en-US" smtClean="0"/>
              <a:t>12</a:t>
            </a:fld>
            <a:endParaRPr lang="en-US"/>
          </a:p>
        </p:txBody>
      </p:sp>
      <p:pic>
        <p:nvPicPr>
          <p:cNvPr id="6146" name="Picture 2" descr="List of Alt Meds">
            <a:extLst>
              <a:ext uri="{FF2B5EF4-FFF2-40B4-BE49-F238E27FC236}">
                <a16:creationId xmlns:a16="http://schemas.microsoft.com/office/drawing/2014/main" id="{C4A2DEB5-011F-4577-BD82-2554D6A4D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00" y="3759730"/>
            <a:ext cx="5295713" cy="289798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9E61D8D4-5801-4D79-9789-7368A5276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3168618"/>
      </p:ext>
    </p:extLst>
  </p:cSld>
  <p:clrMapOvr>
    <a:masterClrMapping/>
  </p:clrMapOvr>
  <mc:AlternateContent xmlns:mc="http://schemas.openxmlformats.org/markup-compatibility/2006">
    <mc:Choice xmlns:p14="http://schemas.microsoft.com/office/powerpoint/2010/main" Requires="p14">
      <p:transition spd="slow" p14:dur="2000" advTm="135211"/>
    </mc:Choice>
    <mc:Fallback>
      <p:transition spd="slow" advTm="13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0446A-1189-48D9-993C-CF11B739C3C2}"/>
              </a:ext>
            </a:extLst>
          </p:cNvPr>
          <p:cNvSpPr>
            <a:spLocks noGrp="1"/>
          </p:cNvSpPr>
          <p:nvPr>
            <p:ph type="title"/>
          </p:nvPr>
        </p:nvSpPr>
        <p:spPr>
          <a:xfrm>
            <a:off x="127000" y="355599"/>
            <a:ext cx="11836399" cy="673101"/>
          </a:xfrm>
        </p:spPr>
        <p:txBody>
          <a:bodyPr>
            <a:normAutofit fontScale="90000"/>
          </a:bodyPr>
          <a:lstStyle/>
          <a:p>
            <a:r>
              <a:rPr lang="en-US" sz="3100" b="1" dirty="0">
                <a:solidFill>
                  <a:schemeClr val="accent5"/>
                </a:solidFill>
              </a:rPr>
              <a:t>MEDICATION monotherapy for the treatment of </a:t>
            </a:r>
            <a:r>
              <a:rPr lang="en-US" sz="3100" b="1" dirty="0" err="1">
                <a:solidFill>
                  <a:schemeClr val="accent5"/>
                </a:solidFill>
              </a:rPr>
              <a:t>ptsd</a:t>
            </a:r>
            <a:r>
              <a:rPr lang="en-US" sz="3100" b="1" dirty="0">
                <a:solidFill>
                  <a:schemeClr val="accent5"/>
                </a:solidFill>
              </a:rPr>
              <a:t> by recommendation and strength of evidence</a:t>
            </a:r>
            <a:br>
              <a:rPr lang="en-US" dirty="0"/>
            </a:br>
            <a:endParaRPr lang="en-US" dirty="0"/>
          </a:p>
        </p:txBody>
      </p:sp>
      <p:sp>
        <p:nvSpPr>
          <p:cNvPr id="8" name="Slide Number Placeholder 7">
            <a:extLst>
              <a:ext uri="{FF2B5EF4-FFF2-40B4-BE49-F238E27FC236}">
                <a16:creationId xmlns:a16="http://schemas.microsoft.com/office/drawing/2014/main" id="{B9E6E51B-05F6-48E3-918F-101C027F22BC}"/>
              </a:ext>
            </a:extLst>
          </p:cNvPr>
          <p:cNvSpPr>
            <a:spLocks noGrp="1"/>
          </p:cNvSpPr>
          <p:nvPr>
            <p:ph type="sldNum" sz="quarter" idx="12"/>
          </p:nvPr>
        </p:nvSpPr>
        <p:spPr/>
        <p:txBody>
          <a:bodyPr/>
          <a:lstStyle/>
          <a:p>
            <a:fld id="{8318E0B8-ACAD-458A-8AEF-8D5BAA170496}" type="slidenum">
              <a:rPr lang="en-US" smtClean="0"/>
              <a:t>13</a:t>
            </a:fld>
            <a:endParaRPr lang="en-US" dirty="0"/>
          </a:p>
        </p:txBody>
      </p:sp>
      <p:graphicFrame>
        <p:nvGraphicFramePr>
          <p:cNvPr id="4" name="Content Placeholder 3">
            <a:extLst>
              <a:ext uri="{FF2B5EF4-FFF2-40B4-BE49-F238E27FC236}">
                <a16:creationId xmlns:a16="http://schemas.microsoft.com/office/drawing/2014/main" id="{A6EB55A3-EE4D-432E-9344-563EEA90D1D9}"/>
              </a:ext>
            </a:extLst>
          </p:cNvPr>
          <p:cNvGraphicFramePr>
            <a:graphicFrameLocks noGrp="1"/>
          </p:cNvGraphicFramePr>
          <p:nvPr>
            <p:ph sz="half" idx="2"/>
            <p:extLst>
              <p:ext uri="{D42A27DB-BD31-4B8C-83A1-F6EECF244321}">
                <p14:modId xmlns:p14="http://schemas.microsoft.com/office/powerpoint/2010/main" val="2574872948"/>
              </p:ext>
            </p:extLst>
          </p:nvPr>
        </p:nvGraphicFramePr>
        <p:xfrm>
          <a:off x="228600" y="909497"/>
          <a:ext cx="8826499" cy="5803466"/>
        </p:xfrm>
        <a:graphic>
          <a:graphicData uri="http://schemas.openxmlformats.org/drawingml/2006/table">
            <a:tbl>
              <a:tblPr firstRow="1" bandRow="1">
                <a:tableStyleId>{5C22544A-7EE6-4342-B048-85BDC9FD1C3A}</a:tableStyleId>
              </a:tblPr>
              <a:tblGrid>
                <a:gridCol w="1482200">
                  <a:extLst>
                    <a:ext uri="{9D8B030D-6E8A-4147-A177-3AD203B41FA5}">
                      <a16:colId xmlns:a16="http://schemas.microsoft.com/office/drawing/2014/main" val="2526088037"/>
                    </a:ext>
                  </a:extLst>
                </a:gridCol>
                <a:gridCol w="1468860">
                  <a:extLst>
                    <a:ext uri="{9D8B030D-6E8A-4147-A177-3AD203B41FA5}">
                      <a16:colId xmlns:a16="http://schemas.microsoft.com/office/drawing/2014/main" val="592166887"/>
                    </a:ext>
                  </a:extLst>
                </a:gridCol>
                <a:gridCol w="1498744">
                  <a:extLst>
                    <a:ext uri="{9D8B030D-6E8A-4147-A177-3AD203B41FA5}">
                      <a16:colId xmlns:a16="http://schemas.microsoft.com/office/drawing/2014/main" val="2668569690"/>
                    </a:ext>
                  </a:extLst>
                </a:gridCol>
                <a:gridCol w="1438975">
                  <a:extLst>
                    <a:ext uri="{9D8B030D-6E8A-4147-A177-3AD203B41FA5}">
                      <a16:colId xmlns:a16="http://schemas.microsoft.com/office/drawing/2014/main" val="774491187"/>
                    </a:ext>
                  </a:extLst>
                </a:gridCol>
                <a:gridCol w="1468860">
                  <a:extLst>
                    <a:ext uri="{9D8B030D-6E8A-4147-A177-3AD203B41FA5}">
                      <a16:colId xmlns:a16="http://schemas.microsoft.com/office/drawing/2014/main" val="4064022757"/>
                    </a:ext>
                  </a:extLst>
                </a:gridCol>
                <a:gridCol w="1468860">
                  <a:extLst>
                    <a:ext uri="{9D8B030D-6E8A-4147-A177-3AD203B41FA5}">
                      <a16:colId xmlns:a16="http://schemas.microsoft.com/office/drawing/2014/main" val="2246698963"/>
                    </a:ext>
                  </a:extLst>
                </a:gridCol>
              </a:tblGrid>
              <a:tr h="1117858">
                <a:tc>
                  <a:txBody>
                    <a:bodyPr/>
                    <a:lstStyle/>
                    <a:p>
                      <a:r>
                        <a:rPr lang="en-US" dirty="0"/>
                        <a:t>Level of </a:t>
                      </a:r>
                    </a:p>
                    <a:p>
                      <a:r>
                        <a:rPr lang="en-US" dirty="0"/>
                        <a:t>Evidence</a:t>
                      </a:r>
                    </a:p>
                  </a:txBody>
                  <a:tcPr/>
                </a:tc>
                <a:tc>
                  <a:txBody>
                    <a:bodyPr/>
                    <a:lstStyle/>
                    <a:p>
                      <a:r>
                        <a:rPr lang="en-US" dirty="0"/>
                        <a:t>Recommended For</a:t>
                      </a:r>
                    </a:p>
                  </a:txBody>
                  <a:tcPr/>
                </a:tc>
                <a:tc>
                  <a:txBody>
                    <a:bodyPr/>
                    <a:lstStyle/>
                    <a:p>
                      <a:r>
                        <a:rPr lang="en-US" dirty="0"/>
                        <a:t>Suggest For</a:t>
                      </a:r>
                    </a:p>
                  </a:txBody>
                  <a:tcPr/>
                </a:tc>
                <a:tc>
                  <a:txBody>
                    <a:bodyPr/>
                    <a:lstStyle/>
                    <a:p>
                      <a:r>
                        <a:rPr lang="en-US" dirty="0"/>
                        <a:t>Suggest </a:t>
                      </a:r>
                    </a:p>
                    <a:p>
                      <a:r>
                        <a:rPr lang="en-US" dirty="0"/>
                        <a:t>Against</a:t>
                      </a:r>
                    </a:p>
                  </a:txBody>
                  <a:tcPr/>
                </a:tc>
                <a:tc>
                  <a:txBody>
                    <a:bodyPr/>
                    <a:lstStyle/>
                    <a:p>
                      <a:r>
                        <a:rPr lang="en-US" dirty="0"/>
                        <a:t>Recommend Against</a:t>
                      </a:r>
                    </a:p>
                  </a:txBody>
                  <a:tcPr/>
                </a:tc>
                <a:tc>
                  <a:txBody>
                    <a:bodyPr/>
                    <a:lstStyle/>
                    <a:p>
                      <a:r>
                        <a:rPr lang="en-US" dirty="0"/>
                        <a:t>No Recommendations For or Against</a:t>
                      </a:r>
                    </a:p>
                  </a:txBody>
                  <a:tcPr/>
                </a:tc>
                <a:extLst>
                  <a:ext uri="{0D108BD9-81ED-4DB2-BD59-A6C34878D82A}">
                    <a16:rowId xmlns:a16="http://schemas.microsoft.com/office/drawing/2014/main" val="4187370639"/>
                  </a:ext>
                </a:extLst>
              </a:tr>
              <a:tr h="1461814">
                <a:tc>
                  <a:txBody>
                    <a:bodyPr/>
                    <a:lstStyle/>
                    <a:p>
                      <a:endParaRPr lang="en-US" dirty="0">
                        <a:solidFill>
                          <a:schemeClr val="bg2">
                            <a:lumMod val="60000"/>
                            <a:lumOff val="40000"/>
                          </a:schemeClr>
                        </a:solidFill>
                      </a:endParaRPr>
                    </a:p>
                    <a:p>
                      <a:r>
                        <a:rPr lang="en-US" b="1" dirty="0">
                          <a:solidFill>
                            <a:schemeClr val="bg1">
                              <a:lumMod val="65000"/>
                              <a:lumOff val="35000"/>
                            </a:schemeClr>
                          </a:solidFill>
                        </a:rPr>
                        <a:t>MODERATE</a:t>
                      </a:r>
                    </a:p>
                  </a:txBody>
                  <a:tcPr/>
                </a:tc>
                <a:tc>
                  <a:txBody>
                    <a:bodyPr/>
                    <a:lstStyle/>
                    <a:p>
                      <a:r>
                        <a:rPr lang="en-US" sz="1600" dirty="0">
                          <a:solidFill>
                            <a:schemeClr val="bg2">
                              <a:lumMod val="60000"/>
                              <a:lumOff val="40000"/>
                            </a:schemeClr>
                          </a:solidFill>
                        </a:rPr>
                        <a:t>Sertraline</a:t>
                      </a:r>
                    </a:p>
                    <a:p>
                      <a:r>
                        <a:rPr lang="en-US" sz="1600" dirty="0">
                          <a:solidFill>
                            <a:schemeClr val="bg2">
                              <a:lumMod val="60000"/>
                              <a:lumOff val="40000"/>
                            </a:schemeClr>
                          </a:solidFill>
                        </a:rPr>
                        <a:t>Paroxetine</a:t>
                      </a:r>
                    </a:p>
                    <a:p>
                      <a:r>
                        <a:rPr lang="en-US" sz="1600" dirty="0">
                          <a:solidFill>
                            <a:schemeClr val="bg2">
                              <a:lumMod val="60000"/>
                              <a:lumOff val="40000"/>
                            </a:schemeClr>
                          </a:solidFill>
                        </a:rPr>
                        <a:t>Fluoxetine</a:t>
                      </a:r>
                    </a:p>
                    <a:p>
                      <a:r>
                        <a:rPr lang="en-US" sz="1600" dirty="0">
                          <a:solidFill>
                            <a:schemeClr val="bg2">
                              <a:lumMod val="60000"/>
                              <a:lumOff val="40000"/>
                            </a:schemeClr>
                          </a:solidFill>
                        </a:rPr>
                        <a:t>Venlafaxine</a:t>
                      </a:r>
                    </a:p>
                  </a:txBody>
                  <a:tcPr/>
                </a:tc>
                <a:tc>
                  <a:txBody>
                    <a:bodyPr/>
                    <a:lstStyle/>
                    <a:p>
                      <a:endParaRPr lang="en-US" sz="1600" dirty="0">
                        <a:solidFill>
                          <a:schemeClr val="bg2">
                            <a:lumMod val="60000"/>
                            <a:lumOff val="40000"/>
                          </a:schemeClr>
                        </a:solidFill>
                      </a:endParaRPr>
                    </a:p>
                  </a:txBody>
                  <a:tcPr/>
                </a:tc>
                <a:tc>
                  <a:txBody>
                    <a:bodyPr/>
                    <a:lstStyle/>
                    <a:p>
                      <a:r>
                        <a:rPr lang="en-US" sz="1600" dirty="0">
                          <a:solidFill>
                            <a:schemeClr val="bg2">
                              <a:lumMod val="60000"/>
                              <a:lumOff val="40000"/>
                            </a:schemeClr>
                          </a:solidFill>
                        </a:rPr>
                        <a:t>Prazosin (except in PTSD related nightmares)</a:t>
                      </a:r>
                    </a:p>
                  </a:txBody>
                  <a:tcPr/>
                </a:tc>
                <a:tc>
                  <a:txBody>
                    <a:bodyPr/>
                    <a:lstStyle/>
                    <a:p>
                      <a:endParaRPr lang="en-US" sz="1600" dirty="0">
                        <a:solidFill>
                          <a:schemeClr val="bg2">
                            <a:lumMod val="60000"/>
                            <a:lumOff val="40000"/>
                          </a:schemeClr>
                        </a:solidFill>
                      </a:endParaRPr>
                    </a:p>
                  </a:txBody>
                  <a:tcPr/>
                </a:tc>
                <a:tc>
                  <a:txBody>
                    <a:bodyPr/>
                    <a:lstStyle/>
                    <a:p>
                      <a:r>
                        <a:rPr lang="en-US" sz="1600" dirty="0">
                          <a:solidFill>
                            <a:schemeClr val="bg2">
                              <a:lumMod val="60000"/>
                              <a:lumOff val="40000"/>
                            </a:schemeClr>
                          </a:solidFill>
                        </a:rPr>
                        <a:t>Prazosin for the treatment of PTSD associated nightmares</a:t>
                      </a:r>
                    </a:p>
                  </a:txBody>
                  <a:tcPr/>
                </a:tc>
                <a:extLst>
                  <a:ext uri="{0D108BD9-81ED-4DB2-BD59-A6C34878D82A}">
                    <a16:rowId xmlns:a16="http://schemas.microsoft.com/office/drawing/2014/main" val="3449801669"/>
                  </a:ext>
                </a:extLst>
              </a:tr>
              <a:tr h="1232510">
                <a:tc>
                  <a:txBody>
                    <a:bodyPr/>
                    <a:lstStyle/>
                    <a:p>
                      <a:endParaRPr lang="en-US" dirty="0">
                        <a:solidFill>
                          <a:schemeClr val="bg2">
                            <a:lumMod val="60000"/>
                            <a:lumOff val="40000"/>
                          </a:schemeClr>
                        </a:solidFill>
                      </a:endParaRPr>
                    </a:p>
                    <a:p>
                      <a:r>
                        <a:rPr lang="en-US" b="1" dirty="0">
                          <a:solidFill>
                            <a:schemeClr val="bg1">
                              <a:lumMod val="65000"/>
                              <a:lumOff val="35000"/>
                            </a:schemeClr>
                          </a:solidFill>
                        </a:rPr>
                        <a:t>LOW</a:t>
                      </a:r>
                    </a:p>
                  </a:txBody>
                  <a:tcPr/>
                </a:tc>
                <a:tc>
                  <a:txBody>
                    <a:bodyPr/>
                    <a:lstStyle/>
                    <a:p>
                      <a:endParaRPr lang="en-US" sz="1600" dirty="0">
                        <a:solidFill>
                          <a:schemeClr val="bg2">
                            <a:lumMod val="60000"/>
                            <a:lumOff val="40000"/>
                          </a:schemeClr>
                        </a:solidFill>
                      </a:endParaRPr>
                    </a:p>
                  </a:txBody>
                  <a:tcPr/>
                </a:tc>
                <a:tc>
                  <a:txBody>
                    <a:bodyPr/>
                    <a:lstStyle/>
                    <a:p>
                      <a:r>
                        <a:rPr lang="en-US" sz="1600" dirty="0">
                          <a:solidFill>
                            <a:schemeClr val="bg2">
                              <a:lumMod val="60000"/>
                              <a:lumOff val="40000"/>
                            </a:schemeClr>
                          </a:solidFill>
                        </a:rPr>
                        <a:t>Nefazodone</a:t>
                      </a:r>
                    </a:p>
                    <a:p>
                      <a:r>
                        <a:rPr lang="en-US" sz="1600" dirty="0">
                          <a:solidFill>
                            <a:schemeClr val="bg2">
                              <a:lumMod val="60000"/>
                              <a:lumOff val="40000"/>
                            </a:schemeClr>
                          </a:solidFill>
                        </a:rPr>
                        <a:t>(serious potential toxicity)</a:t>
                      </a:r>
                    </a:p>
                  </a:txBody>
                  <a:tcPr/>
                </a:tc>
                <a:tc>
                  <a:txBody>
                    <a:bodyPr/>
                    <a:lstStyle/>
                    <a:p>
                      <a:r>
                        <a:rPr lang="en-US" sz="1600" dirty="0">
                          <a:solidFill>
                            <a:schemeClr val="bg2">
                              <a:lumMod val="60000"/>
                              <a:lumOff val="40000"/>
                            </a:schemeClr>
                          </a:solidFill>
                        </a:rPr>
                        <a:t>Quetiapine</a:t>
                      </a:r>
                    </a:p>
                    <a:p>
                      <a:r>
                        <a:rPr lang="en-US" sz="1600" dirty="0" err="1">
                          <a:solidFill>
                            <a:schemeClr val="bg2">
                              <a:lumMod val="60000"/>
                              <a:lumOff val="40000"/>
                            </a:schemeClr>
                          </a:solidFill>
                        </a:rPr>
                        <a:t>Olanzipine</a:t>
                      </a:r>
                      <a:endParaRPr lang="en-US" sz="1600" dirty="0">
                        <a:solidFill>
                          <a:schemeClr val="bg2">
                            <a:lumMod val="60000"/>
                            <a:lumOff val="40000"/>
                          </a:schemeClr>
                        </a:solidFill>
                      </a:endParaRPr>
                    </a:p>
                    <a:p>
                      <a:r>
                        <a:rPr lang="en-US" sz="1600" dirty="0">
                          <a:solidFill>
                            <a:schemeClr val="bg2">
                              <a:lumMod val="60000"/>
                              <a:lumOff val="40000"/>
                            </a:schemeClr>
                          </a:solidFill>
                        </a:rPr>
                        <a:t>Citalopram</a:t>
                      </a:r>
                    </a:p>
                    <a:p>
                      <a:r>
                        <a:rPr lang="en-US" sz="1600" dirty="0">
                          <a:solidFill>
                            <a:schemeClr val="bg2">
                              <a:lumMod val="60000"/>
                              <a:lumOff val="40000"/>
                            </a:schemeClr>
                          </a:solidFill>
                        </a:rPr>
                        <a:t>Amitriptyline</a:t>
                      </a:r>
                    </a:p>
                  </a:txBody>
                  <a:tcPr/>
                </a:tc>
                <a:tc>
                  <a:txBody>
                    <a:bodyPr/>
                    <a:lstStyle/>
                    <a:p>
                      <a:r>
                        <a:rPr lang="en-US" sz="1600" dirty="0">
                          <a:solidFill>
                            <a:schemeClr val="bg2">
                              <a:lumMod val="60000"/>
                              <a:lumOff val="40000"/>
                            </a:schemeClr>
                          </a:solidFill>
                        </a:rPr>
                        <a:t>Divalproex</a:t>
                      </a:r>
                    </a:p>
                    <a:p>
                      <a:r>
                        <a:rPr lang="en-US" sz="1600" dirty="0">
                          <a:solidFill>
                            <a:schemeClr val="bg2">
                              <a:lumMod val="60000"/>
                              <a:lumOff val="40000"/>
                            </a:schemeClr>
                          </a:solidFill>
                        </a:rPr>
                        <a:t>Tiagabine</a:t>
                      </a:r>
                    </a:p>
                    <a:p>
                      <a:r>
                        <a:rPr lang="en-US" sz="1600" dirty="0" err="1">
                          <a:solidFill>
                            <a:schemeClr val="bg2">
                              <a:lumMod val="60000"/>
                              <a:lumOff val="40000"/>
                            </a:schemeClr>
                          </a:solidFill>
                        </a:rPr>
                        <a:t>Guanficine</a:t>
                      </a:r>
                      <a:endParaRPr lang="en-US" sz="1600" dirty="0">
                        <a:solidFill>
                          <a:schemeClr val="bg2">
                            <a:lumMod val="60000"/>
                            <a:lumOff val="40000"/>
                          </a:schemeClr>
                        </a:solidFill>
                      </a:endParaRPr>
                    </a:p>
                  </a:txBody>
                  <a:tcPr/>
                </a:tc>
                <a:tc>
                  <a:txBody>
                    <a:bodyPr/>
                    <a:lstStyle/>
                    <a:p>
                      <a:r>
                        <a:rPr lang="en-US" sz="1600" dirty="0">
                          <a:solidFill>
                            <a:schemeClr val="bg2">
                              <a:lumMod val="60000"/>
                              <a:lumOff val="40000"/>
                            </a:schemeClr>
                          </a:solidFill>
                        </a:rPr>
                        <a:t>Eszopiclone</a:t>
                      </a:r>
                    </a:p>
                  </a:txBody>
                  <a:tcPr/>
                </a:tc>
                <a:extLst>
                  <a:ext uri="{0D108BD9-81ED-4DB2-BD59-A6C34878D82A}">
                    <a16:rowId xmlns:a16="http://schemas.microsoft.com/office/drawing/2014/main" val="2704575901"/>
                  </a:ext>
                </a:extLst>
              </a:tr>
              <a:tr h="1920422">
                <a:tc>
                  <a:txBody>
                    <a:bodyPr/>
                    <a:lstStyle/>
                    <a:p>
                      <a:endParaRPr lang="en-US" dirty="0">
                        <a:solidFill>
                          <a:schemeClr val="bg2">
                            <a:lumMod val="60000"/>
                            <a:lumOff val="40000"/>
                          </a:schemeClr>
                        </a:solidFill>
                      </a:endParaRPr>
                    </a:p>
                    <a:p>
                      <a:r>
                        <a:rPr lang="en-US" b="1" dirty="0">
                          <a:solidFill>
                            <a:schemeClr val="bg1">
                              <a:lumMod val="65000"/>
                              <a:lumOff val="35000"/>
                            </a:schemeClr>
                          </a:solidFill>
                        </a:rPr>
                        <a:t>VERY LOW</a:t>
                      </a:r>
                    </a:p>
                  </a:txBody>
                  <a:tcPr/>
                </a:tc>
                <a:tc>
                  <a:txBody>
                    <a:bodyPr/>
                    <a:lstStyle/>
                    <a:p>
                      <a:endParaRPr lang="en-US" sz="1600" dirty="0">
                        <a:solidFill>
                          <a:schemeClr val="bg2">
                            <a:lumMod val="60000"/>
                            <a:lumOff val="40000"/>
                          </a:schemeClr>
                        </a:solidFill>
                      </a:endParaRPr>
                    </a:p>
                  </a:txBody>
                  <a:tcPr/>
                </a:tc>
                <a:tc>
                  <a:txBody>
                    <a:bodyPr/>
                    <a:lstStyle/>
                    <a:p>
                      <a:r>
                        <a:rPr lang="en-US" sz="1600" dirty="0">
                          <a:solidFill>
                            <a:schemeClr val="bg2">
                              <a:lumMod val="60000"/>
                              <a:lumOff val="40000"/>
                            </a:schemeClr>
                          </a:solidFill>
                        </a:rPr>
                        <a:t>Imipramine</a:t>
                      </a:r>
                    </a:p>
                    <a:p>
                      <a:r>
                        <a:rPr lang="en-US" sz="1600" dirty="0">
                          <a:solidFill>
                            <a:schemeClr val="bg2">
                              <a:lumMod val="60000"/>
                              <a:lumOff val="40000"/>
                            </a:schemeClr>
                          </a:solidFill>
                        </a:rPr>
                        <a:t>Phenelzine (serious potential toxicity)</a:t>
                      </a:r>
                    </a:p>
                    <a:p>
                      <a:endParaRPr lang="en-US" sz="1600" dirty="0">
                        <a:solidFill>
                          <a:schemeClr val="bg2">
                            <a:lumMod val="60000"/>
                            <a:lumOff val="40000"/>
                          </a:schemeClr>
                        </a:solidFill>
                      </a:endParaRPr>
                    </a:p>
                  </a:txBody>
                  <a:tcPr/>
                </a:tc>
                <a:tc>
                  <a:txBody>
                    <a:bodyPr/>
                    <a:lstStyle/>
                    <a:p>
                      <a:r>
                        <a:rPr lang="en-US" sz="1600" dirty="0">
                          <a:solidFill>
                            <a:schemeClr val="bg2">
                              <a:lumMod val="60000"/>
                              <a:lumOff val="40000"/>
                            </a:schemeClr>
                          </a:solidFill>
                        </a:rPr>
                        <a:t>Lamotrigine</a:t>
                      </a:r>
                    </a:p>
                    <a:p>
                      <a:r>
                        <a:rPr lang="en-US" sz="1600" dirty="0">
                          <a:solidFill>
                            <a:schemeClr val="bg2">
                              <a:lumMod val="60000"/>
                              <a:lumOff val="40000"/>
                            </a:schemeClr>
                          </a:solidFill>
                        </a:rPr>
                        <a:t>Topiramate</a:t>
                      </a:r>
                    </a:p>
                    <a:p>
                      <a:endParaRPr lang="en-US" sz="1600" dirty="0">
                        <a:solidFill>
                          <a:schemeClr val="bg2">
                            <a:lumMod val="60000"/>
                            <a:lumOff val="40000"/>
                          </a:schemeClr>
                        </a:solidFill>
                      </a:endParaRPr>
                    </a:p>
                  </a:txBody>
                  <a:tcPr/>
                </a:tc>
                <a:tc>
                  <a:txBody>
                    <a:bodyPr/>
                    <a:lstStyle/>
                    <a:p>
                      <a:r>
                        <a:rPr lang="en-US" sz="1600" dirty="0" err="1">
                          <a:solidFill>
                            <a:schemeClr val="bg2">
                              <a:lumMod val="60000"/>
                              <a:lumOff val="40000"/>
                            </a:schemeClr>
                          </a:solidFill>
                        </a:rPr>
                        <a:t>Resperidone</a:t>
                      </a:r>
                      <a:endParaRPr lang="en-US" sz="1600" dirty="0">
                        <a:solidFill>
                          <a:schemeClr val="bg2">
                            <a:lumMod val="60000"/>
                            <a:lumOff val="40000"/>
                          </a:schemeClr>
                        </a:solidFill>
                      </a:endParaRPr>
                    </a:p>
                    <a:p>
                      <a:r>
                        <a:rPr lang="en-US" sz="1600" dirty="0">
                          <a:solidFill>
                            <a:schemeClr val="bg2">
                              <a:lumMod val="60000"/>
                              <a:lumOff val="40000"/>
                            </a:schemeClr>
                          </a:solidFill>
                        </a:rPr>
                        <a:t>Benzodiazepines</a:t>
                      </a:r>
                    </a:p>
                    <a:p>
                      <a:r>
                        <a:rPr lang="en-US" sz="1600" dirty="0">
                          <a:solidFill>
                            <a:schemeClr val="bg2">
                              <a:lumMod val="60000"/>
                              <a:lumOff val="40000"/>
                            </a:schemeClr>
                          </a:solidFill>
                        </a:rPr>
                        <a:t>D-</a:t>
                      </a:r>
                      <a:r>
                        <a:rPr lang="en-US" sz="1600" dirty="0" err="1">
                          <a:solidFill>
                            <a:schemeClr val="bg2">
                              <a:lumMod val="60000"/>
                              <a:lumOff val="40000"/>
                            </a:schemeClr>
                          </a:solidFill>
                        </a:rPr>
                        <a:t>cycloserine</a:t>
                      </a:r>
                      <a:endParaRPr lang="en-US" sz="1600" dirty="0">
                        <a:solidFill>
                          <a:schemeClr val="bg2">
                            <a:lumMod val="60000"/>
                            <a:lumOff val="40000"/>
                          </a:schemeClr>
                        </a:solidFill>
                      </a:endParaRPr>
                    </a:p>
                    <a:p>
                      <a:r>
                        <a:rPr lang="en-US" sz="1600" dirty="0" err="1">
                          <a:solidFill>
                            <a:schemeClr val="bg2">
                              <a:lumMod val="60000"/>
                              <a:lumOff val="40000"/>
                            </a:schemeClr>
                          </a:solidFill>
                        </a:rPr>
                        <a:t>Hydrocortizone</a:t>
                      </a:r>
                      <a:endParaRPr lang="en-US" sz="1600" dirty="0">
                        <a:solidFill>
                          <a:schemeClr val="bg2">
                            <a:lumMod val="60000"/>
                            <a:lumOff val="40000"/>
                          </a:schemeClr>
                        </a:solidFill>
                      </a:endParaRPr>
                    </a:p>
                    <a:p>
                      <a:r>
                        <a:rPr lang="en-US" sz="1600" dirty="0">
                          <a:solidFill>
                            <a:schemeClr val="bg2">
                              <a:lumMod val="60000"/>
                              <a:lumOff val="40000"/>
                            </a:schemeClr>
                          </a:solidFill>
                        </a:rPr>
                        <a:t>Ketamine</a:t>
                      </a:r>
                    </a:p>
                  </a:txBody>
                  <a:tcPr/>
                </a:tc>
                <a:tc>
                  <a:txBody>
                    <a:bodyPr/>
                    <a:lstStyle/>
                    <a:p>
                      <a:r>
                        <a:rPr lang="en-US" sz="1600" dirty="0" err="1">
                          <a:solidFill>
                            <a:schemeClr val="bg2">
                              <a:lumMod val="60000"/>
                              <a:lumOff val="40000"/>
                            </a:schemeClr>
                          </a:solidFill>
                        </a:rPr>
                        <a:t>Buproprion</a:t>
                      </a:r>
                      <a:endParaRPr lang="en-US" sz="1600" dirty="0">
                        <a:solidFill>
                          <a:schemeClr val="bg2">
                            <a:lumMod val="60000"/>
                            <a:lumOff val="40000"/>
                          </a:schemeClr>
                        </a:solidFill>
                      </a:endParaRPr>
                    </a:p>
                    <a:p>
                      <a:r>
                        <a:rPr lang="en-US" sz="1600" dirty="0">
                          <a:solidFill>
                            <a:schemeClr val="bg2">
                              <a:lumMod val="60000"/>
                              <a:lumOff val="40000"/>
                            </a:schemeClr>
                          </a:solidFill>
                        </a:rPr>
                        <a:t>Desipramine</a:t>
                      </a:r>
                    </a:p>
                    <a:p>
                      <a:r>
                        <a:rPr lang="en-US" sz="1600" dirty="0">
                          <a:solidFill>
                            <a:schemeClr val="bg2">
                              <a:lumMod val="60000"/>
                              <a:lumOff val="40000"/>
                            </a:schemeClr>
                          </a:solidFill>
                        </a:rPr>
                        <a:t>D-serine</a:t>
                      </a:r>
                    </a:p>
                    <a:p>
                      <a:r>
                        <a:rPr lang="en-US" sz="1600" dirty="0">
                          <a:solidFill>
                            <a:schemeClr val="bg2">
                              <a:lumMod val="60000"/>
                              <a:lumOff val="40000"/>
                            </a:schemeClr>
                          </a:solidFill>
                        </a:rPr>
                        <a:t>Escitalopram</a:t>
                      </a:r>
                    </a:p>
                    <a:p>
                      <a:r>
                        <a:rPr lang="en-US" sz="1600" dirty="0">
                          <a:solidFill>
                            <a:schemeClr val="bg2">
                              <a:lumMod val="60000"/>
                              <a:lumOff val="40000"/>
                            </a:schemeClr>
                          </a:solidFill>
                        </a:rPr>
                        <a:t>Mirtazapine</a:t>
                      </a:r>
                    </a:p>
                  </a:txBody>
                  <a:tcPr/>
                </a:tc>
                <a:extLst>
                  <a:ext uri="{0D108BD9-81ED-4DB2-BD59-A6C34878D82A}">
                    <a16:rowId xmlns:a16="http://schemas.microsoft.com/office/drawing/2014/main" val="1489820418"/>
                  </a:ext>
                </a:extLst>
              </a:tr>
            </a:tbl>
          </a:graphicData>
        </a:graphic>
      </p:graphicFrame>
      <p:sp>
        <p:nvSpPr>
          <p:cNvPr id="11" name="TextBox 10">
            <a:extLst>
              <a:ext uri="{FF2B5EF4-FFF2-40B4-BE49-F238E27FC236}">
                <a16:creationId xmlns:a16="http://schemas.microsoft.com/office/drawing/2014/main" id="{0F4AA79C-8470-4D2F-9333-4F253C7487AB}"/>
              </a:ext>
            </a:extLst>
          </p:cNvPr>
          <p:cNvSpPr txBox="1"/>
          <p:nvPr/>
        </p:nvSpPr>
        <p:spPr>
          <a:xfrm>
            <a:off x="9321799" y="909497"/>
            <a:ext cx="2641599" cy="4801314"/>
          </a:xfrm>
          <a:prstGeom prst="rect">
            <a:avLst/>
          </a:prstGeom>
          <a:solidFill>
            <a:schemeClr val="tx1">
              <a:lumMod val="95000"/>
            </a:schemeClr>
          </a:solidFill>
        </p:spPr>
        <p:txBody>
          <a:bodyPr wrap="square" rtlCol="0">
            <a:spAutoFit/>
          </a:bodyPr>
          <a:lstStyle/>
          <a:p>
            <a:r>
              <a:rPr lang="en-US" b="1">
                <a:solidFill>
                  <a:schemeClr val="bg2">
                    <a:lumMod val="60000"/>
                    <a:lumOff val="40000"/>
                  </a:schemeClr>
                </a:solidFill>
              </a:rPr>
              <a:t>No Data/ No recommendation for or against: </a:t>
            </a:r>
            <a:endParaRPr lang="en-US"/>
          </a:p>
          <a:p>
            <a:pPr marL="285750" indent="-285750">
              <a:buFont typeface="Courier New" panose="02070309020205020404" pitchFamily="49" charset="0"/>
              <a:buChar char="o"/>
            </a:pPr>
            <a:r>
              <a:rPr lang="en-US">
                <a:solidFill>
                  <a:schemeClr val="accent2">
                    <a:lumMod val="75000"/>
                  </a:schemeClr>
                </a:solidFill>
              </a:rPr>
              <a:t>Doxepin</a:t>
            </a:r>
          </a:p>
          <a:p>
            <a:pPr marL="285750" indent="-285750">
              <a:buFont typeface="Courier New" panose="02070309020205020404" pitchFamily="49" charset="0"/>
              <a:buChar char="o"/>
            </a:pPr>
            <a:r>
              <a:rPr lang="en-US">
                <a:solidFill>
                  <a:schemeClr val="accent2">
                    <a:lumMod val="75000"/>
                  </a:schemeClr>
                </a:solidFill>
              </a:rPr>
              <a:t>Duloxetine</a:t>
            </a:r>
          </a:p>
          <a:p>
            <a:pPr marL="285750" indent="-285750">
              <a:buFont typeface="Courier New" panose="02070309020205020404" pitchFamily="49" charset="0"/>
              <a:buChar char="o"/>
            </a:pPr>
            <a:r>
              <a:rPr lang="en-US">
                <a:solidFill>
                  <a:schemeClr val="accent2">
                    <a:lumMod val="75000"/>
                  </a:schemeClr>
                </a:solidFill>
              </a:rPr>
              <a:t>Desvenlafaxine</a:t>
            </a:r>
          </a:p>
          <a:p>
            <a:pPr marL="285750" indent="-285750">
              <a:buFont typeface="Courier New" panose="02070309020205020404" pitchFamily="49" charset="0"/>
              <a:buChar char="o"/>
            </a:pPr>
            <a:r>
              <a:rPr lang="en-US">
                <a:solidFill>
                  <a:schemeClr val="accent2">
                    <a:lumMod val="75000"/>
                  </a:schemeClr>
                </a:solidFill>
              </a:rPr>
              <a:t>Fluvoxamine</a:t>
            </a:r>
          </a:p>
          <a:p>
            <a:pPr marL="285750" indent="-285750">
              <a:buFont typeface="Courier New" panose="02070309020205020404" pitchFamily="49" charset="0"/>
              <a:buChar char="o"/>
            </a:pPr>
            <a:r>
              <a:rPr lang="en-US">
                <a:solidFill>
                  <a:schemeClr val="accent2">
                    <a:lumMod val="75000"/>
                  </a:schemeClr>
                </a:solidFill>
              </a:rPr>
              <a:t>Levomilnacipran</a:t>
            </a:r>
          </a:p>
          <a:p>
            <a:pPr marL="285750" indent="-285750">
              <a:buFont typeface="Courier New" panose="02070309020205020404" pitchFamily="49" charset="0"/>
              <a:buChar char="o"/>
            </a:pPr>
            <a:r>
              <a:rPr lang="en-US">
                <a:solidFill>
                  <a:schemeClr val="accent2">
                    <a:lumMod val="75000"/>
                  </a:schemeClr>
                </a:solidFill>
              </a:rPr>
              <a:t>Nortriptyline</a:t>
            </a:r>
          </a:p>
          <a:p>
            <a:pPr marL="285750" indent="-285750">
              <a:buFont typeface="Courier New" panose="02070309020205020404" pitchFamily="49" charset="0"/>
              <a:buChar char="o"/>
            </a:pPr>
            <a:r>
              <a:rPr lang="en-US">
                <a:solidFill>
                  <a:schemeClr val="accent2">
                    <a:lumMod val="75000"/>
                  </a:schemeClr>
                </a:solidFill>
              </a:rPr>
              <a:t>Trazodone</a:t>
            </a:r>
          </a:p>
          <a:p>
            <a:pPr marL="285750" indent="-285750">
              <a:buFont typeface="Courier New" panose="02070309020205020404" pitchFamily="49" charset="0"/>
              <a:buChar char="o"/>
            </a:pPr>
            <a:r>
              <a:rPr lang="en-US">
                <a:solidFill>
                  <a:schemeClr val="accent2">
                    <a:lumMod val="75000"/>
                  </a:schemeClr>
                </a:solidFill>
              </a:rPr>
              <a:t>Vilazodone</a:t>
            </a:r>
          </a:p>
          <a:p>
            <a:pPr marL="285750" indent="-285750">
              <a:buFont typeface="Courier New" panose="02070309020205020404" pitchFamily="49" charset="0"/>
              <a:buChar char="o"/>
            </a:pPr>
            <a:r>
              <a:rPr lang="en-US">
                <a:solidFill>
                  <a:schemeClr val="accent2">
                    <a:lumMod val="75000"/>
                  </a:schemeClr>
                </a:solidFill>
              </a:rPr>
              <a:t>Vortioxetine</a:t>
            </a:r>
          </a:p>
          <a:p>
            <a:pPr marL="285750" indent="-285750">
              <a:buFont typeface="Courier New" panose="02070309020205020404" pitchFamily="49" charset="0"/>
              <a:buChar char="o"/>
            </a:pPr>
            <a:r>
              <a:rPr lang="en-US">
                <a:solidFill>
                  <a:schemeClr val="accent2">
                    <a:lumMod val="75000"/>
                  </a:schemeClr>
                </a:solidFill>
              </a:rPr>
              <a:t>Buspirone</a:t>
            </a:r>
          </a:p>
          <a:p>
            <a:pPr marL="285750" indent="-285750">
              <a:buFont typeface="Courier New" panose="02070309020205020404" pitchFamily="49" charset="0"/>
              <a:buChar char="o"/>
            </a:pPr>
            <a:r>
              <a:rPr lang="en-US">
                <a:solidFill>
                  <a:schemeClr val="accent2">
                    <a:lumMod val="75000"/>
                  </a:schemeClr>
                </a:solidFill>
              </a:rPr>
              <a:t>Cyproheptadine</a:t>
            </a:r>
          </a:p>
          <a:p>
            <a:pPr marL="285750" indent="-285750">
              <a:buFont typeface="Courier New" panose="02070309020205020404" pitchFamily="49" charset="0"/>
              <a:buChar char="o"/>
            </a:pPr>
            <a:r>
              <a:rPr lang="en-US">
                <a:solidFill>
                  <a:schemeClr val="accent2">
                    <a:lumMod val="75000"/>
                  </a:schemeClr>
                </a:solidFill>
              </a:rPr>
              <a:t>Hydroxizine</a:t>
            </a:r>
          </a:p>
          <a:p>
            <a:pPr marL="285750" indent="-285750">
              <a:buFont typeface="Courier New" panose="02070309020205020404" pitchFamily="49" charset="0"/>
              <a:buChar char="o"/>
            </a:pPr>
            <a:r>
              <a:rPr lang="en-US">
                <a:solidFill>
                  <a:schemeClr val="accent2">
                    <a:lumMod val="75000"/>
                  </a:schemeClr>
                </a:solidFill>
              </a:rPr>
              <a:t>Zaleplon</a:t>
            </a:r>
          </a:p>
          <a:p>
            <a:pPr marL="285750" indent="-285750">
              <a:buFont typeface="Courier New" panose="02070309020205020404" pitchFamily="49" charset="0"/>
              <a:buChar char="o"/>
            </a:pPr>
            <a:r>
              <a:rPr lang="en-US">
                <a:solidFill>
                  <a:schemeClr val="accent2">
                    <a:lumMod val="75000"/>
                  </a:schemeClr>
                </a:solidFill>
              </a:rPr>
              <a:t>Zolpidem</a:t>
            </a:r>
            <a:endParaRPr lang="en-US" dirty="0">
              <a:solidFill>
                <a:schemeClr val="accent2">
                  <a:lumMod val="75000"/>
                </a:schemeClr>
              </a:solidFill>
            </a:endParaRPr>
          </a:p>
        </p:txBody>
      </p:sp>
      <p:sp>
        <p:nvSpPr>
          <p:cNvPr id="12" name="TextBox 11">
            <a:extLst>
              <a:ext uri="{FF2B5EF4-FFF2-40B4-BE49-F238E27FC236}">
                <a16:creationId xmlns:a16="http://schemas.microsoft.com/office/drawing/2014/main" id="{A274B6EB-056A-4699-830F-4FE10AB0DEC7}"/>
              </a:ext>
            </a:extLst>
          </p:cNvPr>
          <p:cNvSpPr txBox="1"/>
          <p:nvPr/>
        </p:nvSpPr>
        <p:spPr>
          <a:xfrm>
            <a:off x="9156699" y="6235700"/>
            <a:ext cx="2946401" cy="307777"/>
          </a:xfrm>
          <a:prstGeom prst="rect">
            <a:avLst/>
          </a:prstGeom>
          <a:noFill/>
        </p:spPr>
        <p:txBody>
          <a:bodyPr wrap="square" rtlCol="0">
            <a:spAutoFit/>
          </a:bodyPr>
          <a:lstStyle/>
          <a:p>
            <a:r>
              <a:rPr lang="en-US" sz="1400" dirty="0"/>
              <a:t>U.S. Dept. of Veterans Affairs, 2018</a:t>
            </a:r>
          </a:p>
        </p:txBody>
      </p:sp>
      <p:pic>
        <p:nvPicPr>
          <p:cNvPr id="3" name="Audio 2">
            <a:hlinkClick r:id="" action="ppaction://media"/>
            <a:extLst>
              <a:ext uri="{FF2B5EF4-FFF2-40B4-BE49-F238E27FC236}">
                <a16:creationId xmlns:a16="http://schemas.microsoft.com/office/drawing/2014/main" id="{89E16145-9BE7-45A3-AB21-227FA6D32F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8465917"/>
      </p:ext>
    </p:extLst>
  </p:cSld>
  <p:clrMapOvr>
    <a:masterClrMapping/>
  </p:clrMapOvr>
  <mc:AlternateContent xmlns:mc="http://schemas.openxmlformats.org/markup-compatibility/2006">
    <mc:Choice xmlns:p14="http://schemas.microsoft.com/office/powerpoint/2010/main" Requires="p14">
      <p:transition spd="slow" p14:dur="2000" advTm="116006"/>
    </mc:Choice>
    <mc:Fallback>
      <p:transition spd="slow" advTm="11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5A68-F914-452B-80FE-9DF296FF6021}"/>
              </a:ext>
            </a:extLst>
          </p:cNvPr>
          <p:cNvSpPr>
            <a:spLocks noGrp="1"/>
          </p:cNvSpPr>
          <p:nvPr>
            <p:ph type="title"/>
          </p:nvPr>
        </p:nvSpPr>
        <p:spPr>
          <a:xfrm>
            <a:off x="-3228972" y="-1752602"/>
            <a:ext cx="10131425" cy="1456267"/>
          </a:xfrm>
        </p:spPr>
        <p:txBody>
          <a:bodyPr/>
          <a:lstStyle/>
          <a:p>
            <a:endParaRPr lang="en-US" dirty="0"/>
          </a:p>
        </p:txBody>
      </p:sp>
      <p:graphicFrame>
        <p:nvGraphicFramePr>
          <p:cNvPr id="10" name="Table 9">
            <a:extLst>
              <a:ext uri="{FF2B5EF4-FFF2-40B4-BE49-F238E27FC236}">
                <a16:creationId xmlns:a16="http://schemas.microsoft.com/office/drawing/2014/main" id="{2579EBA4-EE97-4391-84D8-F25C3F749548}"/>
              </a:ext>
            </a:extLst>
          </p:cNvPr>
          <p:cNvGraphicFramePr>
            <a:graphicFrameLocks noGrp="1"/>
          </p:cNvGraphicFramePr>
          <p:nvPr>
            <p:extLst>
              <p:ext uri="{D42A27DB-BD31-4B8C-83A1-F6EECF244321}">
                <p14:modId xmlns:p14="http://schemas.microsoft.com/office/powerpoint/2010/main" val="2278121160"/>
              </p:ext>
            </p:extLst>
          </p:nvPr>
        </p:nvGraphicFramePr>
        <p:xfrm>
          <a:off x="582150" y="3319019"/>
          <a:ext cx="11228848" cy="2834640"/>
        </p:xfrm>
        <a:graphic>
          <a:graphicData uri="http://schemas.openxmlformats.org/drawingml/2006/table">
            <a:tbl>
              <a:tblPr firstRow="1" bandRow="1">
                <a:tableStyleId>{5C22544A-7EE6-4342-B048-85BDC9FD1C3A}</a:tableStyleId>
              </a:tblPr>
              <a:tblGrid>
                <a:gridCol w="4127498">
                  <a:extLst>
                    <a:ext uri="{9D8B030D-6E8A-4147-A177-3AD203B41FA5}">
                      <a16:colId xmlns:a16="http://schemas.microsoft.com/office/drawing/2014/main" val="2546142156"/>
                    </a:ext>
                  </a:extLst>
                </a:gridCol>
                <a:gridCol w="3657600">
                  <a:extLst>
                    <a:ext uri="{9D8B030D-6E8A-4147-A177-3AD203B41FA5}">
                      <a16:colId xmlns:a16="http://schemas.microsoft.com/office/drawing/2014/main" val="2953450471"/>
                    </a:ext>
                  </a:extLst>
                </a:gridCol>
                <a:gridCol w="3443750">
                  <a:extLst>
                    <a:ext uri="{9D8B030D-6E8A-4147-A177-3AD203B41FA5}">
                      <a16:colId xmlns:a16="http://schemas.microsoft.com/office/drawing/2014/main" val="3996895390"/>
                    </a:ext>
                  </a:extLst>
                </a:gridCol>
              </a:tblGrid>
              <a:tr h="2624402">
                <a:tc>
                  <a:txBody>
                    <a:bodyPr/>
                    <a:lstStyle/>
                    <a:p>
                      <a:endParaRPr lang="en-US" dirty="0"/>
                    </a:p>
                  </a:txBody>
                  <a:tcPr/>
                </a:tc>
                <a:tc>
                  <a:txBody>
                    <a:bodyPr/>
                    <a:lstStyle/>
                    <a:p>
                      <a:endParaRPr lang="en-US"/>
                    </a:p>
                  </a:txBody>
                  <a:tcPr/>
                </a:tc>
                <a:tc>
                  <a:txBody>
                    <a:bodyPr/>
                    <a:lstStyle/>
                    <a:p>
                      <a:endParaRPr lang="en-US" u="sng" dirty="0"/>
                    </a:p>
                    <a:p>
                      <a:r>
                        <a:rPr lang="en-US" u="sng" dirty="0"/>
                        <a:t>Recommended Medications</a:t>
                      </a:r>
                    </a:p>
                    <a:p>
                      <a:r>
                        <a:rPr lang="en-US" dirty="0"/>
                        <a:t>Sertraline – </a:t>
                      </a:r>
                      <a:r>
                        <a:rPr lang="en-US" b="0" dirty="0"/>
                        <a:t>strong evidence</a:t>
                      </a:r>
                    </a:p>
                    <a:p>
                      <a:r>
                        <a:rPr lang="en-US" dirty="0"/>
                        <a:t>Paroxetine- </a:t>
                      </a:r>
                      <a:r>
                        <a:rPr lang="en-US" b="0" dirty="0"/>
                        <a:t>strong evidence</a:t>
                      </a:r>
                    </a:p>
                    <a:p>
                      <a:r>
                        <a:rPr lang="en-US" dirty="0"/>
                        <a:t>Fluoxetine- </a:t>
                      </a:r>
                      <a:r>
                        <a:rPr lang="en-US" b="0" dirty="0"/>
                        <a:t>strong evidence</a:t>
                      </a:r>
                    </a:p>
                    <a:p>
                      <a:r>
                        <a:rPr lang="en-US" dirty="0" err="1"/>
                        <a:t>Venlaflaxine</a:t>
                      </a:r>
                      <a:r>
                        <a:rPr lang="en-US" dirty="0"/>
                        <a:t>- </a:t>
                      </a:r>
                      <a:r>
                        <a:rPr lang="en-US" b="0" dirty="0"/>
                        <a:t>strong evidence</a:t>
                      </a:r>
                    </a:p>
                    <a:p>
                      <a:r>
                        <a:rPr lang="en-US" dirty="0"/>
                        <a:t>Nefazodone- </a:t>
                      </a:r>
                      <a:r>
                        <a:rPr lang="en-US" b="0" dirty="0"/>
                        <a:t>low evidence</a:t>
                      </a:r>
                    </a:p>
                    <a:p>
                      <a:r>
                        <a:rPr lang="en-US" dirty="0"/>
                        <a:t>Imipramine- </a:t>
                      </a:r>
                      <a:r>
                        <a:rPr lang="en-US" b="0" dirty="0"/>
                        <a:t>very low evidence</a:t>
                      </a:r>
                    </a:p>
                    <a:p>
                      <a:r>
                        <a:rPr lang="en-US" dirty="0"/>
                        <a:t>Phenelzine- </a:t>
                      </a:r>
                      <a:r>
                        <a:rPr lang="en-US" b="0" dirty="0"/>
                        <a:t>very low evidence</a:t>
                      </a:r>
                    </a:p>
                    <a:p>
                      <a:endParaRPr lang="en-US" dirty="0"/>
                    </a:p>
                  </a:txBody>
                  <a:tcPr/>
                </a:tc>
                <a:extLst>
                  <a:ext uri="{0D108BD9-81ED-4DB2-BD59-A6C34878D82A}">
                    <a16:rowId xmlns:a16="http://schemas.microsoft.com/office/drawing/2014/main" val="1368184773"/>
                  </a:ext>
                </a:extLst>
              </a:tr>
            </a:tbl>
          </a:graphicData>
        </a:graphic>
      </p:graphicFrame>
      <p:sp>
        <p:nvSpPr>
          <p:cNvPr id="3" name="Content Placeholder 2">
            <a:extLst>
              <a:ext uri="{FF2B5EF4-FFF2-40B4-BE49-F238E27FC236}">
                <a16:creationId xmlns:a16="http://schemas.microsoft.com/office/drawing/2014/main" id="{E3571BA9-16AF-4CC0-9C17-979ECF7727DD}"/>
              </a:ext>
            </a:extLst>
          </p:cNvPr>
          <p:cNvSpPr>
            <a:spLocks noGrp="1"/>
          </p:cNvSpPr>
          <p:nvPr>
            <p:ph sz="half" idx="1"/>
          </p:nvPr>
        </p:nvSpPr>
        <p:spPr>
          <a:xfrm>
            <a:off x="582150" y="3127491"/>
            <a:ext cx="4025899" cy="3028083"/>
          </a:xfrm>
        </p:spPr>
        <p:txBody>
          <a:bodyPr>
            <a:normAutofit/>
          </a:bodyPr>
          <a:lstStyle/>
          <a:p>
            <a:pPr marL="0" indent="0">
              <a:buNone/>
            </a:pPr>
            <a:r>
              <a:rPr lang="en-US" b="1" u="sng" dirty="0"/>
              <a:t>Trauma Focused Therapies</a:t>
            </a:r>
          </a:p>
          <a:p>
            <a:r>
              <a:rPr lang="en-US" sz="1600" dirty="0"/>
              <a:t>Trauma-focused psychotherapy over other pharmacologic and non-pharmacologic interventions are most effective primary treatments of PTSD. The best evidence is for Prolonged Exposure (PE), Cognitive Processing Therapy (CPT), and Eye Movement Desensitization and Reprocessing (EMDR). </a:t>
            </a:r>
          </a:p>
        </p:txBody>
      </p:sp>
      <p:sp>
        <p:nvSpPr>
          <p:cNvPr id="4" name="Content Placeholder 3">
            <a:extLst>
              <a:ext uri="{FF2B5EF4-FFF2-40B4-BE49-F238E27FC236}">
                <a16:creationId xmlns:a16="http://schemas.microsoft.com/office/drawing/2014/main" id="{5E13ECC8-6607-4269-A282-7AB586B8EA3B}"/>
              </a:ext>
            </a:extLst>
          </p:cNvPr>
          <p:cNvSpPr>
            <a:spLocks noGrp="1"/>
          </p:cNvSpPr>
          <p:nvPr>
            <p:ph sz="half" idx="2"/>
          </p:nvPr>
        </p:nvSpPr>
        <p:spPr>
          <a:xfrm>
            <a:off x="4711700" y="3216595"/>
            <a:ext cx="3479800" cy="2653979"/>
          </a:xfrm>
        </p:spPr>
        <p:txBody>
          <a:bodyPr>
            <a:normAutofit/>
          </a:bodyPr>
          <a:lstStyle/>
          <a:p>
            <a:pPr marL="0" indent="0">
              <a:buNone/>
            </a:pPr>
            <a:r>
              <a:rPr lang="en-US" b="1" u="sng" dirty="0"/>
              <a:t>Non-Trauma Focused Therapies</a:t>
            </a:r>
          </a:p>
          <a:p>
            <a:r>
              <a:rPr lang="en-US" dirty="0"/>
              <a:t> Pharmacotherapy or individual non-trauma-focused psychotherapy, are effective if/when trauma focused therapies are unavailable or patient is not ready for them. </a:t>
            </a:r>
          </a:p>
        </p:txBody>
      </p:sp>
      <p:sp>
        <p:nvSpPr>
          <p:cNvPr id="5" name="Slide Number Placeholder 4">
            <a:extLst>
              <a:ext uri="{FF2B5EF4-FFF2-40B4-BE49-F238E27FC236}">
                <a16:creationId xmlns:a16="http://schemas.microsoft.com/office/drawing/2014/main" id="{DA277F62-D34F-4AD8-95EC-99333D4C80E1}"/>
              </a:ext>
            </a:extLst>
          </p:cNvPr>
          <p:cNvSpPr>
            <a:spLocks noGrp="1"/>
          </p:cNvSpPr>
          <p:nvPr>
            <p:ph type="sldNum" sz="quarter" idx="12"/>
          </p:nvPr>
        </p:nvSpPr>
        <p:spPr/>
        <p:txBody>
          <a:bodyPr/>
          <a:lstStyle/>
          <a:p>
            <a:fld id="{8318E0B8-ACAD-458A-8AEF-8D5BAA170496}" type="slidenum">
              <a:rPr lang="en-US" smtClean="0"/>
              <a:t>14</a:t>
            </a:fld>
            <a:endParaRPr lang="en-US"/>
          </a:p>
        </p:txBody>
      </p:sp>
      <p:pic>
        <p:nvPicPr>
          <p:cNvPr id="4098" name="Picture 2" descr="Image result for complementary and alternative medicine PTSD">
            <a:extLst>
              <a:ext uri="{FF2B5EF4-FFF2-40B4-BE49-F238E27FC236}">
                <a16:creationId xmlns:a16="http://schemas.microsoft.com/office/drawing/2014/main" id="{89D44CE4-9EFB-4C64-83D2-5D680DDFF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50" y="288854"/>
            <a:ext cx="3608850" cy="2474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omplementary and alternative medicine PTSD">
            <a:extLst>
              <a:ext uri="{FF2B5EF4-FFF2-40B4-BE49-F238E27FC236}">
                <a16:creationId xmlns:a16="http://schemas.microsoft.com/office/drawing/2014/main" id="{B559FFB4-C60C-41FA-B039-42626199E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649" y="213169"/>
            <a:ext cx="4926706" cy="275895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B18238E9-8A7D-4625-AEE1-42234ACBA0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0883674"/>
      </p:ext>
    </p:extLst>
  </p:cSld>
  <p:clrMapOvr>
    <a:masterClrMapping/>
  </p:clrMapOvr>
  <mc:AlternateContent xmlns:mc="http://schemas.openxmlformats.org/markup-compatibility/2006">
    <mc:Choice xmlns:p14="http://schemas.microsoft.com/office/powerpoint/2010/main" Requires="p14">
      <p:transition spd="slow" p14:dur="2000" advTm="58446"/>
    </mc:Choice>
    <mc:Fallback>
      <p:transition spd="slow" advTm="5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6D38-7920-4364-BDA5-1B313892793B}"/>
              </a:ext>
            </a:extLst>
          </p:cNvPr>
          <p:cNvSpPr>
            <a:spLocks noGrp="1"/>
          </p:cNvSpPr>
          <p:nvPr>
            <p:ph type="title"/>
          </p:nvPr>
        </p:nvSpPr>
        <p:spPr>
          <a:xfrm>
            <a:off x="980019" y="-179039"/>
            <a:ext cx="4406899" cy="1456267"/>
          </a:xfrm>
        </p:spPr>
        <p:txBody>
          <a:bodyPr/>
          <a:lstStyle/>
          <a:p>
            <a:r>
              <a:rPr lang="en-US" b="1" dirty="0">
                <a:solidFill>
                  <a:schemeClr val="accent5"/>
                </a:solidFill>
              </a:rPr>
              <a:t>What to look for:</a:t>
            </a:r>
          </a:p>
        </p:txBody>
      </p:sp>
      <p:sp>
        <p:nvSpPr>
          <p:cNvPr id="5" name="Slide Number Placeholder 4">
            <a:extLst>
              <a:ext uri="{FF2B5EF4-FFF2-40B4-BE49-F238E27FC236}">
                <a16:creationId xmlns:a16="http://schemas.microsoft.com/office/drawing/2014/main" id="{51243777-5F2D-4CA8-AB90-74E4B0CD68D8}"/>
              </a:ext>
            </a:extLst>
          </p:cNvPr>
          <p:cNvSpPr>
            <a:spLocks noGrp="1"/>
          </p:cNvSpPr>
          <p:nvPr>
            <p:ph type="sldNum" sz="quarter" idx="12"/>
          </p:nvPr>
        </p:nvSpPr>
        <p:spPr>
          <a:xfrm>
            <a:off x="10266060" y="5870575"/>
            <a:ext cx="551167" cy="377825"/>
          </a:xfrm>
        </p:spPr>
        <p:txBody>
          <a:bodyPr/>
          <a:lstStyle/>
          <a:p>
            <a:fld id="{8318E0B8-ACAD-458A-8AEF-8D5BAA170496}" type="slidenum">
              <a:rPr lang="en-US" smtClean="0"/>
              <a:t>15</a:t>
            </a:fld>
            <a:endParaRPr lang="en-US"/>
          </a:p>
        </p:txBody>
      </p:sp>
      <p:pic>
        <p:nvPicPr>
          <p:cNvPr id="10" name="Content Placeholder 6">
            <a:extLst>
              <a:ext uri="{FF2B5EF4-FFF2-40B4-BE49-F238E27FC236}">
                <a16:creationId xmlns:a16="http://schemas.microsoft.com/office/drawing/2014/main" id="{0FF5A515-4507-454F-8ADC-620A5853EE9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3178" y="936170"/>
            <a:ext cx="11765643" cy="5676273"/>
          </a:xfrm>
        </p:spPr>
      </p:pic>
      <p:pic>
        <p:nvPicPr>
          <p:cNvPr id="3" name="Audio 2">
            <a:hlinkClick r:id="" action="ppaction://media"/>
            <a:extLst>
              <a:ext uri="{FF2B5EF4-FFF2-40B4-BE49-F238E27FC236}">
                <a16:creationId xmlns:a16="http://schemas.microsoft.com/office/drawing/2014/main" id="{85B3801A-61D2-4550-B5B9-7E200D5B5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136836"/>
      </p:ext>
    </p:extLst>
  </p:cSld>
  <p:clrMapOvr>
    <a:masterClrMapping/>
  </p:clrMapOvr>
  <mc:AlternateContent xmlns:mc="http://schemas.openxmlformats.org/markup-compatibility/2006">
    <mc:Choice xmlns:p14="http://schemas.microsoft.com/office/powerpoint/2010/main" Requires="p14">
      <p:transition spd="slow" p14:dur="2000" advTm="109001"/>
    </mc:Choice>
    <mc:Fallback>
      <p:transition spd="slow" advTm="10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6" name="Picture 13">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8900B57-80E6-481B-A0F3-46E5CD0C345D}"/>
              </a:ext>
            </a:extLst>
          </p:cNvPr>
          <p:cNvSpPr>
            <a:spLocks noGrp="1"/>
          </p:cNvSpPr>
          <p:nvPr>
            <p:ph type="title"/>
          </p:nvPr>
        </p:nvSpPr>
        <p:spPr>
          <a:xfrm>
            <a:off x="802178" y="475459"/>
            <a:ext cx="3979205" cy="1453363"/>
          </a:xfrm>
        </p:spPr>
        <p:txBody>
          <a:bodyPr vert="horz" lIns="91440" tIns="45720" rIns="91440" bIns="45720" rtlCol="0" anchor="ctr">
            <a:normAutofit/>
          </a:bodyPr>
          <a:lstStyle/>
          <a:p>
            <a:r>
              <a:rPr lang="en-US" b="1" u="sng" dirty="0">
                <a:solidFill>
                  <a:schemeClr val="accent5"/>
                </a:solidFill>
              </a:rPr>
              <a:t>Conclusions: What to do (1)</a:t>
            </a:r>
          </a:p>
        </p:txBody>
      </p:sp>
      <p:sp>
        <p:nvSpPr>
          <p:cNvPr id="3" name="Content Placeholder 2">
            <a:extLst>
              <a:ext uri="{FF2B5EF4-FFF2-40B4-BE49-F238E27FC236}">
                <a16:creationId xmlns:a16="http://schemas.microsoft.com/office/drawing/2014/main" id="{1478DA47-4E96-4353-B7BB-ADE156F57F45}"/>
              </a:ext>
            </a:extLst>
          </p:cNvPr>
          <p:cNvSpPr>
            <a:spLocks noGrp="1"/>
          </p:cNvSpPr>
          <p:nvPr>
            <p:ph sz="half" idx="1"/>
          </p:nvPr>
        </p:nvSpPr>
        <p:spPr>
          <a:xfrm>
            <a:off x="802178" y="2159000"/>
            <a:ext cx="4002936" cy="3740355"/>
          </a:xfrm>
        </p:spPr>
        <p:txBody>
          <a:bodyPr vert="horz" lIns="91440" tIns="45720" rIns="91440" bIns="45720" rtlCol="0" anchor="ctr">
            <a:normAutofit/>
          </a:bodyPr>
          <a:lstStyle/>
          <a:p>
            <a:pPr>
              <a:buFont typeface="Wingdings" panose="05000000000000000000" pitchFamily="2" charset="2"/>
              <a:buChar char="ü"/>
            </a:pPr>
            <a:r>
              <a:rPr lang="en-US" dirty="0">
                <a:solidFill>
                  <a:schemeClr val="accent6">
                    <a:lumMod val="60000"/>
                    <a:lumOff val="40000"/>
                  </a:schemeClr>
                </a:solidFill>
              </a:rPr>
              <a:t>Have person seen by a trained professional where screening and assessment can take place some emergent medication may need to be started to help with mood dysregulation, hypervigilance, and/or sleep</a:t>
            </a:r>
          </a:p>
          <a:p>
            <a:pPr>
              <a:buFont typeface="Wingdings" panose="05000000000000000000" pitchFamily="2" charset="2"/>
              <a:buChar char="ü"/>
            </a:pPr>
            <a:r>
              <a:rPr lang="en-US" dirty="0">
                <a:solidFill>
                  <a:schemeClr val="accent6">
                    <a:lumMod val="60000"/>
                    <a:lumOff val="40000"/>
                  </a:schemeClr>
                </a:solidFill>
              </a:rPr>
              <a:t>Initiate Trauma focused psychotherapies such as Prolonged Exposure, Cognitive Processing Therapy, or Eye Movement Desensitization Reprocessing</a:t>
            </a:r>
          </a:p>
          <a:p>
            <a:pPr>
              <a:buFont typeface="Wingdings" panose="05000000000000000000" pitchFamily="2" charset="2"/>
              <a:buChar char="ü"/>
            </a:pPr>
            <a:endParaRPr lang="en-US" dirty="0"/>
          </a:p>
        </p:txBody>
      </p:sp>
      <p:sp>
        <p:nvSpPr>
          <p:cNvPr id="5" name="Slide Number Placeholder 4">
            <a:extLst>
              <a:ext uri="{FF2B5EF4-FFF2-40B4-BE49-F238E27FC236}">
                <a16:creationId xmlns:a16="http://schemas.microsoft.com/office/drawing/2014/main" id="{2ED7251D-18F4-4108-8E73-B4791ACB3FE3}"/>
              </a:ext>
            </a:extLst>
          </p:cNvPr>
          <p:cNvSpPr>
            <a:spLocks noGrp="1"/>
          </p:cNvSpPr>
          <p:nvPr>
            <p:ph type="sldNum" sz="quarter" idx="12"/>
          </p:nvPr>
        </p:nvSpPr>
        <p:spPr>
          <a:xfrm>
            <a:off x="10266060" y="5870575"/>
            <a:ext cx="551167" cy="377825"/>
          </a:xfrm>
        </p:spPr>
        <p:txBody>
          <a:bodyPr vert="horz" lIns="91440" tIns="45720" rIns="91440" bIns="45720" rtlCol="0" anchor="ctr">
            <a:normAutofit/>
          </a:bodyPr>
          <a:lstStyle/>
          <a:p>
            <a:pPr defTabSz="914400">
              <a:spcAft>
                <a:spcPts val="600"/>
              </a:spcAft>
            </a:pPr>
            <a:fld id="{8318E0B8-ACAD-458A-8AEF-8D5BAA170496}" type="slidenum">
              <a:rPr lang="en-US" smtClean="0"/>
              <a:pPr defTabSz="914400">
                <a:spcAft>
                  <a:spcPts val="600"/>
                </a:spcAft>
              </a:pPr>
              <a:t>16</a:t>
            </a:fld>
            <a:endParaRPr lang="en-US"/>
          </a:p>
        </p:txBody>
      </p:sp>
      <p:pic>
        <p:nvPicPr>
          <p:cNvPr id="9" name="Content Placeholder 6">
            <a:extLst>
              <a:ext uri="{FF2B5EF4-FFF2-40B4-BE49-F238E27FC236}">
                <a16:creationId xmlns:a16="http://schemas.microsoft.com/office/drawing/2014/main" id="{25936BD7-562C-407F-B6D5-BCD1B2B23693}"/>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289752" y="1641118"/>
            <a:ext cx="6095593" cy="34135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54ADBF2D-433C-40D2-B7D5-AD0735567C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5043653"/>
      </p:ext>
    </p:extLst>
  </p:cSld>
  <p:clrMapOvr>
    <a:masterClrMapping/>
  </p:clrMapOvr>
  <mc:AlternateContent xmlns:mc="http://schemas.openxmlformats.org/markup-compatibility/2006">
    <mc:Choice xmlns:p14="http://schemas.microsoft.com/office/powerpoint/2010/main" Requires="p14">
      <p:transition spd="slow" p14:dur="2000" advTm="63764"/>
    </mc:Choice>
    <mc:Fallback>
      <p:transition spd="slow" advTm="6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7F52A07F-20D6-4C07-87B7-959C9585C630}"/>
              </a:ext>
            </a:extLst>
          </p:cNvPr>
          <p:cNvSpPr>
            <a:spLocks noGrp="1"/>
          </p:cNvSpPr>
          <p:nvPr>
            <p:ph type="title"/>
          </p:nvPr>
        </p:nvSpPr>
        <p:spPr>
          <a:xfrm>
            <a:off x="7865806" y="643463"/>
            <a:ext cx="3706762" cy="1521422"/>
          </a:xfrm>
        </p:spPr>
        <p:txBody>
          <a:bodyPr vert="horz" lIns="91440" tIns="45720" rIns="91440" bIns="45720" rtlCol="0" anchor="ctr">
            <a:normAutofit fontScale="90000"/>
          </a:bodyPr>
          <a:lstStyle/>
          <a:p>
            <a:r>
              <a:rPr lang="en-US" b="1" u="sng" dirty="0">
                <a:solidFill>
                  <a:schemeClr val="accent5"/>
                </a:solidFill>
              </a:rPr>
              <a:t>Conclusions: What to do (2)</a:t>
            </a:r>
            <a:br>
              <a:rPr lang="en-US" dirty="0"/>
            </a:br>
            <a:endParaRPr lang="en-US" dirty="0"/>
          </a:p>
        </p:txBody>
      </p:sp>
      <p:pic>
        <p:nvPicPr>
          <p:cNvPr id="6" name="Content Placeholder 7">
            <a:extLst>
              <a:ext uri="{FF2B5EF4-FFF2-40B4-BE49-F238E27FC236}">
                <a16:creationId xmlns:a16="http://schemas.microsoft.com/office/drawing/2014/main" id="{0B87E0A3-4CE1-4274-99ED-9B2B5317E302}"/>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21061" r="16989"/>
          <a:stretch/>
        </p:blipFill>
        <p:spPr>
          <a:xfrm>
            <a:off x="20" y="975"/>
            <a:ext cx="7552924" cy="6858000"/>
          </a:xfrm>
          <a:prstGeom prst="rect">
            <a:avLst/>
          </a:prstGeom>
        </p:spPr>
      </p:pic>
      <p:sp>
        <p:nvSpPr>
          <p:cNvPr id="3" name="Content Placeholder 2">
            <a:extLst>
              <a:ext uri="{FF2B5EF4-FFF2-40B4-BE49-F238E27FC236}">
                <a16:creationId xmlns:a16="http://schemas.microsoft.com/office/drawing/2014/main" id="{CA2242AC-EC5E-4EF8-8B2D-C646222D5465}"/>
              </a:ext>
            </a:extLst>
          </p:cNvPr>
          <p:cNvSpPr>
            <a:spLocks noGrp="1"/>
          </p:cNvSpPr>
          <p:nvPr>
            <p:ph sz="half" idx="1"/>
          </p:nvPr>
        </p:nvSpPr>
        <p:spPr>
          <a:xfrm>
            <a:off x="7865806" y="2251587"/>
            <a:ext cx="3706762" cy="3972232"/>
          </a:xfrm>
        </p:spPr>
        <p:txBody>
          <a:bodyPr vert="horz" lIns="91440" tIns="45720" rIns="91440" bIns="45720" rtlCol="0" anchor="ctr">
            <a:noAutofit/>
          </a:bodyPr>
          <a:lstStyle/>
          <a:p>
            <a:pPr>
              <a:buFont typeface="Wingdings" panose="05000000000000000000" pitchFamily="2" charset="2"/>
              <a:buChar char="ü"/>
            </a:pPr>
            <a:r>
              <a:rPr lang="en-US" sz="2000" dirty="0">
                <a:solidFill>
                  <a:schemeClr val="accent6">
                    <a:lumMod val="60000"/>
                    <a:lumOff val="40000"/>
                  </a:schemeClr>
                </a:solidFill>
              </a:rPr>
              <a:t>Assess changes that may occur with the trauma focused psychotherapy and medications. </a:t>
            </a:r>
          </a:p>
          <a:p>
            <a:pPr>
              <a:buFont typeface="Wingdings" panose="05000000000000000000" pitchFamily="2" charset="2"/>
              <a:buChar char="ü"/>
            </a:pPr>
            <a:r>
              <a:rPr lang="en-US" sz="2000" dirty="0">
                <a:solidFill>
                  <a:schemeClr val="accent6">
                    <a:lumMod val="60000"/>
                    <a:lumOff val="40000"/>
                  </a:schemeClr>
                </a:solidFill>
              </a:rPr>
              <a:t>Have provider titrate medications appropriately until desired result or change regimen</a:t>
            </a:r>
          </a:p>
          <a:p>
            <a:pPr>
              <a:buFont typeface="Wingdings" panose="05000000000000000000" pitchFamily="2" charset="2"/>
              <a:buChar char="ü"/>
            </a:pPr>
            <a:r>
              <a:rPr lang="en-US" sz="2000" dirty="0">
                <a:solidFill>
                  <a:schemeClr val="accent6">
                    <a:lumMod val="60000"/>
                    <a:lumOff val="40000"/>
                  </a:schemeClr>
                </a:solidFill>
              </a:rPr>
              <a:t>Adjunctively add CAM treatments (e.g. biofeedback, acupuncture, cranial electrotherapy stimulation)</a:t>
            </a:r>
          </a:p>
        </p:txBody>
      </p:sp>
      <p:sp>
        <p:nvSpPr>
          <p:cNvPr id="5" name="Slide Number Placeholder 4">
            <a:extLst>
              <a:ext uri="{FF2B5EF4-FFF2-40B4-BE49-F238E27FC236}">
                <a16:creationId xmlns:a16="http://schemas.microsoft.com/office/drawing/2014/main" id="{54BC308B-936B-4D51-A9DA-CE138AE37AB0}"/>
              </a:ext>
            </a:extLst>
          </p:cNvPr>
          <p:cNvSpPr>
            <a:spLocks noGrp="1"/>
          </p:cNvSpPr>
          <p:nvPr>
            <p:ph type="sldNum" sz="quarter" idx="12"/>
          </p:nvPr>
        </p:nvSpPr>
        <p:spPr>
          <a:xfrm>
            <a:off x="10962917" y="6391687"/>
            <a:ext cx="551167" cy="377825"/>
          </a:xfrm>
        </p:spPr>
        <p:txBody>
          <a:bodyPr vert="horz" lIns="91440" tIns="45720" rIns="91440" bIns="45720" rtlCol="0" anchor="ctr">
            <a:normAutofit/>
          </a:bodyPr>
          <a:lstStyle/>
          <a:p>
            <a:pPr defTabSz="914400">
              <a:spcAft>
                <a:spcPts val="600"/>
              </a:spcAft>
            </a:pPr>
            <a:fld id="{8318E0B8-ACAD-458A-8AEF-8D5BAA170496}" type="slidenum">
              <a:rPr lang="en-US" smtClean="0"/>
              <a:pPr defTabSz="914400">
                <a:spcAft>
                  <a:spcPts val="600"/>
                </a:spcAft>
              </a:pPr>
              <a:t>17</a:t>
            </a:fld>
            <a:endParaRPr lang="en-US"/>
          </a:p>
        </p:txBody>
      </p:sp>
      <p:pic>
        <p:nvPicPr>
          <p:cNvPr id="4" name="Audio 3">
            <a:hlinkClick r:id="" action="ppaction://media"/>
            <a:extLst>
              <a:ext uri="{FF2B5EF4-FFF2-40B4-BE49-F238E27FC236}">
                <a16:creationId xmlns:a16="http://schemas.microsoft.com/office/drawing/2014/main" id="{703EDCE3-8140-4499-98F3-A4CBF458C7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3306438"/>
      </p:ext>
    </p:extLst>
  </p:cSld>
  <p:clrMapOvr>
    <a:masterClrMapping/>
  </p:clrMapOvr>
  <mc:AlternateContent xmlns:mc="http://schemas.openxmlformats.org/markup-compatibility/2006">
    <mc:Choice xmlns:p14="http://schemas.microsoft.com/office/powerpoint/2010/main" Requires="p14">
      <p:transition spd="slow" p14:dur="2000" advTm="121659"/>
    </mc:Choice>
    <mc:Fallback>
      <p:transition spd="slow" advTm="12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6F1F-F25D-4081-BD5F-85B4D70348EF}"/>
              </a:ext>
            </a:extLst>
          </p:cNvPr>
          <p:cNvSpPr>
            <a:spLocks noGrp="1"/>
          </p:cNvSpPr>
          <p:nvPr>
            <p:ph type="title"/>
          </p:nvPr>
        </p:nvSpPr>
        <p:spPr>
          <a:xfrm>
            <a:off x="685801" y="609601"/>
            <a:ext cx="10131425" cy="812800"/>
          </a:xfrm>
        </p:spPr>
        <p:txBody>
          <a:bodyPr>
            <a:normAutofit fontScale="90000"/>
          </a:bodyPr>
          <a:lstStyle/>
          <a:p>
            <a:r>
              <a:rPr lang="en-US" b="1" dirty="0">
                <a:solidFill>
                  <a:schemeClr val="accent5"/>
                </a:solidFill>
              </a:rPr>
              <a:t>Other recommendations</a:t>
            </a:r>
            <a:br>
              <a:rPr lang="en-US" dirty="0"/>
            </a:br>
            <a:endParaRPr lang="en-US" dirty="0"/>
          </a:p>
        </p:txBody>
      </p:sp>
      <p:sp>
        <p:nvSpPr>
          <p:cNvPr id="3" name="Content Placeholder 2">
            <a:extLst>
              <a:ext uri="{FF2B5EF4-FFF2-40B4-BE49-F238E27FC236}">
                <a16:creationId xmlns:a16="http://schemas.microsoft.com/office/drawing/2014/main" id="{ABA9EC16-B86A-4B60-AA3A-74A12ED2E5AC}"/>
              </a:ext>
            </a:extLst>
          </p:cNvPr>
          <p:cNvSpPr>
            <a:spLocks noGrp="1"/>
          </p:cNvSpPr>
          <p:nvPr>
            <p:ph sz="half" idx="1"/>
          </p:nvPr>
        </p:nvSpPr>
        <p:spPr>
          <a:xfrm>
            <a:off x="685802" y="1270000"/>
            <a:ext cx="4995334" cy="4521201"/>
          </a:xfrm>
        </p:spPr>
        <p:txBody>
          <a:bodyPr>
            <a:normAutofit lnSpcReduction="10000"/>
          </a:bodyPr>
          <a:lstStyle/>
          <a:p>
            <a:pPr>
              <a:buFont typeface="Wingdings" panose="05000000000000000000" pitchFamily="2" charset="2"/>
              <a:buChar char="ü"/>
            </a:pPr>
            <a:r>
              <a:rPr lang="en-US" dirty="0">
                <a:solidFill>
                  <a:schemeClr val="accent6">
                    <a:lumMod val="20000"/>
                    <a:lumOff val="80000"/>
                  </a:schemeClr>
                </a:solidFill>
              </a:rPr>
              <a:t>The VA/DoD strongly recommends against the use of benzodiazepines in the treatment of PTSD. </a:t>
            </a:r>
          </a:p>
          <a:p>
            <a:pPr>
              <a:buFont typeface="Wingdings" panose="05000000000000000000" pitchFamily="2" charset="2"/>
              <a:buChar char="ü"/>
            </a:pPr>
            <a:r>
              <a:rPr lang="en-US" dirty="0">
                <a:solidFill>
                  <a:schemeClr val="accent6">
                    <a:lumMod val="20000"/>
                    <a:lumOff val="80000"/>
                  </a:schemeClr>
                </a:solidFill>
              </a:rPr>
              <a:t>Based on two placebo-controlled RCT’s, both had negative findings regarding the use of benzodiazepines in treating PTSD</a:t>
            </a:r>
          </a:p>
          <a:p>
            <a:pPr>
              <a:buFont typeface="Wingdings" panose="05000000000000000000" pitchFamily="2" charset="2"/>
              <a:buChar char="ü"/>
            </a:pPr>
            <a:r>
              <a:rPr lang="en-US" dirty="0">
                <a:solidFill>
                  <a:schemeClr val="accent6">
                    <a:lumMod val="20000"/>
                    <a:lumOff val="80000"/>
                  </a:schemeClr>
                </a:solidFill>
              </a:rPr>
              <a:t>In these studies, Xanax had no benefit in alleviating PTSD symptoms, and </a:t>
            </a:r>
            <a:r>
              <a:rPr lang="en-US" dirty="0" err="1">
                <a:solidFill>
                  <a:schemeClr val="accent6">
                    <a:lumMod val="20000"/>
                    <a:lumOff val="80000"/>
                  </a:schemeClr>
                </a:solidFill>
              </a:rPr>
              <a:t>Klonopin</a:t>
            </a:r>
            <a:r>
              <a:rPr lang="en-US" dirty="0">
                <a:solidFill>
                  <a:schemeClr val="accent6">
                    <a:lumMod val="20000"/>
                    <a:lumOff val="80000"/>
                  </a:schemeClr>
                </a:solidFill>
              </a:rPr>
              <a:t> had no benefit for improving sleep secondary to PTSD-related sleep disruption. </a:t>
            </a:r>
          </a:p>
          <a:p>
            <a:pPr>
              <a:buFont typeface="Wingdings" panose="05000000000000000000" pitchFamily="2" charset="2"/>
              <a:buChar char="ü"/>
            </a:pPr>
            <a:r>
              <a:rPr lang="en-US" dirty="0">
                <a:solidFill>
                  <a:schemeClr val="accent6">
                    <a:lumMod val="20000"/>
                    <a:lumOff val="80000"/>
                  </a:schemeClr>
                </a:solidFill>
              </a:rPr>
              <a:t>Due to the risk and sometimes comorbid substance use disorder, a recent meta-analysis of 18 studies found benzodiazepines to be ineffective in the treatment of PTSD and the risks outweigh the short-term benefits. </a:t>
            </a:r>
          </a:p>
        </p:txBody>
      </p:sp>
      <p:sp>
        <p:nvSpPr>
          <p:cNvPr id="5" name="Slide Number Placeholder 4">
            <a:extLst>
              <a:ext uri="{FF2B5EF4-FFF2-40B4-BE49-F238E27FC236}">
                <a16:creationId xmlns:a16="http://schemas.microsoft.com/office/drawing/2014/main" id="{C410E48F-1E3D-45F5-952A-8D5FD854B0F2}"/>
              </a:ext>
            </a:extLst>
          </p:cNvPr>
          <p:cNvSpPr>
            <a:spLocks noGrp="1"/>
          </p:cNvSpPr>
          <p:nvPr>
            <p:ph type="sldNum" sz="quarter" idx="12"/>
          </p:nvPr>
        </p:nvSpPr>
        <p:spPr/>
        <p:txBody>
          <a:bodyPr/>
          <a:lstStyle/>
          <a:p>
            <a:fld id="{8318E0B8-ACAD-458A-8AEF-8D5BAA170496}" type="slidenum">
              <a:rPr lang="en-US" smtClean="0"/>
              <a:t>18</a:t>
            </a:fld>
            <a:endParaRPr lang="en-US"/>
          </a:p>
        </p:txBody>
      </p:sp>
      <p:pic>
        <p:nvPicPr>
          <p:cNvPr id="11" name="Content Placeholder 10">
            <a:extLst>
              <a:ext uri="{FF2B5EF4-FFF2-40B4-BE49-F238E27FC236}">
                <a16:creationId xmlns:a16="http://schemas.microsoft.com/office/drawing/2014/main" id="{DF2FA368-F7C5-4AD4-90DF-D312116BB03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43698" y="609600"/>
            <a:ext cx="4762500" cy="3181350"/>
          </a:xfrm>
        </p:spPr>
      </p:pic>
      <p:sp>
        <p:nvSpPr>
          <p:cNvPr id="13" name="TextBox 12">
            <a:extLst>
              <a:ext uri="{FF2B5EF4-FFF2-40B4-BE49-F238E27FC236}">
                <a16:creationId xmlns:a16="http://schemas.microsoft.com/office/drawing/2014/main" id="{A3B25A8A-3EEC-4D4B-9642-F94BBEBA39F9}"/>
              </a:ext>
            </a:extLst>
          </p:cNvPr>
          <p:cNvSpPr txBox="1"/>
          <p:nvPr/>
        </p:nvSpPr>
        <p:spPr>
          <a:xfrm>
            <a:off x="6609292" y="4375060"/>
            <a:ext cx="4207934" cy="1200329"/>
          </a:xfrm>
          <a:prstGeom prst="rect">
            <a:avLst/>
          </a:prstGeom>
          <a:noFill/>
        </p:spPr>
        <p:txBody>
          <a:bodyPr wrap="square" rtlCol="0">
            <a:spAutoFit/>
          </a:bodyPr>
          <a:lstStyle/>
          <a:p>
            <a:r>
              <a:rPr lang="en-US" dirty="0">
                <a:solidFill>
                  <a:schemeClr val="accent6">
                    <a:lumMod val="20000"/>
                    <a:lumOff val="80000"/>
                  </a:schemeClr>
                </a:solidFill>
              </a:rPr>
              <a:t>Per current treatment guidelines CAM’s should be use adjunctively with the primary trauma focused forms of psychotherapy and medications. </a:t>
            </a:r>
          </a:p>
        </p:txBody>
      </p:sp>
      <p:pic>
        <p:nvPicPr>
          <p:cNvPr id="9" name="Audio 8">
            <a:hlinkClick r:id="" action="ppaction://media"/>
            <a:extLst>
              <a:ext uri="{FF2B5EF4-FFF2-40B4-BE49-F238E27FC236}">
                <a16:creationId xmlns:a16="http://schemas.microsoft.com/office/drawing/2014/main" id="{1B24BAE9-85BF-424A-A835-D3D067B1C0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4068" y="6096000"/>
            <a:ext cx="609600" cy="609600"/>
          </a:xfrm>
          <a:prstGeom prst="rect">
            <a:avLst/>
          </a:prstGeom>
        </p:spPr>
      </p:pic>
    </p:spTree>
    <p:extLst>
      <p:ext uri="{BB962C8B-B14F-4D97-AF65-F5344CB8AC3E}">
        <p14:creationId xmlns:p14="http://schemas.microsoft.com/office/powerpoint/2010/main" val="2136606213"/>
      </p:ext>
    </p:extLst>
  </p:cSld>
  <p:clrMapOvr>
    <a:masterClrMapping/>
  </p:clrMapOvr>
  <mc:AlternateContent xmlns:mc="http://schemas.openxmlformats.org/markup-compatibility/2006">
    <mc:Choice xmlns:p14="http://schemas.microsoft.com/office/powerpoint/2010/main" Requires="p14">
      <p:transition spd="slow" p14:dur="2000" advTm="70530"/>
    </mc:Choice>
    <mc:Fallback>
      <p:transition spd="slow" advTm="7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5265-17F1-4CFF-B151-36E7FDF99485}"/>
              </a:ext>
            </a:extLst>
          </p:cNvPr>
          <p:cNvSpPr>
            <a:spLocks noGrp="1"/>
          </p:cNvSpPr>
          <p:nvPr>
            <p:ph type="title"/>
          </p:nvPr>
        </p:nvSpPr>
        <p:spPr>
          <a:xfrm>
            <a:off x="685801" y="609601"/>
            <a:ext cx="10131425" cy="825500"/>
          </a:xfrm>
        </p:spPr>
        <p:txBody>
          <a:bodyPr/>
          <a:lstStyle/>
          <a:p>
            <a:r>
              <a:rPr lang="en-US" b="1" dirty="0">
                <a:solidFill>
                  <a:schemeClr val="accent5"/>
                </a:solidFill>
              </a:rPr>
              <a:t>SUMMARY</a:t>
            </a:r>
          </a:p>
        </p:txBody>
      </p:sp>
      <p:sp>
        <p:nvSpPr>
          <p:cNvPr id="3" name="Content Placeholder 2">
            <a:extLst>
              <a:ext uri="{FF2B5EF4-FFF2-40B4-BE49-F238E27FC236}">
                <a16:creationId xmlns:a16="http://schemas.microsoft.com/office/drawing/2014/main" id="{561AD203-9F10-4F89-90D3-A85763FAE4E8}"/>
              </a:ext>
            </a:extLst>
          </p:cNvPr>
          <p:cNvSpPr>
            <a:spLocks noGrp="1"/>
          </p:cNvSpPr>
          <p:nvPr>
            <p:ph sz="half" idx="1"/>
          </p:nvPr>
        </p:nvSpPr>
        <p:spPr>
          <a:xfrm>
            <a:off x="685802" y="1295400"/>
            <a:ext cx="4995334" cy="4495801"/>
          </a:xfrm>
        </p:spPr>
        <p:txBody>
          <a:bodyPr/>
          <a:lstStyle/>
          <a:p>
            <a:pPr>
              <a:buFont typeface="Wingdings" panose="05000000000000000000" pitchFamily="2" charset="2"/>
              <a:buChar char="ü"/>
            </a:pPr>
            <a:r>
              <a:rPr lang="en-US" b="1" dirty="0">
                <a:solidFill>
                  <a:schemeClr val="accent5">
                    <a:lumMod val="60000"/>
                    <a:lumOff val="40000"/>
                  </a:schemeClr>
                </a:solidFill>
              </a:rPr>
              <a:t>Most effective treatments </a:t>
            </a:r>
            <a:r>
              <a:rPr lang="en-US" dirty="0">
                <a:solidFill>
                  <a:schemeClr val="accent6">
                    <a:lumMod val="60000"/>
                    <a:lumOff val="40000"/>
                  </a:schemeClr>
                </a:solidFill>
              </a:rPr>
              <a:t>are the trauma focused therapies which include Prolonged Exposure, Cognitive Processing Therapy, &amp; Eye Movement Desensitization and Reprocessing</a:t>
            </a:r>
          </a:p>
          <a:p>
            <a:pPr>
              <a:buFont typeface="Wingdings" panose="05000000000000000000" pitchFamily="2" charset="2"/>
              <a:buChar char="ü"/>
            </a:pPr>
            <a:r>
              <a:rPr lang="en-US" b="1" dirty="0">
                <a:solidFill>
                  <a:schemeClr val="accent5">
                    <a:lumMod val="60000"/>
                    <a:lumOff val="40000"/>
                  </a:schemeClr>
                </a:solidFill>
              </a:rPr>
              <a:t>Other modalities include </a:t>
            </a:r>
            <a:r>
              <a:rPr lang="en-US" dirty="0">
                <a:solidFill>
                  <a:schemeClr val="accent6">
                    <a:lumMod val="60000"/>
                    <a:lumOff val="40000"/>
                  </a:schemeClr>
                </a:solidFill>
              </a:rPr>
              <a:t>Complementary and Alternative Medicine (Biofeedback devices, Alpha Stimulator), mindfulness training and antidepressant/pharmacological treatment options</a:t>
            </a:r>
          </a:p>
          <a:p>
            <a:pPr>
              <a:buFont typeface="Wingdings" panose="05000000000000000000" pitchFamily="2" charset="2"/>
              <a:buChar char="ü"/>
            </a:pPr>
            <a:r>
              <a:rPr lang="en-US" dirty="0">
                <a:solidFill>
                  <a:schemeClr val="accent6">
                    <a:lumMod val="60000"/>
                    <a:lumOff val="40000"/>
                  </a:schemeClr>
                </a:solidFill>
              </a:rPr>
              <a:t>The three aforementioned trauma focused therapies </a:t>
            </a:r>
            <a:r>
              <a:rPr lang="en-US" b="1" dirty="0">
                <a:solidFill>
                  <a:schemeClr val="accent5">
                    <a:lumMod val="60000"/>
                    <a:lumOff val="40000"/>
                  </a:schemeClr>
                </a:solidFill>
              </a:rPr>
              <a:t>lead to successful outcomes in about half of all cases</a:t>
            </a:r>
          </a:p>
        </p:txBody>
      </p:sp>
      <p:sp>
        <p:nvSpPr>
          <p:cNvPr id="4" name="Content Placeholder 3">
            <a:extLst>
              <a:ext uri="{FF2B5EF4-FFF2-40B4-BE49-F238E27FC236}">
                <a16:creationId xmlns:a16="http://schemas.microsoft.com/office/drawing/2014/main" id="{D5A3AAC2-E953-46D7-8CC2-05E1820294EA}"/>
              </a:ext>
            </a:extLst>
          </p:cNvPr>
          <p:cNvSpPr>
            <a:spLocks noGrp="1"/>
          </p:cNvSpPr>
          <p:nvPr>
            <p:ph sz="half" idx="2"/>
          </p:nvPr>
        </p:nvSpPr>
        <p:spPr>
          <a:xfrm>
            <a:off x="5821895" y="1181101"/>
            <a:ext cx="4995332" cy="4610100"/>
          </a:xfrm>
        </p:spPr>
        <p:txBody>
          <a:bodyPr/>
          <a:lstStyle/>
          <a:p>
            <a:r>
              <a:rPr lang="en-US" sz="2000" b="1" dirty="0">
                <a:solidFill>
                  <a:schemeClr val="accent6">
                    <a:lumMod val="60000"/>
                    <a:lumOff val="40000"/>
                  </a:schemeClr>
                </a:solidFill>
              </a:rPr>
              <a:t>Pharmacotherapy: The most evidence-based medications for treatment of PTSD include:</a:t>
            </a:r>
          </a:p>
          <a:p>
            <a:r>
              <a:rPr lang="en-US" sz="2000" dirty="0">
                <a:solidFill>
                  <a:schemeClr val="accent6">
                    <a:lumMod val="60000"/>
                    <a:lumOff val="40000"/>
                  </a:schemeClr>
                </a:solidFill>
              </a:rPr>
              <a:t> Sertraline – </a:t>
            </a:r>
            <a:r>
              <a:rPr lang="en-US" sz="2000" dirty="0">
                <a:solidFill>
                  <a:schemeClr val="accent5">
                    <a:lumMod val="40000"/>
                    <a:lumOff val="60000"/>
                  </a:schemeClr>
                </a:solidFill>
              </a:rPr>
              <a:t>strong evidence</a:t>
            </a:r>
          </a:p>
          <a:p>
            <a:r>
              <a:rPr lang="en-US" sz="2000" dirty="0">
                <a:solidFill>
                  <a:schemeClr val="accent6">
                    <a:lumMod val="60000"/>
                    <a:lumOff val="40000"/>
                  </a:schemeClr>
                </a:solidFill>
              </a:rPr>
              <a:t>Paroxetine- </a:t>
            </a:r>
            <a:r>
              <a:rPr lang="en-US" sz="2000" dirty="0">
                <a:solidFill>
                  <a:schemeClr val="accent5">
                    <a:lumMod val="40000"/>
                    <a:lumOff val="60000"/>
                  </a:schemeClr>
                </a:solidFill>
              </a:rPr>
              <a:t>strong evidence</a:t>
            </a:r>
          </a:p>
          <a:p>
            <a:r>
              <a:rPr lang="en-US" sz="2000" dirty="0">
                <a:solidFill>
                  <a:schemeClr val="accent6">
                    <a:lumMod val="60000"/>
                    <a:lumOff val="40000"/>
                  </a:schemeClr>
                </a:solidFill>
              </a:rPr>
              <a:t>Fluoxetine- </a:t>
            </a:r>
            <a:r>
              <a:rPr lang="en-US" sz="2000" dirty="0">
                <a:solidFill>
                  <a:schemeClr val="accent5">
                    <a:lumMod val="40000"/>
                    <a:lumOff val="60000"/>
                  </a:schemeClr>
                </a:solidFill>
              </a:rPr>
              <a:t>strong evidence</a:t>
            </a:r>
          </a:p>
          <a:p>
            <a:r>
              <a:rPr lang="en-US" sz="2000" dirty="0" err="1">
                <a:solidFill>
                  <a:schemeClr val="accent6">
                    <a:lumMod val="60000"/>
                    <a:lumOff val="40000"/>
                  </a:schemeClr>
                </a:solidFill>
              </a:rPr>
              <a:t>Venlaflaxine</a:t>
            </a:r>
            <a:r>
              <a:rPr lang="en-US" sz="2000" dirty="0">
                <a:solidFill>
                  <a:schemeClr val="accent6">
                    <a:lumMod val="60000"/>
                    <a:lumOff val="40000"/>
                  </a:schemeClr>
                </a:solidFill>
              </a:rPr>
              <a:t>- </a:t>
            </a:r>
            <a:r>
              <a:rPr lang="en-US" sz="2000" dirty="0">
                <a:solidFill>
                  <a:schemeClr val="accent5">
                    <a:lumMod val="40000"/>
                    <a:lumOff val="60000"/>
                  </a:schemeClr>
                </a:solidFill>
              </a:rPr>
              <a:t>strong evidence</a:t>
            </a:r>
          </a:p>
          <a:p>
            <a:endParaRPr lang="en-US" dirty="0"/>
          </a:p>
        </p:txBody>
      </p:sp>
      <p:sp>
        <p:nvSpPr>
          <p:cNvPr id="5" name="Slide Number Placeholder 4">
            <a:extLst>
              <a:ext uri="{FF2B5EF4-FFF2-40B4-BE49-F238E27FC236}">
                <a16:creationId xmlns:a16="http://schemas.microsoft.com/office/drawing/2014/main" id="{59C2FAF6-4B52-49BF-B681-A7E4A496865A}"/>
              </a:ext>
            </a:extLst>
          </p:cNvPr>
          <p:cNvSpPr>
            <a:spLocks noGrp="1"/>
          </p:cNvSpPr>
          <p:nvPr>
            <p:ph type="sldNum" sz="quarter" idx="12"/>
          </p:nvPr>
        </p:nvSpPr>
        <p:spPr/>
        <p:txBody>
          <a:bodyPr/>
          <a:lstStyle/>
          <a:p>
            <a:fld id="{8318E0B8-ACAD-458A-8AEF-8D5BAA170496}" type="slidenum">
              <a:rPr lang="en-US" smtClean="0"/>
              <a:t>19</a:t>
            </a:fld>
            <a:endParaRPr lang="en-US"/>
          </a:p>
        </p:txBody>
      </p:sp>
      <p:sp>
        <p:nvSpPr>
          <p:cNvPr id="6" name="TextBox 5">
            <a:extLst>
              <a:ext uri="{FF2B5EF4-FFF2-40B4-BE49-F238E27FC236}">
                <a16:creationId xmlns:a16="http://schemas.microsoft.com/office/drawing/2014/main" id="{96667F45-1132-4CB5-951A-D843BE3356AE}"/>
              </a:ext>
            </a:extLst>
          </p:cNvPr>
          <p:cNvSpPr txBox="1"/>
          <p:nvPr/>
        </p:nvSpPr>
        <p:spPr>
          <a:xfrm>
            <a:off x="1536700" y="5889934"/>
            <a:ext cx="8356600" cy="369332"/>
          </a:xfrm>
          <a:prstGeom prst="rect">
            <a:avLst/>
          </a:prstGeom>
          <a:noFill/>
        </p:spPr>
        <p:txBody>
          <a:bodyPr wrap="square" rtlCol="0">
            <a:spAutoFit/>
          </a:bodyPr>
          <a:lstStyle/>
          <a:p>
            <a:r>
              <a:rPr lang="en-US"/>
              <a:t>https://www.ptsd.va.gov/professional/treat/txessentials/enhance_ptsdtx.asp</a:t>
            </a:r>
            <a:endParaRPr lang="en-US" dirty="0"/>
          </a:p>
        </p:txBody>
      </p:sp>
      <p:pic>
        <p:nvPicPr>
          <p:cNvPr id="7" name="Audio 6">
            <a:hlinkClick r:id="" action="ppaction://media"/>
            <a:extLst>
              <a:ext uri="{FF2B5EF4-FFF2-40B4-BE49-F238E27FC236}">
                <a16:creationId xmlns:a16="http://schemas.microsoft.com/office/drawing/2014/main" id="{D25F92C3-581D-4FFD-9C42-BD4F4650A9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4610919"/>
      </p:ext>
    </p:extLst>
  </p:cSld>
  <p:clrMapOvr>
    <a:masterClrMapping/>
  </p:clrMapOvr>
  <mc:AlternateContent xmlns:mc="http://schemas.openxmlformats.org/markup-compatibility/2006">
    <mc:Choice xmlns:p14="http://schemas.microsoft.com/office/powerpoint/2010/main" Requires="p14">
      <p:transition spd="slow" p14:dur="2000" advTm="85046"/>
    </mc:Choice>
    <mc:Fallback>
      <p:transition spd="slow" advTm="8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56C8-968A-40F6-930F-B89E178A213A}"/>
              </a:ext>
            </a:extLst>
          </p:cNvPr>
          <p:cNvSpPr>
            <a:spLocks noGrp="1"/>
          </p:cNvSpPr>
          <p:nvPr>
            <p:ph type="title"/>
          </p:nvPr>
        </p:nvSpPr>
        <p:spPr>
          <a:xfrm>
            <a:off x="685801" y="609600"/>
            <a:ext cx="10131425" cy="778329"/>
          </a:xfrm>
        </p:spPr>
        <p:txBody>
          <a:bodyPr/>
          <a:lstStyle/>
          <a:p>
            <a:r>
              <a:rPr lang="en-US" b="1" dirty="0">
                <a:solidFill>
                  <a:schemeClr val="accent5"/>
                </a:solidFill>
              </a:rPr>
              <a:t>PTSD Diagnostic criteria and treatments</a:t>
            </a:r>
          </a:p>
        </p:txBody>
      </p:sp>
      <p:pic>
        <p:nvPicPr>
          <p:cNvPr id="16" name="Content Placeholder 15">
            <a:extLst>
              <a:ext uri="{FF2B5EF4-FFF2-40B4-BE49-F238E27FC236}">
                <a16:creationId xmlns:a16="http://schemas.microsoft.com/office/drawing/2014/main" id="{2F0EE388-9A9D-4156-A9EB-296B0565298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555171" y="1845130"/>
            <a:ext cx="5045529" cy="43485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TSD">
            <a:extLst>
              <a:ext uri="{FF2B5EF4-FFF2-40B4-BE49-F238E27FC236}">
                <a16:creationId xmlns:a16="http://schemas.microsoft.com/office/drawing/2014/main" id="{FF131528-2136-41D8-9885-EC0BEB4614C9}"/>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216682" y="1845130"/>
            <a:ext cx="5420147" cy="434854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75A2DFEF-1F16-41A8-8323-E57D58BC63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155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879-DBAC-4E64-B30A-0786A08E3F1F}"/>
              </a:ext>
            </a:extLst>
          </p:cNvPr>
          <p:cNvSpPr>
            <a:spLocks noGrp="1"/>
          </p:cNvSpPr>
          <p:nvPr>
            <p:ph type="title"/>
          </p:nvPr>
        </p:nvSpPr>
        <p:spPr>
          <a:xfrm>
            <a:off x="685801" y="609601"/>
            <a:ext cx="10131425" cy="558800"/>
          </a:xfrm>
        </p:spPr>
        <p:txBody>
          <a:bodyPr>
            <a:normAutofit fontScale="90000"/>
          </a:bodyPr>
          <a:lstStyle/>
          <a:p>
            <a:r>
              <a:rPr lang="en-US" b="1" dirty="0">
                <a:solidFill>
                  <a:schemeClr val="accent5"/>
                </a:solidFill>
              </a:rPr>
              <a:t>references</a:t>
            </a:r>
          </a:p>
        </p:txBody>
      </p:sp>
      <p:sp>
        <p:nvSpPr>
          <p:cNvPr id="5" name="Slide Number Placeholder 4">
            <a:extLst>
              <a:ext uri="{FF2B5EF4-FFF2-40B4-BE49-F238E27FC236}">
                <a16:creationId xmlns:a16="http://schemas.microsoft.com/office/drawing/2014/main" id="{FB00F976-584E-4ADD-B501-FB3BE2B6CCA1}"/>
              </a:ext>
            </a:extLst>
          </p:cNvPr>
          <p:cNvSpPr>
            <a:spLocks noGrp="1"/>
          </p:cNvSpPr>
          <p:nvPr>
            <p:ph type="sldNum" sz="quarter" idx="12"/>
          </p:nvPr>
        </p:nvSpPr>
        <p:spPr/>
        <p:txBody>
          <a:bodyPr/>
          <a:lstStyle/>
          <a:p>
            <a:fld id="{8318E0B8-ACAD-458A-8AEF-8D5BAA170496}" type="slidenum">
              <a:rPr lang="en-US" smtClean="0"/>
              <a:t>20</a:t>
            </a:fld>
            <a:endParaRPr lang="en-US"/>
          </a:p>
        </p:txBody>
      </p:sp>
      <p:sp>
        <p:nvSpPr>
          <p:cNvPr id="7" name="Content Placeholder 3">
            <a:extLst>
              <a:ext uri="{FF2B5EF4-FFF2-40B4-BE49-F238E27FC236}">
                <a16:creationId xmlns:a16="http://schemas.microsoft.com/office/drawing/2014/main" id="{D72682B9-131C-4C50-82D7-81BE2F7122D4}"/>
              </a:ext>
            </a:extLst>
          </p:cNvPr>
          <p:cNvSpPr>
            <a:spLocks noGrp="1"/>
          </p:cNvSpPr>
          <p:nvPr>
            <p:ph sz="half" idx="1"/>
          </p:nvPr>
        </p:nvSpPr>
        <p:spPr>
          <a:xfrm>
            <a:off x="685800" y="1066800"/>
            <a:ext cx="10131425" cy="4803775"/>
          </a:xfrm>
        </p:spPr>
        <p:txBody>
          <a:bodyPr>
            <a:normAutofit fontScale="85000" lnSpcReduction="10000"/>
          </a:bodyPr>
          <a:lstStyle/>
          <a:p>
            <a:pPr>
              <a:lnSpc>
                <a:spcPct val="200000"/>
              </a:lnSpc>
            </a:pPr>
            <a:r>
              <a:rPr lang="en-US" dirty="0"/>
              <a:t>Buckland, Stephanie. (2018). What are the best treatments and therapies for PTSD? Retrieved from </a:t>
            </a:r>
            <a:r>
              <a:rPr lang="en-US" dirty="0">
                <a:hlinkClick r:id="rId2">
                  <a:extLst>
                    <a:ext uri="{A12FA001-AC4F-418D-AE19-62706E023703}">
                      <ahyp:hlinkClr xmlns:ahyp="http://schemas.microsoft.com/office/drawing/2018/hyperlinkcolor" val="tx"/>
                    </a:ext>
                  </a:extLst>
                </a:hlinkClick>
              </a:rPr>
              <a:t>https://www.everydayhealth.com/ptsd/guide/treatment/</a:t>
            </a:r>
            <a:r>
              <a:rPr lang="en-US" dirty="0"/>
              <a:t>       </a:t>
            </a:r>
          </a:p>
          <a:p>
            <a:pPr>
              <a:lnSpc>
                <a:spcPct val="200000"/>
              </a:lnSpc>
            </a:pPr>
            <a:r>
              <a:rPr lang="en-US" dirty="0"/>
              <a:t>The American Institute of Stress. (2019). Incorporating complementary and alternative medicine (CAM) therapies to expand psychological services to veterans suffering from chronic pain. Retrieved from </a:t>
            </a:r>
            <a:r>
              <a:rPr lang="en-US" dirty="0">
                <a:hlinkClick r:id="rId3">
                  <a:extLst>
                    <a:ext uri="{A12FA001-AC4F-418D-AE19-62706E023703}">
                      <ahyp:hlinkClr xmlns:ahyp="http://schemas.microsoft.com/office/drawing/2018/hyperlinkcolor" val="tx"/>
                    </a:ext>
                  </a:extLst>
                </a:hlinkClick>
              </a:rPr>
              <a:t>https://www.stress.org/incorporating-complementary-and-alternative-medicine-cam-therapies-to-expand-psychological-services-to-veterans-suffering-from-chronic-pain</a:t>
            </a:r>
            <a:r>
              <a:rPr lang="en-US" dirty="0"/>
              <a:t>                 </a:t>
            </a:r>
          </a:p>
          <a:p>
            <a:pPr>
              <a:lnSpc>
                <a:spcPct val="200000"/>
              </a:lnSpc>
            </a:pPr>
            <a:r>
              <a:rPr lang="en-US" dirty="0"/>
              <a:t>   </a:t>
            </a:r>
            <a:r>
              <a:rPr lang="en-US" dirty="0" err="1"/>
              <a:t>Tull</a:t>
            </a:r>
            <a:r>
              <a:rPr lang="en-US" dirty="0"/>
              <a:t>, Matthew. (2019). How PTSD is treated. Retrieved from </a:t>
            </a:r>
            <a:r>
              <a:rPr lang="en-US" dirty="0">
                <a:hlinkClick r:id="rId4">
                  <a:extLst>
                    <a:ext uri="{A12FA001-AC4F-418D-AE19-62706E023703}">
                      <ahyp:hlinkClr xmlns:ahyp="http://schemas.microsoft.com/office/drawing/2018/hyperlinkcolor" val="tx"/>
                    </a:ext>
                  </a:extLst>
                </a:hlinkClick>
              </a:rPr>
              <a:t>https://www.verywellmind.com/ptsd-treatment-2797659</a:t>
            </a:r>
            <a:r>
              <a:rPr lang="en-US" dirty="0"/>
              <a:t>                                                </a:t>
            </a:r>
          </a:p>
          <a:p>
            <a:pPr>
              <a:lnSpc>
                <a:spcPct val="200000"/>
              </a:lnSpc>
            </a:pPr>
            <a:r>
              <a:rPr lang="en-US" dirty="0"/>
              <a:t>U.S. Department of Veterans Affairs. (2020). PTSD: National center for PTSD. Retrieved from https://www.ptsd.va.gov/understand_tx/tx_basics.asp</a:t>
            </a:r>
          </a:p>
          <a:p>
            <a:endParaRPr lang="en-US" dirty="0"/>
          </a:p>
        </p:txBody>
      </p:sp>
    </p:spTree>
    <p:extLst>
      <p:ext uri="{BB962C8B-B14F-4D97-AF65-F5344CB8AC3E}">
        <p14:creationId xmlns:p14="http://schemas.microsoft.com/office/powerpoint/2010/main" val="288748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CF31-4DAF-4F7E-B119-B6C76E0E887C}"/>
              </a:ext>
            </a:extLst>
          </p:cNvPr>
          <p:cNvSpPr>
            <a:spLocks noGrp="1"/>
          </p:cNvSpPr>
          <p:nvPr>
            <p:ph type="title"/>
          </p:nvPr>
        </p:nvSpPr>
        <p:spPr>
          <a:xfrm>
            <a:off x="685801" y="609601"/>
            <a:ext cx="10131425" cy="622300"/>
          </a:xfrm>
        </p:spPr>
        <p:txBody>
          <a:bodyPr>
            <a:normAutofit fontScale="90000"/>
          </a:bodyPr>
          <a:lstStyle/>
          <a:p>
            <a:r>
              <a:rPr lang="en-US" b="1" dirty="0">
                <a:solidFill>
                  <a:schemeClr val="accent5"/>
                </a:solidFill>
              </a:rPr>
              <a:t>references</a:t>
            </a:r>
          </a:p>
        </p:txBody>
      </p:sp>
      <p:sp>
        <p:nvSpPr>
          <p:cNvPr id="3" name="Content Placeholder 2">
            <a:extLst>
              <a:ext uri="{FF2B5EF4-FFF2-40B4-BE49-F238E27FC236}">
                <a16:creationId xmlns:a16="http://schemas.microsoft.com/office/drawing/2014/main" id="{86D9D573-2B23-46B8-8549-8CD7DA94C7AA}"/>
              </a:ext>
            </a:extLst>
          </p:cNvPr>
          <p:cNvSpPr>
            <a:spLocks noGrp="1"/>
          </p:cNvSpPr>
          <p:nvPr>
            <p:ph sz="half" idx="1"/>
          </p:nvPr>
        </p:nvSpPr>
        <p:spPr>
          <a:xfrm>
            <a:off x="685800" y="1311275"/>
            <a:ext cx="10439399" cy="4102101"/>
          </a:xfrm>
        </p:spPr>
        <p:txBody>
          <a:bodyPr>
            <a:normAutofit fontScale="77500" lnSpcReduction="20000"/>
          </a:bodyPr>
          <a:lstStyle/>
          <a:p>
            <a:pPr>
              <a:lnSpc>
                <a:spcPct val="200000"/>
              </a:lnSpc>
            </a:pPr>
            <a:r>
              <a:rPr lang="en-US" dirty="0"/>
              <a:t>U.S. Department of Veterans Affairs and Department of Defense. (2018). VA/</a:t>
            </a:r>
            <a:r>
              <a:rPr lang="en-US" dirty="0" err="1"/>
              <a:t>Dod</a:t>
            </a:r>
            <a:r>
              <a:rPr lang="en-US" dirty="0"/>
              <a:t> Clinical practice                    	guidelines for PTSD. Retrieved from 				    			https://www.ptsd.va.gov/professional/treat/docs/mhp_veterans_effective_tx.pdf</a:t>
            </a:r>
          </a:p>
          <a:p>
            <a:pPr>
              <a:lnSpc>
                <a:spcPct val="200000"/>
              </a:lnSpc>
            </a:pPr>
            <a:r>
              <a:rPr lang="en-US" dirty="0"/>
              <a:t>U.S. Department of Veterans Affairs and Department of Defense. (2018).VA/</a:t>
            </a:r>
            <a:r>
              <a:rPr lang="en-US" dirty="0" err="1"/>
              <a:t>Dod</a:t>
            </a:r>
            <a:r>
              <a:rPr lang="en-US" dirty="0"/>
              <a:t> clinical practice guideline for the management of Posttraumatic Stress Disorder – clinician summary. Retrieved from </a:t>
            </a:r>
            <a:r>
              <a:rPr lang="en-US" dirty="0">
                <a:hlinkClick r:id="rId2">
                  <a:extLst>
                    <a:ext uri="{A12FA001-AC4F-418D-AE19-62706E023703}">
                      <ahyp:hlinkClr xmlns:ahyp="http://schemas.microsoft.com/office/drawing/2018/hyperlinkcolor" val="tx"/>
                    </a:ext>
                  </a:extLst>
                </a:hlinkClick>
              </a:rPr>
              <a:t>https://www.healthquality.va.gov/guidelines/MH/ptsd/VADoDPTSDCPGClinicianSummaryFinal.pdf</a:t>
            </a:r>
            <a:r>
              <a:rPr lang="en-US" dirty="0"/>
              <a:t>                                                              </a:t>
            </a:r>
          </a:p>
          <a:p>
            <a:pPr>
              <a:lnSpc>
                <a:spcPct val="200000"/>
              </a:lnSpc>
            </a:pPr>
            <a:r>
              <a:rPr lang="en-US" dirty="0"/>
              <a:t>Veterans Health Administration. (n.d.) Prescribing for PTSD: Knowing your options. Retrieved from </a:t>
            </a:r>
            <a:r>
              <a:rPr lang="en-US" dirty="0">
                <a:hlinkClick r:id="rId3">
                  <a:extLst>
                    <a:ext uri="{A12FA001-AC4F-418D-AE19-62706E023703}">
                      <ahyp:hlinkClr xmlns:ahyp="http://schemas.microsoft.com/office/drawing/2018/hyperlinkcolor" val="tx"/>
                    </a:ext>
                  </a:extLst>
                </a:hlinkClick>
              </a:rPr>
              <a:t>https://www.bing.com/images/search?view=detailV2&amp;id=A501EA3BFED19BE2221578C847BB9301844CBC23&amp;thid=OIP.1Iwgq11P9nJ6GbAn-XpR0gHaEK&amp;exph=720&amp;expw=1280&amp;q=PTSD+treatment+options&amp;selectedindex=6&amp;ajaxhist=0&amp;vt=0&amp;eim=0,1,2,3,4,6,8,10</a:t>
            </a:r>
            <a:endParaRPr lang="en-US" dirty="0"/>
          </a:p>
          <a:p>
            <a:endParaRPr lang="en-US" dirty="0"/>
          </a:p>
        </p:txBody>
      </p:sp>
      <p:sp>
        <p:nvSpPr>
          <p:cNvPr id="5" name="Slide Number Placeholder 4">
            <a:extLst>
              <a:ext uri="{FF2B5EF4-FFF2-40B4-BE49-F238E27FC236}">
                <a16:creationId xmlns:a16="http://schemas.microsoft.com/office/drawing/2014/main" id="{0D9C12B0-A011-4EDD-B01C-E4121F8B5322}"/>
              </a:ext>
            </a:extLst>
          </p:cNvPr>
          <p:cNvSpPr>
            <a:spLocks noGrp="1"/>
          </p:cNvSpPr>
          <p:nvPr>
            <p:ph type="sldNum" sz="quarter" idx="12"/>
          </p:nvPr>
        </p:nvSpPr>
        <p:spPr/>
        <p:txBody>
          <a:bodyPr/>
          <a:lstStyle/>
          <a:p>
            <a:fld id="{8318E0B8-ACAD-458A-8AEF-8D5BAA170496}" type="slidenum">
              <a:rPr lang="en-US" smtClean="0"/>
              <a:t>21</a:t>
            </a:fld>
            <a:endParaRPr lang="en-US"/>
          </a:p>
        </p:txBody>
      </p:sp>
    </p:spTree>
    <p:extLst>
      <p:ext uri="{BB962C8B-B14F-4D97-AF65-F5344CB8AC3E}">
        <p14:creationId xmlns:p14="http://schemas.microsoft.com/office/powerpoint/2010/main" val="141121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1812F335-1763-40B9-A4C5-8E768D24299B}"/>
              </a:ext>
            </a:extLst>
          </p:cNvPr>
          <p:cNvGraphicFramePr>
            <a:graphicFrameLocks noGrp="1"/>
          </p:cNvGraphicFramePr>
          <p:nvPr>
            <p:extLst>
              <p:ext uri="{D42A27DB-BD31-4B8C-83A1-F6EECF244321}">
                <p14:modId xmlns:p14="http://schemas.microsoft.com/office/powerpoint/2010/main" val="1954142547"/>
              </p:ext>
            </p:extLst>
          </p:nvPr>
        </p:nvGraphicFramePr>
        <p:xfrm>
          <a:off x="467257" y="1307108"/>
          <a:ext cx="10793408" cy="5076031"/>
        </p:xfrm>
        <a:graphic>
          <a:graphicData uri="http://schemas.openxmlformats.org/drawingml/2006/table">
            <a:tbl>
              <a:tblPr firstRow="1" bandRow="1">
                <a:tableStyleId>{69C7853C-536D-4A76-A0AE-DD22124D55A5}</a:tableStyleId>
              </a:tblPr>
              <a:tblGrid>
                <a:gridCol w="6898743">
                  <a:extLst>
                    <a:ext uri="{9D8B030D-6E8A-4147-A177-3AD203B41FA5}">
                      <a16:colId xmlns:a16="http://schemas.microsoft.com/office/drawing/2014/main" val="2811788612"/>
                    </a:ext>
                  </a:extLst>
                </a:gridCol>
                <a:gridCol w="3894665">
                  <a:extLst>
                    <a:ext uri="{9D8B030D-6E8A-4147-A177-3AD203B41FA5}">
                      <a16:colId xmlns:a16="http://schemas.microsoft.com/office/drawing/2014/main" val="634360318"/>
                    </a:ext>
                  </a:extLst>
                </a:gridCol>
              </a:tblGrid>
              <a:tr h="66999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52683614"/>
                  </a:ext>
                </a:extLst>
              </a:tr>
              <a:tr h="4406036">
                <a:tc>
                  <a:txBody>
                    <a:bodyPr/>
                    <a:lstStyle/>
                    <a:p>
                      <a:endParaRPr lang="en-US"/>
                    </a:p>
                  </a:txBody>
                  <a:tcPr/>
                </a:tc>
                <a:tc>
                  <a:txBody>
                    <a:bodyPr/>
                    <a:lstStyle/>
                    <a:p>
                      <a:endParaRPr lang="en-US" dirty="0"/>
                    </a:p>
                  </a:txBody>
                  <a:tcPr/>
                </a:tc>
                <a:extLst>
                  <a:ext uri="{0D108BD9-81ED-4DB2-BD59-A6C34878D82A}">
                    <a16:rowId xmlns:a16="http://schemas.microsoft.com/office/drawing/2014/main" val="1982926086"/>
                  </a:ext>
                </a:extLst>
              </a:tr>
            </a:tbl>
          </a:graphicData>
        </a:graphic>
      </p:graphicFrame>
      <p:sp>
        <p:nvSpPr>
          <p:cNvPr id="2" name="Title 1">
            <a:extLst>
              <a:ext uri="{FF2B5EF4-FFF2-40B4-BE49-F238E27FC236}">
                <a16:creationId xmlns:a16="http://schemas.microsoft.com/office/drawing/2014/main" id="{227111AD-A207-45F6-988E-30FE4D4D5B93}"/>
              </a:ext>
            </a:extLst>
          </p:cNvPr>
          <p:cNvSpPr>
            <a:spLocks noGrp="1"/>
          </p:cNvSpPr>
          <p:nvPr>
            <p:ph type="title"/>
          </p:nvPr>
        </p:nvSpPr>
        <p:spPr>
          <a:xfrm>
            <a:off x="712791" y="236735"/>
            <a:ext cx="10131425" cy="1092200"/>
          </a:xfrm>
        </p:spPr>
        <p:txBody>
          <a:bodyPr>
            <a:normAutofit fontScale="90000"/>
          </a:bodyPr>
          <a:lstStyle/>
          <a:p>
            <a:r>
              <a:rPr lang="en-US" b="1" dirty="0">
                <a:solidFill>
                  <a:schemeClr val="accent5"/>
                </a:solidFill>
              </a:rPr>
              <a:t>Incidence of </a:t>
            </a:r>
            <a:r>
              <a:rPr lang="en-US" b="1" dirty="0" err="1">
                <a:solidFill>
                  <a:schemeClr val="accent5"/>
                </a:solidFill>
              </a:rPr>
              <a:t>ptsd</a:t>
            </a:r>
            <a:r>
              <a:rPr lang="en-US" b="1" dirty="0">
                <a:solidFill>
                  <a:schemeClr val="accent5"/>
                </a:solidFill>
              </a:rPr>
              <a:t> in veterans and non-veterans</a:t>
            </a:r>
          </a:p>
        </p:txBody>
      </p:sp>
      <p:sp>
        <p:nvSpPr>
          <p:cNvPr id="3" name="Text Placeholder 2">
            <a:extLst>
              <a:ext uri="{FF2B5EF4-FFF2-40B4-BE49-F238E27FC236}">
                <a16:creationId xmlns:a16="http://schemas.microsoft.com/office/drawing/2014/main" id="{85D8D77A-CB87-48DC-BEEE-E7751071F976}"/>
              </a:ext>
            </a:extLst>
          </p:cNvPr>
          <p:cNvSpPr>
            <a:spLocks noGrp="1"/>
          </p:cNvSpPr>
          <p:nvPr>
            <p:ph type="body" idx="1"/>
          </p:nvPr>
        </p:nvSpPr>
        <p:spPr>
          <a:xfrm>
            <a:off x="931335" y="1353344"/>
            <a:ext cx="4709054" cy="576262"/>
          </a:xfrm>
        </p:spPr>
        <p:txBody>
          <a:bodyPr/>
          <a:lstStyle/>
          <a:p>
            <a:r>
              <a:rPr lang="en-US" b="1" dirty="0">
                <a:solidFill>
                  <a:schemeClr val="accent5"/>
                </a:solidFill>
              </a:rPr>
              <a:t>PTSD in Veterans</a:t>
            </a:r>
            <a:r>
              <a:rPr lang="en-US" dirty="0">
                <a:solidFill>
                  <a:schemeClr val="accent5"/>
                </a:solidFill>
              </a:rPr>
              <a:t>	</a:t>
            </a:r>
          </a:p>
        </p:txBody>
      </p:sp>
      <p:sp>
        <p:nvSpPr>
          <p:cNvPr id="4" name="Content Placeholder 3">
            <a:extLst>
              <a:ext uri="{FF2B5EF4-FFF2-40B4-BE49-F238E27FC236}">
                <a16:creationId xmlns:a16="http://schemas.microsoft.com/office/drawing/2014/main" id="{4E134948-6C6D-49BB-8FEE-8CDC4CB91448}"/>
              </a:ext>
            </a:extLst>
          </p:cNvPr>
          <p:cNvSpPr>
            <a:spLocks noGrp="1"/>
          </p:cNvSpPr>
          <p:nvPr>
            <p:ph sz="half" idx="2"/>
          </p:nvPr>
        </p:nvSpPr>
        <p:spPr>
          <a:xfrm>
            <a:off x="685802" y="1929606"/>
            <a:ext cx="6667234" cy="4483893"/>
          </a:xfrm>
        </p:spPr>
        <p:txBody>
          <a:bodyPr>
            <a:noAutofit/>
          </a:bodyPr>
          <a:lstStyle/>
          <a:p>
            <a:pPr>
              <a:buFont typeface="Wingdings" panose="05000000000000000000" pitchFamily="2" charset="2"/>
              <a:buChar char="ü"/>
            </a:pPr>
            <a:r>
              <a:rPr lang="en-US" sz="2000" b="1" u="sng" dirty="0">
                <a:solidFill>
                  <a:schemeClr val="accent2">
                    <a:lumMod val="75000"/>
                  </a:schemeClr>
                </a:solidFill>
              </a:rPr>
              <a:t>Operations Iraqi Freedom &amp; Enduring Freedom:  </a:t>
            </a:r>
            <a:r>
              <a:rPr lang="en-US" sz="2000" b="1" dirty="0">
                <a:solidFill>
                  <a:schemeClr val="accent2">
                    <a:lumMod val="75000"/>
                  </a:schemeClr>
                </a:solidFill>
              </a:rPr>
              <a:t>Between 11 and 20% of veterans who served in these tours will develop PTSD in a given year</a:t>
            </a:r>
          </a:p>
          <a:p>
            <a:pPr>
              <a:buFont typeface="Wingdings" panose="05000000000000000000" pitchFamily="2" charset="2"/>
              <a:buChar char="ü"/>
            </a:pPr>
            <a:r>
              <a:rPr lang="en-US" sz="2000" b="1" u="sng" dirty="0">
                <a:solidFill>
                  <a:schemeClr val="accent2">
                    <a:lumMod val="75000"/>
                  </a:schemeClr>
                </a:solidFill>
              </a:rPr>
              <a:t>Gulf War (Desert Storm): </a:t>
            </a:r>
            <a:r>
              <a:rPr lang="en-US" sz="2000" b="1" dirty="0">
                <a:solidFill>
                  <a:schemeClr val="accent2">
                    <a:lumMod val="75000"/>
                  </a:schemeClr>
                </a:solidFill>
              </a:rPr>
              <a:t>About 12% of veterans have PTSD in any given year</a:t>
            </a:r>
          </a:p>
          <a:p>
            <a:pPr>
              <a:buFont typeface="Wingdings" panose="05000000000000000000" pitchFamily="2" charset="2"/>
              <a:buChar char="ü"/>
            </a:pPr>
            <a:r>
              <a:rPr lang="en-US" sz="2000" b="1" u="sng" dirty="0">
                <a:solidFill>
                  <a:schemeClr val="accent2">
                    <a:lumMod val="75000"/>
                  </a:schemeClr>
                </a:solidFill>
              </a:rPr>
              <a:t>Vietnam War: </a:t>
            </a:r>
            <a:r>
              <a:rPr lang="en-US" sz="2000" b="1" dirty="0">
                <a:solidFill>
                  <a:schemeClr val="accent2">
                    <a:lumMod val="75000"/>
                  </a:schemeClr>
                </a:solidFill>
              </a:rPr>
              <a:t>About 15% were diagnosed with PTSD at the time of the most recent study completed in the 1980’s. About 30% of Vietnam Veterans have had PTSD in their lifetime. </a:t>
            </a:r>
          </a:p>
          <a:p>
            <a:pPr>
              <a:buFont typeface="Wingdings" panose="05000000000000000000" pitchFamily="2" charset="2"/>
              <a:buChar char="ü"/>
            </a:pPr>
            <a:r>
              <a:rPr lang="en-US" sz="2000" b="1" dirty="0">
                <a:solidFill>
                  <a:schemeClr val="accent2">
                    <a:lumMod val="75000"/>
                  </a:schemeClr>
                </a:solidFill>
              </a:rPr>
              <a:t>Another source of PTSD in the military is </a:t>
            </a:r>
            <a:r>
              <a:rPr lang="en-US" sz="2000" b="1" u="sng" dirty="0">
                <a:solidFill>
                  <a:schemeClr val="accent2">
                    <a:lumMod val="75000"/>
                  </a:schemeClr>
                </a:solidFill>
              </a:rPr>
              <a:t>sexual trauma</a:t>
            </a:r>
            <a:r>
              <a:rPr lang="en-US" sz="2000" b="1" dirty="0">
                <a:solidFill>
                  <a:schemeClr val="accent2">
                    <a:lumMod val="75000"/>
                  </a:schemeClr>
                </a:solidFill>
              </a:rPr>
              <a:t>. Among veterans, 23% of women reported sexual assault while in the military. 55% of women and 38% of men have experienced sexual harassment while in the military</a:t>
            </a:r>
          </a:p>
        </p:txBody>
      </p:sp>
      <p:sp>
        <p:nvSpPr>
          <p:cNvPr id="5" name="Text Placeholder 4">
            <a:extLst>
              <a:ext uri="{FF2B5EF4-FFF2-40B4-BE49-F238E27FC236}">
                <a16:creationId xmlns:a16="http://schemas.microsoft.com/office/drawing/2014/main" id="{D7238BAF-FD66-4C86-ADA8-CF494B723F9B}"/>
              </a:ext>
            </a:extLst>
          </p:cNvPr>
          <p:cNvSpPr>
            <a:spLocks noGrp="1"/>
          </p:cNvSpPr>
          <p:nvPr>
            <p:ph type="body" sz="quarter" idx="3"/>
          </p:nvPr>
        </p:nvSpPr>
        <p:spPr>
          <a:xfrm>
            <a:off x="7469187" y="1337468"/>
            <a:ext cx="4722813" cy="576262"/>
          </a:xfrm>
        </p:spPr>
        <p:txBody>
          <a:bodyPr/>
          <a:lstStyle/>
          <a:p>
            <a:r>
              <a:rPr lang="en-US" b="1" dirty="0">
                <a:solidFill>
                  <a:schemeClr val="accent5"/>
                </a:solidFill>
              </a:rPr>
              <a:t>PTSD in Non-Veterans</a:t>
            </a:r>
          </a:p>
        </p:txBody>
      </p:sp>
      <p:sp>
        <p:nvSpPr>
          <p:cNvPr id="6" name="Content Placeholder 5">
            <a:extLst>
              <a:ext uri="{FF2B5EF4-FFF2-40B4-BE49-F238E27FC236}">
                <a16:creationId xmlns:a16="http://schemas.microsoft.com/office/drawing/2014/main" id="{61CF5C67-30E2-4B63-BCEE-65AC0C7BB2A6}"/>
              </a:ext>
            </a:extLst>
          </p:cNvPr>
          <p:cNvSpPr>
            <a:spLocks noGrp="1"/>
          </p:cNvSpPr>
          <p:nvPr>
            <p:ph sz="quarter" idx="4"/>
          </p:nvPr>
        </p:nvSpPr>
        <p:spPr>
          <a:xfrm>
            <a:off x="7469188" y="2022873"/>
            <a:ext cx="3617912" cy="3847702"/>
          </a:xfrm>
        </p:spPr>
        <p:txBody>
          <a:bodyPr>
            <a:noAutofit/>
          </a:bodyPr>
          <a:lstStyle/>
          <a:p>
            <a:pPr>
              <a:buFont typeface="Wingdings" panose="05000000000000000000" pitchFamily="2" charset="2"/>
              <a:buChar char="ü"/>
            </a:pPr>
            <a:r>
              <a:rPr lang="en-US" sz="2000" b="1" dirty="0">
                <a:solidFill>
                  <a:schemeClr val="accent2">
                    <a:lumMod val="75000"/>
                  </a:schemeClr>
                </a:solidFill>
              </a:rPr>
              <a:t>About 7 to 8 % of the population will have PTSD at some point in their lives</a:t>
            </a:r>
          </a:p>
          <a:p>
            <a:pPr>
              <a:buFont typeface="Wingdings" panose="05000000000000000000" pitchFamily="2" charset="2"/>
              <a:buChar char="ü"/>
            </a:pPr>
            <a:r>
              <a:rPr lang="en-US" sz="2000" b="1" dirty="0">
                <a:solidFill>
                  <a:schemeClr val="accent2">
                    <a:lumMod val="75000"/>
                  </a:schemeClr>
                </a:solidFill>
              </a:rPr>
              <a:t>About 8 million adults have PTSD each year</a:t>
            </a:r>
          </a:p>
          <a:p>
            <a:pPr>
              <a:buFont typeface="Wingdings" panose="05000000000000000000" pitchFamily="2" charset="2"/>
              <a:buChar char="ü"/>
            </a:pPr>
            <a:r>
              <a:rPr lang="en-US" sz="2000" b="1" dirty="0">
                <a:solidFill>
                  <a:schemeClr val="accent2">
                    <a:lumMod val="75000"/>
                  </a:schemeClr>
                </a:solidFill>
              </a:rPr>
              <a:t>About 10% of women develop PTSD in their lives </a:t>
            </a:r>
          </a:p>
          <a:p>
            <a:pPr>
              <a:buFont typeface="Wingdings" panose="05000000000000000000" pitchFamily="2" charset="2"/>
              <a:buChar char="ü"/>
            </a:pPr>
            <a:r>
              <a:rPr lang="en-US" sz="2000" b="1" dirty="0">
                <a:solidFill>
                  <a:schemeClr val="accent2">
                    <a:lumMod val="75000"/>
                  </a:schemeClr>
                </a:solidFill>
              </a:rPr>
              <a:t>About 4% of men develop PTSD in their lives</a:t>
            </a:r>
          </a:p>
        </p:txBody>
      </p:sp>
      <p:sp>
        <p:nvSpPr>
          <p:cNvPr id="7" name="Slide Number Placeholder 6">
            <a:extLst>
              <a:ext uri="{FF2B5EF4-FFF2-40B4-BE49-F238E27FC236}">
                <a16:creationId xmlns:a16="http://schemas.microsoft.com/office/drawing/2014/main" id="{5CCFD62F-2BB0-483B-B15F-81DC8B50A186}"/>
              </a:ext>
            </a:extLst>
          </p:cNvPr>
          <p:cNvSpPr>
            <a:spLocks noGrp="1"/>
          </p:cNvSpPr>
          <p:nvPr>
            <p:ph type="sldNum" sz="quarter" idx="12"/>
          </p:nvPr>
        </p:nvSpPr>
        <p:spPr/>
        <p:txBody>
          <a:bodyPr/>
          <a:lstStyle/>
          <a:p>
            <a:fld id="{8318E0B8-ACAD-458A-8AEF-8D5BAA170496}" type="slidenum">
              <a:rPr lang="en-US" smtClean="0"/>
              <a:t>3</a:t>
            </a:fld>
            <a:endParaRPr lang="en-US"/>
          </a:p>
        </p:txBody>
      </p:sp>
      <p:pic>
        <p:nvPicPr>
          <p:cNvPr id="8" name="Audio 7">
            <a:hlinkClick r:id="" action="ppaction://media"/>
            <a:extLst>
              <a:ext uri="{FF2B5EF4-FFF2-40B4-BE49-F238E27FC236}">
                <a16:creationId xmlns:a16="http://schemas.microsoft.com/office/drawing/2014/main" id="{467EE4DB-D075-48EE-979F-4F607DFC6F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43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1F657B48-36FD-40B6-B134-DE56D68FA07B}"/>
              </a:ext>
            </a:extLst>
          </p:cNvPr>
          <p:cNvGraphicFramePr>
            <a:graphicFrameLocks noGrp="1"/>
          </p:cNvGraphicFramePr>
          <p:nvPr>
            <p:extLst>
              <p:ext uri="{D42A27DB-BD31-4B8C-83A1-F6EECF244321}">
                <p14:modId xmlns:p14="http://schemas.microsoft.com/office/powerpoint/2010/main" val="2045975859"/>
              </p:ext>
            </p:extLst>
          </p:nvPr>
        </p:nvGraphicFramePr>
        <p:xfrm>
          <a:off x="419100" y="1358898"/>
          <a:ext cx="11303000" cy="4597401"/>
        </p:xfrm>
        <a:graphic>
          <a:graphicData uri="http://schemas.openxmlformats.org/drawingml/2006/table">
            <a:tbl>
              <a:tblPr firstRow="1" bandRow="1">
                <a:tableStyleId>{69C7853C-536D-4A76-A0AE-DD22124D55A5}</a:tableStyleId>
              </a:tblPr>
              <a:tblGrid>
                <a:gridCol w="5201499">
                  <a:extLst>
                    <a:ext uri="{9D8B030D-6E8A-4147-A177-3AD203B41FA5}">
                      <a16:colId xmlns:a16="http://schemas.microsoft.com/office/drawing/2014/main" val="1297516301"/>
                    </a:ext>
                  </a:extLst>
                </a:gridCol>
                <a:gridCol w="6101501">
                  <a:extLst>
                    <a:ext uri="{9D8B030D-6E8A-4147-A177-3AD203B41FA5}">
                      <a16:colId xmlns:a16="http://schemas.microsoft.com/office/drawing/2014/main" val="432200427"/>
                    </a:ext>
                  </a:extLst>
                </a:gridCol>
              </a:tblGrid>
              <a:tr h="1121396">
                <a:tc>
                  <a:txBody>
                    <a:bodyPr/>
                    <a:lstStyle/>
                    <a:p>
                      <a:endParaRPr lang="en-US" baseline="0" dirty="0">
                        <a:solidFill>
                          <a:schemeClr val="tx1"/>
                        </a:solidFill>
                      </a:endParaRPr>
                    </a:p>
                  </a:txBody>
                  <a:tcPr/>
                </a:tc>
                <a:tc>
                  <a:txBody>
                    <a:bodyPr/>
                    <a:lstStyle/>
                    <a:p>
                      <a:endParaRPr lang="en-US" baseline="0">
                        <a:solidFill>
                          <a:schemeClr val="tx1"/>
                        </a:solidFill>
                      </a:endParaRPr>
                    </a:p>
                  </a:txBody>
                  <a:tcPr/>
                </a:tc>
                <a:extLst>
                  <a:ext uri="{0D108BD9-81ED-4DB2-BD59-A6C34878D82A}">
                    <a16:rowId xmlns:a16="http://schemas.microsoft.com/office/drawing/2014/main" val="3333939616"/>
                  </a:ext>
                </a:extLst>
              </a:tr>
              <a:tr h="3476005">
                <a:tc>
                  <a:txBody>
                    <a:bodyPr/>
                    <a:lstStyle/>
                    <a:p>
                      <a:endParaRPr lang="en-US" baseline="0" dirty="0">
                        <a:solidFill>
                          <a:schemeClr val="tx1"/>
                        </a:solidFill>
                      </a:endParaRPr>
                    </a:p>
                  </a:txBody>
                  <a:tcPr/>
                </a:tc>
                <a:tc>
                  <a:txBody>
                    <a:bodyPr/>
                    <a:lstStyle/>
                    <a:p>
                      <a:endParaRPr lang="en-US" baseline="0" dirty="0">
                        <a:solidFill>
                          <a:schemeClr val="tx1"/>
                        </a:solidFill>
                      </a:endParaRPr>
                    </a:p>
                  </a:txBody>
                  <a:tcPr/>
                </a:tc>
                <a:extLst>
                  <a:ext uri="{0D108BD9-81ED-4DB2-BD59-A6C34878D82A}">
                    <a16:rowId xmlns:a16="http://schemas.microsoft.com/office/drawing/2014/main" val="969847853"/>
                  </a:ext>
                </a:extLst>
              </a:tr>
            </a:tbl>
          </a:graphicData>
        </a:graphic>
      </p:graphicFrame>
      <p:sp>
        <p:nvSpPr>
          <p:cNvPr id="2" name="Title 1">
            <a:extLst>
              <a:ext uri="{FF2B5EF4-FFF2-40B4-BE49-F238E27FC236}">
                <a16:creationId xmlns:a16="http://schemas.microsoft.com/office/drawing/2014/main" id="{813B65A9-0A43-4EDD-8DE1-9EB6D6EA6655}"/>
              </a:ext>
            </a:extLst>
          </p:cNvPr>
          <p:cNvSpPr>
            <a:spLocks noGrp="1"/>
          </p:cNvSpPr>
          <p:nvPr>
            <p:ph type="title"/>
          </p:nvPr>
        </p:nvSpPr>
        <p:spPr>
          <a:xfrm>
            <a:off x="685801" y="342899"/>
            <a:ext cx="10131425" cy="921557"/>
          </a:xfrm>
        </p:spPr>
        <p:txBody>
          <a:bodyPr>
            <a:normAutofit fontScale="90000"/>
          </a:bodyPr>
          <a:lstStyle/>
          <a:p>
            <a:pPr algn="ctr"/>
            <a:r>
              <a:rPr lang="en-US" sz="5300" b="1" dirty="0">
                <a:solidFill>
                  <a:schemeClr val="accent5"/>
                </a:solidFill>
              </a:rPr>
              <a:t>Modes of treatment</a:t>
            </a:r>
            <a:br>
              <a:rPr lang="en-US" dirty="0"/>
            </a:br>
            <a:endParaRPr lang="en-US" dirty="0"/>
          </a:p>
        </p:txBody>
      </p:sp>
      <p:sp>
        <p:nvSpPr>
          <p:cNvPr id="3" name="Text Placeholder 2">
            <a:extLst>
              <a:ext uri="{FF2B5EF4-FFF2-40B4-BE49-F238E27FC236}">
                <a16:creationId xmlns:a16="http://schemas.microsoft.com/office/drawing/2014/main" id="{6652FE17-01BC-4CAA-AA26-1D259877A30B}"/>
              </a:ext>
            </a:extLst>
          </p:cNvPr>
          <p:cNvSpPr>
            <a:spLocks noGrp="1"/>
          </p:cNvSpPr>
          <p:nvPr>
            <p:ph type="body" idx="1"/>
          </p:nvPr>
        </p:nvSpPr>
        <p:spPr>
          <a:xfrm>
            <a:off x="685801" y="1651003"/>
            <a:ext cx="4025347" cy="1124755"/>
          </a:xfrm>
        </p:spPr>
        <p:txBody>
          <a:bodyPr/>
          <a:lstStyle/>
          <a:p>
            <a:r>
              <a:rPr lang="en-US" b="1" dirty="0">
                <a:solidFill>
                  <a:srgbClr val="FFC000"/>
                </a:solidFill>
              </a:rPr>
              <a:t>Trauma focused therapies</a:t>
            </a:r>
            <a:r>
              <a:rPr lang="en-US" dirty="0"/>
              <a:t>	</a:t>
            </a:r>
          </a:p>
        </p:txBody>
      </p:sp>
      <p:sp>
        <p:nvSpPr>
          <p:cNvPr id="4" name="Content Placeholder 3">
            <a:extLst>
              <a:ext uri="{FF2B5EF4-FFF2-40B4-BE49-F238E27FC236}">
                <a16:creationId xmlns:a16="http://schemas.microsoft.com/office/drawing/2014/main" id="{D61A8E56-035A-4539-8865-18AEE1690532}"/>
              </a:ext>
            </a:extLst>
          </p:cNvPr>
          <p:cNvSpPr>
            <a:spLocks noGrp="1"/>
          </p:cNvSpPr>
          <p:nvPr>
            <p:ph sz="half" idx="2"/>
          </p:nvPr>
        </p:nvSpPr>
        <p:spPr>
          <a:xfrm>
            <a:off x="685801" y="2870201"/>
            <a:ext cx="4025347" cy="2920998"/>
          </a:xfrm>
        </p:spPr>
        <p:txBody>
          <a:bodyPr>
            <a:normAutofit/>
          </a:bodyPr>
          <a:lstStyle/>
          <a:p>
            <a:r>
              <a:rPr lang="en-US" sz="2800" dirty="0">
                <a:solidFill>
                  <a:schemeClr val="accent2">
                    <a:lumMod val="75000"/>
                  </a:schemeClr>
                </a:solidFill>
              </a:rPr>
              <a:t>Prolonged Exposure</a:t>
            </a:r>
          </a:p>
          <a:p>
            <a:r>
              <a:rPr lang="en-US" sz="2800" dirty="0">
                <a:solidFill>
                  <a:schemeClr val="accent2">
                    <a:lumMod val="75000"/>
                  </a:schemeClr>
                </a:solidFill>
              </a:rPr>
              <a:t>Cognitive Processing Therapy (CPT)</a:t>
            </a:r>
          </a:p>
          <a:p>
            <a:r>
              <a:rPr lang="en-US" sz="2800" dirty="0">
                <a:solidFill>
                  <a:schemeClr val="accent2">
                    <a:lumMod val="75000"/>
                  </a:schemeClr>
                </a:solidFill>
              </a:rPr>
              <a:t>Eye Movement Desensitization and Reprocessing (EMDR)</a:t>
            </a:r>
          </a:p>
        </p:txBody>
      </p:sp>
      <p:sp>
        <p:nvSpPr>
          <p:cNvPr id="5" name="Text Placeholder 4">
            <a:extLst>
              <a:ext uri="{FF2B5EF4-FFF2-40B4-BE49-F238E27FC236}">
                <a16:creationId xmlns:a16="http://schemas.microsoft.com/office/drawing/2014/main" id="{2F981C83-BE60-4BDE-924D-32A3991016DE}"/>
              </a:ext>
            </a:extLst>
          </p:cNvPr>
          <p:cNvSpPr>
            <a:spLocks noGrp="1"/>
          </p:cNvSpPr>
          <p:nvPr>
            <p:ph type="body" sz="quarter" idx="3"/>
          </p:nvPr>
        </p:nvSpPr>
        <p:spPr>
          <a:xfrm>
            <a:off x="6218584" y="1662414"/>
            <a:ext cx="4722813" cy="643464"/>
          </a:xfrm>
        </p:spPr>
        <p:txBody>
          <a:bodyPr/>
          <a:lstStyle/>
          <a:p>
            <a:r>
              <a:rPr lang="en-US" b="1" dirty="0">
                <a:solidFill>
                  <a:srgbClr val="FFC000"/>
                </a:solidFill>
              </a:rPr>
              <a:t>Other therapies/treatments</a:t>
            </a:r>
          </a:p>
        </p:txBody>
      </p:sp>
      <p:sp>
        <p:nvSpPr>
          <p:cNvPr id="6" name="Content Placeholder 5">
            <a:extLst>
              <a:ext uri="{FF2B5EF4-FFF2-40B4-BE49-F238E27FC236}">
                <a16:creationId xmlns:a16="http://schemas.microsoft.com/office/drawing/2014/main" id="{028AA438-56DD-4217-AAF7-BDBDD2515AA8}"/>
              </a:ext>
            </a:extLst>
          </p:cNvPr>
          <p:cNvSpPr>
            <a:spLocks noGrp="1"/>
          </p:cNvSpPr>
          <p:nvPr>
            <p:ph sz="quarter" idx="4"/>
          </p:nvPr>
        </p:nvSpPr>
        <p:spPr>
          <a:xfrm>
            <a:off x="6341165" y="2870201"/>
            <a:ext cx="4477652" cy="2920998"/>
          </a:xfrm>
        </p:spPr>
        <p:txBody>
          <a:bodyPr>
            <a:normAutofit/>
          </a:bodyPr>
          <a:lstStyle/>
          <a:p>
            <a:r>
              <a:rPr lang="en-US" sz="2800" dirty="0">
                <a:solidFill>
                  <a:schemeClr val="accent2">
                    <a:lumMod val="75000"/>
                  </a:schemeClr>
                </a:solidFill>
              </a:rPr>
              <a:t>Other psychotherapies</a:t>
            </a:r>
          </a:p>
          <a:p>
            <a:r>
              <a:rPr lang="en-US" sz="2800" dirty="0">
                <a:solidFill>
                  <a:schemeClr val="accent2">
                    <a:lumMod val="75000"/>
                  </a:schemeClr>
                </a:solidFill>
              </a:rPr>
              <a:t>Antidepressants</a:t>
            </a:r>
          </a:p>
          <a:p>
            <a:r>
              <a:rPr lang="en-US" sz="2800" dirty="0">
                <a:solidFill>
                  <a:schemeClr val="accent2">
                    <a:lumMod val="75000"/>
                  </a:schemeClr>
                </a:solidFill>
              </a:rPr>
              <a:t>Anxiolytics</a:t>
            </a:r>
          </a:p>
          <a:p>
            <a:r>
              <a:rPr lang="en-US" sz="2800" dirty="0">
                <a:solidFill>
                  <a:schemeClr val="accent2">
                    <a:lumMod val="75000"/>
                  </a:schemeClr>
                </a:solidFill>
              </a:rPr>
              <a:t>Complementary Alternative Medicine (CAM)</a:t>
            </a:r>
          </a:p>
        </p:txBody>
      </p:sp>
      <p:sp>
        <p:nvSpPr>
          <p:cNvPr id="7" name="Slide Number Placeholder 6">
            <a:extLst>
              <a:ext uri="{FF2B5EF4-FFF2-40B4-BE49-F238E27FC236}">
                <a16:creationId xmlns:a16="http://schemas.microsoft.com/office/drawing/2014/main" id="{9EBEB313-30CC-4CEA-B732-3D1FE5D8D94E}"/>
              </a:ext>
            </a:extLst>
          </p:cNvPr>
          <p:cNvSpPr>
            <a:spLocks noGrp="1"/>
          </p:cNvSpPr>
          <p:nvPr>
            <p:ph type="sldNum" sz="quarter" idx="12"/>
          </p:nvPr>
        </p:nvSpPr>
        <p:spPr>
          <a:xfrm>
            <a:off x="10515600" y="5791199"/>
            <a:ext cx="800100" cy="564323"/>
          </a:xfrm>
        </p:spPr>
        <p:txBody>
          <a:bodyPr/>
          <a:lstStyle/>
          <a:p>
            <a:fld id="{8318E0B8-ACAD-458A-8AEF-8D5BAA170496}" type="slidenum">
              <a:rPr lang="en-US" smtClean="0"/>
              <a:t>4</a:t>
            </a:fld>
            <a:endParaRPr lang="en-US" dirty="0"/>
          </a:p>
        </p:txBody>
      </p:sp>
      <p:pic>
        <p:nvPicPr>
          <p:cNvPr id="9" name="Audio 8">
            <a:hlinkClick r:id="" action="ppaction://media"/>
            <a:extLst>
              <a:ext uri="{FF2B5EF4-FFF2-40B4-BE49-F238E27FC236}">
                <a16:creationId xmlns:a16="http://schemas.microsoft.com/office/drawing/2014/main" id="{9D918457-9CB4-4375-AAFC-F0EC20038B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219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48AC-2763-4ADA-84BB-38340AB9D1F3}"/>
              </a:ext>
            </a:extLst>
          </p:cNvPr>
          <p:cNvSpPr>
            <a:spLocks noGrp="1"/>
          </p:cNvSpPr>
          <p:nvPr>
            <p:ph type="title"/>
          </p:nvPr>
        </p:nvSpPr>
        <p:spPr>
          <a:xfrm>
            <a:off x="685802" y="130629"/>
            <a:ext cx="10131425" cy="745672"/>
          </a:xfrm>
        </p:spPr>
        <p:txBody>
          <a:bodyPr>
            <a:normAutofit/>
          </a:bodyPr>
          <a:lstStyle/>
          <a:p>
            <a:r>
              <a:rPr lang="en-US" b="1" dirty="0">
                <a:solidFill>
                  <a:schemeClr val="accent5"/>
                </a:solidFill>
              </a:rPr>
              <a:t>Treatment 1: Prolonged exposure</a:t>
            </a:r>
          </a:p>
        </p:txBody>
      </p:sp>
      <p:pic>
        <p:nvPicPr>
          <p:cNvPr id="1026" name="Picture 2" descr="https://i.pinimg.com/originals/de/f3/03/def30359aa00ce45b077ed28384a69eb.jpg">
            <a:extLst>
              <a:ext uri="{FF2B5EF4-FFF2-40B4-BE49-F238E27FC236}">
                <a16:creationId xmlns:a16="http://schemas.microsoft.com/office/drawing/2014/main" id="{ACF6EEDD-00F1-4101-B5AC-E1377E0F1ED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8802" y="876302"/>
            <a:ext cx="10258426" cy="501689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B1D0148-848D-4D3D-AD04-46B6C6F223E7}"/>
              </a:ext>
            </a:extLst>
          </p:cNvPr>
          <p:cNvSpPr>
            <a:spLocks noGrp="1"/>
          </p:cNvSpPr>
          <p:nvPr>
            <p:ph type="sldNum" sz="quarter" idx="12"/>
          </p:nvPr>
        </p:nvSpPr>
        <p:spPr/>
        <p:txBody>
          <a:bodyPr/>
          <a:lstStyle/>
          <a:p>
            <a:fld id="{8318E0B8-ACAD-458A-8AEF-8D5BAA170496}" type="slidenum">
              <a:rPr lang="en-US" smtClean="0"/>
              <a:t>5</a:t>
            </a:fld>
            <a:endParaRPr lang="en-US"/>
          </a:p>
        </p:txBody>
      </p:sp>
      <p:pic>
        <p:nvPicPr>
          <p:cNvPr id="4" name="Audio 3">
            <a:hlinkClick r:id="" action="ppaction://media"/>
            <a:extLst>
              <a:ext uri="{FF2B5EF4-FFF2-40B4-BE49-F238E27FC236}">
                <a16:creationId xmlns:a16="http://schemas.microsoft.com/office/drawing/2014/main" id="{D3938C7A-6E7C-485A-9776-4C117E981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8644897"/>
      </p:ext>
    </p:extLst>
  </p:cSld>
  <p:clrMapOvr>
    <a:masterClrMapping/>
  </p:clrMapOvr>
  <mc:AlternateContent xmlns:mc="http://schemas.openxmlformats.org/markup-compatibility/2006">
    <mc:Choice xmlns:p14="http://schemas.microsoft.com/office/powerpoint/2010/main" Requires="p14">
      <p:transition spd="slow" p14:dur="2000" advTm="127652"/>
    </mc:Choice>
    <mc:Fallback>
      <p:transition spd="slow" advTm="12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0AC1-6680-44FF-A0C0-CB0BEB504358}"/>
              </a:ext>
            </a:extLst>
          </p:cNvPr>
          <p:cNvSpPr>
            <a:spLocks noGrp="1"/>
          </p:cNvSpPr>
          <p:nvPr>
            <p:ph type="title"/>
          </p:nvPr>
        </p:nvSpPr>
        <p:spPr/>
        <p:txBody>
          <a:bodyPr/>
          <a:lstStyle/>
          <a:p>
            <a:r>
              <a:rPr lang="en-US" b="1" dirty="0">
                <a:solidFill>
                  <a:schemeClr val="accent5"/>
                </a:solidFill>
              </a:rPr>
              <a:t>Treatment 1: Prolonged exposure</a:t>
            </a:r>
          </a:p>
        </p:txBody>
      </p:sp>
      <p:sp>
        <p:nvSpPr>
          <p:cNvPr id="4" name="Content Placeholder 3">
            <a:extLst>
              <a:ext uri="{FF2B5EF4-FFF2-40B4-BE49-F238E27FC236}">
                <a16:creationId xmlns:a16="http://schemas.microsoft.com/office/drawing/2014/main" id="{0DCDD0AB-2A84-47CF-A817-6C9B086D31A2}"/>
              </a:ext>
            </a:extLst>
          </p:cNvPr>
          <p:cNvSpPr>
            <a:spLocks noGrp="1"/>
          </p:cNvSpPr>
          <p:nvPr>
            <p:ph sz="half" idx="2"/>
          </p:nvPr>
        </p:nvSpPr>
        <p:spPr>
          <a:xfrm>
            <a:off x="685801" y="1910443"/>
            <a:ext cx="10131425" cy="3880756"/>
          </a:xfrm>
        </p:spPr>
        <p:txBody>
          <a:bodyPr>
            <a:normAutofit lnSpcReduction="10000"/>
          </a:bodyPr>
          <a:lstStyle/>
          <a:p>
            <a:r>
              <a:rPr lang="en-US" sz="2400" dirty="0">
                <a:solidFill>
                  <a:schemeClr val="accent6">
                    <a:lumMod val="20000"/>
                    <a:lumOff val="80000"/>
                  </a:schemeClr>
                </a:solidFill>
              </a:rPr>
              <a:t>This treatment teaches veterans with PTSD to gain control by </a:t>
            </a:r>
            <a:r>
              <a:rPr lang="en-US" sz="2400" b="1" dirty="0">
                <a:solidFill>
                  <a:schemeClr val="accent6">
                    <a:lumMod val="20000"/>
                    <a:lumOff val="80000"/>
                  </a:schemeClr>
                </a:solidFill>
              </a:rPr>
              <a:t>facing negative feelings</a:t>
            </a:r>
          </a:p>
          <a:p>
            <a:r>
              <a:rPr lang="en-US" sz="2400" dirty="0">
                <a:solidFill>
                  <a:schemeClr val="accent6">
                    <a:lumMod val="20000"/>
                    <a:lumOff val="80000"/>
                  </a:schemeClr>
                </a:solidFill>
              </a:rPr>
              <a:t>Incorporates talking about the event/trauma and potential activities that have been avoided due to the trauma and fears about certain situations/events/circumstances</a:t>
            </a:r>
          </a:p>
          <a:p>
            <a:r>
              <a:rPr lang="en-US" sz="2400" b="1" dirty="0">
                <a:solidFill>
                  <a:schemeClr val="accent6">
                    <a:lumMod val="20000"/>
                    <a:lumOff val="80000"/>
                  </a:schemeClr>
                </a:solidFill>
              </a:rPr>
              <a:t>Prolonged Exposure is actually one type of Cognitive Behavioral Therapy (CBT)</a:t>
            </a:r>
          </a:p>
          <a:p>
            <a:r>
              <a:rPr lang="en-US" sz="2400" dirty="0">
                <a:solidFill>
                  <a:schemeClr val="accent6">
                    <a:lumMod val="20000"/>
                    <a:lumOff val="80000"/>
                  </a:schemeClr>
                </a:solidFill>
              </a:rPr>
              <a:t>Prolonged exposure works under the premise that by talking about what happened, as well as addressing one’s memories and feelings regarding the event (s), one may be able to decrease their PTSD symptoms</a:t>
            </a:r>
          </a:p>
        </p:txBody>
      </p:sp>
      <p:sp>
        <p:nvSpPr>
          <p:cNvPr id="7" name="Slide Number Placeholder 6">
            <a:extLst>
              <a:ext uri="{FF2B5EF4-FFF2-40B4-BE49-F238E27FC236}">
                <a16:creationId xmlns:a16="http://schemas.microsoft.com/office/drawing/2014/main" id="{04A5A4DE-E30C-435D-B0BC-C6DAFF851A59}"/>
              </a:ext>
            </a:extLst>
          </p:cNvPr>
          <p:cNvSpPr>
            <a:spLocks noGrp="1"/>
          </p:cNvSpPr>
          <p:nvPr>
            <p:ph type="sldNum" sz="quarter" idx="12"/>
          </p:nvPr>
        </p:nvSpPr>
        <p:spPr/>
        <p:txBody>
          <a:bodyPr/>
          <a:lstStyle/>
          <a:p>
            <a:fld id="{8318E0B8-ACAD-458A-8AEF-8D5BAA170496}" type="slidenum">
              <a:rPr lang="en-US" smtClean="0"/>
              <a:t>6</a:t>
            </a:fld>
            <a:endParaRPr lang="en-US"/>
          </a:p>
        </p:txBody>
      </p:sp>
      <p:pic>
        <p:nvPicPr>
          <p:cNvPr id="3" name="Audio 2">
            <a:hlinkClick r:id="" action="ppaction://media"/>
            <a:extLst>
              <a:ext uri="{FF2B5EF4-FFF2-40B4-BE49-F238E27FC236}">
                <a16:creationId xmlns:a16="http://schemas.microsoft.com/office/drawing/2014/main" id="{A1483A03-3A2D-480A-928F-BB493A79E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0585856"/>
      </p:ext>
    </p:extLst>
  </p:cSld>
  <p:clrMapOvr>
    <a:masterClrMapping/>
  </p:clrMapOvr>
  <mc:AlternateContent xmlns:mc="http://schemas.openxmlformats.org/markup-compatibility/2006">
    <mc:Choice xmlns:p14="http://schemas.microsoft.com/office/powerpoint/2010/main" Requires="p14">
      <p:transition spd="slow" p14:dur="2000" advTm="53756"/>
    </mc:Choice>
    <mc:Fallback>
      <p:transition spd="slow" advTm="5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9CE8-98CC-4ED1-9655-E9E305A88BD2}"/>
              </a:ext>
            </a:extLst>
          </p:cNvPr>
          <p:cNvSpPr>
            <a:spLocks noGrp="1"/>
          </p:cNvSpPr>
          <p:nvPr>
            <p:ph type="title"/>
          </p:nvPr>
        </p:nvSpPr>
        <p:spPr>
          <a:xfrm>
            <a:off x="310099" y="599148"/>
            <a:ext cx="10131425" cy="576263"/>
          </a:xfrm>
        </p:spPr>
        <p:txBody>
          <a:bodyPr>
            <a:normAutofit fontScale="90000"/>
          </a:bodyPr>
          <a:lstStyle/>
          <a:p>
            <a:r>
              <a:rPr lang="en-US" b="1" dirty="0">
                <a:solidFill>
                  <a:schemeClr val="accent5"/>
                </a:solidFill>
              </a:rPr>
              <a:t>Treatment 2: Cognitive processing therapy</a:t>
            </a:r>
          </a:p>
        </p:txBody>
      </p:sp>
      <p:sp>
        <p:nvSpPr>
          <p:cNvPr id="7" name="TextBox 6">
            <a:extLst>
              <a:ext uri="{FF2B5EF4-FFF2-40B4-BE49-F238E27FC236}">
                <a16:creationId xmlns:a16="http://schemas.microsoft.com/office/drawing/2014/main" id="{403834AE-5822-4482-A6B6-3D2455C17975}"/>
              </a:ext>
            </a:extLst>
          </p:cNvPr>
          <p:cNvSpPr txBox="1"/>
          <p:nvPr/>
        </p:nvSpPr>
        <p:spPr>
          <a:xfrm>
            <a:off x="6096000" y="1453092"/>
            <a:ext cx="5422900" cy="5170646"/>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chemeClr val="accent6">
                    <a:lumMod val="20000"/>
                    <a:lumOff val="80000"/>
                  </a:schemeClr>
                </a:solidFill>
              </a:rPr>
              <a:t>Theory behind CPT: </a:t>
            </a:r>
          </a:p>
          <a:p>
            <a:pPr marL="742950" lvl="1" indent="-285750">
              <a:buFont typeface="Wingdings" panose="05000000000000000000" pitchFamily="2" charset="2"/>
              <a:buChar char="ü"/>
            </a:pPr>
            <a:r>
              <a:rPr lang="en-US" sz="2400" dirty="0">
                <a:solidFill>
                  <a:schemeClr val="accent6">
                    <a:lumMod val="20000"/>
                    <a:lumOff val="80000"/>
                  </a:schemeClr>
                </a:solidFill>
              </a:rPr>
              <a:t>Traumatic events can drastically change a persons beliefs about the world, themselves, and other people.</a:t>
            </a:r>
          </a:p>
          <a:p>
            <a:pPr marL="742950" lvl="1" indent="-285750">
              <a:buFont typeface="Wingdings" panose="05000000000000000000" pitchFamily="2" charset="2"/>
              <a:buChar char="ü"/>
            </a:pPr>
            <a:r>
              <a:rPr lang="en-US" sz="2400" b="1" dirty="0">
                <a:solidFill>
                  <a:schemeClr val="accent6">
                    <a:lumMod val="20000"/>
                    <a:lumOff val="80000"/>
                  </a:schemeClr>
                </a:solidFill>
              </a:rPr>
              <a:t>CPT focuses on how trauma survivors integrate traumatic events into their cognition/belief systems </a:t>
            </a:r>
            <a:r>
              <a:rPr lang="en-US" sz="2400" dirty="0">
                <a:solidFill>
                  <a:schemeClr val="accent6">
                    <a:lumMod val="20000"/>
                    <a:lumOff val="80000"/>
                  </a:schemeClr>
                </a:solidFill>
              </a:rPr>
              <a:t>through assimilation or accommodation</a:t>
            </a:r>
          </a:p>
          <a:p>
            <a:pPr marL="742950" lvl="1" indent="-285750">
              <a:buFont typeface="Wingdings" panose="05000000000000000000" pitchFamily="2" charset="2"/>
              <a:buChar char="ü"/>
            </a:pPr>
            <a:r>
              <a:rPr lang="en-US" sz="2400" b="1" dirty="0">
                <a:solidFill>
                  <a:schemeClr val="accent6">
                    <a:lumMod val="20000"/>
                    <a:lumOff val="80000"/>
                  </a:schemeClr>
                </a:solidFill>
              </a:rPr>
              <a:t>This CPT is NOT incompatible with information/emotional processing therapies</a:t>
            </a:r>
          </a:p>
          <a:p>
            <a:pPr lvl="2"/>
            <a:endParaRPr lang="en-US" dirty="0">
              <a:solidFill>
                <a:schemeClr val="accent6">
                  <a:lumMod val="20000"/>
                  <a:lumOff val="80000"/>
                </a:schemeClr>
              </a:solidFill>
            </a:endParaRPr>
          </a:p>
        </p:txBody>
      </p:sp>
      <p:pic>
        <p:nvPicPr>
          <p:cNvPr id="12" name="Picture 4" descr="Image result for cognitive processing therapy">
            <a:extLst>
              <a:ext uri="{FF2B5EF4-FFF2-40B4-BE49-F238E27FC236}">
                <a16:creationId xmlns:a16="http://schemas.microsoft.com/office/drawing/2014/main" id="{8D5523B2-89F7-477B-837B-8F4DEC622F4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3100" y="1453092"/>
            <a:ext cx="5422899" cy="480576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4BE03C9E-B02C-460A-A9AE-74591025AA97}"/>
              </a:ext>
            </a:extLst>
          </p:cNvPr>
          <p:cNvSpPr>
            <a:spLocks noGrp="1"/>
          </p:cNvSpPr>
          <p:nvPr>
            <p:ph type="sldNum" sz="quarter" idx="12"/>
          </p:nvPr>
        </p:nvSpPr>
        <p:spPr/>
        <p:txBody>
          <a:bodyPr/>
          <a:lstStyle/>
          <a:p>
            <a:fld id="{8318E0B8-ACAD-458A-8AEF-8D5BAA170496}" type="slidenum">
              <a:rPr lang="en-US" smtClean="0"/>
              <a:t>7</a:t>
            </a:fld>
            <a:endParaRPr lang="en-US"/>
          </a:p>
        </p:txBody>
      </p:sp>
      <p:pic>
        <p:nvPicPr>
          <p:cNvPr id="4" name="Audio 3">
            <a:hlinkClick r:id="" action="ppaction://media"/>
            <a:extLst>
              <a:ext uri="{FF2B5EF4-FFF2-40B4-BE49-F238E27FC236}">
                <a16:creationId xmlns:a16="http://schemas.microsoft.com/office/drawing/2014/main" id="{7C9D6AB5-6581-40EF-8B16-9596F4A40B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4713591"/>
      </p:ext>
    </p:extLst>
  </p:cSld>
  <p:clrMapOvr>
    <a:masterClrMapping/>
  </p:clrMapOvr>
  <mc:AlternateContent xmlns:mc="http://schemas.openxmlformats.org/markup-compatibility/2006">
    <mc:Choice xmlns:p14="http://schemas.microsoft.com/office/powerpoint/2010/main" Requires="p14">
      <p:transition spd="slow" p14:dur="2000" advTm="53316"/>
    </mc:Choice>
    <mc:Fallback>
      <p:transition spd="slow" advTm="5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8874-DB7C-446D-98B5-B13AD4848366}"/>
              </a:ext>
            </a:extLst>
          </p:cNvPr>
          <p:cNvSpPr>
            <a:spLocks noGrp="1"/>
          </p:cNvSpPr>
          <p:nvPr>
            <p:ph type="title"/>
          </p:nvPr>
        </p:nvSpPr>
        <p:spPr/>
        <p:txBody>
          <a:bodyPr/>
          <a:lstStyle/>
          <a:p>
            <a:r>
              <a:rPr lang="en-US" b="1" dirty="0">
                <a:solidFill>
                  <a:schemeClr val="accent5"/>
                </a:solidFill>
              </a:rPr>
              <a:t>Treatment 2: Cognitive processing therapy</a:t>
            </a:r>
          </a:p>
        </p:txBody>
      </p:sp>
      <p:sp>
        <p:nvSpPr>
          <p:cNvPr id="4" name="Content Placeholder 3">
            <a:extLst>
              <a:ext uri="{FF2B5EF4-FFF2-40B4-BE49-F238E27FC236}">
                <a16:creationId xmlns:a16="http://schemas.microsoft.com/office/drawing/2014/main" id="{8A5E9B65-83ED-42AF-88D0-5276C2E27337}"/>
              </a:ext>
            </a:extLst>
          </p:cNvPr>
          <p:cNvSpPr>
            <a:spLocks noGrp="1"/>
          </p:cNvSpPr>
          <p:nvPr>
            <p:ph sz="half" idx="2"/>
          </p:nvPr>
        </p:nvSpPr>
        <p:spPr>
          <a:xfrm>
            <a:off x="685801" y="2065867"/>
            <a:ext cx="10662556" cy="3725332"/>
          </a:xfrm>
        </p:spPr>
        <p:txBody>
          <a:bodyPr>
            <a:normAutofit/>
          </a:bodyPr>
          <a:lstStyle/>
          <a:p>
            <a:pPr>
              <a:buFont typeface="Wingdings" panose="05000000000000000000" pitchFamily="2" charset="2"/>
              <a:buChar char="ü"/>
            </a:pPr>
            <a:r>
              <a:rPr lang="en-US" sz="2400" dirty="0">
                <a:solidFill>
                  <a:schemeClr val="accent6">
                    <a:lumMod val="20000"/>
                    <a:lumOff val="80000"/>
                  </a:schemeClr>
                </a:solidFill>
              </a:rPr>
              <a:t>Teaches veterans with PTSD how to reframe their negative thoughts regarding the traumatic event</a:t>
            </a:r>
          </a:p>
          <a:p>
            <a:pPr>
              <a:buFont typeface="Wingdings" panose="05000000000000000000" pitchFamily="2" charset="2"/>
              <a:buChar char="ü"/>
            </a:pPr>
            <a:r>
              <a:rPr lang="en-US" sz="2400" dirty="0">
                <a:solidFill>
                  <a:schemeClr val="accent6">
                    <a:lumMod val="20000"/>
                    <a:lumOff val="80000"/>
                  </a:schemeClr>
                </a:solidFill>
              </a:rPr>
              <a:t>It often involves writing assignments around the negative thinking</a:t>
            </a:r>
          </a:p>
          <a:p>
            <a:pPr>
              <a:buFont typeface="Wingdings" panose="05000000000000000000" pitchFamily="2" charset="2"/>
              <a:buChar char="ü"/>
            </a:pPr>
            <a:r>
              <a:rPr lang="en-US" sz="2400" b="1" dirty="0">
                <a:solidFill>
                  <a:schemeClr val="accent6">
                    <a:lumMod val="20000"/>
                    <a:lumOff val="80000"/>
                  </a:schemeClr>
                </a:solidFill>
              </a:rPr>
              <a:t>It is a 12-session psychotherapy for PTSD</a:t>
            </a:r>
          </a:p>
          <a:p>
            <a:pPr>
              <a:buFont typeface="Wingdings" panose="05000000000000000000" pitchFamily="2" charset="2"/>
              <a:buChar char="ü"/>
            </a:pPr>
            <a:r>
              <a:rPr lang="en-US" sz="2400" dirty="0">
                <a:solidFill>
                  <a:schemeClr val="accent6">
                    <a:lumMod val="20000"/>
                    <a:lumOff val="80000"/>
                  </a:schemeClr>
                </a:solidFill>
              </a:rPr>
              <a:t>CPT teaches one how to evaluate and </a:t>
            </a:r>
            <a:r>
              <a:rPr lang="en-US" sz="2400" b="1" dirty="0">
                <a:solidFill>
                  <a:schemeClr val="accent6">
                    <a:lumMod val="20000"/>
                    <a:lumOff val="80000"/>
                  </a:schemeClr>
                </a:solidFill>
              </a:rPr>
              <a:t>change the upsetting thoughts which changes the way the individual feels</a:t>
            </a:r>
          </a:p>
          <a:p>
            <a:pPr>
              <a:buFont typeface="Wingdings" panose="05000000000000000000" pitchFamily="2" charset="2"/>
              <a:buChar char="ü"/>
            </a:pPr>
            <a:r>
              <a:rPr lang="en-US" sz="2400" dirty="0">
                <a:solidFill>
                  <a:schemeClr val="accent6">
                    <a:lumMod val="20000"/>
                    <a:lumOff val="80000"/>
                  </a:schemeClr>
                </a:solidFill>
              </a:rPr>
              <a:t>The logic behind CPT involves re-evaluating the thoughts and </a:t>
            </a:r>
            <a:r>
              <a:rPr lang="en-US" sz="2400" b="1" dirty="0">
                <a:solidFill>
                  <a:schemeClr val="accent6">
                    <a:lumMod val="20000"/>
                    <a:lumOff val="80000"/>
                  </a:schemeClr>
                </a:solidFill>
              </a:rPr>
              <a:t>deciding whether it makes sense to take a new and different perspective</a:t>
            </a:r>
          </a:p>
        </p:txBody>
      </p:sp>
      <p:sp>
        <p:nvSpPr>
          <p:cNvPr id="7" name="Slide Number Placeholder 6">
            <a:extLst>
              <a:ext uri="{FF2B5EF4-FFF2-40B4-BE49-F238E27FC236}">
                <a16:creationId xmlns:a16="http://schemas.microsoft.com/office/drawing/2014/main" id="{3D7B0516-9227-42F0-918A-B553A7E18BD6}"/>
              </a:ext>
            </a:extLst>
          </p:cNvPr>
          <p:cNvSpPr>
            <a:spLocks noGrp="1"/>
          </p:cNvSpPr>
          <p:nvPr>
            <p:ph type="sldNum" sz="quarter" idx="12"/>
          </p:nvPr>
        </p:nvSpPr>
        <p:spPr/>
        <p:txBody>
          <a:bodyPr/>
          <a:lstStyle/>
          <a:p>
            <a:fld id="{8318E0B8-ACAD-458A-8AEF-8D5BAA170496}" type="slidenum">
              <a:rPr lang="en-US" smtClean="0"/>
              <a:t>8</a:t>
            </a:fld>
            <a:endParaRPr lang="en-US"/>
          </a:p>
        </p:txBody>
      </p:sp>
      <p:pic>
        <p:nvPicPr>
          <p:cNvPr id="3" name="Audio 2">
            <a:hlinkClick r:id="" action="ppaction://media"/>
            <a:extLst>
              <a:ext uri="{FF2B5EF4-FFF2-40B4-BE49-F238E27FC236}">
                <a16:creationId xmlns:a16="http://schemas.microsoft.com/office/drawing/2014/main" id="{C7D1ABC8-6E3F-492B-A04D-24EEBBFFED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5644981"/>
      </p:ext>
    </p:extLst>
  </p:cSld>
  <p:clrMapOvr>
    <a:masterClrMapping/>
  </p:clrMapOvr>
  <mc:AlternateContent xmlns:mc="http://schemas.openxmlformats.org/markup-compatibility/2006">
    <mc:Choice xmlns:p14="http://schemas.microsoft.com/office/powerpoint/2010/main" Requires="p14">
      <p:transition spd="slow" p14:dur="2000" advTm="107579"/>
    </mc:Choice>
    <mc:Fallback>
      <p:transition spd="slow" advTm="10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949D0AA6-4C24-4BE0-8B1B-9AECF48F02DA}"/>
              </a:ext>
            </a:extLst>
          </p:cNvPr>
          <p:cNvSpPr>
            <a:spLocks noGrp="1"/>
          </p:cNvSpPr>
          <p:nvPr>
            <p:ph type="title"/>
          </p:nvPr>
        </p:nvSpPr>
        <p:spPr>
          <a:xfrm>
            <a:off x="879476" y="158750"/>
            <a:ext cx="8861424" cy="1208286"/>
          </a:xfrm>
        </p:spPr>
        <p:txBody>
          <a:bodyPr vert="horz" lIns="91440" tIns="45720" rIns="91440" bIns="45720" rtlCol="0" anchor="b">
            <a:normAutofit fontScale="90000"/>
          </a:bodyPr>
          <a:lstStyle/>
          <a:p>
            <a:r>
              <a:rPr lang="en-US" sz="2800" b="1" dirty="0">
                <a:solidFill>
                  <a:schemeClr val="accent5"/>
                </a:solidFill>
              </a:rPr>
              <a:t>Treatment 3: Eye movement desensitization and reprocessing</a:t>
            </a:r>
            <a:br>
              <a:rPr lang="en-US" sz="2200" dirty="0"/>
            </a:br>
            <a:endParaRPr lang="en-US" sz="2200" dirty="0"/>
          </a:p>
        </p:txBody>
      </p:sp>
      <p:sp>
        <p:nvSpPr>
          <p:cNvPr id="4" name="Content Placeholder 3">
            <a:extLst>
              <a:ext uri="{FF2B5EF4-FFF2-40B4-BE49-F238E27FC236}">
                <a16:creationId xmlns:a16="http://schemas.microsoft.com/office/drawing/2014/main" id="{9F95DD51-75F9-47D8-8792-E6C42918E57E}"/>
              </a:ext>
            </a:extLst>
          </p:cNvPr>
          <p:cNvSpPr>
            <a:spLocks noGrp="1"/>
          </p:cNvSpPr>
          <p:nvPr>
            <p:ph sz="half" idx="2"/>
          </p:nvPr>
        </p:nvSpPr>
        <p:spPr>
          <a:xfrm>
            <a:off x="981275" y="1197471"/>
            <a:ext cx="3771899" cy="5175250"/>
          </a:xfrm>
        </p:spPr>
        <p:txBody>
          <a:bodyPr vert="horz" lIns="91440" tIns="45720" rIns="91440" bIns="45720" rtlCol="0" anchor="t">
            <a:noAutofit/>
          </a:bodyPr>
          <a:lstStyle/>
          <a:p>
            <a:pPr>
              <a:buFont typeface="Wingdings" panose="05000000000000000000" pitchFamily="2" charset="2"/>
              <a:buChar char="ü"/>
            </a:pPr>
            <a:r>
              <a:rPr lang="en-US" sz="2000" b="1" dirty="0">
                <a:solidFill>
                  <a:schemeClr val="accent6">
                    <a:lumMod val="20000"/>
                    <a:lumOff val="80000"/>
                  </a:schemeClr>
                </a:solidFill>
              </a:rPr>
              <a:t>This is a form of therapy for PTSD</a:t>
            </a:r>
          </a:p>
          <a:p>
            <a:pPr>
              <a:buFont typeface="Wingdings" panose="05000000000000000000" pitchFamily="2" charset="2"/>
              <a:buChar char="ü"/>
            </a:pPr>
            <a:r>
              <a:rPr lang="en-US" sz="2000" b="1" dirty="0">
                <a:solidFill>
                  <a:schemeClr val="accent6">
                    <a:lumMod val="20000"/>
                    <a:lumOff val="80000"/>
                  </a:schemeClr>
                </a:solidFill>
              </a:rPr>
              <a:t>This  helps individuals process their trauma and make sense of it</a:t>
            </a:r>
          </a:p>
          <a:p>
            <a:pPr>
              <a:buFont typeface="Wingdings" panose="05000000000000000000" pitchFamily="2" charset="2"/>
              <a:buChar char="ü"/>
            </a:pPr>
            <a:r>
              <a:rPr lang="en-US" sz="2000" b="1" dirty="0">
                <a:solidFill>
                  <a:schemeClr val="accent6">
                    <a:lumMod val="20000"/>
                    <a:lumOff val="80000"/>
                  </a:schemeClr>
                </a:solidFill>
              </a:rPr>
              <a:t>The therapy calls the trauma to the mind while some other activity occurs (finger waving side to side, a tone, or something similar)</a:t>
            </a:r>
          </a:p>
          <a:p>
            <a:pPr>
              <a:buFont typeface="Wingdings" panose="05000000000000000000" pitchFamily="2" charset="2"/>
              <a:buChar char="ü"/>
            </a:pPr>
            <a:r>
              <a:rPr lang="en-US" sz="2000" b="1" dirty="0">
                <a:solidFill>
                  <a:schemeClr val="accent6">
                    <a:lumMod val="20000"/>
                    <a:lumOff val="80000"/>
                  </a:schemeClr>
                </a:solidFill>
              </a:rPr>
              <a:t>The result is that there are shifts  in the way one experiences that memory and the trauma becomes “processed”</a:t>
            </a:r>
          </a:p>
        </p:txBody>
      </p:sp>
      <p:sp>
        <p:nvSpPr>
          <p:cNvPr id="7" name="Slide Number Placeholder 6">
            <a:extLst>
              <a:ext uri="{FF2B5EF4-FFF2-40B4-BE49-F238E27FC236}">
                <a16:creationId xmlns:a16="http://schemas.microsoft.com/office/drawing/2014/main" id="{4113FC19-80AC-4B22-A028-C3765CA79354}"/>
              </a:ext>
            </a:extLst>
          </p:cNvPr>
          <p:cNvSpPr>
            <a:spLocks noGrp="1"/>
          </p:cNvSpPr>
          <p:nvPr>
            <p:ph type="sldNum" sz="quarter" idx="12"/>
          </p:nvPr>
        </p:nvSpPr>
        <p:spPr>
          <a:xfrm>
            <a:off x="10266060" y="5870575"/>
            <a:ext cx="551167" cy="377825"/>
          </a:xfrm>
        </p:spPr>
        <p:txBody>
          <a:bodyPr vert="horz" lIns="91440" tIns="45720" rIns="91440" bIns="45720" rtlCol="0" anchor="ctr">
            <a:normAutofit/>
          </a:bodyPr>
          <a:lstStyle/>
          <a:p>
            <a:pPr defTabSz="914400">
              <a:spcAft>
                <a:spcPts val="600"/>
              </a:spcAft>
            </a:pPr>
            <a:fld id="{8318E0B8-ACAD-458A-8AEF-8D5BAA170496}" type="slidenum">
              <a:rPr lang="en-US" smtClean="0"/>
              <a:pPr defTabSz="914400">
                <a:spcAft>
                  <a:spcPts val="600"/>
                </a:spcAft>
              </a:pPr>
              <a:t>9</a:t>
            </a:fld>
            <a:endParaRPr lang="en-US"/>
          </a:p>
        </p:txBody>
      </p:sp>
      <p:pic>
        <p:nvPicPr>
          <p:cNvPr id="3074" name="Picture 2" descr="Image result for emdr images">
            <a:extLst>
              <a:ext uri="{FF2B5EF4-FFF2-40B4-BE49-F238E27FC236}">
                <a16:creationId xmlns:a16="http://schemas.microsoft.com/office/drawing/2014/main" id="{30DC2A79-431A-4F6D-99A6-0B7C5C9B4F62}"/>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bwMode="auto">
          <a:xfrm>
            <a:off x="5122256" y="1092199"/>
            <a:ext cx="6088469" cy="477837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2E9E5B4-7A1F-4481-89AC-ADABED100A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6105673"/>
      </p:ext>
    </p:extLst>
  </p:cSld>
  <p:clrMapOvr>
    <a:masterClrMapping/>
  </p:clrMapOvr>
  <mc:AlternateContent xmlns:mc="http://schemas.openxmlformats.org/markup-compatibility/2006">
    <mc:Choice xmlns:p14="http://schemas.microsoft.com/office/powerpoint/2010/main" Requires="p14">
      <p:transition spd="slow" p14:dur="2000" advTm="63583"/>
    </mc:Choice>
    <mc:Fallback>
      <p:transition spd="slow" advTm="6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Props1.xml><?xml version="1.0" encoding="utf-8"?>
<ds:datastoreItem xmlns:ds="http://schemas.openxmlformats.org/officeDocument/2006/customXml" ds:itemID="{0024BA23-3524-4DA6-B0EF-14CCB9491123}"/>
</file>

<file path=customXml/itemProps2.xml><?xml version="1.0" encoding="utf-8"?>
<ds:datastoreItem xmlns:ds="http://schemas.openxmlformats.org/officeDocument/2006/customXml" ds:itemID="{11688226-5AF9-4B5D-8B16-F00CC1C23B7C}"/>
</file>

<file path=customXml/itemProps3.xml><?xml version="1.0" encoding="utf-8"?>
<ds:datastoreItem xmlns:ds="http://schemas.openxmlformats.org/officeDocument/2006/customXml" ds:itemID="{6893509E-3830-40F7-9D9C-630532CCD566}"/>
</file>

<file path=docProps/app.xml><?xml version="1.0" encoding="utf-8"?>
<Properties xmlns="http://schemas.openxmlformats.org/officeDocument/2006/extended-properties" xmlns:vt="http://schemas.openxmlformats.org/officeDocument/2006/docPropsVTypes">
  <TotalTime>15850</TotalTime>
  <Words>1702</Words>
  <Application>Microsoft Office PowerPoint</Application>
  <PresentationFormat>Widescreen</PresentationFormat>
  <Paragraphs>191</Paragraphs>
  <Slides>21</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Courier New</vt:lpstr>
      <vt:lpstr>Wingdings</vt:lpstr>
      <vt:lpstr>Celestial</vt:lpstr>
      <vt:lpstr>Treatments for veterans with Post traumatic stress disorder (PTSD)</vt:lpstr>
      <vt:lpstr>PTSD Diagnostic criteria and treatments</vt:lpstr>
      <vt:lpstr>Incidence of ptsd in veterans and non-veterans</vt:lpstr>
      <vt:lpstr>Modes of treatment </vt:lpstr>
      <vt:lpstr>Treatment 1: Prolonged exposure</vt:lpstr>
      <vt:lpstr>Treatment 1: Prolonged exposure</vt:lpstr>
      <vt:lpstr>Treatment 2: Cognitive processing therapy</vt:lpstr>
      <vt:lpstr>Treatment 2: Cognitive processing therapy</vt:lpstr>
      <vt:lpstr>Treatment 3: Eye movement desensitization and reprocessing </vt:lpstr>
      <vt:lpstr>Complementary and alternative medicine (CAM) </vt:lpstr>
      <vt:lpstr>Cranial electrotherapy sTimulation</vt:lpstr>
      <vt:lpstr>Statistics about cam use in those with Ptsd</vt:lpstr>
      <vt:lpstr>MEDICATION monotherapy for the treatment of ptsd by recommendation and strength of evidence </vt:lpstr>
      <vt:lpstr>PowerPoint Presentation</vt:lpstr>
      <vt:lpstr>What to look for:</vt:lpstr>
      <vt:lpstr>Conclusions: What to do (1)</vt:lpstr>
      <vt:lpstr>Conclusions: What to do (2) </vt:lpstr>
      <vt:lpstr>Other recommendations </vt:lpstr>
      <vt:lpstr>SUMMARY</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Treatments for veterans with Post traumatic stress disorder (PTSD)</dc:title>
  <dc:creator>Emery-Ramirez, Adrienne L</dc:creator>
  <cp:lastModifiedBy>Luis Ramirez Dominguez</cp:lastModifiedBy>
  <cp:revision>16</cp:revision>
  <dcterms:created xsi:type="dcterms:W3CDTF">2020-01-18T21:23:29Z</dcterms:created>
  <dcterms:modified xsi:type="dcterms:W3CDTF">2020-03-22T13:51:05Z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