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3.xml" ContentType="application/vnd.openxmlformats-officedocument.presentationml.slide+xml"/>
  <Override PartName="/ppt/slides/slide2.xml" ContentType="application/vnd.openxmlformats-officedocument.presentationml.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6.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28"/>
  </p:notesMasterIdLst>
  <p:sldIdLst>
    <p:sldId id="256" r:id="rId2"/>
    <p:sldId id="257" r:id="rId3"/>
    <p:sldId id="258" r:id="rId4"/>
    <p:sldId id="259" r:id="rId5"/>
    <p:sldId id="260" r:id="rId6"/>
    <p:sldId id="261" r:id="rId7"/>
    <p:sldId id="263" r:id="rId8"/>
    <p:sldId id="264" r:id="rId9"/>
    <p:sldId id="265" r:id="rId10"/>
    <p:sldId id="266" r:id="rId11"/>
    <p:sldId id="267" r:id="rId12"/>
    <p:sldId id="281"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 id="28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86086"/>
  </p:normalViewPr>
  <p:slideViewPr>
    <p:cSldViewPr snapToGrid="0" snapToObjects="1">
      <p:cViewPr varScale="1">
        <p:scale>
          <a:sx n="71" d="100"/>
          <a:sy n="71"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D27F4B-1353-7242-9E61-F2EBD7682E14}" type="datetimeFigureOut">
              <a:rPr lang="en-US" smtClean="0"/>
              <a:t>4/6/2020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7980F-A357-1740-B084-349F1BFB0CBD}" type="slidenum">
              <a:rPr lang="en-US" smtClean="0"/>
              <a:t>‹#›</a:t>
            </a:fld>
            <a:endParaRPr lang="en-US"/>
          </a:p>
        </p:txBody>
      </p:sp>
    </p:spTree>
    <p:extLst>
      <p:ext uri="{BB962C8B-B14F-4D97-AF65-F5344CB8AC3E}">
        <p14:creationId xmlns:p14="http://schemas.microsoft.com/office/powerpoint/2010/main" val="353494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17/08/opioid-use-and-opioid-use-disorder-in-pregnanc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ptodate.com/contents/opioid-use-disorder-epidemiology-pharmacology-clinical-manifestations-course-screening-assessment-and-diagnosis/abstract/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for Pregnant Women using Opioids in an Integrated Care Setting is a PowerPoint designed to help providers working within an integrated behavioral health care team to better understand the unique concerns and considerations when delivering care to pregnant and parenting mothers who use opiates. </a:t>
            </a:r>
          </a:p>
        </p:txBody>
      </p:sp>
      <p:sp>
        <p:nvSpPr>
          <p:cNvPr id="4" name="Slide Number Placeholder 3"/>
          <p:cNvSpPr>
            <a:spLocks noGrp="1"/>
          </p:cNvSpPr>
          <p:nvPr>
            <p:ph type="sldNum" sz="quarter" idx="5"/>
          </p:nvPr>
        </p:nvSpPr>
        <p:spPr/>
        <p:txBody>
          <a:bodyPr/>
          <a:lstStyle/>
          <a:p>
            <a:fld id="{6907980F-A357-1740-B084-349F1BFB0CBD}" type="slidenum">
              <a:rPr lang="en-US" smtClean="0"/>
              <a:t>1</a:t>
            </a:fld>
            <a:endParaRPr lang="en-US"/>
          </a:p>
        </p:txBody>
      </p:sp>
    </p:spTree>
    <p:extLst>
      <p:ext uri="{BB962C8B-B14F-4D97-AF65-F5344CB8AC3E}">
        <p14:creationId xmlns:p14="http://schemas.microsoft.com/office/powerpoint/2010/main" val="321539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f03a863d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6f03a863d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dirty="0">
                <a:solidFill>
                  <a:srgbClr val="454545"/>
                </a:solidFill>
              </a:rPr>
              <a:t>Info from: </a:t>
            </a:r>
            <a:r>
              <a:rPr lang="en" sz="900" u="sng" dirty="0">
                <a:solidFill>
                  <a:schemeClr val="hlink"/>
                </a:solidFill>
                <a:hlinkClick r:id="rId3"/>
              </a:rPr>
              <a:t>https://www.acog.org/clinical/clinical-guidance/committee-opinion/articles/2017/08/opioid-use-and-opioid-use-disorder-in-pregnancy</a:t>
            </a:r>
            <a:endParaRPr sz="900" dirty="0">
              <a:solidFill>
                <a:srgbClr val="454545"/>
              </a:solidFill>
            </a:endParaRPr>
          </a:p>
          <a:p>
            <a:pPr marL="0" lvl="0" indent="0" algn="l" rtl="0">
              <a:lnSpc>
                <a:spcPct val="115000"/>
              </a:lnSpc>
              <a:spcBef>
                <a:spcPts val="0"/>
              </a:spcBef>
              <a:spcAft>
                <a:spcPts val="0"/>
              </a:spcAft>
              <a:buNone/>
            </a:pPr>
            <a:r>
              <a:rPr lang="en" sz="900" dirty="0">
                <a:solidFill>
                  <a:srgbClr val="454545"/>
                </a:solidFill>
              </a:rPr>
              <a:t>According to the American College of Obstetricians and Gynecologists, all pregnant women should be screened for problematic substance use. Substance use disorders affect every demographic, making it imperative to screen everyone at their first prenatal visit. A positive screening should be followed by brief intervention and referral to treatment (also known as SBIRT). This is an opportunity to provide psychoeducation to the patient and help coordinate services with appropriate treatment providers. Medication-assisted treatment is recommended to address the patient’s continued use and withdrawal potential. Depending on the symptom severity and the need for recovery support, pregnant women could be referred to outpatient individual or group therapy to more restrictive residential treatment programs. Should the patient already be receiving medication-assisted treatment and/or behavioral interventions with another provider, coordination of care should occur. After delivery, postpartum neonatal monitoring will occur to detect signs of neonatal abstinence syndrome or any other health complications that require medical attention.</a:t>
            </a:r>
            <a:endParaRPr dirty="0"/>
          </a:p>
        </p:txBody>
      </p:sp>
    </p:spTree>
    <p:extLst>
      <p:ext uri="{BB962C8B-B14F-4D97-AF65-F5344CB8AC3E}">
        <p14:creationId xmlns:p14="http://schemas.microsoft.com/office/powerpoint/2010/main" val="177348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f03a863d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f03a863d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According to SAMHSA, pregnant women with opioid use disorder diagnoses should be offered medication-assisted treatment consisting of methadone or buprenorphine combined with behavioral interventions. Both methadone and buprenorphine have been found to be appropriate medication options to start or continue in pregnancy. MAT reduces the risk of treatment dropout, return to use, and overdose, as withdrawal symptoms are managed, resulting in an increased likelihood that the mother can abstain from illicit opiate use. Addressing withdrawals has benefits for the baby, as SAMHSA reports that it stabilizes the intrauterine environment of the baby since the mother’s experiences of withdrawal symptoms can be harmful for the baby. Being able to abstain from use through the stabilization of physical symptoms of addiction (such as withdrawals and cravings) allows a chance for the mother to regain a sense of normalcy in other areas of life, such as resuming engagement in role obligations negatively affected by substance use. Overall, pregnant women should be informed that the benefits of MAT outweigh the risks of continued illicit opiate use.</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Substance Abuse and Mental Health Services Administration. </a:t>
            </a:r>
            <a:r>
              <a:rPr lang="en" sz="1000" i="1">
                <a:solidFill>
                  <a:schemeClr val="dk1"/>
                </a:solidFill>
              </a:rPr>
              <a:t>Clinical Guidance for Treating Pregnant and Parenting Women With Opioid Use Disorder and Their Infants</a:t>
            </a:r>
            <a:r>
              <a:rPr lang="en" sz="1000">
                <a:solidFill>
                  <a:schemeClr val="dk1"/>
                </a:solidFill>
              </a:rPr>
              <a:t>. HHS Publication No. (SMA) 18-5054. Rockville, MD: Substance Abuse and Mental Health Services Administration, 2018.</a:t>
            </a:r>
            <a:endParaRPr sz="1000">
              <a:solidFill>
                <a:schemeClr val="dk1"/>
              </a:solidFill>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1116353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a national effort to address the opioid epidemic, 19 states have either created or funded drug treatment programs specifically targeted to pregnant women. North Carolina being one of these states, it has developed the North Carolina Perinatal and Maternal Substance Abuse and CASAWORKS for Families Initiatives as a state-wide </a:t>
            </a:r>
            <a:r>
              <a:rPr lang="en-US" sz="1200" b="0" i="0" u="none" strike="noStrike" kern="1200" dirty="0" err="1">
                <a:solidFill>
                  <a:schemeClr val="tx1"/>
                </a:solidFill>
                <a:effectLst/>
                <a:latin typeface="+mn-lt"/>
                <a:ea typeface="+mn-ea"/>
                <a:cs typeface="+mn-cs"/>
              </a:rPr>
              <a:t>initiatve</a:t>
            </a:r>
            <a:r>
              <a:rPr lang="en-US" sz="1200" b="0" i="0" u="none" strike="noStrike" kern="1200" dirty="0">
                <a:solidFill>
                  <a:schemeClr val="tx1"/>
                </a:solidFill>
                <a:effectLst/>
                <a:latin typeface="+mn-lt"/>
                <a:ea typeface="+mn-ea"/>
                <a:cs typeface="+mn-cs"/>
              </a:rPr>
              <a:t> to address substance use with women and their families. It is comprised of 28 programs using evidence-based treatment models located in 13 counties across the state. Residential programs offer a structured and supervised environment for mother and children and includes: </a:t>
            </a:r>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search.proquest.com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docview</a:t>
            </a:r>
            <a:r>
              <a:rPr lang="en-US" sz="1200" b="0" i="0" u="none" strike="noStrike" kern="1200" dirty="0">
                <a:solidFill>
                  <a:schemeClr val="tx1"/>
                </a:solidFill>
                <a:effectLst/>
                <a:latin typeface="+mn-lt"/>
                <a:ea typeface="+mn-ea"/>
                <a:cs typeface="+mn-cs"/>
              </a:rPr>
              <a:t>/213809534?pq-origsite=</a:t>
            </a:r>
            <a:r>
              <a:rPr lang="en-US" sz="1200" b="0" i="0" u="none" strike="noStrike" kern="1200" dirty="0" err="1">
                <a:solidFill>
                  <a:schemeClr val="tx1"/>
                </a:solidFill>
                <a:effectLst/>
                <a:latin typeface="+mn-lt"/>
                <a:ea typeface="+mn-ea"/>
                <a:cs typeface="+mn-cs"/>
              </a:rPr>
              <a:t>gscholar</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907980F-A357-1740-B084-349F1BFB0CBD}" type="slidenum">
              <a:rPr lang="en-US" smtClean="0"/>
              <a:t>12</a:t>
            </a:fld>
            <a:endParaRPr lang="en-US"/>
          </a:p>
        </p:txBody>
      </p:sp>
    </p:spTree>
    <p:extLst>
      <p:ext uri="{BB962C8B-B14F-4D97-AF65-F5344CB8AC3E}">
        <p14:creationId xmlns:p14="http://schemas.microsoft.com/office/powerpoint/2010/main" val="2870857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f03a863d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f03a863d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050">
                <a:solidFill>
                  <a:srgbClr val="555555"/>
                </a:solidFill>
                <a:highlight>
                  <a:srgbClr val="FFFFFF"/>
                </a:highlight>
                <a:latin typeface="Roboto"/>
                <a:ea typeface="Roboto"/>
                <a:cs typeface="Roboto"/>
                <a:sym typeface="Roboto"/>
              </a:rPr>
              <a:t>Evidence Based Practices that are researched and approved by the Substance Abuse and Mental Health Services Administration. These can be utilized in multiple levels of care </a:t>
            </a:r>
            <a:endParaRPr sz="1050">
              <a:solidFill>
                <a:srgbClr val="555555"/>
              </a:solidFill>
              <a:highlight>
                <a:srgbClr val="FFFFFF"/>
              </a:highlight>
              <a:latin typeface="Roboto"/>
              <a:ea typeface="Roboto"/>
              <a:cs typeface="Roboto"/>
              <a:sym typeface="Roboto"/>
            </a:endParaRPr>
          </a:p>
          <a:p>
            <a:pPr marL="457200" lvl="0" indent="-295275" algn="l" rtl="0">
              <a:spcBef>
                <a:spcPts val="0"/>
              </a:spcBef>
              <a:spcAft>
                <a:spcPts val="0"/>
              </a:spcAft>
              <a:buClr>
                <a:srgbClr val="555555"/>
              </a:buClr>
              <a:buSzPts val="1050"/>
              <a:buFont typeface="Roboto"/>
              <a:buChar char="-"/>
            </a:pPr>
            <a:r>
              <a:rPr lang="en" sz="1050">
                <a:solidFill>
                  <a:srgbClr val="555555"/>
                </a:solidFill>
                <a:highlight>
                  <a:srgbClr val="FFFFFF"/>
                </a:highlight>
                <a:latin typeface="Roboto"/>
                <a:ea typeface="Roboto"/>
                <a:cs typeface="Roboto"/>
                <a:sym typeface="Roboto"/>
              </a:rPr>
              <a:t>Dialectical Behavioral Therapy (DBT) is a form of cognitive behavioral therapy developed by Dr. Marsha Linehan originally developed for those with borderline personality disorder. Over time there has been adaptations to work with those with substance use disorders including skills groups, additional manuals, and integrating DBT into the 12 Steps. DBT covers ____.</a:t>
            </a:r>
            <a:endParaRPr sz="1050">
              <a:solidFill>
                <a:srgbClr val="555555"/>
              </a:solidFill>
              <a:highlight>
                <a:srgbClr val="FFFFFF"/>
              </a:highlight>
              <a:latin typeface="Roboto"/>
              <a:ea typeface="Roboto"/>
              <a:cs typeface="Roboto"/>
              <a:sym typeface="Roboto"/>
            </a:endParaRPr>
          </a:p>
          <a:p>
            <a:pPr marL="457200" lvl="0" indent="-295275" algn="l" rtl="0">
              <a:spcBef>
                <a:spcPts val="0"/>
              </a:spcBef>
              <a:spcAft>
                <a:spcPts val="0"/>
              </a:spcAft>
              <a:buClr>
                <a:srgbClr val="555555"/>
              </a:buClr>
              <a:buSzPts val="1050"/>
              <a:buFont typeface="Roboto"/>
              <a:buChar char="-"/>
            </a:pPr>
            <a:endParaRPr sz="1050">
              <a:solidFill>
                <a:srgbClr val="555555"/>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555555"/>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555555"/>
                </a:solidFill>
                <a:highlight>
                  <a:srgbClr val="FFFFFF"/>
                </a:highlight>
                <a:latin typeface="Roboto"/>
                <a:ea typeface="Roboto"/>
                <a:cs typeface="Roboto"/>
                <a:sym typeface="Roboto"/>
              </a:rPr>
              <a:t>It is also important to include treatment that is Gender-Specific and gender-responsive when working with pregnant women</a:t>
            </a:r>
            <a:endParaRPr sz="1050">
              <a:solidFill>
                <a:srgbClr val="555555"/>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555555"/>
                </a:solidFill>
                <a:highlight>
                  <a:srgbClr val="FFFFFF"/>
                </a:highlight>
                <a:latin typeface="Roboto"/>
                <a:ea typeface="Roboto"/>
                <a:cs typeface="Roboto"/>
                <a:sym typeface="Roboto"/>
              </a:rPr>
              <a:t>Dr. Stephanie Covington is a leading clinician and researcher an expert on developing curriculum specific to the needs of women and men. Some of her treatment specific to women includes</a:t>
            </a:r>
            <a:endParaRPr sz="1050">
              <a:solidFill>
                <a:srgbClr val="555555"/>
              </a:solidFill>
              <a:highlight>
                <a:srgbClr val="FFFFFF"/>
              </a:highlight>
              <a:latin typeface="Roboto"/>
              <a:ea typeface="Roboto"/>
              <a:cs typeface="Roboto"/>
              <a:sym typeface="Roboto"/>
            </a:endParaRPr>
          </a:p>
          <a:p>
            <a:pPr marL="457200" lvl="0" indent="-295275" algn="l" rtl="0">
              <a:spcBef>
                <a:spcPts val="0"/>
              </a:spcBef>
              <a:spcAft>
                <a:spcPts val="0"/>
              </a:spcAft>
              <a:buClr>
                <a:srgbClr val="555555"/>
              </a:buClr>
              <a:buSzPts val="1050"/>
              <a:buFont typeface="Roboto"/>
              <a:buChar char="-"/>
            </a:pPr>
            <a:r>
              <a:rPr lang="en" sz="1050">
                <a:solidFill>
                  <a:srgbClr val="555555"/>
                </a:solidFill>
                <a:highlight>
                  <a:srgbClr val="FFFFFF"/>
                </a:highlight>
                <a:latin typeface="Roboto"/>
                <a:ea typeface="Roboto"/>
                <a:cs typeface="Roboto"/>
                <a:sym typeface="Roboto"/>
              </a:rPr>
              <a:t>Beyond Trauma - includes education on neuroscience and trauma and the connection between trauma, addiction, and interpersonal relationships.</a:t>
            </a:r>
            <a:endParaRPr sz="1050">
              <a:solidFill>
                <a:srgbClr val="555555"/>
              </a:solidFill>
              <a:highlight>
                <a:srgbClr val="FFFFFF"/>
              </a:highlight>
              <a:latin typeface="Roboto"/>
              <a:ea typeface="Roboto"/>
              <a:cs typeface="Roboto"/>
              <a:sym typeface="Roboto"/>
            </a:endParaRPr>
          </a:p>
          <a:p>
            <a:pPr marL="457200" lvl="0" indent="-295275" algn="l" rtl="0">
              <a:spcBef>
                <a:spcPts val="0"/>
              </a:spcBef>
              <a:spcAft>
                <a:spcPts val="0"/>
              </a:spcAft>
              <a:buClr>
                <a:srgbClr val="555555"/>
              </a:buClr>
              <a:buSzPts val="1050"/>
              <a:buFont typeface="Roboto"/>
              <a:buChar char="-"/>
            </a:pPr>
            <a:r>
              <a:rPr lang="en" sz="1050">
                <a:solidFill>
                  <a:srgbClr val="555555"/>
                </a:solidFill>
                <a:highlight>
                  <a:srgbClr val="FFFFFF"/>
                </a:highlight>
                <a:latin typeface="Roboto"/>
                <a:ea typeface="Roboto"/>
                <a:cs typeface="Roboto"/>
                <a:sym typeface="Roboto"/>
              </a:rPr>
              <a:t>Beyond Anger and Violence - for women struggling with anger as well as trauma experienced personally as well as in communities.</a:t>
            </a:r>
            <a:endParaRPr sz="1050">
              <a:solidFill>
                <a:srgbClr val="555555"/>
              </a:solidFill>
              <a:highlight>
                <a:srgbClr val="FFFFFF"/>
              </a:highlight>
              <a:latin typeface="Roboto"/>
              <a:ea typeface="Roboto"/>
              <a:cs typeface="Roboto"/>
              <a:sym typeface="Roboto"/>
            </a:endParaRPr>
          </a:p>
          <a:p>
            <a:pPr marL="457200" lvl="0" indent="-295275" algn="l" rtl="0">
              <a:spcBef>
                <a:spcPts val="0"/>
              </a:spcBef>
              <a:spcAft>
                <a:spcPts val="0"/>
              </a:spcAft>
              <a:buClr>
                <a:srgbClr val="555555"/>
              </a:buClr>
              <a:buSzPts val="1050"/>
              <a:buFont typeface="Roboto"/>
              <a:buChar char="-"/>
            </a:pPr>
            <a:r>
              <a:rPr lang="en" sz="1050">
                <a:solidFill>
                  <a:srgbClr val="555555"/>
                </a:solidFill>
                <a:highlight>
                  <a:srgbClr val="FFFFFF"/>
                </a:highlight>
                <a:latin typeface="Roboto"/>
                <a:ea typeface="Roboto"/>
                <a:cs typeface="Roboto"/>
                <a:sym typeface="Roboto"/>
              </a:rPr>
              <a:t>A Woman’s Way Through the 12 Steps - designed to be used in a residential or outpatient setting. This program explains each step from the 12 step program and describes women’s experiences</a:t>
            </a:r>
            <a:endParaRPr sz="1050">
              <a:solidFill>
                <a:srgbClr val="555555"/>
              </a:solidFill>
              <a:highlight>
                <a:srgbClr val="FFFFFF"/>
              </a:highlight>
              <a:latin typeface="Roboto"/>
              <a:ea typeface="Roboto"/>
              <a:cs typeface="Roboto"/>
              <a:sym typeface="Roboto"/>
            </a:endParaRPr>
          </a:p>
          <a:p>
            <a:pPr marL="457200" lvl="0" indent="-295275" algn="l" rtl="0">
              <a:spcBef>
                <a:spcPts val="0"/>
              </a:spcBef>
              <a:spcAft>
                <a:spcPts val="0"/>
              </a:spcAft>
              <a:buClr>
                <a:srgbClr val="555555"/>
              </a:buClr>
              <a:buSzPts val="1050"/>
              <a:buFont typeface="Roboto"/>
              <a:buChar char="-"/>
            </a:pPr>
            <a:r>
              <a:rPr lang="en" sz="1050">
                <a:solidFill>
                  <a:srgbClr val="555555"/>
                </a:solidFill>
                <a:highlight>
                  <a:srgbClr val="FFFFFF"/>
                </a:highlight>
                <a:latin typeface="Roboto"/>
                <a:ea typeface="Roboto"/>
                <a:cs typeface="Roboto"/>
                <a:sym typeface="Roboto"/>
              </a:rPr>
              <a:t>Helping Women Recover - an EBP that integrates women’s development, trauma and addiction. It discusses the Self, Relationships, Sexuality and Spirituality.</a:t>
            </a:r>
            <a:endParaRPr sz="1050">
              <a:solidFill>
                <a:srgbClr val="555555"/>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555555"/>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137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6f03a863d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6f03a863d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To provide effective integrated care to pregnant women who use opiates, it is important for the treatment team to be aware of the intricate ethical and legal implications that can arise. It is important to be mindful of the personal biases we may hold and to do work to combat our part in perpetuating the stigma against these mothers. This will support the provision of empathetic and nondiscriminatory care to ensure that mothers are being offered the appropriate care such as medication-assisted treatment. Patient-centered care should be provided to support the autonomy of the mother and positive clinical outcomes for the mother and baby to help mothers feel comfortable seeking and utilizing medical care during pregnancy. Providers should make sure to avoid having an “us versus them” mindset or trying to persuade mothers to engage in care through the use of negative judgment. Integrated teams should advocate in favor of access to appropriate treatment and services and against the criminalization of addiction in pregnancy. Lastly, providers should act from the perspective that addiction is a chronic, relapsing disease rather than a moral failure. Providers need to remember that mothers who use opiates are not looking to harm their children, as their continued use is a symptom of their opioid use disorder diagnoses. </a:t>
            </a:r>
            <a:endParaRPr sz="900">
              <a:solidFill>
                <a:srgbClr val="454545"/>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68287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f03a863d6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f03a863d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454545"/>
                </a:solidFill>
              </a:rPr>
              <a:t>Integrated behavioral health care providers should address opioid use disorder among pregnant women with comprehensive maternal treatment that integrates obstetric care, pharmacological needs, substance use and mental health treatment, and case management. Integrated care has been shown to contribute to improved birth outcomes and sustained recovery for the mother. Obstetric care should consist of prenatal and postpartum care, as well as family planning options such as contraceptives after birth. Prenatal visits are often required more frequently, which allows for increased opportunities to have positive contacts to support the progression of the pregnancy and provide recovery support. Prenatal care providers should collaborate with substance use treatment providers, mental health professionals, and MAT/psychiatric medication prescribers, whether they are co-located or not. Additionally, the case management needs of the mothers need to be addressed, which can often be done by social workers on the integrated team. This includes helping mothers with housing, employment, financial, legal, transportation, food security, and other social service needs. All of these components should be conducted from a trauma-informed perspective, as many of the mothers with opioid use disorder have experienced various types of trauma that can affect their engagement with social services and medical, substance use, and mental health treatment. </a:t>
            </a:r>
            <a:endParaRPr/>
          </a:p>
        </p:txBody>
      </p:sp>
    </p:spTree>
    <p:extLst>
      <p:ext uri="{BB962C8B-B14F-4D97-AF65-F5344CB8AC3E}">
        <p14:creationId xmlns:p14="http://schemas.microsoft.com/office/powerpoint/2010/main" val="860462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6f03a863d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6f03a863d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353535"/>
                </a:solidFill>
                <a:latin typeface="Times New Roman"/>
                <a:ea typeface="Times New Roman"/>
                <a:cs typeface="Times New Roman"/>
                <a:sym typeface="Times New Roman"/>
              </a:rPr>
              <a:t>While there are several clear recommendations and guidelines for treating pregnant women with opioid use disorder, there are gaps between the research and actual practice realities. Research has explained that addiction is a chronic disease, which should reduce stigma among providers; however, pregnant women continue to face stigma in the health care setting. Viewing pregnant women negatively can lead to providers giving them substandard care. Even if integrated health care providers do not have negative perceptions of this group, they may lack knowledge about substance use disorders. It is imperative that all members on an integrated team, from physicians to office staff, have an understanding of problematic substance use in pregnancy, which is not always the case. Many providers lack comfort in treating substance use disorders in pregnant women despite having clinical guidelines from organizations such as SAMHSA, ASAM, and ACOG. For example, while medication-assisted treatment is regarded as an evidence-based practice for addressing problematic opioid use among pregnant women, it is common for providers in obstetrics and gynecology to have not completed the waiver process to receive buprenorphine prescribing privileges. Lastly, research indicates the importance of trauma-informed care, as 50-80% of women with substance use disorders are thought to have experienced trauma (Johnson, 2019. However, many providers do not work from a sensitive, compassionate, and empathetic framework that would be indicative of trauma-informed care, which is concerning as it can continue to stigmatize pregnant women and make them feel unable to trust their medical team.</a:t>
            </a:r>
            <a:endParaRPr>
              <a:solidFill>
                <a:srgbClr val="353535"/>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8350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f03a863d6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f03a863d6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6244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f03a863d6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f03a863d6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dirty="0">
                <a:solidFill>
                  <a:schemeClr val="tx1"/>
                </a:solidFill>
                <a:effectLst/>
                <a:latin typeface="+mn-lt"/>
                <a:ea typeface="+mn-ea"/>
                <a:cs typeface="+mn-cs"/>
              </a:rPr>
              <a:t>MD, Psychiatrist, Nurse </a:t>
            </a:r>
            <a:r>
              <a:rPr lang="en-US" sz="1200" b="0" i="0" u="none" strike="noStrike" kern="1200" dirty="0" err="1">
                <a:solidFill>
                  <a:schemeClr val="tx1"/>
                </a:solidFill>
                <a:effectLst/>
                <a:latin typeface="+mn-lt"/>
                <a:ea typeface="+mn-ea"/>
                <a:cs typeface="+mn-cs"/>
              </a:rPr>
              <a:t>Practioner</a:t>
            </a:r>
            <a:r>
              <a:rPr lang="en-US" sz="1200" b="0" i="0" u="none" strike="noStrike" kern="1200" dirty="0">
                <a:solidFill>
                  <a:schemeClr val="tx1"/>
                </a:solidFill>
                <a:effectLst/>
                <a:latin typeface="+mn-lt"/>
                <a:ea typeface="+mn-ea"/>
                <a:cs typeface="+mn-cs"/>
              </a:rPr>
              <a:t>, Nurses</a:t>
            </a:r>
          </a:p>
          <a:p>
            <a:pPr rtl="0"/>
            <a:r>
              <a:rPr lang="en-US" sz="1200" b="0" i="0" u="none" strike="noStrike" kern="1200" dirty="0">
                <a:solidFill>
                  <a:schemeClr val="tx1"/>
                </a:solidFill>
                <a:effectLst/>
                <a:latin typeface="+mn-lt"/>
                <a:ea typeface="+mn-ea"/>
                <a:cs typeface="+mn-cs"/>
              </a:rPr>
              <a:t>Psychologist, Licensed Clinical Social Workers, Case Managers, Peer Support Specialist</a:t>
            </a:r>
          </a:p>
          <a:p>
            <a:r>
              <a:rPr lang="en-US" dirty="0"/>
              <a:t/>
            </a:r>
            <a:br>
              <a:rPr lang="en-US" dirty="0"/>
            </a:br>
            <a:r>
              <a:rPr lang="en-US" dirty="0"/>
              <a:t/>
            </a:r>
            <a:br>
              <a:rPr lang="en-US" dirty="0"/>
            </a:br>
            <a:endParaRPr dirty="0"/>
          </a:p>
        </p:txBody>
      </p:sp>
    </p:spTree>
    <p:extLst>
      <p:ext uri="{BB962C8B-B14F-4D97-AF65-F5344CB8AC3E}">
        <p14:creationId xmlns:p14="http://schemas.microsoft.com/office/powerpoint/2010/main" val="1774468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f03a863d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f03a863d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Pregnant women and mothers using opioids may encounter additional barriers trying to access treatment.</a:t>
            </a:r>
            <a:endParaRPr dirty="0"/>
          </a:p>
          <a:p>
            <a:pPr marL="457200" lvl="0" indent="-298450" algn="l" rtl="0">
              <a:spcBef>
                <a:spcPts val="0"/>
              </a:spcBef>
              <a:spcAft>
                <a:spcPts val="0"/>
              </a:spcAft>
              <a:buSzPts val="1100"/>
              <a:buChar char="-"/>
            </a:pPr>
            <a:r>
              <a:rPr lang="en" dirty="0"/>
              <a:t>Women may have childcare in order to attend treatment and need to bring children with them</a:t>
            </a:r>
            <a:endParaRPr dirty="0"/>
          </a:p>
          <a:p>
            <a:pPr marL="457200" lvl="0" indent="-298450" algn="l" rtl="0">
              <a:spcBef>
                <a:spcPts val="0"/>
              </a:spcBef>
              <a:spcAft>
                <a:spcPts val="0"/>
              </a:spcAft>
              <a:buSzPts val="1100"/>
              <a:buChar char="-"/>
            </a:pPr>
            <a:r>
              <a:rPr lang="en" dirty="0"/>
              <a:t>Interpersonal relationships / financial dependence</a:t>
            </a:r>
            <a:endParaRPr dirty="0"/>
          </a:p>
          <a:p>
            <a:pPr marL="457200" lvl="0" indent="-298450" algn="l" rtl="0">
              <a:spcBef>
                <a:spcPts val="0"/>
              </a:spcBef>
              <a:spcAft>
                <a:spcPts val="0"/>
              </a:spcAft>
              <a:buSzPts val="1100"/>
              <a:buChar char="-"/>
            </a:pPr>
            <a:r>
              <a:rPr lang="en" dirty="0"/>
              <a:t>Accessibility of MAT programs that will work with pregnant women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CDC is currently implementing strategies to:</a:t>
            </a:r>
            <a:br>
              <a:rPr lang="en" dirty="0"/>
            </a:br>
            <a:r>
              <a:rPr lang="en" dirty="0"/>
              <a:t/>
            </a:r>
            <a:br>
              <a:rPr lang="en" dirty="0"/>
            </a:br>
            <a:r>
              <a:rPr lang="en" dirty="0"/>
              <a:t>For practices, if having a MAT provider or prenatal care is not feasible, accessibility can be improved by building partnerships with various agencies on the continuum of care to be able to make intentional referrals based upon their individual needs. By having awareness of evidence based treatment for women with opioid use disorders, practitioners can explain what options are available to their patients and help </a:t>
            </a:r>
            <a:r>
              <a:rPr lang="en" dirty="0" err="1"/>
              <a:t>conenct</a:t>
            </a:r>
            <a:r>
              <a:rPr lang="en" dirty="0"/>
              <a:t> them with the best treatment.</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1493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54545"/>
                </a:solidFill>
              </a:rPr>
              <a:t>So what exactly is opioid use disorder? Opioid use disorder is a DSM-5 diagnosis characterized by problematic substance use that has led to clinically important impairment or distress. At least two of the eleven diagnostic criteria must be met within a twelve-month period to receive the diagnosis. The criteria are grouped into four sections: impaired control, social impairment, risky substance use, and pharmacological criteria. Impaired control relates to symptoms such as using opioids in larger quantities or for longer periods than planned; continuously wanting and/or being unsuccessful at reducing or managing one’s substance use; significant time spent getting, using, and recovering from the effects of opioids; and having an intense desire or compulsion to use (also known as cravings). Social impairment indicates disruption to work, school, or home responsibilities; worsened interpersonal problems; and decreased engagement in enjoyable activities due to opioid use. Risky substance use is associated with using opioids in physically dangerous situations or continued use despite physical and mental health problems arising from their effects. Lastly, pharmacological criteria is met through gaining tolerance to opioid use or experiencing withdrawals in the absence of opioid use.</a:t>
            </a:r>
          </a:p>
          <a:p>
            <a:endParaRPr lang="en-US" dirty="0"/>
          </a:p>
        </p:txBody>
      </p:sp>
      <p:sp>
        <p:nvSpPr>
          <p:cNvPr id="4" name="Slide Number Placeholder 3"/>
          <p:cNvSpPr>
            <a:spLocks noGrp="1"/>
          </p:cNvSpPr>
          <p:nvPr>
            <p:ph type="sldNum" sz="quarter" idx="5"/>
          </p:nvPr>
        </p:nvSpPr>
        <p:spPr/>
        <p:txBody>
          <a:bodyPr/>
          <a:lstStyle/>
          <a:p>
            <a:fld id="{6907980F-A357-1740-B084-349F1BFB0CBD}" type="slidenum">
              <a:rPr lang="en-US" smtClean="0"/>
              <a:t>2</a:t>
            </a:fld>
            <a:endParaRPr lang="en-US"/>
          </a:p>
        </p:txBody>
      </p:sp>
    </p:spTree>
    <p:extLst>
      <p:ext uri="{BB962C8B-B14F-4D97-AF65-F5344CB8AC3E}">
        <p14:creationId xmlns:p14="http://schemas.microsoft.com/office/powerpoint/2010/main" val="86100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f03a863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f03a863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 is recommended that all prenatal clinics and health settings offering OB services should incorporate screenings for substance use. This should be done at every first prenatal visit and be universal.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SBIRT - include standardized screening (</a:t>
            </a:r>
            <a:r>
              <a:rPr lang="en" dirty="0" err="1"/>
              <a:t>ie</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Benefits: reduces emergency room visits, preventative</a:t>
            </a:r>
            <a:endParaRPr dirty="0"/>
          </a:p>
        </p:txBody>
      </p:sp>
    </p:spTree>
    <p:extLst>
      <p:ext uri="{BB962C8B-B14F-4D97-AF65-F5344CB8AC3E}">
        <p14:creationId xmlns:p14="http://schemas.microsoft.com/office/powerpoint/2010/main" val="2033524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f03a863d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f03a863d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1A1A1A"/>
              </a:buClr>
              <a:buSzPts val="1100"/>
              <a:buChar char="●"/>
            </a:pPr>
            <a:r>
              <a:rPr lang="en" dirty="0">
                <a:solidFill>
                  <a:srgbClr val="1A1A1A"/>
                </a:solidFill>
                <a:highlight>
                  <a:srgbClr val="FFFFFF"/>
                </a:highlight>
              </a:rPr>
              <a:t>The stigma associated with SUD during pregnancy can serve as a significant barrier to providing care for a woman and her infant. Pregnant and parenting women may be reluctant to seek SUD treatment or seek prenatal and postpartum care, which are linked with improved maternal and infant health outcomes,</a:t>
            </a:r>
            <a:r>
              <a:rPr lang="en" sz="600" dirty="0">
                <a:solidFill>
                  <a:srgbClr val="1A1A1A"/>
                </a:solidFill>
                <a:highlight>
                  <a:srgbClr val="FFFFFF"/>
                </a:highlight>
              </a:rPr>
              <a:t>98 </a:t>
            </a:r>
            <a:r>
              <a:rPr lang="en" dirty="0">
                <a:solidFill>
                  <a:srgbClr val="1A1A1A"/>
                </a:solidFill>
                <a:highlight>
                  <a:srgbClr val="FFFFFF"/>
                </a:highlight>
              </a:rPr>
              <a:t>due to the fear of criminal justice or child welfare involvement. The stigma among the provider community can lead to discrimination and further discourage women from receiving care. There is also a persistent stigma against MAT for pregnant women despite evidence that MAT improves maternal and infant outcomes.</a:t>
            </a:r>
            <a:r>
              <a:rPr lang="en" sz="600" dirty="0">
                <a:solidFill>
                  <a:srgbClr val="1A1A1A"/>
                </a:solidFill>
                <a:highlight>
                  <a:srgbClr val="FFFFFF"/>
                </a:highlight>
              </a:rPr>
              <a:t>99</a:t>
            </a:r>
            <a:endParaRPr sz="600" dirty="0">
              <a:solidFill>
                <a:srgbClr val="1A1A1A"/>
              </a:solidFill>
              <a:highlight>
                <a:srgbClr val="FFFFFF"/>
              </a:highlight>
            </a:endParaRPr>
          </a:p>
          <a:p>
            <a:pPr marL="0" lvl="0" indent="0" algn="l" rtl="0">
              <a:lnSpc>
                <a:spcPct val="115000"/>
              </a:lnSpc>
              <a:spcBef>
                <a:spcPts val="1200"/>
              </a:spcBef>
              <a:spcAft>
                <a:spcPts val="0"/>
              </a:spcAft>
              <a:buNone/>
            </a:pPr>
            <a:r>
              <a:rPr lang="en" sz="600" dirty="0">
                <a:solidFill>
                  <a:srgbClr val="1A1A1A"/>
                </a:solidFill>
                <a:highlight>
                  <a:srgbClr val="FFFFFF"/>
                </a:highlight>
              </a:rPr>
              <a:t>Universal </a:t>
            </a:r>
            <a:r>
              <a:rPr lang="en" sz="600" dirty="0" err="1">
                <a:solidFill>
                  <a:srgbClr val="1A1A1A"/>
                </a:solidFill>
                <a:highlight>
                  <a:srgbClr val="FFFFFF"/>
                </a:highlight>
              </a:rPr>
              <a:t>screeening</a:t>
            </a:r>
            <a:r>
              <a:rPr lang="en" sz="600" dirty="0">
                <a:solidFill>
                  <a:srgbClr val="1A1A1A"/>
                </a:solidFill>
                <a:highlight>
                  <a:srgbClr val="FFFFFF"/>
                </a:highlight>
              </a:rPr>
              <a:t> can reduce bias or stereotyping</a:t>
            </a:r>
            <a:endParaRPr sz="600" dirty="0">
              <a:solidFill>
                <a:srgbClr val="1A1A1A"/>
              </a:solidFill>
              <a:highlight>
                <a:srgbClr val="FFFFFF"/>
              </a:highlight>
            </a:endParaRPr>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2486828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2b65726b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2b65726b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2452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f03a863d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f03a863d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0000"/>
              </a:lnSpc>
              <a:spcBef>
                <a:spcPts val="5300"/>
              </a:spcBef>
              <a:spcAft>
                <a:spcPts val="0"/>
              </a:spcAft>
              <a:buNone/>
            </a:pPr>
            <a:endParaRPr sz="1000" dirty="0">
              <a:solidFill>
                <a:schemeClr val="dk1"/>
              </a:solidFill>
            </a:endParaRPr>
          </a:p>
          <a:p>
            <a:pPr marL="0" lvl="0" indent="0" algn="l" rtl="0">
              <a:lnSpc>
                <a:spcPct val="160000"/>
              </a:lnSpc>
              <a:spcBef>
                <a:spcPts val="5300"/>
              </a:spcBef>
              <a:spcAft>
                <a:spcPts val="0"/>
              </a:spcAft>
              <a:buNone/>
            </a:pPr>
            <a:endParaRPr dirty="0"/>
          </a:p>
          <a:p>
            <a:pPr marL="0" lvl="0" indent="0" algn="l" rtl="0">
              <a:lnSpc>
                <a:spcPct val="160000"/>
              </a:lnSpc>
              <a:spcBef>
                <a:spcPts val="5300"/>
              </a:spcBef>
              <a:spcAft>
                <a:spcPts val="0"/>
              </a:spcAft>
              <a:buNone/>
            </a:pPr>
            <a:endParaRPr dirty="0"/>
          </a:p>
          <a:p>
            <a:pPr marL="457200" lvl="0" indent="0" algn="l" rtl="0">
              <a:lnSpc>
                <a:spcPct val="160000"/>
              </a:lnSpc>
              <a:spcBef>
                <a:spcPts val="5300"/>
              </a:spcBef>
              <a:spcAft>
                <a:spcPts val="5300"/>
              </a:spcAft>
              <a:buClr>
                <a:schemeClr val="dk1"/>
              </a:buClr>
              <a:buSzPts val="1100"/>
              <a:buFont typeface="Arial"/>
              <a:buNone/>
            </a:pPr>
            <a:endParaRPr dirty="0"/>
          </a:p>
        </p:txBody>
      </p:sp>
    </p:spTree>
    <p:extLst>
      <p:ext uri="{BB962C8B-B14F-4D97-AF65-F5344CB8AC3E}">
        <p14:creationId xmlns:p14="http://schemas.microsoft.com/office/powerpoint/2010/main" val="321138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f03a863d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f03a863d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0000"/>
              </a:lnSpc>
              <a:spcBef>
                <a:spcPts val="5300"/>
              </a:spcBef>
              <a:spcAft>
                <a:spcPts val="0"/>
              </a:spcAft>
              <a:buNone/>
            </a:pPr>
            <a:endParaRPr sz="1000" dirty="0">
              <a:solidFill>
                <a:schemeClr val="dk1"/>
              </a:solidFill>
            </a:endParaRPr>
          </a:p>
          <a:p>
            <a:pPr marL="0" lvl="0" indent="0" algn="l" rtl="0">
              <a:lnSpc>
                <a:spcPct val="160000"/>
              </a:lnSpc>
              <a:spcBef>
                <a:spcPts val="5300"/>
              </a:spcBef>
              <a:spcAft>
                <a:spcPts val="0"/>
              </a:spcAft>
              <a:buNone/>
            </a:pPr>
            <a:endParaRPr dirty="0"/>
          </a:p>
          <a:p>
            <a:pPr marL="0" lvl="0" indent="0" algn="l" rtl="0">
              <a:lnSpc>
                <a:spcPct val="160000"/>
              </a:lnSpc>
              <a:spcBef>
                <a:spcPts val="5300"/>
              </a:spcBef>
              <a:spcAft>
                <a:spcPts val="0"/>
              </a:spcAft>
              <a:buNone/>
            </a:pPr>
            <a:endParaRPr dirty="0"/>
          </a:p>
          <a:p>
            <a:pPr marL="457200" lvl="0" indent="0" algn="l" rtl="0">
              <a:lnSpc>
                <a:spcPct val="160000"/>
              </a:lnSpc>
              <a:spcBef>
                <a:spcPts val="5300"/>
              </a:spcBef>
              <a:spcAft>
                <a:spcPts val="5300"/>
              </a:spcAft>
              <a:buClr>
                <a:schemeClr val="dk1"/>
              </a:buClr>
              <a:buSzPts val="1100"/>
              <a:buFont typeface="Arial"/>
              <a:buNone/>
            </a:pPr>
            <a:endParaRPr dirty="0"/>
          </a:p>
        </p:txBody>
      </p:sp>
    </p:spTree>
    <p:extLst>
      <p:ext uri="{BB962C8B-B14F-4D97-AF65-F5344CB8AC3E}">
        <p14:creationId xmlns:p14="http://schemas.microsoft.com/office/powerpoint/2010/main" val="490170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f03a863d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f03a863d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0000"/>
              </a:lnSpc>
              <a:spcBef>
                <a:spcPts val="5300"/>
              </a:spcBef>
              <a:spcAft>
                <a:spcPts val="0"/>
              </a:spcAft>
              <a:buNone/>
            </a:pPr>
            <a:endParaRPr sz="1000" dirty="0">
              <a:solidFill>
                <a:schemeClr val="dk1"/>
              </a:solidFill>
            </a:endParaRPr>
          </a:p>
          <a:p>
            <a:pPr marL="0" lvl="0" indent="0" algn="l" rtl="0">
              <a:lnSpc>
                <a:spcPct val="160000"/>
              </a:lnSpc>
              <a:spcBef>
                <a:spcPts val="5300"/>
              </a:spcBef>
              <a:spcAft>
                <a:spcPts val="0"/>
              </a:spcAft>
              <a:buNone/>
            </a:pPr>
            <a:endParaRPr dirty="0"/>
          </a:p>
          <a:p>
            <a:pPr marL="0" lvl="0" indent="0" algn="l" rtl="0">
              <a:lnSpc>
                <a:spcPct val="160000"/>
              </a:lnSpc>
              <a:spcBef>
                <a:spcPts val="5300"/>
              </a:spcBef>
              <a:spcAft>
                <a:spcPts val="0"/>
              </a:spcAft>
              <a:buNone/>
            </a:pPr>
            <a:endParaRPr dirty="0"/>
          </a:p>
          <a:p>
            <a:pPr marL="457200" lvl="0" indent="0" algn="l" rtl="0">
              <a:lnSpc>
                <a:spcPct val="160000"/>
              </a:lnSpc>
              <a:spcBef>
                <a:spcPts val="5300"/>
              </a:spcBef>
              <a:spcAft>
                <a:spcPts val="5300"/>
              </a:spcAft>
              <a:buClr>
                <a:schemeClr val="dk1"/>
              </a:buClr>
              <a:buSzPts val="1100"/>
              <a:buFont typeface="Arial"/>
              <a:buNone/>
            </a:pPr>
            <a:endParaRPr dirty="0"/>
          </a:p>
        </p:txBody>
      </p:sp>
    </p:spTree>
    <p:extLst>
      <p:ext uri="{BB962C8B-B14F-4D97-AF65-F5344CB8AC3E}">
        <p14:creationId xmlns:p14="http://schemas.microsoft.com/office/powerpoint/2010/main" val="350365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04800" algn="l" rtl="0">
              <a:lnSpc>
                <a:spcPct val="115000"/>
              </a:lnSpc>
              <a:spcBef>
                <a:spcPts val="1200"/>
              </a:spcBef>
              <a:spcAft>
                <a:spcPts val="0"/>
              </a:spcAft>
              <a:buClr>
                <a:schemeClr val="dk1"/>
              </a:buClr>
              <a:buSzPts val="1200"/>
              <a:buChar char="-"/>
            </a:pPr>
            <a:r>
              <a:rPr lang="en-US" sz="1200" dirty="0">
                <a:solidFill>
                  <a:schemeClr val="dk1"/>
                </a:solidFill>
              </a:rPr>
              <a:t>The etiology of substance use disorders cannot be traced to one specific cause, though there are some identifiable risk factors, especially those specific to women. These include physical, psychological, social, societal factors as well as time, substance, and pattern of use. Often substance use is a coping mechanism for grief, trauma, mental illness, or stress that becomes problematic. Some risk factors for substance use that are often specific to women are domestic or intimate partner  violence, sexual assault, loss of child custody or death of a child, and co-occurring eating disorders. </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Women also develop and experience substance use disorders differently than men. While men are more likely to use illicit drugs and have higher rates of dependence than women, </a:t>
            </a:r>
            <a:r>
              <a:rPr lang="en-US" dirty="0">
                <a:solidFill>
                  <a:srgbClr val="1A1A1A"/>
                </a:solidFill>
                <a:highlight>
                  <a:srgbClr val="FFFFFF"/>
                </a:highlight>
              </a:rPr>
              <a:t>On average, women exhibit a faster onset and progression of SUD than men after first exposure to substances.  Women experience greater impairments in social functioning, such as relationships and employment, than men</a:t>
            </a:r>
            <a:r>
              <a:rPr lang="en-US" sz="1200" dirty="0">
                <a:solidFill>
                  <a:schemeClr val="dk1"/>
                </a:solidFill>
              </a:rPr>
              <a:t>. It is also important to note the hormonal differences in women, especially during pregnancy, may cause more drug cravings, risk of relapse, and be more sensitive to the effects of drugs </a:t>
            </a:r>
            <a:r>
              <a:rPr lang="en-US" sz="1200" b="1" dirty="0">
                <a:solidFill>
                  <a:schemeClr val="dk1"/>
                </a:solidFill>
              </a:rPr>
              <a:t>(</a:t>
            </a:r>
            <a:r>
              <a:rPr lang="en-US" sz="1200" b="1" dirty="0" err="1">
                <a:solidFill>
                  <a:schemeClr val="dk1"/>
                </a:solidFill>
              </a:rPr>
              <a:t>drugabuse.gov</a:t>
            </a:r>
            <a:r>
              <a:rPr lang="en-US" sz="1200" b="1" dirty="0">
                <a:solidFill>
                  <a:schemeClr val="dk1"/>
                </a:solidFill>
              </a:rPr>
              <a:t>).</a:t>
            </a:r>
          </a:p>
          <a:p>
            <a:pPr marL="457200" lvl="0" indent="-298450" algn="l" rtl="0">
              <a:lnSpc>
                <a:spcPct val="115000"/>
              </a:lnSpc>
              <a:spcBef>
                <a:spcPts val="0"/>
              </a:spcBef>
              <a:spcAft>
                <a:spcPts val="0"/>
              </a:spcAft>
              <a:buClr>
                <a:schemeClr val="dk1"/>
              </a:buClr>
              <a:buSzPts val="1100"/>
              <a:buChar char="-"/>
            </a:pPr>
            <a:r>
              <a:rPr lang="en-US" dirty="0">
                <a:solidFill>
                  <a:srgbClr val="1A1A1A"/>
                </a:solidFill>
                <a:highlight>
                  <a:srgbClr val="FFFFFF"/>
                </a:highlight>
              </a:rPr>
              <a:t>Women are also less likely than men to engage in SUD treatment. One reason for pregnant women may be the fear of child welfare involvement or criminal charges due to substance use while pregnant. </a:t>
            </a:r>
            <a:r>
              <a:rPr lang="en-US" sz="600" dirty="0">
                <a:solidFill>
                  <a:srgbClr val="1A1A1A"/>
                </a:solidFill>
                <a:highlight>
                  <a:srgbClr val="FFFFFF"/>
                </a:highlight>
              </a:rPr>
              <a:t>15 </a:t>
            </a:r>
            <a:r>
              <a:rPr lang="en-US" dirty="0">
                <a:solidFill>
                  <a:srgbClr val="1A1A1A"/>
                </a:solidFill>
                <a:highlight>
                  <a:srgbClr val="FFFFFF"/>
                </a:highlight>
              </a:rPr>
              <a:t>As a result of these differences, women with SUD benefit from gender-responsive treatment programs – programs that are tailored to the unique needs of women.</a:t>
            </a:r>
            <a:r>
              <a:rPr lang="en-US" sz="600" dirty="0">
                <a:solidFill>
                  <a:srgbClr val="1A1A1A"/>
                </a:solidFill>
                <a:highlight>
                  <a:srgbClr val="FFFFFF"/>
                </a:highlight>
              </a:rPr>
              <a:t>16</a:t>
            </a:r>
          </a:p>
          <a:p>
            <a:pPr marL="457200" lvl="0" indent="-304800" algn="l" rtl="0">
              <a:lnSpc>
                <a:spcPct val="115000"/>
              </a:lnSpc>
              <a:spcBef>
                <a:spcPts val="0"/>
              </a:spcBef>
              <a:spcAft>
                <a:spcPts val="0"/>
              </a:spcAft>
              <a:buClr>
                <a:srgbClr val="4F4F4F"/>
              </a:buClr>
              <a:buSzPts val="1200"/>
              <a:buFont typeface="Roboto"/>
              <a:buChar char="-"/>
            </a:pPr>
            <a:r>
              <a:rPr lang="en-US" sz="1200" dirty="0">
                <a:solidFill>
                  <a:srgbClr val="4F4F4F"/>
                </a:solidFill>
                <a:latin typeface="Roboto"/>
                <a:ea typeface="Roboto"/>
                <a:cs typeface="Roboto"/>
                <a:sym typeface="Roboto"/>
              </a:rPr>
              <a:t>Women are also more likely to use many substances, rather than just one, like alcohol. Women are more likely to be in a relationship with a partner who uses drugs and alcohol too. This can cause additional barriers when seeking treatment if their partner is unable to care for the children, or is unsupportive of her receiving treatment. Women who use during pregnancy are also likely to have higher levels of shame and guilt about their addiction, which can continue the cycle of addiction.</a:t>
            </a:r>
          </a:p>
          <a:p>
            <a:pPr marL="457200" lvl="0" indent="-304800" algn="l" rtl="0">
              <a:lnSpc>
                <a:spcPct val="115000"/>
              </a:lnSpc>
              <a:spcBef>
                <a:spcPts val="0"/>
              </a:spcBef>
              <a:spcAft>
                <a:spcPts val="0"/>
              </a:spcAft>
              <a:buClr>
                <a:schemeClr val="dk1"/>
              </a:buClr>
              <a:buSzPts val="1200"/>
              <a:buChar char="-"/>
            </a:pPr>
            <a:r>
              <a:rPr lang="en-US" sz="1200" dirty="0">
                <a:solidFill>
                  <a:schemeClr val="dk1"/>
                </a:solidFill>
              </a:rPr>
              <a:t>However it is important to note that pregnancy can also be a motivator for women to get help. Therefore it is vital to have resources and support available for pregnant women using opioids.</a:t>
            </a:r>
          </a:p>
          <a:p>
            <a:endParaRPr lang="en-US" dirty="0"/>
          </a:p>
        </p:txBody>
      </p:sp>
      <p:sp>
        <p:nvSpPr>
          <p:cNvPr id="4" name="Slide Number Placeholder 3"/>
          <p:cNvSpPr>
            <a:spLocks noGrp="1"/>
          </p:cNvSpPr>
          <p:nvPr>
            <p:ph type="sldNum" sz="quarter" idx="5"/>
          </p:nvPr>
        </p:nvSpPr>
        <p:spPr/>
        <p:txBody>
          <a:bodyPr/>
          <a:lstStyle/>
          <a:p>
            <a:fld id="{6907980F-A357-1740-B084-349F1BFB0CBD}" type="slidenum">
              <a:rPr lang="en-US" smtClean="0"/>
              <a:t>3</a:t>
            </a:fld>
            <a:endParaRPr lang="en-US"/>
          </a:p>
        </p:txBody>
      </p:sp>
    </p:spTree>
    <p:extLst>
      <p:ext uri="{BB962C8B-B14F-4D97-AF65-F5344CB8AC3E}">
        <p14:creationId xmlns:p14="http://schemas.microsoft.com/office/powerpoint/2010/main" val="101755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5275" algn="l" rtl="0">
              <a:spcBef>
                <a:spcPts val="0"/>
              </a:spcBef>
              <a:spcAft>
                <a:spcPts val="0"/>
              </a:spcAft>
              <a:buClr>
                <a:srgbClr val="444444"/>
              </a:buClr>
              <a:buSzPts val="1050"/>
              <a:buFont typeface="Verdana"/>
              <a:buChar char="-"/>
            </a:pPr>
            <a:r>
              <a:rPr lang="en-US" dirty="0">
                <a:solidFill>
                  <a:schemeClr val="dk1"/>
                </a:solidFill>
              </a:rPr>
              <a:t>According to the National Survey on Drug Use and Health (2017),  2.1 million people had an opioid use disorder in 2016, and opioid overdoses accounted for more than 42,000 deaths. These numbers are only increasing, leading the Department of Health and Human Services to declare the opioid crisis as a public health emergency in 2017.</a:t>
            </a:r>
            <a:endParaRPr lang="en-US" sz="1600" dirty="0">
              <a:solidFill>
                <a:srgbClr val="232323"/>
              </a:solidFill>
              <a:highlight>
                <a:srgbClr val="FFFFFF"/>
              </a:highlight>
            </a:endParaRPr>
          </a:p>
          <a:p>
            <a:pPr marL="457200" lvl="0" indent="-304800" algn="l" rtl="0">
              <a:lnSpc>
                <a:spcPct val="115000"/>
              </a:lnSpc>
              <a:spcBef>
                <a:spcPts val="0"/>
              </a:spcBef>
              <a:spcAft>
                <a:spcPts val="0"/>
              </a:spcAft>
              <a:buClr>
                <a:srgbClr val="232323"/>
              </a:buClr>
              <a:buSzPts val="1200"/>
              <a:buChar char="-"/>
            </a:pPr>
            <a:r>
              <a:rPr lang="en-US" sz="1600" dirty="0">
                <a:solidFill>
                  <a:srgbClr val="232323"/>
                </a:solidFill>
                <a:highlight>
                  <a:srgbClr val="FFFFFF"/>
                </a:highlight>
              </a:rPr>
              <a:t>The national prevalence of opioid use disorder in the United States among pregnant women at hospital delivery is estimated to have increased more than fourfold from 1999 through 2014 [</a:t>
            </a:r>
            <a:r>
              <a:rPr lang="en-US" sz="1600" u="sng" dirty="0">
                <a:solidFill>
                  <a:srgbClr val="00905A"/>
                </a:solidFill>
                <a:hlinkClick r:id="rId3"/>
              </a:rPr>
              <a:t>9</a:t>
            </a:r>
            <a:r>
              <a:rPr lang="en-US" sz="1600" dirty="0">
                <a:solidFill>
                  <a:srgbClr val="232323"/>
                </a:solidFill>
                <a:highlight>
                  <a:srgbClr val="FFFFFF"/>
                </a:highlight>
              </a:rPr>
              <a:t>]. The prevalence increased from 1.5 to 6.5 cases per 1000 delivery hospitalizations.</a:t>
            </a:r>
          </a:p>
          <a:p>
            <a:pPr marL="457200" lvl="0" indent="-295275" algn="l" rtl="0">
              <a:lnSpc>
                <a:spcPct val="115000"/>
              </a:lnSpc>
              <a:spcBef>
                <a:spcPts val="0"/>
              </a:spcBef>
              <a:spcAft>
                <a:spcPts val="0"/>
              </a:spcAft>
              <a:buClr>
                <a:srgbClr val="444444"/>
              </a:buClr>
              <a:buSzPts val="1050"/>
              <a:buFont typeface="Verdana"/>
              <a:buChar char="-"/>
            </a:pPr>
            <a:r>
              <a:rPr lang="en-US" sz="1200" dirty="0">
                <a:solidFill>
                  <a:srgbClr val="444444"/>
                </a:solidFill>
                <a:highlight>
                  <a:srgbClr val="FFFFFF"/>
                </a:highlight>
                <a:latin typeface="Verdana"/>
                <a:ea typeface="Verdana"/>
                <a:cs typeface="Verdana"/>
                <a:sym typeface="Verdana"/>
              </a:rPr>
              <a:t>A recent national study revealed a fivefold increase in the incidence of NAS/NOWS between 2004 and 2014, from 1.5 cases per 1,000 hospital births to 8.0 cases per 1,000 hospital births. This is the equivalent of one baby born with symptoms of NAS/NOWS every 15 minutes in the United States. During the same period, hospital costs for NAS/NOWS births increased from $91 million to $563 million, after adjusting for inflation</a:t>
            </a:r>
          </a:p>
          <a:p>
            <a:pPr marL="457200" lvl="0" indent="-295275" algn="l" rtl="0">
              <a:lnSpc>
                <a:spcPct val="115000"/>
              </a:lnSpc>
              <a:spcBef>
                <a:spcPts val="0"/>
              </a:spcBef>
              <a:spcAft>
                <a:spcPts val="0"/>
              </a:spcAft>
              <a:buClr>
                <a:srgbClr val="444444"/>
              </a:buClr>
              <a:buSzPts val="1050"/>
              <a:buFont typeface="Verdana"/>
              <a:buChar char="-"/>
            </a:pPr>
            <a:r>
              <a:rPr lang="en-US" sz="1100" dirty="0">
                <a:solidFill>
                  <a:schemeClr val="dk1"/>
                </a:solidFill>
                <a:highlight>
                  <a:srgbClr val="FFFFFF"/>
                </a:highlight>
              </a:rPr>
              <a:t>Not only does opioid use in pregnancy cause significant health risks for mother and baby, but affects hospital and </a:t>
            </a:r>
            <a:r>
              <a:rPr lang="en-US" sz="1100" dirty="0" err="1">
                <a:solidFill>
                  <a:schemeClr val="dk1"/>
                </a:solidFill>
                <a:highlight>
                  <a:srgbClr val="FFFFFF"/>
                </a:highlight>
              </a:rPr>
              <a:t>communitites</a:t>
            </a:r>
            <a:r>
              <a:rPr lang="en-US" sz="1100" dirty="0">
                <a:solidFill>
                  <a:schemeClr val="dk1"/>
                </a:solidFill>
                <a:highlight>
                  <a:srgbClr val="FFFFFF"/>
                </a:highlight>
              </a:rPr>
              <a:t>. With the increasing number of cases, it is vital to improve affordable healthcare, accessibility to services, and treatment available to address opioid use disorder in pregnancy.</a:t>
            </a:r>
            <a:endParaRPr lang="en-US" sz="1200" dirty="0">
              <a:solidFill>
                <a:srgbClr val="444444"/>
              </a:solidFill>
              <a:highlight>
                <a:srgbClr val="FFFFFF"/>
              </a:highlight>
              <a:latin typeface="Verdana"/>
              <a:ea typeface="Verdana"/>
              <a:cs typeface="Verdana"/>
              <a:sym typeface="Verdana"/>
            </a:endParaRPr>
          </a:p>
          <a:p>
            <a:endParaRPr lang="en-US" dirty="0"/>
          </a:p>
        </p:txBody>
      </p:sp>
      <p:sp>
        <p:nvSpPr>
          <p:cNvPr id="4" name="Slide Number Placeholder 3"/>
          <p:cNvSpPr>
            <a:spLocks noGrp="1"/>
          </p:cNvSpPr>
          <p:nvPr>
            <p:ph type="sldNum" sz="quarter" idx="5"/>
          </p:nvPr>
        </p:nvSpPr>
        <p:spPr/>
        <p:txBody>
          <a:bodyPr/>
          <a:lstStyle/>
          <a:p>
            <a:fld id="{6907980F-A357-1740-B084-349F1BFB0CBD}" type="slidenum">
              <a:rPr lang="en-US" smtClean="0"/>
              <a:t>4</a:t>
            </a:fld>
            <a:endParaRPr lang="en-US"/>
          </a:p>
        </p:txBody>
      </p:sp>
    </p:spTree>
    <p:extLst>
      <p:ext uri="{BB962C8B-B14F-4D97-AF65-F5344CB8AC3E}">
        <p14:creationId xmlns:p14="http://schemas.microsoft.com/office/powerpoint/2010/main" val="270831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54545"/>
                </a:solidFill>
              </a:rPr>
              <a:t>Pregnant women with an opioid use disorder diagnosis have increased risk in many social determinant of health domains. They can often have fractured relationships, which can lead to a lack of positive social support. The distance from a support system combined with potential financial concerns from difficulty obtaining or maintaining employment can lead pregnant women who use opiates to experience problems with homelessness. Sometimes their only alternative is to be in unsafe living environments where drug use may be in the home. They may find themselves in romantic relationships where intimate partner violence, including verbal, emotional, physical, or sexual abuse, is present. Engagement in survival sex work can also lead to dangerous situations where sexual violence can be experienced. These traumas can contribute to continued opiate use as a way to cope. Many women who use opiates also have co-occurring mental and physical health diagnoses. It can be difficult for them to receive adequate care to address their overall health concerns. Societal stigma related to pregnant women experiencing problematic opioid use can make it difficult for them to access resources. Addressing these social determinants of health in integrated care is a vital aspect of treatment for these women.</a:t>
            </a:r>
          </a:p>
          <a:p>
            <a:endParaRPr lang="en-US" dirty="0"/>
          </a:p>
        </p:txBody>
      </p:sp>
      <p:sp>
        <p:nvSpPr>
          <p:cNvPr id="4" name="Slide Number Placeholder 3"/>
          <p:cNvSpPr>
            <a:spLocks noGrp="1"/>
          </p:cNvSpPr>
          <p:nvPr>
            <p:ph type="sldNum" sz="quarter" idx="5"/>
          </p:nvPr>
        </p:nvSpPr>
        <p:spPr/>
        <p:txBody>
          <a:bodyPr/>
          <a:lstStyle/>
          <a:p>
            <a:fld id="{6907980F-A357-1740-B084-349F1BFB0CBD}" type="slidenum">
              <a:rPr lang="en-US" smtClean="0"/>
              <a:t>5</a:t>
            </a:fld>
            <a:endParaRPr lang="en-US"/>
          </a:p>
        </p:txBody>
      </p:sp>
    </p:spTree>
    <p:extLst>
      <p:ext uri="{BB962C8B-B14F-4D97-AF65-F5344CB8AC3E}">
        <p14:creationId xmlns:p14="http://schemas.microsoft.com/office/powerpoint/2010/main" val="64104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solidFill>
                  <a:srgbClr val="454545"/>
                </a:solidFill>
              </a:rPr>
              <a:t>Here we debunk some of the most common myths about mothers who use opiates:</a:t>
            </a:r>
          </a:p>
          <a:p>
            <a:pPr marL="0" lvl="0" indent="0" algn="l" rtl="0">
              <a:lnSpc>
                <a:spcPct val="115000"/>
              </a:lnSpc>
              <a:spcBef>
                <a:spcPts val="0"/>
              </a:spcBef>
              <a:spcAft>
                <a:spcPts val="0"/>
              </a:spcAft>
              <a:buNone/>
            </a:pPr>
            <a:r>
              <a:rPr lang="en-US" sz="1200" dirty="0">
                <a:solidFill>
                  <a:srgbClr val="454545"/>
                </a:solidFill>
              </a:rPr>
              <a:t>- Myth #1: Babies that are exposed to opiates in utero are born addicted. Fact: Babies are not born addicted to substances, as they do not experience the DSM-5 criteria previously discussed, such as risky substance use or social problems related to use. They can experience dependency symptoms, such as withdrawals, but they can be safely attended to by medical professionals. </a:t>
            </a:r>
          </a:p>
          <a:p>
            <a:pPr marL="0" lvl="0" indent="0" algn="l" rtl="0">
              <a:lnSpc>
                <a:spcPct val="115000"/>
              </a:lnSpc>
              <a:spcBef>
                <a:spcPts val="0"/>
              </a:spcBef>
              <a:spcAft>
                <a:spcPts val="0"/>
              </a:spcAft>
              <a:buNone/>
            </a:pPr>
            <a:r>
              <a:rPr lang="en-US" sz="1200" dirty="0">
                <a:solidFill>
                  <a:srgbClr val="454545"/>
                </a:solidFill>
              </a:rPr>
              <a:t>- Myth #2: Pregnant women would just simply stop using opiates if they cared about the wellbeing of their child. Fact: Ceasing opioid use cold turkey can be dangerous for the baby, as withdrawals during pregnancy could lead to miscarriage or preterm labor. It is actually in the best interest of the child for the mother to seek professional help rather than to quit abruptly.</a:t>
            </a:r>
          </a:p>
          <a:p>
            <a:pPr marL="0" lvl="0" indent="0" algn="l" rtl="0">
              <a:lnSpc>
                <a:spcPct val="115000"/>
              </a:lnSpc>
              <a:spcBef>
                <a:spcPts val="0"/>
              </a:spcBef>
              <a:spcAft>
                <a:spcPts val="0"/>
              </a:spcAft>
              <a:buNone/>
            </a:pPr>
            <a:r>
              <a:rPr lang="en-US" sz="1200" dirty="0">
                <a:solidFill>
                  <a:srgbClr val="454545"/>
                </a:solidFill>
              </a:rPr>
              <a:t>- Myth #3: It is unsafe for pregnant women to use medication-assisted treatment. Fact: Methadone and buprenorphine are safe and effective options for addressing problematic opiate use during pregnancy.</a:t>
            </a:r>
          </a:p>
          <a:p>
            <a:pPr marL="0" lvl="0" indent="0" algn="l" rtl="0">
              <a:lnSpc>
                <a:spcPct val="115000"/>
              </a:lnSpc>
              <a:spcBef>
                <a:spcPts val="0"/>
              </a:spcBef>
              <a:spcAft>
                <a:spcPts val="0"/>
              </a:spcAft>
              <a:buClr>
                <a:schemeClr val="dk1"/>
              </a:buClr>
              <a:buSzPts val="1100"/>
              <a:buFont typeface="Arial"/>
              <a:buNone/>
            </a:pPr>
            <a:r>
              <a:rPr lang="en-US" sz="1200" dirty="0">
                <a:solidFill>
                  <a:srgbClr val="454545"/>
                </a:solidFill>
              </a:rPr>
              <a:t>- Myth #4: Women who use opiates are unfit to take care of their children after birth. Fact: Opiate use, in and of itself, does not make someone unfit to parent. Neglect or abuse can happen in any home. Mothers who use opiates can provide the same love and care for their children as those who do not use substances.</a:t>
            </a:r>
          </a:p>
          <a:p>
            <a:endParaRPr lang="en-US" dirty="0"/>
          </a:p>
        </p:txBody>
      </p:sp>
      <p:sp>
        <p:nvSpPr>
          <p:cNvPr id="4" name="Slide Number Placeholder 3"/>
          <p:cNvSpPr>
            <a:spLocks noGrp="1"/>
          </p:cNvSpPr>
          <p:nvPr>
            <p:ph type="sldNum" sz="quarter" idx="5"/>
          </p:nvPr>
        </p:nvSpPr>
        <p:spPr/>
        <p:txBody>
          <a:bodyPr/>
          <a:lstStyle/>
          <a:p>
            <a:fld id="{6907980F-A357-1740-B084-349F1BFB0CBD}" type="slidenum">
              <a:rPr lang="en-US" smtClean="0"/>
              <a:t>6</a:t>
            </a:fld>
            <a:endParaRPr lang="en-US"/>
          </a:p>
        </p:txBody>
      </p:sp>
    </p:spTree>
    <p:extLst>
      <p:ext uri="{BB962C8B-B14F-4D97-AF65-F5344CB8AC3E}">
        <p14:creationId xmlns:p14="http://schemas.microsoft.com/office/powerpoint/2010/main" val="286076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6f03a863d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6f03a863d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1200"/>
              </a:spcBef>
              <a:spcAft>
                <a:spcPts val="0"/>
              </a:spcAft>
              <a:buClr>
                <a:schemeClr val="dk1"/>
              </a:buClr>
              <a:buSzPts val="1100"/>
              <a:buFont typeface="Arial"/>
              <a:buNone/>
            </a:pPr>
            <a:r>
              <a:rPr lang="en" dirty="0">
                <a:solidFill>
                  <a:schemeClr val="dk1"/>
                </a:solidFill>
                <a:latin typeface="Merriweather"/>
                <a:ea typeface="Merriweather"/>
                <a:cs typeface="Merriweather"/>
                <a:sym typeface="Merriweather"/>
              </a:rPr>
              <a:t>Opioid use disorder during pregnancy has been linked to: Preterm birth, breathing and feeding problems, low birthweight, maternal mortality. Another significant risk factor is neonatal abstinence syndrome or NAS. This is ____________</a:t>
            </a:r>
            <a:endParaRPr dirty="0">
              <a:solidFill>
                <a:schemeClr val="dk1"/>
              </a:solidFill>
              <a:latin typeface="Merriweather"/>
              <a:ea typeface="Merriweather"/>
              <a:cs typeface="Merriweather"/>
              <a:sym typeface="Merriweather"/>
            </a:endParaRPr>
          </a:p>
          <a:p>
            <a:pPr marL="0" lvl="0" indent="0" algn="l" rtl="0">
              <a:lnSpc>
                <a:spcPct val="130000"/>
              </a:lnSpc>
              <a:spcBef>
                <a:spcPts val="1200"/>
              </a:spcBef>
              <a:spcAft>
                <a:spcPts val="0"/>
              </a:spcAft>
              <a:buClr>
                <a:schemeClr val="dk1"/>
              </a:buClr>
              <a:buSzPts val="1100"/>
              <a:buFont typeface="Arial"/>
              <a:buNone/>
            </a:pPr>
            <a:endParaRPr dirty="0">
              <a:solidFill>
                <a:schemeClr val="dk1"/>
              </a:solidFill>
              <a:latin typeface="Merriweather"/>
              <a:ea typeface="Merriweather"/>
              <a:cs typeface="Merriweather"/>
              <a:sym typeface="Merriweather"/>
            </a:endParaRPr>
          </a:p>
          <a:p>
            <a:pPr marL="0" lvl="0" indent="0" algn="l" rtl="0">
              <a:lnSpc>
                <a:spcPct val="130000"/>
              </a:lnSpc>
              <a:spcBef>
                <a:spcPts val="1200"/>
              </a:spcBef>
              <a:spcAft>
                <a:spcPts val="0"/>
              </a:spcAft>
              <a:buClr>
                <a:schemeClr val="dk1"/>
              </a:buClr>
              <a:buSzPts val="1100"/>
              <a:buFont typeface="Arial"/>
              <a:buNone/>
            </a:pPr>
            <a:r>
              <a:rPr lang="en" dirty="0">
                <a:solidFill>
                  <a:schemeClr val="dk1"/>
                </a:solidFill>
                <a:latin typeface="Merriweather"/>
                <a:ea typeface="Merriweather"/>
                <a:cs typeface="Merriweather"/>
                <a:sym typeface="Merriweather"/>
              </a:rPr>
              <a:t>These risk factors make access to treatment incredibly important for the health of mother and baby. Not only are these serious and potentially fatal consequences of untreated substance use when pregnant for mother and baby, but opioid use disorders during pregnancy also affects families and communities.</a:t>
            </a:r>
            <a:endParaRPr dirty="0">
              <a:solidFill>
                <a:schemeClr val="dk1"/>
              </a:solidFill>
              <a:latin typeface="Merriweather"/>
              <a:ea typeface="Merriweather"/>
              <a:cs typeface="Merriweather"/>
              <a:sym typeface="Merriweather"/>
            </a:endParaRPr>
          </a:p>
          <a:p>
            <a:pPr marL="0" lvl="0" indent="0" algn="l" rtl="0">
              <a:spcBef>
                <a:spcPts val="200"/>
              </a:spcBef>
              <a:spcAft>
                <a:spcPts val="0"/>
              </a:spcAft>
              <a:buNone/>
            </a:pPr>
            <a:endParaRPr dirty="0"/>
          </a:p>
        </p:txBody>
      </p:sp>
    </p:spTree>
    <p:extLst>
      <p:ext uri="{BB962C8B-B14F-4D97-AF65-F5344CB8AC3E}">
        <p14:creationId xmlns:p14="http://schemas.microsoft.com/office/powerpoint/2010/main" val="142704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6f03a863d6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6f03a863d6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a:t>This is something that is unfortantely common in primary care settings. Often the medical risks and liabilities feel to significant and these settings will simply refer out. However, women using substances during pregnancy face multiple barriers before entering those doors, including transportation issues, inability to take off work, and fear of not being helped or being reported to DSS. Therefore it is important to capitalize on the patient seeking help, for not only the health of the mother, but that the earlier prenatal care begins the better for the health of the fetus. With the increasing number of women using opioids, it is important that health care settings adopt an integrated health model as much as possible, and have a screening, assessment, and referral process for pregnant women using substances.</a:t>
            </a:r>
            <a:endParaRPr/>
          </a:p>
        </p:txBody>
      </p:sp>
    </p:spTree>
    <p:extLst>
      <p:ext uri="{BB962C8B-B14F-4D97-AF65-F5344CB8AC3E}">
        <p14:creationId xmlns:p14="http://schemas.microsoft.com/office/powerpoint/2010/main" val="2442757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f03a863d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6f03a863d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454545"/>
                </a:solidFill>
              </a:rPr>
              <a:t>There are various types of care that mothers can find themselves in depending on the intensity of treatment needed. This image includes the continuum of care as designated by the American Society of Addiction Medicine. Level 0.5 or early intervention is for those at risk of developing a substance use disorder. Level 1 includes outpatient services such as medication-assisted treatment. Level 2 includes SAIOP (or substance abuse intensive outpatient program), which generally consists of at least three hours of service per day for three days per week, and SACOT (substance abuse comprehensive outpatient treatment), which entails no less than four hours of service per day for five days per week. Level 3 consists of varying degrees of residential and inpatient treatment, while Level 4 indicates hospitalization. Pregnant women with problematic opioid use can find themselves receiving one or more of these treatment modalities.</a:t>
            </a:r>
            <a:endParaRPr sz="900">
              <a:solidFill>
                <a:srgbClr val="454545"/>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26992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4/6/2020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46018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8860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7701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259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8672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44961B7-6B89-48AB-966F-622E2788EECC}" type="datetimeFigureOut">
              <a:rPr lang="en-US" smtClean="0"/>
              <a:t>4/6/2020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72305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648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4948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8300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22375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smtClean="0"/>
              <a:t>4/6/2020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966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AB334A90-EB03-42F3-8859-2C2B2724C058}" type="datetimeFigureOut">
              <a:rPr lang="en-US" smtClean="0"/>
              <a:t>4/6/2020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101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smtClean="0"/>
              <a:t>4/6/2020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35394774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jpeg"/><Relationship Id="rId5" Type="http://schemas.openxmlformats.org/officeDocument/2006/relationships/image" Target="../media/image2.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https://www.cdc.gov/pregnancy/opioids/basics.html"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www.asam.org/advocacy/find-a-policy-statement/view-policy-statement/public-policy-statements/2017/01/19/substance-use-misuse-and-use-disorders-during-and-following-pregnancy-with-an-emphasis-on-opioids" TargetMode="External"/><Relationship Id="rId5" Type="http://schemas.openxmlformats.org/officeDocument/2006/relationships/hyperlink" Target="https://www.asamcontinuum.org/knowledgebase/what-are-the-asam-levels-of-care/" TargetMode="External"/><Relationship Id="rId4" Type="http://schemas.openxmlformats.org/officeDocument/2006/relationships/hyperlink" Target="https://www.asam.org/asam-criteria/level-of-care-certifica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hyperlink" Target="https://www.med.unc.edu/obgyn/treating-women-with-opioid-use-disorders-during-pregnancy-requires-integrated-collaborative-care/" TargetMode="External"/><Relationship Id="rId4" Type="http://schemas.openxmlformats.org/officeDocument/2006/relationships/hyperlink" Target="https://nashp.org/wp-content/uploads/2018/10/NOSLO-Opioids-and-Women-Final.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DFF9-F8E4-1249-9385-6D601378D331}"/>
              </a:ext>
            </a:extLst>
          </p:cNvPr>
          <p:cNvSpPr>
            <a:spLocks noGrp="1"/>
          </p:cNvSpPr>
          <p:nvPr>
            <p:ph type="ctrTitle"/>
          </p:nvPr>
        </p:nvSpPr>
        <p:spPr>
          <a:xfrm>
            <a:off x="1561708" y="1998133"/>
            <a:ext cx="9068586" cy="2335328"/>
          </a:xfrm>
        </p:spPr>
        <p:txBody>
          <a:bodyPr/>
          <a:lstStyle/>
          <a:p>
            <a:r>
              <a:rPr lang="en-US" sz="4600" dirty="0"/>
              <a:t>Treatment for Pregnant Women Using Opioids in an Integrated Care Setting</a:t>
            </a:r>
          </a:p>
        </p:txBody>
      </p:sp>
      <p:sp>
        <p:nvSpPr>
          <p:cNvPr id="3" name="Subtitle 2">
            <a:extLst>
              <a:ext uri="{FF2B5EF4-FFF2-40B4-BE49-F238E27FC236}">
                <a16:creationId xmlns:a16="http://schemas.microsoft.com/office/drawing/2014/main" id="{272085F0-20CC-9644-99C3-15719D5379D8}"/>
              </a:ext>
            </a:extLst>
          </p:cNvPr>
          <p:cNvSpPr>
            <a:spLocks noGrp="1"/>
          </p:cNvSpPr>
          <p:nvPr>
            <p:ph type="subTitle" idx="1"/>
          </p:nvPr>
        </p:nvSpPr>
        <p:spPr>
          <a:xfrm>
            <a:off x="1559446" y="4333461"/>
            <a:ext cx="9070848" cy="733778"/>
          </a:xfrm>
        </p:spPr>
        <p:txBody>
          <a:bodyPr>
            <a:normAutofit fontScale="25000" lnSpcReduction="20000"/>
          </a:bodyPr>
          <a:lstStyle/>
          <a:p>
            <a:r>
              <a:rPr lang="en-US" sz="10400" dirty="0"/>
              <a:t>Alina Mason, CADC</a:t>
            </a:r>
          </a:p>
          <a:p>
            <a:r>
              <a:rPr lang="en-US" sz="10400" dirty="0"/>
              <a:t>Ashley Esry</a:t>
            </a:r>
          </a:p>
          <a:p>
            <a:r>
              <a:rPr lang="en-US" dirty="0"/>
              <a:t/>
            </a:r>
            <a:br>
              <a:rPr lang="en-US" dirty="0"/>
            </a:br>
            <a:r>
              <a:rPr lang="en-US" dirty="0"/>
              <a:t/>
            </a:r>
            <a:br>
              <a:rPr lang="en-US" dirty="0"/>
            </a:br>
            <a:endParaRPr lang="en-US" dirty="0"/>
          </a:p>
        </p:txBody>
      </p:sp>
      <p:pic>
        <p:nvPicPr>
          <p:cNvPr id="4" name="Title 1.m4a" descr="Title 1.m4a">
            <a:hlinkClick r:id="" action="ppaction://media"/>
            <a:extLst>
              <a:ext uri="{FF2B5EF4-FFF2-40B4-BE49-F238E27FC236}">
                <a16:creationId xmlns:a16="http://schemas.microsoft.com/office/drawing/2014/main" id="{7E265587-5EDB-A14C-9348-6EE33571E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2839" y="5824793"/>
            <a:ext cx="812800" cy="812800"/>
          </a:xfrm>
          <a:prstGeom prst="rect">
            <a:avLst/>
          </a:prstGeom>
        </p:spPr>
      </p:pic>
    </p:spTree>
    <p:extLst>
      <p:ext uri="{BB962C8B-B14F-4D97-AF65-F5344CB8AC3E}">
        <p14:creationId xmlns:p14="http://schemas.microsoft.com/office/powerpoint/2010/main" val="35245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dirty="0"/>
              <a:t>Current Treatment Guidelines</a:t>
            </a:r>
            <a:endParaRPr dirty="0"/>
          </a:p>
        </p:txBody>
      </p:sp>
      <p:pic>
        <p:nvPicPr>
          <p:cNvPr id="133" name="Google Shape;133;p22"/>
          <p:cNvPicPr preferRelativeResize="0"/>
          <p:nvPr/>
        </p:nvPicPr>
        <p:blipFill>
          <a:blip r:embed="rId5">
            <a:alphaModFix/>
          </a:blip>
          <a:stretch>
            <a:fillRect/>
          </a:stretch>
        </p:blipFill>
        <p:spPr>
          <a:xfrm>
            <a:off x="2612396" y="1413400"/>
            <a:ext cx="6967208" cy="4851233"/>
          </a:xfrm>
          <a:prstGeom prst="rect">
            <a:avLst/>
          </a:prstGeom>
          <a:noFill/>
          <a:ln>
            <a:noFill/>
          </a:ln>
        </p:spPr>
      </p:pic>
      <p:sp>
        <p:nvSpPr>
          <p:cNvPr id="134" name="Google Shape;134;p22"/>
          <p:cNvSpPr txBox="1"/>
          <p:nvPr/>
        </p:nvSpPr>
        <p:spPr>
          <a:xfrm>
            <a:off x="2941200" y="6167666"/>
            <a:ext cx="6309600" cy="306800"/>
          </a:xfrm>
          <a:prstGeom prst="rect">
            <a:avLst/>
          </a:prstGeom>
          <a:noFill/>
          <a:ln>
            <a:noFill/>
          </a:ln>
        </p:spPr>
        <p:txBody>
          <a:bodyPr spcFirstLastPara="1" wrap="square" lIns="121900" tIns="121900" rIns="121900" bIns="121900" anchor="t" anchorCtr="0">
            <a:noAutofit/>
          </a:bodyPr>
          <a:lstStyle/>
          <a:p>
            <a:pPr algn="ctr"/>
            <a:r>
              <a:rPr lang="en" sz="1067" dirty="0"/>
              <a:t>http://www.healthrecovery.org/maternal-opioid-use/</a:t>
            </a:r>
            <a:endParaRPr sz="1067" dirty="0"/>
          </a:p>
        </p:txBody>
      </p:sp>
      <p:pic>
        <p:nvPicPr>
          <p:cNvPr id="2" name="Slide 10.m4a" descr="Slide 10.m4a">
            <a:hlinkClick r:id="" action="ppaction://media"/>
            <a:extLst>
              <a:ext uri="{FF2B5EF4-FFF2-40B4-BE49-F238E27FC236}">
                <a16:creationId xmlns:a16="http://schemas.microsoft.com/office/drawing/2014/main" id="{D17DE7B7-479F-E743-B9A5-C9D3CDFD91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54" y="5451833"/>
            <a:ext cx="812800" cy="812800"/>
          </a:xfrm>
          <a:prstGeom prst="rect">
            <a:avLst/>
          </a:prstGeom>
        </p:spPr>
      </p:pic>
    </p:spTree>
    <p:extLst>
      <p:ext uri="{BB962C8B-B14F-4D97-AF65-F5344CB8AC3E}">
        <p14:creationId xmlns:p14="http://schemas.microsoft.com/office/powerpoint/2010/main" val="2694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415600" y="1955742"/>
            <a:ext cx="3212503" cy="3078981"/>
          </a:xfrm>
          <a:prstGeom prst="rect">
            <a:avLst/>
          </a:prstGeom>
        </p:spPr>
        <p:txBody>
          <a:bodyPr spcFirstLastPara="1" vert="horz" wrap="square" lIns="121900" tIns="121900" rIns="121900" bIns="121900" rtlCol="0" anchor="t" anchorCtr="0">
            <a:noAutofit/>
          </a:bodyPr>
          <a:lstStyle/>
          <a:p>
            <a:r>
              <a:rPr lang="en" dirty="0"/>
              <a:t>EBP – Medication-Assisted Treatment</a:t>
            </a:r>
            <a:endParaRPr dirty="0"/>
          </a:p>
        </p:txBody>
      </p:sp>
      <p:pic>
        <p:nvPicPr>
          <p:cNvPr id="141" name="Google Shape;141;p23"/>
          <p:cNvPicPr preferRelativeResize="0"/>
          <p:nvPr/>
        </p:nvPicPr>
        <p:blipFill>
          <a:blip r:embed="rId5">
            <a:alphaModFix/>
          </a:blip>
          <a:stretch>
            <a:fillRect/>
          </a:stretch>
        </p:blipFill>
        <p:spPr>
          <a:xfrm>
            <a:off x="3628103" y="725834"/>
            <a:ext cx="7934632" cy="5538799"/>
          </a:xfrm>
          <a:prstGeom prst="rect">
            <a:avLst/>
          </a:prstGeom>
          <a:noFill/>
          <a:ln>
            <a:noFill/>
          </a:ln>
        </p:spPr>
      </p:pic>
      <p:pic>
        <p:nvPicPr>
          <p:cNvPr id="2" name="Slide 11.m4a" descr="Slide 11.m4a">
            <a:hlinkClick r:id="" action="ppaction://media"/>
            <a:extLst>
              <a:ext uri="{FF2B5EF4-FFF2-40B4-BE49-F238E27FC236}">
                <a16:creationId xmlns:a16="http://schemas.microsoft.com/office/drawing/2014/main" id="{2AAC131E-D00B-2847-A51F-5BA42B00CE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9052" y="5101091"/>
            <a:ext cx="812800" cy="812800"/>
          </a:xfrm>
          <a:prstGeom prst="rect">
            <a:avLst/>
          </a:prstGeom>
        </p:spPr>
      </p:pic>
    </p:spTree>
    <p:extLst>
      <p:ext uri="{BB962C8B-B14F-4D97-AF65-F5344CB8AC3E}">
        <p14:creationId xmlns:p14="http://schemas.microsoft.com/office/powerpoint/2010/main" val="2496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879">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CF29F844-713A-4FCF-AAE0-F600375E78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053" name="Rectangle 72">
            <a:extLst>
              <a:ext uri="{FF2B5EF4-FFF2-40B4-BE49-F238E27FC236}">
                <a16:creationId xmlns:a16="http://schemas.microsoft.com/office/drawing/2014/main" id="{C75EC574-A302-4180-8E31-8B5448B8A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2959068-B86A-A144-A34A-1CDE692D6B04}"/>
              </a:ext>
            </a:extLst>
          </p:cNvPr>
          <p:cNvSpPr>
            <a:spLocks noGrp="1"/>
          </p:cNvSpPr>
          <p:nvPr>
            <p:ph type="title"/>
          </p:nvPr>
        </p:nvSpPr>
        <p:spPr>
          <a:xfrm>
            <a:off x="6579450" y="374905"/>
            <a:ext cx="4957553" cy="1523212"/>
          </a:xfrm>
        </p:spPr>
        <p:txBody>
          <a:bodyPr vert="horz" lIns="91440" tIns="45720" rIns="91440" bIns="45720" rtlCol="0" anchor="ctr">
            <a:normAutofit/>
          </a:bodyPr>
          <a:lstStyle/>
          <a:p>
            <a:r>
              <a:rPr lang="en-US" sz="3700" dirty="0"/>
              <a:t>EBP – Residential Substance Use Treatment</a:t>
            </a:r>
          </a:p>
        </p:txBody>
      </p:sp>
      <p:sp>
        <p:nvSpPr>
          <p:cNvPr id="2054" name="Rectangle 74">
            <a:extLst>
              <a:ext uri="{FF2B5EF4-FFF2-40B4-BE49-F238E27FC236}">
                <a16:creationId xmlns:a16="http://schemas.microsoft.com/office/drawing/2014/main" id="{0BBB6B01-5B73-410C-B70E-8CF2FA470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055" name="Rectangle 76">
            <a:extLst>
              <a:ext uri="{FF2B5EF4-FFF2-40B4-BE49-F238E27FC236}">
                <a16:creationId xmlns:a16="http://schemas.microsoft.com/office/drawing/2014/main" id="{8712F587-12D0-435C-8E3F-F44C36EE7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2050" name="Picture 2" descr="A close up of a logo&#10;&#10;Description automatically generated">
            <a:extLst>
              <a:ext uri="{FF2B5EF4-FFF2-40B4-BE49-F238E27FC236}">
                <a16:creationId xmlns:a16="http://schemas.microsoft.com/office/drawing/2014/main" id="{E0AF30DE-BE60-984B-BE6D-45D1A5214506}"/>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1043777" y="1061541"/>
            <a:ext cx="4734917" cy="473491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BB44C33-F3B1-3842-88FE-3A4145D7CF52}"/>
              </a:ext>
            </a:extLst>
          </p:cNvPr>
          <p:cNvSpPr>
            <a:spLocks noGrp="1"/>
          </p:cNvSpPr>
          <p:nvPr>
            <p:ph sz="half" idx="2"/>
          </p:nvPr>
        </p:nvSpPr>
        <p:spPr>
          <a:xfrm>
            <a:off x="6579450" y="1710814"/>
            <a:ext cx="4957553" cy="4542502"/>
          </a:xfrm>
        </p:spPr>
        <p:txBody>
          <a:bodyPr vert="horz" lIns="91440" tIns="45720" rIns="91440" bIns="45720" rtlCol="0">
            <a:noAutofit/>
          </a:bodyPr>
          <a:lstStyle/>
          <a:p>
            <a:pPr>
              <a:lnSpc>
                <a:spcPct val="150000"/>
              </a:lnSpc>
            </a:pPr>
            <a:r>
              <a:rPr lang="en-US" sz="2000" dirty="0"/>
              <a:t>Specific to Pregnant Women May Also Include:</a:t>
            </a:r>
          </a:p>
          <a:p>
            <a:pPr lvl="1" fontAlgn="base">
              <a:lnSpc>
                <a:spcPct val="150000"/>
              </a:lnSpc>
            </a:pPr>
            <a:r>
              <a:rPr lang="en-US" sz="1800" dirty="0"/>
              <a:t>Housing</a:t>
            </a:r>
          </a:p>
          <a:p>
            <a:pPr lvl="1" fontAlgn="base">
              <a:lnSpc>
                <a:spcPct val="150000"/>
              </a:lnSpc>
            </a:pPr>
            <a:r>
              <a:rPr lang="en-US" sz="1800" dirty="0"/>
              <a:t>OBGYN and prenatal treatment including MAT</a:t>
            </a:r>
          </a:p>
          <a:p>
            <a:pPr lvl="1" fontAlgn="base">
              <a:lnSpc>
                <a:spcPct val="150000"/>
              </a:lnSpc>
            </a:pPr>
            <a:r>
              <a:rPr lang="en-US" sz="1800" dirty="0"/>
              <a:t>Case management</a:t>
            </a:r>
          </a:p>
          <a:p>
            <a:pPr lvl="1" fontAlgn="base">
              <a:lnSpc>
                <a:spcPct val="150000"/>
              </a:lnSpc>
            </a:pPr>
            <a:r>
              <a:rPr lang="en-US" sz="1800" dirty="0"/>
              <a:t>Assistance with employment and/or education</a:t>
            </a:r>
          </a:p>
          <a:p>
            <a:pPr lvl="1" fontAlgn="base">
              <a:lnSpc>
                <a:spcPct val="150000"/>
              </a:lnSpc>
            </a:pPr>
            <a:r>
              <a:rPr lang="en-US" sz="1800" dirty="0"/>
              <a:t>Childcare and pediatric services</a:t>
            </a:r>
          </a:p>
          <a:p>
            <a:pPr lvl="1" fontAlgn="base">
              <a:lnSpc>
                <a:spcPct val="150000"/>
              </a:lnSpc>
            </a:pPr>
            <a:r>
              <a:rPr lang="en-US" sz="1800" dirty="0"/>
              <a:t>Evidence-based substance use treatment specific to pregnant and parenting women</a:t>
            </a:r>
          </a:p>
        </p:txBody>
      </p:sp>
      <p:sp>
        <p:nvSpPr>
          <p:cNvPr id="5" name="TextBox 4">
            <a:extLst>
              <a:ext uri="{FF2B5EF4-FFF2-40B4-BE49-F238E27FC236}">
                <a16:creationId xmlns:a16="http://schemas.microsoft.com/office/drawing/2014/main" id="{F1BC2ABB-9B51-BE40-A7E3-D95A21B161B7}"/>
              </a:ext>
            </a:extLst>
          </p:cNvPr>
          <p:cNvSpPr txBox="1"/>
          <p:nvPr/>
        </p:nvSpPr>
        <p:spPr>
          <a:xfrm>
            <a:off x="1660403" y="6199824"/>
            <a:ext cx="3501664" cy="307777"/>
          </a:xfrm>
          <a:prstGeom prst="rect">
            <a:avLst/>
          </a:prstGeom>
          <a:noFill/>
        </p:spPr>
        <p:txBody>
          <a:bodyPr wrap="none" rtlCol="0">
            <a:spAutoFit/>
          </a:bodyPr>
          <a:lstStyle/>
          <a:p>
            <a:r>
              <a:rPr lang="en-US" sz="1400" dirty="0"/>
              <a:t>https://www.voa.org/family-focused-treatment</a:t>
            </a:r>
          </a:p>
        </p:txBody>
      </p:sp>
      <p:pic>
        <p:nvPicPr>
          <p:cNvPr id="6" name="Residential SUD Tx.m4a" descr="Residential SUD Tx.m4a">
            <a:hlinkClick r:id="" action="ppaction://media"/>
            <a:extLst>
              <a:ext uri="{FF2B5EF4-FFF2-40B4-BE49-F238E27FC236}">
                <a16:creationId xmlns:a16="http://schemas.microsoft.com/office/drawing/2014/main" id="{477CAB77-714A-F54D-8B4D-841E90A34D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1546" y="5547209"/>
            <a:ext cx="812800" cy="812800"/>
          </a:xfrm>
          <a:prstGeom prst="rect">
            <a:avLst/>
          </a:prstGeom>
        </p:spPr>
      </p:pic>
    </p:spTree>
    <p:extLst>
      <p:ext uri="{BB962C8B-B14F-4D97-AF65-F5344CB8AC3E}">
        <p14:creationId xmlns:p14="http://schemas.microsoft.com/office/powerpoint/2010/main" val="18503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415600" y="269867"/>
            <a:ext cx="11360800" cy="1218000"/>
          </a:xfrm>
          <a:prstGeom prst="rect">
            <a:avLst/>
          </a:prstGeom>
        </p:spPr>
        <p:txBody>
          <a:bodyPr spcFirstLastPara="1" vert="horz" wrap="square" lIns="121900" tIns="121900" rIns="121900" bIns="121900" rtlCol="0" anchor="t" anchorCtr="0">
            <a:noAutofit/>
          </a:bodyPr>
          <a:lstStyle/>
          <a:p>
            <a:pPr algn="ctr"/>
            <a:r>
              <a:rPr lang="en" dirty="0"/>
              <a:t>Evidence Based Practices for Substance Use Treatment</a:t>
            </a:r>
            <a:endParaRPr dirty="0"/>
          </a:p>
        </p:txBody>
      </p:sp>
      <p:sp>
        <p:nvSpPr>
          <p:cNvPr id="155" name="Google Shape;155;p25"/>
          <p:cNvSpPr txBox="1">
            <a:spLocks noGrp="1"/>
          </p:cNvSpPr>
          <p:nvPr>
            <p:ph type="body" idx="1"/>
          </p:nvPr>
        </p:nvSpPr>
        <p:spPr>
          <a:xfrm>
            <a:off x="317901" y="5952200"/>
            <a:ext cx="5148400" cy="7764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300" dirty="0"/>
              <a:t>https://www.psychiatrictimes.com/special-reports/dialectical-behavior-therapy-skills-training-effective-intervention</a:t>
            </a:r>
            <a:endParaRPr sz="1300" dirty="0"/>
          </a:p>
        </p:txBody>
      </p:sp>
      <p:pic>
        <p:nvPicPr>
          <p:cNvPr id="156" name="Google Shape;156;p25"/>
          <p:cNvPicPr preferRelativeResize="0"/>
          <p:nvPr/>
        </p:nvPicPr>
        <p:blipFill>
          <a:blip r:embed="rId5">
            <a:alphaModFix/>
          </a:blip>
          <a:stretch>
            <a:fillRect/>
          </a:stretch>
        </p:blipFill>
        <p:spPr>
          <a:xfrm>
            <a:off x="548335" y="1682633"/>
            <a:ext cx="3905133" cy="4269567"/>
          </a:xfrm>
          <a:prstGeom prst="rect">
            <a:avLst/>
          </a:prstGeom>
          <a:noFill/>
          <a:ln>
            <a:noFill/>
          </a:ln>
        </p:spPr>
      </p:pic>
      <p:pic>
        <p:nvPicPr>
          <p:cNvPr id="157" name="Google Shape;157;p25"/>
          <p:cNvPicPr preferRelativeResize="0"/>
          <p:nvPr/>
        </p:nvPicPr>
        <p:blipFill>
          <a:blip r:embed="rId6">
            <a:alphaModFix/>
          </a:blip>
          <a:stretch>
            <a:fillRect/>
          </a:stretch>
        </p:blipFill>
        <p:spPr>
          <a:xfrm>
            <a:off x="6148125" y="1487867"/>
            <a:ext cx="2541567" cy="2541567"/>
          </a:xfrm>
          <a:prstGeom prst="rect">
            <a:avLst/>
          </a:prstGeom>
          <a:noFill/>
          <a:ln>
            <a:noFill/>
          </a:ln>
        </p:spPr>
      </p:pic>
      <p:pic>
        <p:nvPicPr>
          <p:cNvPr id="158" name="Google Shape;158;p25"/>
          <p:cNvPicPr preferRelativeResize="0"/>
          <p:nvPr/>
        </p:nvPicPr>
        <p:blipFill>
          <a:blip r:embed="rId7">
            <a:alphaModFix/>
          </a:blip>
          <a:stretch>
            <a:fillRect/>
          </a:stretch>
        </p:blipFill>
        <p:spPr>
          <a:xfrm>
            <a:off x="9110551" y="3682598"/>
            <a:ext cx="2351865" cy="2392257"/>
          </a:xfrm>
          <a:prstGeom prst="rect">
            <a:avLst/>
          </a:prstGeom>
          <a:noFill/>
          <a:ln>
            <a:noFill/>
          </a:ln>
        </p:spPr>
      </p:pic>
      <p:pic>
        <p:nvPicPr>
          <p:cNvPr id="159" name="Google Shape;159;p25"/>
          <p:cNvPicPr preferRelativeResize="0"/>
          <p:nvPr/>
        </p:nvPicPr>
        <p:blipFill>
          <a:blip r:embed="rId8">
            <a:alphaModFix/>
          </a:blip>
          <a:stretch>
            <a:fillRect/>
          </a:stretch>
        </p:blipFill>
        <p:spPr>
          <a:xfrm>
            <a:off x="6095982" y="3682598"/>
            <a:ext cx="2645851" cy="2645851"/>
          </a:xfrm>
          <a:prstGeom prst="rect">
            <a:avLst/>
          </a:prstGeom>
          <a:noFill/>
          <a:ln>
            <a:noFill/>
          </a:ln>
        </p:spPr>
      </p:pic>
      <p:pic>
        <p:nvPicPr>
          <p:cNvPr id="160" name="Google Shape;160;p25"/>
          <p:cNvPicPr preferRelativeResize="0"/>
          <p:nvPr/>
        </p:nvPicPr>
        <p:blipFill>
          <a:blip r:embed="rId9">
            <a:alphaModFix/>
          </a:blip>
          <a:stretch>
            <a:fillRect/>
          </a:stretch>
        </p:blipFill>
        <p:spPr>
          <a:xfrm>
            <a:off x="9010059" y="1077133"/>
            <a:ext cx="2351867" cy="2351867"/>
          </a:xfrm>
          <a:prstGeom prst="rect">
            <a:avLst/>
          </a:prstGeom>
          <a:noFill/>
          <a:ln>
            <a:noFill/>
          </a:ln>
        </p:spPr>
      </p:pic>
      <p:sp>
        <p:nvSpPr>
          <p:cNvPr id="161" name="Google Shape;161;p25"/>
          <p:cNvSpPr txBox="1"/>
          <p:nvPr/>
        </p:nvSpPr>
        <p:spPr>
          <a:xfrm>
            <a:off x="6779551" y="6074855"/>
            <a:ext cx="4662000" cy="323600"/>
          </a:xfrm>
          <a:prstGeom prst="rect">
            <a:avLst/>
          </a:prstGeom>
          <a:noFill/>
          <a:ln>
            <a:noFill/>
          </a:ln>
        </p:spPr>
        <p:txBody>
          <a:bodyPr spcFirstLastPara="1" wrap="square" lIns="121900" tIns="121900" rIns="121900" bIns="121900" anchor="t" anchorCtr="0">
            <a:noAutofit/>
          </a:bodyPr>
          <a:lstStyle/>
          <a:p>
            <a:r>
              <a:rPr lang="en" sz="1300" dirty="0"/>
              <a:t>https://</a:t>
            </a:r>
            <a:r>
              <a:rPr lang="en" sz="1300" dirty="0" err="1"/>
              <a:t>www.stephaniecovington.com</a:t>
            </a:r>
            <a:r>
              <a:rPr lang="en" sz="1300" dirty="0"/>
              <a:t>/books-and-</a:t>
            </a:r>
            <a:r>
              <a:rPr lang="en" sz="1300" dirty="0" err="1"/>
              <a:t>curricula.php</a:t>
            </a:r>
            <a:endParaRPr sz="1300" dirty="0"/>
          </a:p>
        </p:txBody>
      </p:sp>
      <p:pic>
        <p:nvPicPr>
          <p:cNvPr id="2" name="EBP for SUD.m4a" descr="EBP for SUD.m4a">
            <a:hlinkClick r:id="" action="ppaction://media"/>
            <a:extLst>
              <a:ext uri="{FF2B5EF4-FFF2-40B4-BE49-F238E27FC236}">
                <a16:creationId xmlns:a16="http://schemas.microsoft.com/office/drawing/2014/main" id="{271DAF39-9413-EF4B-9271-3F1B96F256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90527" y="5431229"/>
            <a:ext cx="812800" cy="812800"/>
          </a:xfrm>
          <a:prstGeom prst="rect">
            <a:avLst/>
          </a:prstGeom>
        </p:spPr>
      </p:pic>
    </p:spTree>
    <p:extLst>
      <p:ext uri="{BB962C8B-B14F-4D97-AF65-F5344CB8AC3E}">
        <p14:creationId xmlns:p14="http://schemas.microsoft.com/office/powerpoint/2010/main" val="21747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buClr>
                <a:schemeClr val="dk1"/>
              </a:buClr>
              <a:buSzPts val="1100"/>
            </a:pPr>
            <a:r>
              <a:rPr lang="en-US" dirty="0"/>
              <a:t>Considerations for Integrated Care</a:t>
            </a:r>
            <a:endParaRPr dirty="0"/>
          </a:p>
          <a:p>
            <a:endParaRPr dirty="0"/>
          </a:p>
        </p:txBody>
      </p:sp>
      <p:pic>
        <p:nvPicPr>
          <p:cNvPr id="167" name="Google Shape;167;p26"/>
          <p:cNvPicPr preferRelativeResize="0"/>
          <p:nvPr/>
        </p:nvPicPr>
        <p:blipFill>
          <a:blip r:embed="rId5">
            <a:alphaModFix/>
          </a:blip>
          <a:stretch>
            <a:fillRect/>
          </a:stretch>
        </p:blipFill>
        <p:spPr>
          <a:xfrm>
            <a:off x="6622026" y="1546768"/>
            <a:ext cx="5051608" cy="4717865"/>
          </a:xfrm>
          <a:prstGeom prst="rect">
            <a:avLst/>
          </a:prstGeom>
          <a:noFill/>
          <a:ln>
            <a:noFill/>
          </a:ln>
        </p:spPr>
      </p:pic>
      <p:sp>
        <p:nvSpPr>
          <p:cNvPr id="168" name="Google Shape;168;p26"/>
          <p:cNvSpPr txBox="1"/>
          <p:nvPr/>
        </p:nvSpPr>
        <p:spPr>
          <a:xfrm>
            <a:off x="432521" y="1546767"/>
            <a:ext cx="5947200" cy="4717866"/>
          </a:xfrm>
          <a:prstGeom prst="rect">
            <a:avLst/>
          </a:prstGeom>
          <a:noFill/>
          <a:ln>
            <a:noFill/>
          </a:ln>
        </p:spPr>
        <p:txBody>
          <a:bodyPr spcFirstLastPara="1" wrap="square" lIns="121900" tIns="121900" rIns="121900" bIns="121900" anchor="t" anchorCtr="0">
            <a:noAutofit/>
          </a:bodyPr>
          <a:lstStyle/>
          <a:p>
            <a:r>
              <a:rPr lang="en" sz="2400" dirty="0"/>
              <a:t>Integrated Care Teams should:</a:t>
            </a:r>
            <a:endParaRPr sz="2400" dirty="0"/>
          </a:p>
          <a:p>
            <a:endParaRPr sz="2000" dirty="0"/>
          </a:p>
          <a:p>
            <a:pPr marL="609585" indent="-423323">
              <a:buSzPts val="1400"/>
              <a:buChar char="-"/>
            </a:pPr>
            <a:r>
              <a:rPr lang="en" sz="2000" dirty="0"/>
              <a:t>Be aware of personal biases and societal stigma </a:t>
            </a:r>
            <a:endParaRPr sz="2000" dirty="0"/>
          </a:p>
          <a:p>
            <a:endParaRPr sz="2000" dirty="0"/>
          </a:p>
          <a:p>
            <a:pPr marL="609585" indent="-423323">
              <a:buSzPts val="1400"/>
              <a:buChar char="-"/>
            </a:pPr>
            <a:r>
              <a:rPr lang="en" sz="2000" dirty="0">
                <a:solidFill>
                  <a:schemeClr val="dk1"/>
                </a:solidFill>
              </a:rPr>
              <a:t>Provide patient-centered care that supports the autonomy of the mother and positive clinical outcomes for mother and baby.</a:t>
            </a:r>
            <a:endParaRPr sz="2000" dirty="0"/>
          </a:p>
          <a:p>
            <a:pPr marL="609585"/>
            <a:endParaRPr sz="2000" dirty="0"/>
          </a:p>
          <a:p>
            <a:pPr marL="609585" indent="-423323">
              <a:buSzPts val="1400"/>
              <a:buChar char="-"/>
            </a:pPr>
            <a:r>
              <a:rPr lang="en" sz="2000" dirty="0"/>
              <a:t>Engage in advocacy for treatment/service and against the criminalization of addiction </a:t>
            </a:r>
            <a:endParaRPr sz="2000" dirty="0"/>
          </a:p>
          <a:p>
            <a:pPr marL="609585"/>
            <a:endParaRPr sz="2000" dirty="0"/>
          </a:p>
          <a:p>
            <a:pPr marL="609585" indent="-423323">
              <a:buSzPts val="1400"/>
              <a:buChar char="-"/>
            </a:pPr>
            <a:r>
              <a:rPr lang="en" sz="2000" dirty="0"/>
              <a:t>Adopt the perspective that addiction is a chronic disease rather than a moral failure</a:t>
            </a:r>
            <a:endParaRPr sz="2000" dirty="0"/>
          </a:p>
          <a:p>
            <a:pPr marL="609585"/>
            <a:endParaRPr sz="2000" dirty="0"/>
          </a:p>
          <a:p>
            <a:pPr marL="609585"/>
            <a:endParaRPr sz="2400" dirty="0"/>
          </a:p>
        </p:txBody>
      </p:sp>
      <p:pic>
        <p:nvPicPr>
          <p:cNvPr id="2" name="Slide 15.m4a" descr="Slide 15.m4a">
            <a:hlinkClick r:id="" action="ppaction://media"/>
            <a:extLst>
              <a:ext uri="{FF2B5EF4-FFF2-40B4-BE49-F238E27FC236}">
                <a16:creationId xmlns:a16="http://schemas.microsoft.com/office/drawing/2014/main" id="{ADA067D6-F9CA-C341-BE02-3E7A6234C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69975" y="5451833"/>
            <a:ext cx="812800" cy="812800"/>
          </a:xfrm>
          <a:prstGeom prst="rect">
            <a:avLst/>
          </a:prstGeom>
        </p:spPr>
      </p:pic>
    </p:spTree>
    <p:extLst>
      <p:ext uri="{BB962C8B-B14F-4D97-AF65-F5344CB8AC3E}">
        <p14:creationId xmlns:p14="http://schemas.microsoft.com/office/powerpoint/2010/main" val="58361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buClr>
                <a:schemeClr val="dk1"/>
              </a:buClr>
              <a:buSzPts val="1100"/>
            </a:pPr>
            <a:r>
              <a:rPr lang="en-US" dirty="0"/>
              <a:t>Considerations for Integrated Care</a:t>
            </a:r>
            <a:endParaRPr dirty="0"/>
          </a:p>
          <a:p>
            <a:endParaRPr dirty="0"/>
          </a:p>
        </p:txBody>
      </p:sp>
      <p:pic>
        <p:nvPicPr>
          <p:cNvPr id="174" name="Google Shape;174;p27"/>
          <p:cNvPicPr preferRelativeResize="0"/>
          <p:nvPr/>
        </p:nvPicPr>
        <p:blipFill>
          <a:blip r:embed="rId5">
            <a:alphaModFix/>
          </a:blip>
          <a:stretch>
            <a:fillRect/>
          </a:stretch>
        </p:blipFill>
        <p:spPr>
          <a:xfrm>
            <a:off x="2642090" y="1440068"/>
            <a:ext cx="6907820" cy="4824565"/>
          </a:xfrm>
          <a:prstGeom prst="rect">
            <a:avLst/>
          </a:prstGeom>
          <a:noFill/>
          <a:ln>
            <a:noFill/>
          </a:ln>
        </p:spPr>
      </p:pic>
      <p:sp>
        <p:nvSpPr>
          <p:cNvPr id="175" name="Google Shape;175;p27"/>
          <p:cNvSpPr txBox="1"/>
          <p:nvPr/>
        </p:nvSpPr>
        <p:spPr>
          <a:xfrm>
            <a:off x="1426200" y="6214334"/>
            <a:ext cx="9339600" cy="266800"/>
          </a:xfrm>
          <a:prstGeom prst="rect">
            <a:avLst/>
          </a:prstGeom>
          <a:noFill/>
          <a:ln>
            <a:noFill/>
          </a:ln>
        </p:spPr>
        <p:txBody>
          <a:bodyPr spcFirstLastPara="1" wrap="square" lIns="121900" tIns="121900" rIns="121900" bIns="121900" anchor="t" anchorCtr="0">
            <a:noAutofit/>
          </a:bodyPr>
          <a:lstStyle/>
          <a:p>
            <a:pPr algn="ctr"/>
            <a:r>
              <a:rPr lang="en" sz="1067" dirty="0"/>
              <a:t>https://www.researchgate.net/figure/Comprehensive-treatment-of-the-substance-dependent-pregnant-woman-Treatment-of-the_fig3_300184533</a:t>
            </a:r>
            <a:endParaRPr sz="1067" dirty="0"/>
          </a:p>
        </p:txBody>
      </p:sp>
      <p:pic>
        <p:nvPicPr>
          <p:cNvPr id="2" name="Slide 16.m4a" descr="Slide 16.m4a">
            <a:hlinkClick r:id="" action="ppaction://media"/>
            <a:extLst>
              <a:ext uri="{FF2B5EF4-FFF2-40B4-BE49-F238E27FC236}">
                <a16:creationId xmlns:a16="http://schemas.microsoft.com/office/drawing/2014/main" id="{2313E152-7E3F-A141-BA59-18B5955051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119" y="5453818"/>
            <a:ext cx="812800" cy="812800"/>
          </a:xfrm>
          <a:prstGeom prst="rect">
            <a:avLst/>
          </a:prstGeom>
        </p:spPr>
      </p:pic>
    </p:spTree>
    <p:extLst>
      <p:ext uri="{BB962C8B-B14F-4D97-AF65-F5344CB8AC3E}">
        <p14:creationId xmlns:p14="http://schemas.microsoft.com/office/powerpoint/2010/main" val="1688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9"/>
        <p:cNvGrpSpPr/>
        <p:nvPr/>
      </p:nvGrpSpPr>
      <p:grpSpPr>
        <a:xfrm>
          <a:off x="0" y="0"/>
          <a:ext cx="0" cy="0"/>
          <a:chOff x="0" y="0"/>
          <a:chExt cx="0" cy="0"/>
        </a:xfrm>
      </p:grpSpPr>
      <p:sp>
        <p:nvSpPr>
          <p:cNvPr id="194" name="Rectangle 123">
            <a:extLst>
              <a:ext uri="{FF2B5EF4-FFF2-40B4-BE49-F238E27FC236}">
                <a16:creationId xmlns:a16="http://schemas.microsoft.com/office/drawing/2014/main" id="{CF29F844-713A-4FCF-AAE0-F600375E78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95" name="Rectangle 125">
            <a:extLst>
              <a:ext uri="{FF2B5EF4-FFF2-40B4-BE49-F238E27FC236}">
                <a16:creationId xmlns:a16="http://schemas.microsoft.com/office/drawing/2014/main" id="{C75EC574-A302-4180-8E31-8B5448B8A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180" name="Google Shape;180;p28"/>
          <p:cNvSpPr txBox="1">
            <a:spLocks noGrp="1"/>
          </p:cNvSpPr>
          <p:nvPr>
            <p:ph type="title"/>
          </p:nvPr>
        </p:nvSpPr>
        <p:spPr>
          <a:xfrm>
            <a:off x="6450617" y="1206900"/>
            <a:ext cx="5367164" cy="1138735"/>
          </a:xfrm>
          <a:prstGeom prst="rect">
            <a:avLst/>
          </a:prstGeom>
        </p:spPr>
        <p:txBody>
          <a:bodyPr spcFirstLastPara="1" vert="horz" lIns="91440" tIns="45720" rIns="91440" bIns="45720" rtlCol="0" anchor="ctr" anchorCtr="0">
            <a:normAutofit/>
          </a:bodyPr>
          <a:lstStyle/>
          <a:p>
            <a:pPr>
              <a:spcBef>
                <a:spcPct val="0"/>
              </a:spcBef>
              <a:buClr>
                <a:schemeClr val="dk1"/>
              </a:buClr>
              <a:buSzPts val="1100"/>
            </a:pPr>
            <a:r>
              <a:rPr lang="en-US" sz="3600" dirty="0"/>
              <a:t>Gaps Between Research and Practice in Integrated Care</a:t>
            </a:r>
          </a:p>
          <a:p>
            <a:pPr>
              <a:spcBef>
                <a:spcPct val="0"/>
              </a:spcBef>
            </a:pPr>
            <a:endParaRPr lang="en-US" sz="3700" dirty="0"/>
          </a:p>
        </p:txBody>
      </p:sp>
      <p:sp>
        <p:nvSpPr>
          <p:cNvPr id="196" name="Rectangle 189">
            <a:extLst>
              <a:ext uri="{FF2B5EF4-FFF2-40B4-BE49-F238E27FC236}">
                <a16:creationId xmlns:a16="http://schemas.microsoft.com/office/drawing/2014/main" id="{0BBB6B01-5B73-410C-B70E-8CF2FA470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97" name="Rectangle 191">
            <a:extLst>
              <a:ext uri="{FF2B5EF4-FFF2-40B4-BE49-F238E27FC236}">
                <a16:creationId xmlns:a16="http://schemas.microsoft.com/office/drawing/2014/main" id="{8712F587-12D0-435C-8E3F-F44C36EE7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181" name="Google Shape;181;p28" descr="A picture containing monitor, boat, bird, bus&#10;&#10;Description automatically generated"/>
          <p:cNvPicPr preferRelativeResize="0"/>
          <p:nvPr/>
        </p:nvPicPr>
        <p:blipFill>
          <a:blip r:embed="rId5"/>
          <a:stretch>
            <a:fillRect/>
          </a:stretch>
        </p:blipFill>
        <p:spPr>
          <a:xfrm>
            <a:off x="1686698" y="1206900"/>
            <a:ext cx="3451553" cy="4462365"/>
          </a:xfrm>
          <a:prstGeom prst="rect">
            <a:avLst/>
          </a:prstGeom>
          <a:noFill/>
        </p:spPr>
      </p:pic>
      <p:sp>
        <p:nvSpPr>
          <p:cNvPr id="183" name="Google Shape;183;p28"/>
          <p:cNvSpPr txBox="1"/>
          <p:nvPr/>
        </p:nvSpPr>
        <p:spPr>
          <a:xfrm>
            <a:off x="6370055" y="2135749"/>
            <a:ext cx="5094291" cy="4000547"/>
          </a:xfrm>
          <a:prstGeom prst="rect">
            <a:avLst/>
          </a:prstGeom>
        </p:spPr>
        <p:txBody>
          <a:bodyPr spcFirstLastPara="1" vert="horz" lIns="91440" tIns="45720" rIns="91440" bIns="45720" rtlCol="0" anchorCtr="0">
            <a:normAutofit/>
          </a:bodyPr>
          <a:lstStyle/>
          <a:p>
            <a:pPr indent="-182880" defTabSz="914400">
              <a:spcAft>
                <a:spcPts val="600"/>
              </a:spcAft>
              <a:buClr>
                <a:schemeClr val="tx1">
                  <a:lumMod val="85000"/>
                  <a:lumOff val="15000"/>
                </a:schemeClr>
              </a:buClr>
              <a:buFont typeface="Garamond" pitchFamily="18" charset="0"/>
              <a:buChar char="◦"/>
            </a:pPr>
            <a:r>
              <a:rPr lang="en-US" sz="2000" dirty="0"/>
              <a:t>Stigmatization among health care professionals</a:t>
            </a:r>
          </a:p>
          <a:p>
            <a:pPr indent="-182880" defTabSz="914400">
              <a:spcAft>
                <a:spcPts val="600"/>
              </a:spcAft>
              <a:buClr>
                <a:schemeClr val="tx1">
                  <a:lumMod val="85000"/>
                  <a:lumOff val="15000"/>
                </a:schemeClr>
              </a:buClr>
              <a:buSzPts val="1100"/>
              <a:buFont typeface="Garamond" pitchFamily="18" charset="0"/>
              <a:buChar char="◦"/>
            </a:pPr>
            <a:endParaRPr lang="en-US" sz="2000" dirty="0"/>
          </a:p>
          <a:p>
            <a:pPr indent="-182880" defTabSz="914400">
              <a:spcAft>
                <a:spcPts val="600"/>
              </a:spcAft>
              <a:buClr>
                <a:schemeClr val="tx1">
                  <a:lumMod val="85000"/>
                  <a:lumOff val="15000"/>
                </a:schemeClr>
              </a:buClr>
              <a:buFont typeface="Garamond" pitchFamily="18" charset="0"/>
              <a:buChar char="◦"/>
            </a:pPr>
            <a:r>
              <a:rPr lang="en-US" sz="2000" dirty="0"/>
              <a:t>Lack of substance use training among all staff on integrated health care teams </a:t>
            </a:r>
          </a:p>
          <a:p>
            <a:pPr indent="-182880" defTabSz="914400">
              <a:spcAft>
                <a:spcPts val="600"/>
              </a:spcAft>
              <a:buClr>
                <a:schemeClr val="tx1">
                  <a:lumMod val="85000"/>
                  <a:lumOff val="15000"/>
                </a:schemeClr>
              </a:buClr>
              <a:buSzPts val="1100"/>
              <a:buFont typeface="Garamond" pitchFamily="18" charset="0"/>
              <a:buChar char="◦"/>
            </a:pPr>
            <a:endParaRPr lang="en-US" sz="2000" dirty="0"/>
          </a:p>
          <a:p>
            <a:pPr indent="-182880" defTabSz="914400">
              <a:spcAft>
                <a:spcPts val="600"/>
              </a:spcAft>
              <a:buClr>
                <a:schemeClr val="tx1">
                  <a:lumMod val="85000"/>
                  <a:lumOff val="15000"/>
                </a:schemeClr>
              </a:buClr>
              <a:buFont typeface="Garamond" pitchFamily="18" charset="0"/>
              <a:buChar char="◦"/>
            </a:pPr>
            <a:r>
              <a:rPr lang="en-US" sz="2000" dirty="0"/>
              <a:t>Lack of provider comfort in treating opioid use in pregnancy</a:t>
            </a:r>
          </a:p>
          <a:p>
            <a:pPr indent="-182880" defTabSz="914400">
              <a:spcAft>
                <a:spcPts val="600"/>
              </a:spcAft>
              <a:buClr>
                <a:schemeClr val="tx1">
                  <a:lumMod val="85000"/>
                  <a:lumOff val="15000"/>
                </a:schemeClr>
              </a:buClr>
              <a:buFont typeface="Garamond" pitchFamily="18" charset="0"/>
              <a:buChar char="◦"/>
            </a:pPr>
            <a:endParaRPr lang="en-US" sz="2000" dirty="0"/>
          </a:p>
          <a:p>
            <a:pPr indent="-182880" defTabSz="914400">
              <a:spcAft>
                <a:spcPts val="600"/>
              </a:spcAft>
              <a:buClr>
                <a:schemeClr val="tx1">
                  <a:lumMod val="85000"/>
                  <a:lumOff val="15000"/>
                </a:schemeClr>
              </a:buClr>
              <a:buFont typeface="Garamond" pitchFamily="18" charset="0"/>
              <a:buChar char="◦"/>
            </a:pPr>
            <a:r>
              <a:rPr lang="en-US" sz="2000" dirty="0"/>
              <a:t>Not all staff are trauma-informed  </a:t>
            </a:r>
          </a:p>
          <a:p>
            <a:pPr defTabSz="914400">
              <a:spcAft>
                <a:spcPts val="600"/>
              </a:spcAft>
              <a:buClr>
                <a:schemeClr val="tx1">
                  <a:lumMod val="85000"/>
                  <a:lumOff val="15000"/>
                </a:schemeClr>
              </a:buClr>
            </a:pPr>
            <a:endParaRPr lang="en-US" sz="2000" dirty="0"/>
          </a:p>
        </p:txBody>
      </p:sp>
      <p:sp>
        <p:nvSpPr>
          <p:cNvPr id="182" name="Google Shape;182;p28"/>
          <p:cNvSpPr txBox="1"/>
          <p:nvPr/>
        </p:nvSpPr>
        <p:spPr>
          <a:xfrm>
            <a:off x="1002891" y="6139738"/>
            <a:ext cx="6390800" cy="346800"/>
          </a:xfrm>
          <a:prstGeom prst="rect">
            <a:avLst/>
          </a:prstGeom>
          <a:noFill/>
          <a:ln>
            <a:noFill/>
          </a:ln>
        </p:spPr>
        <p:txBody>
          <a:bodyPr spcFirstLastPara="1" wrap="square" lIns="121900" tIns="121900" rIns="121900" bIns="121900" anchor="t" anchorCtr="0">
            <a:noAutofit/>
          </a:bodyPr>
          <a:lstStyle/>
          <a:p>
            <a:pPr>
              <a:spcAft>
                <a:spcPts val="600"/>
              </a:spcAft>
            </a:pPr>
            <a:r>
              <a:rPr lang="en-US" sz="1067" dirty="0"/>
              <a:t>https://www.educationnext.org/connecting-to-practice-put-education-research-to-work/</a:t>
            </a:r>
          </a:p>
        </p:txBody>
      </p:sp>
      <p:pic>
        <p:nvPicPr>
          <p:cNvPr id="2" name="Slide 17.m4a" descr="Slide 17.m4a">
            <a:hlinkClick r:id="" action="ppaction://media"/>
            <a:extLst>
              <a:ext uri="{FF2B5EF4-FFF2-40B4-BE49-F238E27FC236}">
                <a16:creationId xmlns:a16="http://schemas.microsoft.com/office/drawing/2014/main" id="{BF13A3FE-D5BE-3640-9E7E-5C52E9A2FA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5773" y="5484484"/>
            <a:ext cx="812800" cy="812800"/>
          </a:xfrm>
          <a:prstGeom prst="rect">
            <a:avLst/>
          </a:prstGeom>
        </p:spPr>
      </p:pic>
    </p:spTree>
    <p:extLst>
      <p:ext uri="{BB962C8B-B14F-4D97-AF65-F5344CB8AC3E}">
        <p14:creationId xmlns:p14="http://schemas.microsoft.com/office/powerpoint/2010/main" val="5877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415600" y="278467"/>
            <a:ext cx="11360800" cy="763600"/>
          </a:xfrm>
          <a:prstGeom prst="rect">
            <a:avLst/>
          </a:prstGeom>
        </p:spPr>
        <p:txBody>
          <a:bodyPr spcFirstLastPara="1" vert="horz" wrap="square" lIns="121900" tIns="121900" rIns="121900" bIns="121900" rtlCol="0" anchor="t" anchorCtr="0">
            <a:noAutofit/>
          </a:bodyPr>
          <a:lstStyle/>
          <a:p>
            <a:pPr algn="ctr"/>
            <a:r>
              <a:rPr lang="en" dirty="0"/>
              <a:t>Case Study: Ideal</a:t>
            </a:r>
            <a:endParaRPr dirty="0"/>
          </a:p>
        </p:txBody>
      </p:sp>
      <p:sp>
        <p:nvSpPr>
          <p:cNvPr id="189" name="Google Shape;189;p29"/>
          <p:cNvSpPr txBox="1">
            <a:spLocks noGrp="1"/>
          </p:cNvSpPr>
          <p:nvPr>
            <p:ph type="body" idx="1"/>
          </p:nvPr>
        </p:nvSpPr>
        <p:spPr>
          <a:xfrm>
            <a:off x="415600" y="1042067"/>
            <a:ext cx="11360800" cy="5049600"/>
          </a:xfrm>
          <a:prstGeom prst="rect">
            <a:avLst/>
          </a:prstGeom>
        </p:spPr>
        <p:txBody>
          <a:bodyPr spcFirstLastPara="1" vert="horz" wrap="square" lIns="121900" tIns="121900" rIns="121900" bIns="121900" rtlCol="0" anchor="t" anchorCtr="0">
            <a:noAutofit/>
          </a:bodyPr>
          <a:lstStyle/>
          <a:p>
            <a:pPr marL="0" indent="0">
              <a:spcAft>
                <a:spcPts val="2133"/>
              </a:spcAft>
              <a:buClr>
                <a:schemeClr val="dk1"/>
              </a:buClr>
              <a:buSzPts val="1100"/>
              <a:buNone/>
            </a:pPr>
            <a:r>
              <a:rPr lang="en" sz="2000" dirty="0"/>
              <a:t>Jennifer is a 28 year old, Caucasian, cisgender female from rural North Carolina who has been using opioids for the past six years, intravenously for three. She realized she was pregnant 5 weeks prior and does not know how far along she is. After not being able to stop using drugs on her own, Jennifer goes to an </a:t>
            </a:r>
            <a:r>
              <a:rPr lang="en" sz="2000" b="1" dirty="0"/>
              <a:t>integrated care clinic </a:t>
            </a:r>
            <a:r>
              <a:rPr lang="en" sz="2000" dirty="0"/>
              <a:t>to check on the health of the fetus and get help addressing her substance use. She receives a pregnancy test, blood tests, drug screen, and the physician takes a medical and reproductive history. The physician introduces her to the behavioral social worker. The social worker discusses lifestyle, screens for safety and social needs, and does a brief substance use assessment as is standard protocol for all prenatal patients.  Based on the screening, the social worker determines she is high risk and discusses with Jennifer that residential substance use treatment would be the best option. The social worker addresses Jennifer’s questions and concerns,, and they call a residential substance use center together to begin to admissions process. The social worker provides some psychoeducation about addiction, and MAT. The social worker lets her know that she will fax this information to the residential treatment center, and lets her know that she would like to follow up with her by next week to check in on the process of admitting to residential treatment and make sure she is okay. Jennifer feels like her concerns have been addressed, and that she is taking the next steps to better the health for her and her baby.</a:t>
            </a:r>
            <a:endParaRPr sz="2000" dirty="0"/>
          </a:p>
        </p:txBody>
      </p:sp>
      <p:pic>
        <p:nvPicPr>
          <p:cNvPr id="2" name="Case Study 2.m4a" descr="Case Study 2.m4a">
            <a:hlinkClick r:id="" action="ppaction://media"/>
            <a:extLst>
              <a:ext uri="{FF2B5EF4-FFF2-40B4-BE49-F238E27FC236}">
                <a16:creationId xmlns:a16="http://schemas.microsoft.com/office/drawing/2014/main" id="{F031FED2-CF81-C34B-A23F-BE93FF4C7C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5409533"/>
            <a:ext cx="812800" cy="812800"/>
          </a:xfrm>
          <a:prstGeom prst="rect">
            <a:avLst/>
          </a:prstGeom>
        </p:spPr>
      </p:pic>
    </p:spTree>
    <p:extLst>
      <p:ext uri="{BB962C8B-B14F-4D97-AF65-F5344CB8AC3E}">
        <p14:creationId xmlns:p14="http://schemas.microsoft.com/office/powerpoint/2010/main" val="30711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93"/>
        <p:cNvGrpSpPr/>
        <p:nvPr/>
      </p:nvGrpSpPr>
      <p:grpSpPr>
        <a:xfrm>
          <a:off x="0" y="0"/>
          <a:ext cx="0" cy="0"/>
          <a:chOff x="0" y="0"/>
          <a:chExt cx="0" cy="0"/>
        </a:xfrm>
      </p:grpSpPr>
      <p:sp>
        <p:nvSpPr>
          <p:cNvPr id="73" name="Rectangle 72">
            <a:extLst>
              <a:ext uri="{FF2B5EF4-FFF2-40B4-BE49-F238E27FC236}">
                <a16:creationId xmlns:a16="http://schemas.microsoft.com/office/drawing/2014/main" id="{8741F0F2-9330-4C12-9590-3F8F3CC568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5">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64800146-0979-49C4-AD6C-F80BF29A85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7" name="Rectangle 76">
            <a:extLst>
              <a:ext uri="{FF2B5EF4-FFF2-40B4-BE49-F238E27FC236}">
                <a16:creationId xmlns:a16="http://schemas.microsoft.com/office/drawing/2014/main" id="{1475ED1D-357D-4E0F-AFED-7A1C50229F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9" name="Rectangle 78">
            <a:extLst>
              <a:ext uri="{FF2B5EF4-FFF2-40B4-BE49-F238E27FC236}">
                <a16:creationId xmlns:a16="http://schemas.microsoft.com/office/drawing/2014/main" id="{C391A9E4-6B99-4541-9970-1360994D93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1" name="Group 80">
            <a:extLst>
              <a:ext uri="{FF2B5EF4-FFF2-40B4-BE49-F238E27FC236}">
                <a16:creationId xmlns:a16="http://schemas.microsoft.com/office/drawing/2014/main" id="{D4DD42AA-0A69-449A-AEA1-341FF0A6984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82" name="Straight Connector 81">
              <a:extLst>
                <a:ext uri="{FF2B5EF4-FFF2-40B4-BE49-F238E27FC236}">
                  <a16:creationId xmlns:a16="http://schemas.microsoft.com/office/drawing/2014/main" id="{91A149A7-F3C7-40FE-BD5C-4C1957DDAE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89467C8-013A-4B08-81C2-BFF17FC3DC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DAF5A43-DFF3-464D-BD1C-13184F5C3F2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useBgFill="1">
        <p:nvSpPr>
          <p:cNvPr id="86" name="Rectangle 85">
            <a:extLst>
              <a:ext uri="{FF2B5EF4-FFF2-40B4-BE49-F238E27FC236}">
                <a16:creationId xmlns:a16="http://schemas.microsoft.com/office/drawing/2014/main" id="{A643B7E8-B361-4A91-A7A5-07418CFCF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66158DBD-C22A-4294-BF63-9C46511E85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1"/>
            <a:ext cx="12192000" cy="6858000"/>
          </a:xfrm>
          <a:prstGeom prst="rect">
            <a:avLst/>
          </a:prstGeom>
          <a:blipFill dpi="0" rotWithShape="1">
            <a:blip r:embed="rId5">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Rectangle 89">
            <a:extLst>
              <a:ext uri="{FF2B5EF4-FFF2-40B4-BE49-F238E27FC236}">
                <a16:creationId xmlns:a16="http://schemas.microsoft.com/office/drawing/2014/main" id="{D7A74E93-DAA8-4661-8F23-0F48710EAF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92" name="Rectangle 91">
            <a:extLst>
              <a:ext uri="{FF2B5EF4-FFF2-40B4-BE49-F238E27FC236}">
                <a16:creationId xmlns:a16="http://schemas.microsoft.com/office/drawing/2014/main" id="{FF212E38-C041-49D9-9236-29FF44B27E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noFill/>
          <a:ln w="6350" cap="sq" cmpd="sng" algn="ctr">
            <a:solidFill>
              <a:schemeClr val="tx1">
                <a:lumMod val="75000"/>
                <a:lumOff val="25000"/>
              </a:schemeClr>
            </a:solidFill>
            <a:prstDash val="solid"/>
            <a:miter lim="800000"/>
          </a:ln>
          <a:effectLst/>
        </p:spPr>
      </p:sp>
      <p:sp>
        <p:nvSpPr>
          <p:cNvPr id="194" name="Google Shape;194;p30"/>
          <p:cNvSpPr txBox="1">
            <a:spLocks noGrp="1"/>
          </p:cNvSpPr>
          <p:nvPr>
            <p:ph type="title"/>
          </p:nvPr>
        </p:nvSpPr>
        <p:spPr>
          <a:xfrm>
            <a:off x="1243632" y="1387120"/>
            <a:ext cx="5068568" cy="1429822"/>
          </a:xfrm>
          <a:prstGeom prst="rect">
            <a:avLst/>
          </a:prstGeom>
        </p:spPr>
        <p:txBody>
          <a:bodyPr spcFirstLastPara="1" vert="horz" lIns="91440" tIns="45720" rIns="91440" bIns="45720" rtlCol="0" anchor="ctr" anchorCtr="0">
            <a:normAutofit/>
          </a:bodyPr>
          <a:lstStyle/>
          <a:p>
            <a:pPr algn="ctr">
              <a:lnSpc>
                <a:spcPct val="83000"/>
              </a:lnSpc>
              <a:spcBef>
                <a:spcPct val="0"/>
              </a:spcBef>
            </a:pPr>
            <a:r>
              <a:rPr lang="en-US" sz="3200" b="0" kern="1200" cap="all" spc="-100" baseline="0" dirty="0">
                <a:solidFill>
                  <a:schemeClr val="tx1">
                    <a:lumMod val="85000"/>
                    <a:lumOff val="15000"/>
                  </a:schemeClr>
                </a:solidFill>
                <a:effectLst/>
                <a:latin typeface="+mj-lt"/>
                <a:ea typeface="+mn-ea"/>
                <a:cs typeface="+mn-cs"/>
              </a:rPr>
              <a:t>EXAMPLE OF effective INTEGRATED CARE: UNC HORIZONS</a:t>
            </a:r>
          </a:p>
        </p:txBody>
      </p:sp>
      <p:sp>
        <p:nvSpPr>
          <p:cNvPr id="94" name="Rectangle 93">
            <a:extLst>
              <a:ext uri="{FF2B5EF4-FFF2-40B4-BE49-F238E27FC236}">
                <a16:creationId xmlns:a16="http://schemas.microsoft.com/office/drawing/2014/main" id="{790391D1-AA86-467F-A77E-0606FCCCD2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6" name="Straight Connector 95">
            <a:extLst>
              <a:ext uri="{FF2B5EF4-FFF2-40B4-BE49-F238E27FC236}">
                <a16:creationId xmlns:a16="http://schemas.microsoft.com/office/drawing/2014/main" id="{4A430F17-C7B1-40FD-89FA-55002B6636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3EAAD29-514C-4272-AA97-D2DCEB35B6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080894D-F290-4DF4-82A7-905285A7E1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49946245-6DB0-4E6D-A40B-BA275133D0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Google Shape;196;p30"/>
          <p:cNvPicPr preferRelativeResize="0"/>
          <p:nvPr/>
        </p:nvPicPr>
        <p:blipFill rotWithShape="1">
          <a:blip r:embed="rId6"/>
          <a:srcRect b="12209"/>
          <a:stretch/>
        </p:blipFill>
        <p:spPr>
          <a:xfrm>
            <a:off x="7543783" y="-1"/>
            <a:ext cx="4648217" cy="6858001"/>
          </a:xfrm>
          <a:prstGeom prst="rect">
            <a:avLst/>
          </a:prstGeom>
          <a:solidFill>
            <a:schemeClr val="lt1"/>
          </a:solidFill>
        </p:spPr>
      </p:pic>
      <p:sp>
        <p:nvSpPr>
          <p:cNvPr id="2" name="TextBox 1">
            <a:extLst>
              <a:ext uri="{FF2B5EF4-FFF2-40B4-BE49-F238E27FC236}">
                <a16:creationId xmlns:a16="http://schemas.microsoft.com/office/drawing/2014/main" id="{44BC3B05-0092-6441-9639-FD70F1081DE2}"/>
              </a:ext>
            </a:extLst>
          </p:cNvPr>
          <p:cNvSpPr txBox="1"/>
          <p:nvPr/>
        </p:nvSpPr>
        <p:spPr>
          <a:xfrm>
            <a:off x="1051764" y="3164494"/>
            <a:ext cx="5343939" cy="2062103"/>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t>Continuum of Care</a:t>
            </a:r>
          </a:p>
          <a:p>
            <a:pPr marL="285750" indent="-285750" fontAlgn="base">
              <a:buFont typeface="Arial" panose="020B0604020202020204" pitchFamily="34" charset="0"/>
              <a:buChar char="•"/>
            </a:pPr>
            <a:r>
              <a:rPr lang="en-US" sz="2200" dirty="0"/>
              <a:t>Interdisciplinary team of professionals</a:t>
            </a:r>
          </a:p>
          <a:p>
            <a:pPr marL="285750" indent="-285750" fontAlgn="base">
              <a:buFont typeface="Arial" panose="020B0604020202020204" pitchFamily="34" charset="0"/>
              <a:buChar char="•"/>
            </a:pPr>
            <a:r>
              <a:rPr lang="en-US" sz="2200" dirty="0"/>
              <a:t>Prenatal care, MAT, coordination for pediatric and additional medical services</a:t>
            </a:r>
          </a:p>
          <a:p>
            <a:pPr marL="285750" indent="-285750" fontAlgn="base">
              <a:buFont typeface="Arial" panose="020B0604020202020204" pitchFamily="34" charset="0"/>
              <a:buChar char="•"/>
            </a:pPr>
            <a:r>
              <a:rPr lang="en-US" sz="2200" dirty="0"/>
              <a:t>5-star daycare</a:t>
            </a:r>
          </a:p>
          <a:p>
            <a:endParaRPr lang="en-US" dirty="0"/>
          </a:p>
        </p:txBody>
      </p:sp>
      <p:pic>
        <p:nvPicPr>
          <p:cNvPr id="3" name="Example UNC Horizons.m4a" descr="Example UNC Horizons.m4a">
            <a:hlinkClick r:id="" action="ppaction://media"/>
            <a:extLst>
              <a:ext uri="{FF2B5EF4-FFF2-40B4-BE49-F238E27FC236}">
                <a16:creationId xmlns:a16="http://schemas.microsoft.com/office/drawing/2014/main" id="{86639D54-D111-4A40-BA17-6EF52D326F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6092" y="5918030"/>
            <a:ext cx="812800" cy="812800"/>
          </a:xfrm>
          <a:prstGeom prst="rect">
            <a:avLst/>
          </a:prstGeom>
        </p:spPr>
      </p:pic>
    </p:spTree>
    <p:extLst>
      <p:ext uri="{BB962C8B-B14F-4D97-AF65-F5344CB8AC3E}">
        <p14:creationId xmlns:p14="http://schemas.microsoft.com/office/powerpoint/2010/main" val="41946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dirty="0"/>
              <a:t>Recommendations for Improving Access</a:t>
            </a:r>
            <a:endParaRPr dirty="0"/>
          </a:p>
        </p:txBody>
      </p:sp>
      <p:sp>
        <p:nvSpPr>
          <p:cNvPr id="202" name="Google Shape;202;p31"/>
          <p:cNvSpPr txBox="1">
            <a:spLocks noGrp="1"/>
          </p:cNvSpPr>
          <p:nvPr>
            <p:ph type="body" idx="1"/>
          </p:nvPr>
        </p:nvSpPr>
        <p:spPr>
          <a:xfrm>
            <a:off x="1361765" y="6033630"/>
            <a:ext cx="9468464" cy="36031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467" dirty="0"/>
              <a:t>https://www.cdc.gov/reproductivehealth/maternalinfanthealth/substance-abuse/opioid-use-disorder-pregnancy/</a:t>
            </a:r>
            <a:r>
              <a:rPr lang="en" sz="1467" dirty="0" err="1"/>
              <a:t>index.html</a:t>
            </a:r>
            <a:endParaRPr sz="1467" dirty="0"/>
          </a:p>
        </p:txBody>
      </p:sp>
      <p:pic>
        <p:nvPicPr>
          <p:cNvPr id="203" name="Google Shape;203;p31"/>
          <p:cNvPicPr preferRelativeResize="0"/>
          <p:nvPr/>
        </p:nvPicPr>
        <p:blipFill>
          <a:blip r:embed="rId5">
            <a:alphaModFix/>
          </a:blip>
          <a:stretch>
            <a:fillRect/>
          </a:stretch>
        </p:blipFill>
        <p:spPr>
          <a:xfrm>
            <a:off x="827115" y="1710610"/>
            <a:ext cx="10537765" cy="4347867"/>
          </a:xfrm>
          <a:prstGeom prst="rect">
            <a:avLst/>
          </a:prstGeom>
          <a:noFill/>
          <a:ln>
            <a:noFill/>
          </a:ln>
        </p:spPr>
      </p:pic>
      <p:pic>
        <p:nvPicPr>
          <p:cNvPr id="2" name="Recommendations for Improving Access.m4a" descr="Recommendations for Improving Access.m4a">
            <a:hlinkClick r:id="" action="ppaction://media"/>
            <a:extLst>
              <a:ext uri="{FF2B5EF4-FFF2-40B4-BE49-F238E27FC236}">
                <a16:creationId xmlns:a16="http://schemas.microsoft.com/office/drawing/2014/main" id="{366ECF43-56D1-D24C-8B77-D0C4703FB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8479" y="5652077"/>
            <a:ext cx="812800" cy="812800"/>
          </a:xfrm>
          <a:prstGeom prst="rect">
            <a:avLst/>
          </a:prstGeom>
        </p:spPr>
      </p:pic>
    </p:spTree>
    <p:extLst>
      <p:ext uri="{BB962C8B-B14F-4D97-AF65-F5344CB8AC3E}">
        <p14:creationId xmlns:p14="http://schemas.microsoft.com/office/powerpoint/2010/main" val="33888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7B78-8BF3-CB41-BF6E-5307B5E0568F}"/>
              </a:ext>
            </a:extLst>
          </p:cNvPr>
          <p:cNvSpPr>
            <a:spLocks noGrp="1"/>
          </p:cNvSpPr>
          <p:nvPr>
            <p:ph type="title"/>
          </p:nvPr>
        </p:nvSpPr>
        <p:spPr>
          <a:solidFill>
            <a:schemeClr val="bg2"/>
          </a:solidFill>
        </p:spPr>
        <p:txBody>
          <a:bodyPr/>
          <a:lstStyle/>
          <a:p>
            <a:pPr algn="ctr"/>
            <a:r>
              <a:rPr lang="en-US" dirty="0"/>
              <a:t>Opioid Use Disorder</a:t>
            </a:r>
          </a:p>
        </p:txBody>
      </p:sp>
      <p:sp>
        <p:nvSpPr>
          <p:cNvPr id="3" name="Content Placeholder 2">
            <a:extLst>
              <a:ext uri="{FF2B5EF4-FFF2-40B4-BE49-F238E27FC236}">
                <a16:creationId xmlns:a16="http://schemas.microsoft.com/office/drawing/2014/main" id="{EEC84348-DBE0-8D4E-8D2B-348A389DB6EE}"/>
              </a:ext>
            </a:extLst>
          </p:cNvPr>
          <p:cNvSpPr>
            <a:spLocks noGrp="1"/>
          </p:cNvSpPr>
          <p:nvPr>
            <p:ph idx="1"/>
          </p:nvPr>
        </p:nvSpPr>
        <p:spPr>
          <a:xfrm>
            <a:off x="1066800" y="2103120"/>
            <a:ext cx="5291138" cy="3931920"/>
          </a:xfrm>
        </p:spPr>
        <p:txBody>
          <a:bodyPr>
            <a:noAutofit/>
          </a:bodyPr>
          <a:lstStyle/>
          <a:p>
            <a:pPr fontAlgn="base"/>
            <a:r>
              <a:rPr lang="en-US" sz="2000" dirty="0"/>
              <a:t>For a substance use disorder diagnosis, problematic substance use leading to clinically significant impairment or distress must have happened within a twelve-month period, as exhibited through at least two diagnostic criteria.​</a:t>
            </a:r>
          </a:p>
          <a:p>
            <a:pPr fontAlgn="base"/>
            <a:r>
              <a:rPr lang="en-US" sz="2000" i="1" dirty="0"/>
              <a:t>Criterion Groupings:</a:t>
            </a:r>
            <a:r>
              <a:rPr lang="en-US" sz="2000" dirty="0"/>
              <a:t>​</a:t>
            </a:r>
          </a:p>
          <a:p>
            <a:pPr fontAlgn="base"/>
            <a:r>
              <a:rPr lang="en-US" sz="2000" dirty="0"/>
              <a:t>Criterion A: Impaired control </a:t>
            </a:r>
          </a:p>
          <a:p>
            <a:pPr fontAlgn="base"/>
            <a:r>
              <a:rPr lang="en-US" sz="2000" dirty="0"/>
              <a:t>Criterion B: Social Impairment</a:t>
            </a:r>
          </a:p>
          <a:p>
            <a:pPr fontAlgn="base"/>
            <a:r>
              <a:rPr lang="en-US" sz="2000" dirty="0"/>
              <a:t>Criterion C: Risky substance use </a:t>
            </a:r>
          </a:p>
          <a:p>
            <a:pPr fontAlgn="base"/>
            <a:r>
              <a:rPr lang="en-US" sz="2000" dirty="0"/>
              <a:t>Criterion D: Pharmacological criteria – tolerance and withdrawal </a:t>
            </a:r>
          </a:p>
        </p:txBody>
      </p:sp>
      <p:pic>
        <p:nvPicPr>
          <p:cNvPr id="1026" name="Picture 2">
            <a:extLst>
              <a:ext uri="{FF2B5EF4-FFF2-40B4-BE49-F238E27FC236}">
                <a16:creationId xmlns:a16="http://schemas.microsoft.com/office/drawing/2014/main" id="{68E811FE-A3EF-A14E-AC39-9FDB83506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025" y="2172970"/>
            <a:ext cx="4673600" cy="3175000"/>
          </a:xfrm>
          <a:prstGeom prst="rect">
            <a:avLst/>
          </a:prstGeom>
          <a:solidFill>
            <a:schemeClr val="bg2">
              <a:lumMod val="75000"/>
            </a:schemeClr>
          </a:solidFill>
        </p:spPr>
      </p:pic>
      <p:sp>
        <p:nvSpPr>
          <p:cNvPr id="7" name="Google Shape;64;p14">
            <a:extLst>
              <a:ext uri="{FF2B5EF4-FFF2-40B4-BE49-F238E27FC236}">
                <a16:creationId xmlns:a16="http://schemas.microsoft.com/office/drawing/2014/main" id="{69BF8279-5D86-CD4E-89C5-8D1CB3168A62}"/>
              </a:ext>
            </a:extLst>
          </p:cNvPr>
          <p:cNvSpPr txBox="1"/>
          <p:nvPr/>
        </p:nvSpPr>
        <p:spPr>
          <a:xfrm>
            <a:off x="7047835" y="5506746"/>
            <a:ext cx="4439980" cy="39260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           https://www.recoveryanswers.org/resource/signs-symptoms/</a:t>
            </a:r>
            <a:endParaRPr sz="1200" dirty="0"/>
          </a:p>
        </p:txBody>
      </p:sp>
      <p:pic>
        <p:nvPicPr>
          <p:cNvPr id="6" name="Slide 2.m4a" descr="Slide 2.m4a">
            <a:hlinkClick r:id="" action="ppaction://media"/>
            <a:extLst>
              <a:ext uri="{FF2B5EF4-FFF2-40B4-BE49-F238E27FC236}">
                <a16:creationId xmlns:a16="http://schemas.microsoft.com/office/drawing/2014/main" id="{C6268292-79FD-E540-9903-9B170A70B4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35035" y="5506746"/>
            <a:ext cx="812800" cy="812800"/>
          </a:xfrm>
          <a:prstGeom prst="rect">
            <a:avLst/>
          </a:prstGeom>
        </p:spPr>
      </p:pic>
    </p:spTree>
    <p:extLst>
      <p:ext uri="{BB962C8B-B14F-4D97-AF65-F5344CB8AC3E}">
        <p14:creationId xmlns:p14="http://schemas.microsoft.com/office/powerpoint/2010/main" val="35784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buClr>
                <a:schemeClr val="dk1"/>
              </a:buClr>
              <a:buSzPts val="1100"/>
            </a:pPr>
            <a:r>
              <a:rPr lang="en" dirty="0"/>
              <a:t>Recommendations for Improving Screening</a:t>
            </a:r>
            <a:endParaRPr dirty="0"/>
          </a:p>
        </p:txBody>
      </p:sp>
      <p:sp>
        <p:nvSpPr>
          <p:cNvPr id="209" name="Google Shape;209;p32"/>
          <p:cNvSpPr txBox="1">
            <a:spLocks noGrp="1"/>
          </p:cNvSpPr>
          <p:nvPr>
            <p:ph type="body" idx="1"/>
          </p:nvPr>
        </p:nvSpPr>
        <p:spPr>
          <a:xfrm>
            <a:off x="2573780" y="6089310"/>
            <a:ext cx="7044439" cy="350645"/>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sz="1467" dirty="0"/>
              <a:t>https://youth.gov/collaboration-profiles/youth-substance-use/about-</a:t>
            </a:r>
            <a:r>
              <a:rPr lang="en" sz="1467" dirty="0" err="1"/>
              <a:t>youthbuild</a:t>
            </a:r>
            <a:r>
              <a:rPr lang="en" sz="1467" dirty="0"/>
              <a:t>-and-</a:t>
            </a:r>
            <a:r>
              <a:rPr lang="en" sz="1467" dirty="0" err="1"/>
              <a:t>sbirt</a:t>
            </a:r>
            <a:endParaRPr dirty="0"/>
          </a:p>
        </p:txBody>
      </p:sp>
      <p:pic>
        <p:nvPicPr>
          <p:cNvPr id="210" name="Google Shape;210;p32"/>
          <p:cNvPicPr preferRelativeResize="0"/>
          <p:nvPr/>
        </p:nvPicPr>
        <p:blipFill>
          <a:blip r:embed="rId5">
            <a:alphaModFix/>
          </a:blip>
          <a:stretch>
            <a:fillRect/>
          </a:stretch>
        </p:blipFill>
        <p:spPr>
          <a:xfrm>
            <a:off x="415600" y="1597785"/>
            <a:ext cx="11360800" cy="4331066"/>
          </a:xfrm>
          <a:prstGeom prst="rect">
            <a:avLst/>
          </a:prstGeom>
          <a:noFill/>
          <a:ln>
            <a:noFill/>
          </a:ln>
        </p:spPr>
      </p:pic>
      <p:pic>
        <p:nvPicPr>
          <p:cNvPr id="2" name="Recommendations for screening.m4a" descr="Recommendations for screening.m4a">
            <a:hlinkClick r:id="" action="ppaction://media"/>
            <a:extLst>
              <a:ext uri="{FF2B5EF4-FFF2-40B4-BE49-F238E27FC236}">
                <a16:creationId xmlns:a16="http://schemas.microsoft.com/office/drawing/2014/main" id="{D59C5080-07BF-694A-AB7F-05C84582F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4051" y="5602681"/>
            <a:ext cx="812800" cy="812800"/>
          </a:xfrm>
          <a:prstGeom prst="rect">
            <a:avLst/>
          </a:prstGeom>
        </p:spPr>
      </p:pic>
    </p:spTree>
    <p:extLst>
      <p:ext uri="{BB962C8B-B14F-4D97-AF65-F5344CB8AC3E}">
        <p14:creationId xmlns:p14="http://schemas.microsoft.com/office/powerpoint/2010/main" val="46084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94" name="Rectangle 93">
            <a:extLst>
              <a:ext uri="{FF2B5EF4-FFF2-40B4-BE49-F238E27FC236}">
                <a16:creationId xmlns:a16="http://schemas.microsoft.com/office/drawing/2014/main" id="{CF29F844-713A-4FCF-AAE0-F600375E78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96" name="Rectangle 95">
            <a:extLst>
              <a:ext uri="{FF2B5EF4-FFF2-40B4-BE49-F238E27FC236}">
                <a16:creationId xmlns:a16="http://schemas.microsoft.com/office/drawing/2014/main" id="{C75EC574-A302-4180-8E31-8B5448B8A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15" name="Google Shape;215;p33"/>
          <p:cNvSpPr txBox="1">
            <a:spLocks noGrp="1"/>
          </p:cNvSpPr>
          <p:nvPr>
            <p:ph type="title"/>
          </p:nvPr>
        </p:nvSpPr>
        <p:spPr>
          <a:xfrm>
            <a:off x="6414857" y="892220"/>
            <a:ext cx="4957553" cy="1645920"/>
          </a:xfrm>
          <a:prstGeom prst="rect">
            <a:avLst/>
          </a:prstGeom>
        </p:spPr>
        <p:txBody>
          <a:bodyPr spcFirstLastPara="1" vert="horz" lIns="91440" tIns="45720" rIns="91440" bIns="45720" rtlCol="0" anchor="ctr" anchorCtr="0">
            <a:noAutofit/>
          </a:bodyPr>
          <a:lstStyle/>
          <a:p>
            <a:pPr>
              <a:spcBef>
                <a:spcPct val="0"/>
              </a:spcBef>
              <a:buClr>
                <a:schemeClr val="dk1"/>
              </a:buClr>
              <a:buSzPts val="1100"/>
            </a:pPr>
            <a:r>
              <a:rPr lang="en-US" sz="3800" dirty="0"/>
              <a:t>Recommendations for Improving </a:t>
            </a:r>
          </a:p>
          <a:p>
            <a:pPr>
              <a:spcBef>
                <a:spcPct val="0"/>
              </a:spcBef>
              <a:buClr>
                <a:schemeClr val="dk1"/>
              </a:buClr>
              <a:buSzPts val="1100"/>
            </a:pPr>
            <a:r>
              <a:rPr lang="en-US" sz="3800" dirty="0"/>
              <a:t>Culturally Sensitive Care</a:t>
            </a:r>
          </a:p>
        </p:txBody>
      </p:sp>
      <p:sp>
        <p:nvSpPr>
          <p:cNvPr id="98" name="Rectangle 97">
            <a:extLst>
              <a:ext uri="{FF2B5EF4-FFF2-40B4-BE49-F238E27FC236}">
                <a16:creationId xmlns:a16="http://schemas.microsoft.com/office/drawing/2014/main" id="{0BBB6B01-5B73-410C-B70E-8CF2FA470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0" name="Rectangle 99">
            <a:extLst>
              <a:ext uri="{FF2B5EF4-FFF2-40B4-BE49-F238E27FC236}">
                <a16:creationId xmlns:a16="http://schemas.microsoft.com/office/drawing/2014/main" id="{8712F587-12D0-435C-8E3F-F44C36EE7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217" name="Google Shape;217;p33" descr="Building state capacity to better identify women with OUD during pregnancy and standardize care for mothers and NAS-affected infants through perinatal quality collaboratives (PQCs) "/>
          <p:cNvPicPr preferRelativeResize="0"/>
          <p:nvPr/>
        </p:nvPicPr>
        <p:blipFill>
          <a:blip r:embed="rId5"/>
          <a:stretch>
            <a:fillRect/>
          </a:stretch>
        </p:blipFill>
        <p:spPr>
          <a:xfrm>
            <a:off x="1205256" y="1230863"/>
            <a:ext cx="4414438" cy="4414438"/>
          </a:xfrm>
          <a:prstGeom prst="rect">
            <a:avLst/>
          </a:prstGeom>
          <a:noFill/>
        </p:spPr>
      </p:pic>
      <p:sp>
        <p:nvSpPr>
          <p:cNvPr id="216" name="Google Shape;216;p33"/>
          <p:cNvSpPr txBox="1">
            <a:spLocks noGrp="1"/>
          </p:cNvSpPr>
          <p:nvPr>
            <p:ph type="body" idx="1"/>
          </p:nvPr>
        </p:nvSpPr>
        <p:spPr>
          <a:xfrm>
            <a:off x="6450616" y="2816942"/>
            <a:ext cx="4711422" cy="3326238"/>
          </a:xfrm>
          <a:prstGeom prst="rect">
            <a:avLst/>
          </a:prstGeom>
        </p:spPr>
        <p:txBody>
          <a:bodyPr spcFirstLastPara="1" vert="horz" lIns="91440" tIns="45720" rIns="91440" bIns="45720" rtlCol="0" anchorCtr="0">
            <a:normAutofit/>
          </a:bodyPr>
          <a:lstStyle/>
          <a:p>
            <a:pPr indent="-182880">
              <a:spcAft>
                <a:spcPts val="600"/>
              </a:spcAft>
              <a:buFont typeface="Garamond" pitchFamily="18" charset="0"/>
              <a:buChar char="◦"/>
            </a:pPr>
            <a:r>
              <a:rPr lang="en-US" sz="2200" dirty="0"/>
              <a:t>Harm-Reduction Model</a:t>
            </a:r>
          </a:p>
          <a:p>
            <a:pPr indent="-182880">
              <a:spcAft>
                <a:spcPts val="600"/>
              </a:spcAft>
              <a:buFont typeface="Garamond" pitchFamily="18" charset="0"/>
              <a:buChar char="◦"/>
            </a:pPr>
            <a:endParaRPr lang="en-US" sz="2200" dirty="0"/>
          </a:p>
          <a:p>
            <a:pPr indent="-182880">
              <a:spcAft>
                <a:spcPts val="600"/>
              </a:spcAft>
              <a:buFont typeface="Garamond" pitchFamily="18" charset="0"/>
              <a:buChar char="◦"/>
            </a:pPr>
            <a:r>
              <a:rPr lang="en-US" sz="2200" dirty="0"/>
              <a:t>Universal Screenings</a:t>
            </a:r>
          </a:p>
          <a:p>
            <a:pPr marL="426705" indent="0">
              <a:spcAft>
                <a:spcPts val="600"/>
              </a:spcAft>
              <a:buNone/>
            </a:pPr>
            <a:endParaRPr lang="en-US" sz="2200" dirty="0"/>
          </a:p>
          <a:p>
            <a:pPr indent="-182880">
              <a:spcAft>
                <a:spcPts val="600"/>
              </a:spcAft>
              <a:buFont typeface="Garamond" pitchFamily="18" charset="0"/>
              <a:buChar char="◦"/>
            </a:pPr>
            <a:r>
              <a:rPr lang="en-US" sz="2200" dirty="0"/>
              <a:t>Addressing Stigma</a:t>
            </a:r>
          </a:p>
          <a:p>
            <a:pPr marL="426705" indent="0">
              <a:spcAft>
                <a:spcPts val="600"/>
              </a:spcAft>
              <a:buNone/>
            </a:pPr>
            <a:endParaRPr lang="en-US" sz="2200" dirty="0"/>
          </a:p>
          <a:p>
            <a:pPr indent="-182880">
              <a:spcAft>
                <a:spcPts val="600"/>
              </a:spcAft>
              <a:buFont typeface="Garamond" pitchFamily="18" charset="0"/>
              <a:buChar char="◦"/>
            </a:pPr>
            <a:r>
              <a:rPr lang="en-US" sz="2200" dirty="0"/>
              <a:t>Spreading Awareness and Education</a:t>
            </a:r>
          </a:p>
        </p:txBody>
      </p:sp>
      <p:pic>
        <p:nvPicPr>
          <p:cNvPr id="2" name="Recommendations culturally sensitive care.m4a" descr="Recommendations culturally sensitive care.m4a">
            <a:hlinkClick r:id="" action="ppaction://media"/>
            <a:extLst>
              <a:ext uri="{FF2B5EF4-FFF2-40B4-BE49-F238E27FC236}">
                <a16:creationId xmlns:a16="http://schemas.microsoft.com/office/drawing/2014/main" id="{78717C1C-F0A0-6746-A58E-35699EEE46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9013" y="5582905"/>
            <a:ext cx="812800" cy="812800"/>
          </a:xfrm>
          <a:prstGeom prst="rect">
            <a:avLst/>
          </a:prstGeom>
        </p:spPr>
      </p:pic>
    </p:spTree>
    <p:extLst>
      <p:ext uri="{BB962C8B-B14F-4D97-AF65-F5344CB8AC3E}">
        <p14:creationId xmlns:p14="http://schemas.microsoft.com/office/powerpoint/2010/main" val="350758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Shape 221"/>
        <p:cNvGrpSpPr/>
        <p:nvPr/>
      </p:nvGrpSpPr>
      <p:grpSpPr>
        <a:xfrm>
          <a:off x="0" y="0"/>
          <a:ext cx="0" cy="0"/>
          <a:chOff x="0" y="0"/>
          <a:chExt cx="0" cy="0"/>
        </a:xfrm>
      </p:grpSpPr>
      <p:sp>
        <p:nvSpPr>
          <p:cNvPr id="100" name="Rectangle 99">
            <a:extLst>
              <a:ext uri="{FF2B5EF4-FFF2-40B4-BE49-F238E27FC236}">
                <a16:creationId xmlns:a16="http://schemas.microsoft.com/office/drawing/2014/main" id="{07DA8E10-8D20-4557-A01C-BE57BA680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02" name="Rectangle 101">
            <a:extLst>
              <a:ext uri="{FF2B5EF4-FFF2-40B4-BE49-F238E27FC236}">
                <a16:creationId xmlns:a16="http://schemas.microsoft.com/office/drawing/2014/main" id="{A12898A6-467D-4DE5-8382-B8C194339C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104" name="Rectangle 103">
            <a:extLst>
              <a:ext uri="{FF2B5EF4-FFF2-40B4-BE49-F238E27FC236}">
                <a16:creationId xmlns:a16="http://schemas.microsoft.com/office/drawing/2014/main" id="{3E25BDA2-3F4D-4B38-90E7-989465ECDD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Rectangle 105">
            <a:extLst>
              <a:ext uri="{FF2B5EF4-FFF2-40B4-BE49-F238E27FC236}">
                <a16:creationId xmlns:a16="http://schemas.microsoft.com/office/drawing/2014/main" id="{F65EEA05-AD42-442F-B6C6-CB9FC28942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5">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8" name="Rectangle 107">
            <a:extLst>
              <a:ext uri="{FF2B5EF4-FFF2-40B4-BE49-F238E27FC236}">
                <a16:creationId xmlns:a16="http://schemas.microsoft.com/office/drawing/2014/main" id="{BC96869A-A70D-42F7-876F-605CB1718F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0" name="Rectangle 109">
            <a:extLst>
              <a:ext uri="{FF2B5EF4-FFF2-40B4-BE49-F238E27FC236}">
                <a16:creationId xmlns:a16="http://schemas.microsoft.com/office/drawing/2014/main" id="{6CD407CC-EF5C-486F-9A14-7F681F986D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22" name="Google Shape;222;p34"/>
          <p:cNvSpPr txBox="1">
            <a:spLocks noGrp="1"/>
          </p:cNvSpPr>
          <p:nvPr>
            <p:ph type="title"/>
          </p:nvPr>
        </p:nvSpPr>
        <p:spPr>
          <a:xfrm>
            <a:off x="7532835" y="1420706"/>
            <a:ext cx="3466540" cy="4016587"/>
          </a:xfrm>
          <a:prstGeom prst="rect">
            <a:avLst/>
          </a:prstGeom>
        </p:spPr>
        <p:txBody>
          <a:bodyPr spcFirstLastPara="1" vert="horz" lIns="91440" tIns="45720" rIns="91440" bIns="45720" rtlCol="0" anchor="ctr" anchorCtr="0">
            <a:normAutofit/>
          </a:bodyPr>
          <a:lstStyle/>
          <a:p>
            <a:pPr>
              <a:spcBef>
                <a:spcPct val="0"/>
              </a:spcBef>
            </a:pPr>
            <a:r>
              <a:rPr lang="en-US" sz="3600"/>
              <a:t>Online Resources</a:t>
            </a:r>
          </a:p>
        </p:txBody>
      </p:sp>
      <p:sp>
        <p:nvSpPr>
          <p:cNvPr id="223" name="Google Shape;223;p34"/>
          <p:cNvSpPr txBox="1">
            <a:spLocks noGrp="1"/>
          </p:cNvSpPr>
          <p:nvPr>
            <p:ph type="body" idx="1"/>
          </p:nvPr>
        </p:nvSpPr>
        <p:spPr>
          <a:xfrm>
            <a:off x="1440519" y="1420706"/>
            <a:ext cx="5053035" cy="4016587"/>
          </a:xfrm>
          <a:prstGeom prst="rect">
            <a:avLst/>
          </a:prstGeom>
        </p:spPr>
        <p:txBody>
          <a:bodyPr spcFirstLastPara="1" vert="horz" lIns="91440" tIns="45720" rIns="91440" bIns="45720" rtlCol="0" anchor="ctr" anchorCtr="0">
            <a:normAutofit fontScale="85000" lnSpcReduction="10000"/>
          </a:bodyPr>
          <a:lstStyle/>
          <a:p>
            <a:pPr>
              <a:lnSpc>
                <a:spcPct val="200000"/>
              </a:lnSpc>
            </a:pPr>
            <a:r>
              <a:rPr lang="en-US" dirty="0"/>
              <a:t>Find the LME-LMO for your county. They provide telephone screenings, triage, and referral to treatment: http://www.ncdhhs.gov/mhddsas/lmeonblue.htm</a:t>
            </a:r>
          </a:p>
          <a:p>
            <a:pPr>
              <a:lnSpc>
                <a:spcPct val="200000"/>
              </a:lnSpc>
            </a:pPr>
            <a:r>
              <a:rPr lang="en-US" dirty="0"/>
              <a:t>NC Perinatal Substance Use Specialist at the Alcohol Drug Council of NC: 1-800-688-4232</a:t>
            </a:r>
          </a:p>
          <a:p>
            <a:pPr>
              <a:lnSpc>
                <a:spcPct val="200000"/>
              </a:lnSpc>
            </a:pPr>
            <a:r>
              <a:rPr lang="en-US" dirty="0"/>
              <a:t>Filter needs including Labor and Delivery Hospital, Prenatal Care, Opioid Treatment, etc. to find what treatment options are available in the area: https://ncpoep.org/services </a:t>
            </a:r>
          </a:p>
          <a:p>
            <a:pPr marL="152396" indent="0">
              <a:buNone/>
            </a:pPr>
            <a:endParaRPr lang="en-US" dirty="0">
              <a:solidFill>
                <a:schemeClr val="tx1">
                  <a:lumMod val="75000"/>
                  <a:lumOff val="25000"/>
                </a:schemeClr>
              </a:solidFill>
            </a:endParaRPr>
          </a:p>
        </p:txBody>
      </p:sp>
      <p:cxnSp>
        <p:nvCxnSpPr>
          <p:cNvPr id="112" name="Straight Connector 111">
            <a:extLst>
              <a:ext uri="{FF2B5EF4-FFF2-40B4-BE49-F238E27FC236}">
                <a16:creationId xmlns:a16="http://schemas.microsoft.com/office/drawing/2014/main" id="{0DD76B5F-5BAA-48C6-9065-9AEF15D30B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Online resources.m4a" descr="Online resources.m4a">
            <a:hlinkClick r:id="" action="ppaction://media"/>
            <a:extLst>
              <a:ext uri="{FF2B5EF4-FFF2-40B4-BE49-F238E27FC236}">
                <a16:creationId xmlns:a16="http://schemas.microsoft.com/office/drawing/2014/main" id="{05DEA94F-85C5-2E4F-AE01-416728C8F0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59705" y="4631867"/>
            <a:ext cx="812800" cy="812800"/>
          </a:xfrm>
          <a:prstGeom prst="rect">
            <a:avLst/>
          </a:prstGeom>
        </p:spPr>
      </p:pic>
    </p:spTree>
    <p:extLst>
      <p:ext uri="{BB962C8B-B14F-4D97-AF65-F5344CB8AC3E}">
        <p14:creationId xmlns:p14="http://schemas.microsoft.com/office/powerpoint/2010/main" val="42445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Shape 227"/>
        <p:cNvGrpSpPr/>
        <p:nvPr/>
      </p:nvGrpSpPr>
      <p:grpSpPr>
        <a:xfrm>
          <a:off x="0" y="0"/>
          <a:ext cx="0" cy="0"/>
          <a:chOff x="0" y="0"/>
          <a:chExt cx="0" cy="0"/>
        </a:xfrm>
      </p:grpSpPr>
      <p:sp>
        <p:nvSpPr>
          <p:cNvPr id="231" name="Rectangle 105">
            <a:extLst>
              <a:ext uri="{FF2B5EF4-FFF2-40B4-BE49-F238E27FC236}">
                <a16:creationId xmlns:a16="http://schemas.microsoft.com/office/drawing/2014/main" id="{07DA8E10-8D20-4557-A01C-BE57BA680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32" name="Rectangle 107">
            <a:extLst>
              <a:ext uri="{FF2B5EF4-FFF2-40B4-BE49-F238E27FC236}">
                <a16:creationId xmlns:a16="http://schemas.microsoft.com/office/drawing/2014/main" id="{A12898A6-467D-4DE5-8382-B8C194339C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33" name="Rectangle 109">
            <a:extLst>
              <a:ext uri="{FF2B5EF4-FFF2-40B4-BE49-F238E27FC236}">
                <a16:creationId xmlns:a16="http://schemas.microsoft.com/office/drawing/2014/main" id="{3E25BDA2-3F4D-4B38-90E7-989465ECDD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4" name="Rectangle 111">
            <a:extLst>
              <a:ext uri="{FF2B5EF4-FFF2-40B4-BE49-F238E27FC236}">
                <a16:creationId xmlns:a16="http://schemas.microsoft.com/office/drawing/2014/main" id="{F65EEA05-AD42-442F-B6C6-CB9FC28942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5" name="Rectangle 113">
            <a:extLst>
              <a:ext uri="{FF2B5EF4-FFF2-40B4-BE49-F238E27FC236}">
                <a16:creationId xmlns:a16="http://schemas.microsoft.com/office/drawing/2014/main" id="{BC96869A-A70D-42F7-876F-605CB1718F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36" name="Rectangle 115">
            <a:extLst>
              <a:ext uri="{FF2B5EF4-FFF2-40B4-BE49-F238E27FC236}">
                <a16:creationId xmlns:a16="http://schemas.microsoft.com/office/drawing/2014/main" id="{6CD407CC-EF5C-486F-9A14-7F681F986D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28" name="Google Shape;228;p35"/>
          <p:cNvSpPr txBox="1">
            <a:spLocks noGrp="1"/>
          </p:cNvSpPr>
          <p:nvPr>
            <p:ph type="title"/>
          </p:nvPr>
        </p:nvSpPr>
        <p:spPr>
          <a:xfrm>
            <a:off x="7532835" y="1420706"/>
            <a:ext cx="3466540" cy="4016587"/>
          </a:xfrm>
          <a:prstGeom prst="rect">
            <a:avLst/>
          </a:prstGeom>
        </p:spPr>
        <p:txBody>
          <a:bodyPr spcFirstLastPara="1" vert="horz" lIns="91440" tIns="45720" rIns="91440" bIns="45720" rtlCol="0" anchor="ctr" anchorCtr="0">
            <a:normAutofit/>
          </a:bodyPr>
          <a:lstStyle/>
          <a:p>
            <a:pPr>
              <a:spcBef>
                <a:spcPct val="0"/>
              </a:spcBef>
            </a:pPr>
            <a:r>
              <a:rPr lang="en-US" sz="3600"/>
              <a:t>References</a:t>
            </a:r>
          </a:p>
        </p:txBody>
      </p:sp>
      <p:sp>
        <p:nvSpPr>
          <p:cNvPr id="229" name="Google Shape;229;p35"/>
          <p:cNvSpPr txBox="1">
            <a:spLocks noGrp="1"/>
          </p:cNvSpPr>
          <p:nvPr>
            <p:ph type="body" idx="1"/>
          </p:nvPr>
        </p:nvSpPr>
        <p:spPr>
          <a:xfrm>
            <a:off x="371855" y="1080684"/>
            <a:ext cx="6833875" cy="5539572"/>
          </a:xfrm>
          <a:prstGeom prst="rect">
            <a:avLst/>
          </a:prstGeom>
        </p:spPr>
        <p:txBody>
          <a:bodyPr spcFirstLastPara="1" vert="horz" lIns="91440" tIns="45720" rIns="91440" bIns="45720" rtlCol="0" anchor="ctr" anchorCtr="0">
            <a:normAutofit fontScale="77500" lnSpcReduction="20000"/>
          </a:bodyPr>
          <a:lstStyle/>
          <a:p>
            <a:pPr indent="-182880">
              <a:lnSpc>
                <a:spcPct val="200000"/>
              </a:lnSpc>
              <a:buFont typeface="Garamond" pitchFamily="18" charset="0"/>
              <a:buChar char="◦"/>
            </a:pPr>
            <a:r>
              <a:rPr lang="en-US" dirty="0">
                <a:solidFill>
                  <a:schemeClr val="tx1">
                    <a:lumMod val="75000"/>
                    <a:lumOff val="25000"/>
                  </a:schemeClr>
                </a:solidFill>
              </a:rPr>
              <a:t>Haight, S. C., Ko, J. Y., Tong, V. T., Bohm, M. K., &amp;amp; Callaghan, W. M. (2018). Opioid Use Disorder Documented at Delivery Hospitalization — United States, 1999–2014. MMWR. Morbidity and Mortality Weekly Report, 67(31), 845-849.</a:t>
            </a:r>
          </a:p>
          <a:p>
            <a:pPr indent="-182880">
              <a:lnSpc>
                <a:spcPct val="200000"/>
              </a:lnSpc>
              <a:buFont typeface="Garamond" pitchFamily="18" charset="0"/>
              <a:buChar char="◦"/>
            </a:pPr>
            <a:r>
              <a:rPr lang="en-US" dirty="0">
                <a:solidFill>
                  <a:schemeClr val="tx1">
                    <a:lumMod val="75000"/>
                    <a:lumOff val="25000"/>
                  </a:schemeClr>
                </a:solidFill>
              </a:rPr>
              <a:t>Johnson, E. (2019). Models of care for opioid dependent pregnant women. </a:t>
            </a:r>
            <a:r>
              <a:rPr lang="en-US" i="1" dirty="0">
                <a:solidFill>
                  <a:schemeClr val="tx1">
                    <a:lumMod val="75000"/>
                    <a:lumOff val="25000"/>
                  </a:schemeClr>
                </a:solidFill>
              </a:rPr>
              <a:t>Seminars in Perinatology, 43</a:t>
            </a:r>
            <a:r>
              <a:rPr lang="en-US" dirty="0">
                <a:solidFill>
                  <a:schemeClr val="tx1">
                    <a:lumMod val="75000"/>
                    <a:lumOff val="25000"/>
                  </a:schemeClr>
                </a:solidFill>
              </a:rPr>
              <a:t>(3), 132-140. </a:t>
            </a:r>
          </a:p>
          <a:p>
            <a:pPr indent="-182880">
              <a:lnSpc>
                <a:spcPct val="200000"/>
              </a:lnSpc>
              <a:buFont typeface="Garamond" pitchFamily="18" charset="0"/>
              <a:buChar char="◦"/>
            </a:pPr>
            <a:r>
              <a:rPr lang="en-US" dirty="0">
                <a:solidFill>
                  <a:schemeClr val="tx1">
                    <a:lumMod val="75000"/>
                    <a:lumOff val="25000"/>
                  </a:schemeClr>
                </a:solidFill>
              </a:rPr>
              <a:t>Kremer, M. E. &amp; Arora, K. S. (2015). Clinical, Ethical, and Legal Considerations in Pregnant Women With Opioid Abuse. </a:t>
            </a:r>
            <a:r>
              <a:rPr lang="en-US" i="1" dirty="0">
                <a:solidFill>
                  <a:schemeClr val="tx1">
                    <a:lumMod val="75000"/>
                    <a:lumOff val="25000"/>
                  </a:schemeClr>
                </a:solidFill>
              </a:rPr>
              <a:t>Obstetrics &amp; Gynecology, 126</a:t>
            </a:r>
            <a:r>
              <a:rPr lang="en-US" dirty="0">
                <a:solidFill>
                  <a:schemeClr val="tx1">
                    <a:lumMod val="75000"/>
                    <a:lumOff val="25000"/>
                  </a:schemeClr>
                </a:solidFill>
              </a:rPr>
              <a:t>(3), 474–478. </a:t>
            </a:r>
            <a:r>
              <a:rPr lang="en-US" dirty="0" err="1">
                <a:solidFill>
                  <a:schemeClr val="tx1">
                    <a:lumMod val="75000"/>
                    <a:lumOff val="25000"/>
                  </a:schemeClr>
                </a:solidFill>
              </a:rPr>
              <a:t>doi</a:t>
            </a:r>
            <a:r>
              <a:rPr lang="en-US" dirty="0">
                <a:solidFill>
                  <a:schemeClr val="tx1">
                    <a:lumMod val="75000"/>
                    <a:lumOff val="25000"/>
                  </a:schemeClr>
                </a:solidFill>
              </a:rPr>
              <a:t>: 10.1097/AOG.0000000000000991.</a:t>
            </a:r>
          </a:p>
          <a:p>
            <a:pPr indent="-182880">
              <a:lnSpc>
                <a:spcPct val="200000"/>
              </a:lnSpc>
              <a:buFont typeface="Garamond" pitchFamily="18" charset="0"/>
              <a:buChar char="◦"/>
            </a:pPr>
            <a:r>
              <a:rPr lang="en-US" dirty="0">
                <a:solidFill>
                  <a:schemeClr val="tx1">
                    <a:lumMod val="75000"/>
                    <a:lumOff val="25000"/>
                  </a:schemeClr>
                </a:solidFill>
              </a:rPr>
              <a:t>Saunders, J. B., </a:t>
            </a:r>
            <a:r>
              <a:rPr lang="en-US" dirty="0" err="1">
                <a:solidFill>
                  <a:schemeClr val="tx1">
                    <a:lumMod val="75000"/>
                    <a:lumOff val="25000"/>
                  </a:schemeClr>
                </a:solidFill>
              </a:rPr>
              <a:t>Jarlenski</a:t>
            </a:r>
            <a:r>
              <a:rPr lang="en-US" dirty="0">
                <a:solidFill>
                  <a:schemeClr val="tx1">
                    <a:lumMod val="75000"/>
                    <a:lumOff val="25000"/>
                  </a:schemeClr>
                </a:solidFill>
              </a:rPr>
              <a:t> M. P., Levy, R., &amp; </a:t>
            </a:r>
            <a:r>
              <a:rPr lang="en-US" dirty="0" err="1">
                <a:solidFill>
                  <a:schemeClr val="tx1">
                    <a:lumMod val="75000"/>
                    <a:lumOff val="25000"/>
                  </a:schemeClr>
                </a:solidFill>
              </a:rPr>
              <a:t>Kozhimannil</a:t>
            </a:r>
            <a:r>
              <a:rPr lang="en-US" dirty="0">
                <a:solidFill>
                  <a:schemeClr val="tx1">
                    <a:lumMod val="75000"/>
                    <a:lumOff val="25000"/>
                  </a:schemeClr>
                </a:solidFill>
              </a:rPr>
              <a:t>, K. B. (2018). Federal and state policy efforts to address maternal opioid misuse: Gaps and challenges. </a:t>
            </a:r>
            <a:r>
              <a:rPr lang="en-US" i="1" dirty="0">
                <a:solidFill>
                  <a:schemeClr val="tx1">
                    <a:lumMod val="75000"/>
                    <a:lumOff val="25000"/>
                  </a:schemeClr>
                </a:solidFill>
              </a:rPr>
              <a:t>Women’s Health Issues, 28</a:t>
            </a:r>
            <a:r>
              <a:rPr lang="en-US" dirty="0">
                <a:solidFill>
                  <a:schemeClr val="tx1">
                    <a:lumMod val="75000"/>
                    <a:lumOff val="25000"/>
                  </a:schemeClr>
                </a:solidFill>
              </a:rPr>
              <a:t>(2), 130-136.</a:t>
            </a:r>
          </a:p>
          <a:p>
            <a:pPr indent="-182880">
              <a:lnSpc>
                <a:spcPct val="200000"/>
              </a:lnSpc>
              <a:buFont typeface="Garamond" pitchFamily="18" charset="0"/>
              <a:buChar char="◦"/>
            </a:pPr>
            <a:r>
              <a:rPr lang="en-US" dirty="0">
                <a:solidFill>
                  <a:schemeClr val="tx1">
                    <a:lumMod val="75000"/>
                    <a:lumOff val="25000"/>
                  </a:schemeClr>
                </a:solidFill>
              </a:rPr>
              <a:t>Winkelman, T. N. A., </a:t>
            </a:r>
            <a:r>
              <a:rPr lang="en-US" dirty="0" err="1">
                <a:solidFill>
                  <a:schemeClr val="tx1">
                    <a:lumMod val="75000"/>
                    <a:lumOff val="25000"/>
                  </a:schemeClr>
                </a:solidFill>
              </a:rPr>
              <a:t>Villapiano</a:t>
            </a:r>
            <a:r>
              <a:rPr lang="en-US" dirty="0">
                <a:solidFill>
                  <a:schemeClr val="tx1">
                    <a:lumMod val="75000"/>
                    <a:lumOff val="25000"/>
                  </a:schemeClr>
                </a:solidFill>
              </a:rPr>
              <a:t>, N., </a:t>
            </a:r>
            <a:r>
              <a:rPr lang="en-US" dirty="0" err="1">
                <a:solidFill>
                  <a:schemeClr val="tx1">
                    <a:lumMod val="75000"/>
                    <a:lumOff val="25000"/>
                  </a:schemeClr>
                </a:solidFill>
              </a:rPr>
              <a:t>Kozhimannil</a:t>
            </a:r>
            <a:r>
              <a:rPr lang="en-US" dirty="0">
                <a:solidFill>
                  <a:schemeClr val="tx1">
                    <a:lumMod val="75000"/>
                    <a:lumOff val="25000"/>
                  </a:schemeClr>
                </a:solidFill>
              </a:rPr>
              <a:t> K. B., Davis, M. M., &amp; Patrick, S. W., (2018). Incidence and costs of neonatal abstinence syndrome among infants with Medicaid: 2004-2014. </a:t>
            </a:r>
            <a:r>
              <a:rPr lang="en-US" i="1" dirty="0">
                <a:solidFill>
                  <a:schemeClr val="tx1">
                    <a:lumMod val="75000"/>
                    <a:lumOff val="25000"/>
                  </a:schemeClr>
                </a:solidFill>
              </a:rPr>
              <a:t>Pediatrics, 141</a:t>
            </a:r>
            <a:r>
              <a:rPr lang="en-US" dirty="0">
                <a:solidFill>
                  <a:schemeClr val="tx1">
                    <a:lumMod val="75000"/>
                    <a:lumOff val="25000"/>
                  </a:schemeClr>
                </a:solidFill>
              </a:rPr>
              <a:t>(4),. </a:t>
            </a:r>
            <a:r>
              <a:rPr lang="en-US" dirty="0" err="1">
                <a:solidFill>
                  <a:schemeClr val="tx1">
                    <a:lumMod val="75000"/>
                    <a:lumOff val="25000"/>
                  </a:schemeClr>
                </a:solidFill>
              </a:rPr>
              <a:t>doi</a:t>
            </a:r>
            <a:r>
              <a:rPr lang="en-US" dirty="0">
                <a:solidFill>
                  <a:schemeClr val="tx1">
                    <a:lumMod val="75000"/>
                    <a:lumOff val="25000"/>
                  </a:schemeClr>
                </a:solidFill>
              </a:rPr>
              <a:t>: 10.1542/peds.2017-3520. </a:t>
            </a:r>
          </a:p>
          <a:p>
            <a:pPr indent="-182880">
              <a:lnSpc>
                <a:spcPct val="200000"/>
              </a:lnSpc>
              <a:buFont typeface="Garamond" pitchFamily="18" charset="0"/>
              <a:buChar char="◦"/>
            </a:pPr>
            <a:endParaRPr lang="en-US" sz="1600" dirty="0">
              <a:solidFill>
                <a:schemeClr val="tx1">
                  <a:lumMod val="75000"/>
                  <a:lumOff val="25000"/>
                </a:schemeClr>
              </a:solidFill>
            </a:endParaRPr>
          </a:p>
          <a:p>
            <a:pPr marL="0" indent="-182880">
              <a:lnSpc>
                <a:spcPct val="90000"/>
              </a:lnSpc>
              <a:spcBef>
                <a:spcPts val="1600"/>
              </a:spcBef>
              <a:spcAft>
                <a:spcPts val="1600"/>
              </a:spcAft>
              <a:buFont typeface="Garamond" pitchFamily="18" charset="0"/>
              <a:buChar char="◦"/>
            </a:pPr>
            <a:endParaRPr lang="en-US" sz="1500" dirty="0">
              <a:solidFill>
                <a:schemeClr val="tx1">
                  <a:lumMod val="75000"/>
                  <a:lumOff val="25000"/>
                </a:schemeClr>
              </a:solidFill>
            </a:endParaRPr>
          </a:p>
        </p:txBody>
      </p:sp>
      <p:cxnSp>
        <p:nvCxnSpPr>
          <p:cNvPr id="118" name="Straight Connector 117">
            <a:extLst>
              <a:ext uri="{FF2B5EF4-FFF2-40B4-BE49-F238E27FC236}">
                <a16:creationId xmlns:a16="http://schemas.microsoft.com/office/drawing/2014/main" id="{0DD76B5F-5BAA-48C6-9065-9AEF15D30B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405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Shape 227"/>
        <p:cNvGrpSpPr/>
        <p:nvPr/>
      </p:nvGrpSpPr>
      <p:grpSpPr>
        <a:xfrm>
          <a:off x="0" y="0"/>
          <a:ext cx="0" cy="0"/>
          <a:chOff x="0" y="0"/>
          <a:chExt cx="0" cy="0"/>
        </a:xfrm>
      </p:grpSpPr>
      <p:sp>
        <p:nvSpPr>
          <p:cNvPr id="106" name="Rectangle 105">
            <a:extLst>
              <a:ext uri="{FF2B5EF4-FFF2-40B4-BE49-F238E27FC236}">
                <a16:creationId xmlns:a16="http://schemas.microsoft.com/office/drawing/2014/main" id="{07DA8E10-8D20-4557-A01C-BE57BA680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08" name="Rectangle 107">
            <a:extLst>
              <a:ext uri="{FF2B5EF4-FFF2-40B4-BE49-F238E27FC236}">
                <a16:creationId xmlns:a16="http://schemas.microsoft.com/office/drawing/2014/main" id="{A12898A6-467D-4DE5-8382-B8C194339C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110" name="Rectangle 109">
            <a:extLst>
              <a:ext uri="{FF2B5EF4-FFF2-40B4-BE49-F238E27FC236}">
                <a16:creationId xmlns:a16="http://schemas.microsoft.com/office/drawing/2014/main" id="{3E25BDA2-3F4D-4B38-90E7-989465ECDD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Rectangle 111">
            <a:extLst>
              <a:ext uri="{FF2B5EF4-FFF2-40B4-BE49-F238E27FC236}">
                <a16:creationId xmlns:a16="http://schemas.microsoft.com/office/drawing/2014/main" id="{F65EEA05-AD42-442F-B6C6-CB9FC28942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Rectangle 113">
            <a:extLst>
              <a:ext uri="{FF2B5EF4-FFF2-40B4-BE49-F238E27FC236}">
                <a16:creationId xmlns:a16="http://schemas.microsoft.com/office/drawing/2014/main" id="{BC96869A-A70D-42F7-876F-605CB1718F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6" name="Rectangle 115">
            <a:extLst>
              <a:ext uri="{FF2B5EF4-FFF2-40B4-BE49-F238E27FC236}">
                <a16:creationId xmlns:a16="http://schemas.microsoft.com/office/drawing/2014/main" id="{6CD407CC-EF5C-486F-9A14-7F681F986D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28" name="Google Shape;228;p35"/>
          <p:cNvSpPr txBox="1">
            <a:spLocks noGrp="1"/>
          </p:cNvSpPr>
          <p:nvPr>
            <p:ph type="title"/>
          </p:nvPr>
        </p:nvSpPr>
        <p:spPr>
          <a:xfrm>
            <a:off x="7697775" y="1420706"/>
            <a:ext cx="3301600" cy="4016587"/>
          </a:xfrm>
          <a:prstGeom prst="rect">
            <a:avLst/>
          </a:prstGeom>
        </p:spPr>
        <p:txBody>
          <a:bodyPr spcFirstLastPara="1" vert="horz" lIns="91440" tIns="45720" rIns="91440" bIns="45720" rtlCol="0" anchor="ctr" anchorCtr="0">
            <a:normAutofit/>
          </a:bodyPr>
          <a:lstStyle/>
          <a:p>
            <a:pPr>
              <a:spcBef>
                <a:spcPct val="0"/>
              </a:spcBef>
            </a:pPr>
            <a:r>
              <a:rPr lang="en-US" sz="3600" dirty="0"/>
              <a:t>References</a:t>
            </a:r>
          </a:p>
        </p:txBody>
      </p:sp>
      <p:sp>
        <p:nvSpPr>
          <p:cNvPr id="229" name="Google Shape;229;p35"/>
          <p:cNvSpPr txBox="1">
            <a:spLocks noGrp="1"/>
          </p:cNvSpPr>
          <p:nvPr>
            <p:ph type="body" idx="1"/>
          </p:nvPr>
        </p:nvSpPr>
        <p:spPr>
          <a:xfrm>
            <a:off x="797052" y="985652"/>
            <a:ext cx="6408680" cy="5497444"/>
          </a:xfrm>
          <a:prstGeom prst="rect">
            <a:avLst/>
          </a:prstGeom>
        </p:spPr>
        <p:txBody>
          <a:bodyPr spcFirstLastPara="1" vert="horz" lIns="91440" tIns="45720" rIns="91440" bIns="45720" rtlCol="0" anchor="ctr" anchorCtr="0">
            <a:normAutofit fontScale="77500" lnSpcReduction="20000"/>
          </a:bodyPr>
          <a:lstStyle/>
          <a:p>
            <a:pPr marL="285750" indent="-182880">
              <a:lnSpc>
                <a:spcPct val="200000"/>
              </a:lnSpc>
              <a:buFont typeface="Garamond" pitchFamily="18" charset="0"/>
              <a:buChar char="◦"/>
            </a:pPr>
            <a:r>
              <a:rPr lang="en-US" dirty="0">
                <a:solidFill>
                  <a:schemeClr val="tx1">
                    <a:lumMod val="75000"/>
                    <a:lumOff val="25000"/>
                  </a:schemeClr>
                </a:solidFill>
              </a:rPr>
              <a:t>The American College of Obstetricians and Gynecologists: https://</a:t>
            </a:r>
            <a:r>
              <a:rPr lang="en-US" dirty="0" err="1">
                <a:solidFill>
                  <a:schemeClr val="tx1">
                    <a:lumMod val="75000"/>
                    <a:lumOff val="25000"/>
                  </a:schemeClr>
                </a:solidFill>
              </a:rPr>
              <a:t>www.acog.org</a:t>
            </a:r>
            <a:r>
              <a:rPr lang="en-US" dirty="0">
                <a:solidFill>
                  <a:schemeClr val="tx1">
                    <a:lumMod val="75000"/>
                    <a:lumOff val="25000"/>
                  </a:schemeClr>
                </a:solidFill>
              </a:rPr>
              <a:t>/clinical/clinical-guidance/committee-opinion/articles/2017/08/opioid-use-and-opioid-use-disorder-in-pregnancy </a:t>
            </a:r>
          </a:p>
          <a:p>
            <a:pPr marL="285750" indent="-182880">
              <a:lnSpc>
                <a:spcPct val="200000"/>
              </a:lnSpc>
              <a:buFont typeface="Garamond" pitchFamily="18" charset="0"/>
              <a:buChar char="◦"/>
            </a:pPr>
            <a:r>
              <a:rPr lang="en-US" dirty="0">
                <a:solidFill>
                  <a:schemeClr val="tx1">
                    <a:lumMod val="75000"/>
                    <a:lumOff val="25000"/>
                  </a:schemeClr>
                </a:solidFill>
              </a:rPr>
              <a:t>American Society of Addiction Medicine: </a:t>
            </a:r>
            <a:r>
              <a:rPr lang="en-US" dirty="0">
                <a:solidFill>
                  <a:schemeClr val="tx1">
                    <a:lumMod val="75000"/>
                    <a:lumOff val="25000"/>
                  </a:schemeClr>
                </a:solidFill>
                <a:hlinkClick r:id="rId4"/>
              </a:rPr>
              <a:t>https://www.asam.org/asam-criteria/level-of-care-certification</a:t>
            </a:r>
            <a:r>
              <a:rPr lang="en-US" dirty="0">
                <a:solidFill>
                  <a:schemeClr val="tx1">
                    <a:lumMod val="75000"/>
                    <a:lumOff val="25000"/>
                  </a:schemeClr>
                </a:solidFill>
              </a:rPr>
              <a:t>; </a:t>
            </a:r>
            <a:r>
              <a:rPr lang="en-US" dirty="0">
                <a:hlinkClick r:id="rId5"/>
              </a:rPr>
              <a:t>https://www.asamcontinuum.org/knowledgebase/what-are-the-asam-levels-of-care/</a:t>
            </a:r>
            <a:r>
              <a:rPr lang="en-US" dirty="0"/>
              <a:t>; </a:t>
            </a:r>
            <a:r>
              <a:rPr lang="en-US" dirty="0">
                <a:hlinkClick r:id="rId6"/>
              </a:rPr>
              <a:t>https://www.asam.org/advocacy/find-a-policy-statement/view-policy-statement/public-policy-statements/2017/01/19/substance-use-misuse-and-use-disorders-during-and-following-pregnancy-with-an-emphasis-on-opioids</a:t>
            </a:r>
            <a:r>
              <a:rPr lang="en-US" dirty="0"/>
              <a:t> </a:t>
            </a:r>
          </a:p>
          <a:p>
            <a:pPr marL="285750" indent="-182880">
              <a:lnSpc>
                <a:spcPct val="200000"/>
              </a:lnSpc>
              <a:buFont typeface="Garamond" pitchFamily="18" charset="0"/>
              <a:buChar char="◦"/>
            </a:pPr>
            <a:r>
              <a:rPr lang="en-US" dirty="0">
                <a:solidFill>
                  <a:schemeClr val="tx1">
                    <a:lumMod val="75000"/>
                    <a:lumOff val="25000"/>
                  </a:schemeClr>
                </a:solidFill>
              </a:rPr>
              <a:t>Centers for Disease Control and Prevention: </a:t>
            </a:r>
            <a:r>
              <a:rPr lang="en-US" dirty="0">
                <a:hlinkClick r:id="rId7"/>
              </a:rPr>
              <a:t>https://www.cdc.gov/pregnancy/opioids/basics.html</a:t>
            </a:r>
            <a:endParaRPr lang="en-US" dirty="0"/>
          </a:p>
          <a:p>
            <a:pPr marL="285750" indent="-182880">
              <a:lnSpc>
                <a:spcPct val="200000"/>
              </a:lnSpc>
              <a:buFont typeface="Garamond" pitchFamily="18" charset="0"/>
              <a:buChar char="◦"/>
            </a:pPr>
            <a:r>
              <a:rPr lang="en-US" dirty="0">
                <a:solidFill>
                  <a:schemeClr val="tx1">
                    <a:lumMod val="75000"/>
                    <a:lumOff val="25000"/>
                  </a:schemeClr>
                </a:solidFill>
              </a:rPr>
              <a:t>Harvard Medical School: https://</a:t>
            </a:r>
            <a:r>
              <a:rPr lang="en-US" dirty="0" err="1">
                <a:solidFill>
                  <a:schemeClr val="tx1">
                    <a:lumMod val="75000"/>
                    <a:lumOff val="25000"/>
                  </a:schemeClr>
                </a:solidFill>
              </a:rPr>
              <a:t>leanforward.hms.harvard.edu</a:t>
            </a:r>
            <a:r>
              <a:rPr lang="en-US" dirty="0">
                <a:solidFill>
                  <a:schemeClr val="tx1">
                    <a:lumMod val="75000"/>
                    <a:lumOff val="25000"/>
                  </a:schemeClr>
                </a:solidFill>
              </a:rPr>
              <a:t>/2019/03/21/dispelling-common-myths-about-opioid-use-disorder-in-pregnancy/</a:t>
            </a:r>
          </a:p>
          <a:p>
            <a:pPr marL="0" indent="-182880">
              <a:lnSpc>
                <a:spcPct val="90000"/>
              </a:lnSpc>
              <a:spcBef>
                <a:spcPts val="1600"/>
              </a:spcBef>
              <a:spcAft>
                <a:spcPts val="1600"/>
              </a:spcAft>
              <a:buFont typeface="Garamond" pitchFamily="18" charset="0"/>
              <a:buChar char="◦"/>
            </a:pPr>
            <a:endParaRPr lang="en-US" sz="1700" dirty="0">
              <a:solidFill>
                <a:schemeClr val="tx1">
                  <a:lumMod val="75000"/>
                  <a:lumOff val="25000"/>
                </a:schemeClr>
              </a:solidFill>
            </a:endParaRPr>
          </a:p>
        </p:txBody>
      </p:sp>
      <p:cxnSp>
        <p:nvCxnSpPr>
          <p:cNvPr id="118" name="Straight Connector 117">
            <a:extLst>
              <a:ext uri="{FF2B5EF4-FFF2-40B4-BE49-F238E27FC236}">
                <a16:creationId xmlns:a16="http://schemas.microsoft.com/office/drawing/2014/main" id="{0DD76B5F-5BAA-48C6-9065-9AEF15D30B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9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Shape 227"/>
        <p:cNvGrpSpPr/>
        <p:nvPr/>
      </p:nvGrpSpPr>
      <p:grpSpPr>
        <a:xfrm>
          <a:off x="0" y="0"/>
          <a:ext cx="0" cy="0"/>
          <a:chOff x="0" y="0"/>
          <a:chExt cx="0" cy="0"/>
        </a:xfrm>
      </p:grpSpPr>
      <p:sp>
        <p:nvSpPr>
          <p:cNvPr id="106" name="Rectangle 105">
            <a:extLst>
              <a:ext uri="{FF2B5EF4-FFF2-40B4-BE49-F238E27FC236}">
                <a16:creationId xmlns:a16="http://schemas.microsoft.com/office/drawing/2014/main" id="{07DA8E10-8D20-4557-A01C-BE57BA680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08" name="Rectangle 107">
            <a:extLst>
              <a:ext uri="{FF2B5EF4-FFF2-40B4-BE49-F238E27FC236}">
                <a16:creationId xmlns:a16="http://schemas.microsoft.com/office/drawing/2014/main" id="{A12898A6-467D-4DE5-8382-B8C194339C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110" name="Rectangle 109">
            <a:extLst>
              <a:ext uri="{FF2B5EF4-FFF2-40B4-BE49-F238E27FC236}">
                <a16:creationId xmlns:a16="http://schemas.microsoft.com/office/drawing/2014/main" id="{3E25BDA2-3F4D-4B38-90E7-989465ECDD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Rectangle 111">
            <a:extLst>
              <a:ext uri="{FF2B5EF4-FFF2-40B4-BE49-F238E27FC236}">
                <a16:creationId xmlns:a16="http://schemas.microsoft.com/office/drawing/2014/main" id="{F65EEA05-AD42-442F-B6C6-CB9FC28942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Rectangle 113">
            <a:extLst>
              <a:ext uri="{FF2B5EF4-FFF2-40B4-BE49-F238E27FC236}">
                <a16:creationId xmlns:a16="http://schemas.microsoft.com/office/drawing/2014/main" id="{BC96869A-A70D-42F7-876F-605CB1718F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6" name="Rectangle 115">
            <a:extLst>
              <a:ext uri="{FF2B5EF4-FFF2-40B4-BE49-F238E27FC236}">
                <a16:creationId xmlns:a16="http://schemas.microsoft.com/office/drawing/2014/main" id="{6CD407CC-EF5C-486F-9A14-7F681F986D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28" name="Google Shape;228;p35"/>
          <p:cNvSpPr txBox="1">
            <a:spLocks noGrp="1"/>
          </p:cNvSpPr>
          <p:nvPr>
            <p:ph type="title"/>
          </p:nvPr>
        </p:nvSpPr>
        <p:spPr>
          <a:xfrm>
            <a:off x="7697775" y="1420706"/>
            <a:ext cx="3301600" cy="4016587"/>
          </a:xfrm>
          <a:prstGeom prst="rect">
            <a:avLst/>
          </a:prstGeom>
        </p:spPr>
        <p:txBody>
          <a:bodyPr spcFirstLastPara="1" vert="horz" lIns="91440" tIns="45720" rIns="91440" bIns="45720" rtlCol="0" anchor="ctr" anchorCtr="0">
            <a:normAutofit/>
          </a:bodyPr>
          <a:lstStyle/>
          <a:p>
            <a:pPr>
              <a:spcBef>
                <a:spcPct val="0"/>
              </a:spcBef>
            </a:pPr>
            <a:r>
              <a:rPr lang="en-US" sz="3600" dirty="0"/>
              <a:t>References</a:t>
            </a:r>
          </a:p>
        </p:txBody>
      </p:sp>
      <p:sp>
        <p:nvSpPr>
          <p:cNvPr id="229" name="Google Shape;229;p35"/>
          <p:cNvSpPr txBox="1">
            <a:spLocks noGrp="1"/>
          </p:cNvSpPr>
          <p:nvPr>
            <p:ph type="body" idx="1"/>
          </p:nvPr>
        </p:nvSpPr>
        <p:spPr>
          <a:xfrm>
            <a:off x="797051" y="884903"/>
            <a:ext cx="6408680" cy="5195857"/>
          </a:xfrm>
          <a:prstGeom prst="rect">
            <a:avLst/>
          </a:prstGeom>
        </p:spPr>
        <p:txBody>
          <a:bodyPr spcFirstLastPara="1" vert="horz" lIns="91440" tIns="45720" rIns="91440" bIns="45720" rtlCol="0" anchor="ctr" anchorCtr="0">
            <a:normAutofit/>
          </a:bodyPr>
          <a:lstStyle/>
          <a:p>
            <a:pPr marL="285750" indent="-182880">
              <a:lnSpc>
                <a:spcPct val="200000"/>
              </a:lnSpc>
              <a:buFont typeface="Garamond" pitchFamily="18" charset="0"/>
              <a:buChar char="◦"/>
            </a:pPr>
            <a:r>
              <a:rPr lang="en-US" sz="1400" dirty="0">
                <a:solidFill>
                  <a:schemeClr val="tx1">
                    <a:lumMod val="75000"/>
                    <a:lumOff val="25000"/>
                  </a:schemeClr>
                </a:solidFill>
              </a:rPr>
              <a:t>National Institute on Drug Abuse: https://www.drugabuse.gov/publications/</a:t>
            </a:r>
            <a:r>
              <a:rPr lang="en-US" sz="1400" dirty="0" err="1">
                <a:solidFill>
                  <a:schemeClr val="tx1">
                    <a:lumMod val="75000"/>
                    <a:lumOff val="25000"/>
                  </a:schemeClr>
                </a:solidFill>
              </a:rPr>
              <a:t>drugfacts</a:t>
            </a:r>
            <a:r>
              <a:rPr lang="en-US" sz="1400" dirty="0">
                <a:solidFill>
                  <a:schemeClr val="tx1">
                    <a:lumMod val="75000"/>
                    <a:lumOff val="25000"/>
                  </a:schemeClr>
                </a:solidFill>
              </a:rPr>
              <a:t>/substance-use-in-women</a:t>
            </a:r>
          </a:p>
          <a:p>
            <a:pPr marL="285750" indent="-182880">
              <a:lnSpc>
                <a:spcPct val="200000"/>
              </a:lnSpc>
              <a:buFont typeface="Garamond" pitchFamily="18" charset="0"/>
              <a:buChar char="◦"/>
            </a:pPr>
            <a:r>
              <a:rPr lang="en-US" sz="1400" dirty="0">
                <a:solidFill>
                  <a:schemeClr val="tx1">
                    <a:lumMod val="75000"/>
                    <a:lumOff val="25000"/>
                  </a:schemeClr>
                </a:solidFill>
                <a:sym typeface="Verdana"/>
              </a:rPr>
              <a:t>Substance Abuse and Mental Health Services </a:t>
            </a:r>
            <a:r>
              <a:rPr lang="en-US" sz="1400" dirty="0" err="1">
                <a:solidFill>
                  <a:schemeClr val="tx1">
                    <a:lumMod val="75000"/>
                    <a:lumOff val="25000"/>
                  </a:schemeClr>
                </a:solidFill>
                <a:sym typeface="Verdana"/>
              </a:rPr>
              <a:t>Adminstration</a:t>
            </a:r>
            <a:r>
              <a:rPr lang="en-US" sz="1400" dirty="0">
                <a:solidFill>
                  <a:schemeClr val="tx1">
                    <a:lumMod val="75000"/>
                    <a:lumOff val="25000"/>
                  </a:schemeClr>
                </a:solidFill>
                <a:sym typeface="Verdana"/>
              </a:rPr>
              <a:t>: https://</a:t>
            </a:r>
            <a:r>
              <a:rPr lang="en-US" sz="1400" dirty="0" err="1">
                <a:solidFill>
                  <a:schemeClr val="tx1">
                    <a:lumMod val="75000"/>
                    <a:lumOff val="25000"/>
                  </a:schemeClr>
                </a:solidFill>
                <a:sym typeface="Verdana"/>
              </a:rPr>
              <a:t>www.samhsa.gov</a:t>
            </a:r>
            <a:r>
              <a:rPr lang="en-US" sz="1400" dirty="0">
                <a:solidFill>
                  <a:schemeClr val="tx1">
                    <a:lumMod val="75000"/>
                    <a:lumOff val="25000"/>
                  </a:schemeClr>
                </a:solidFill>
                <a:sym typeface="Verdana"/>
              </a:rPr>
              <a:t>/data/sites/default/files/NSDUH-DetTabs-2016/NSDUH-DetTabs-2016.pdf</a:t>
            </a:r>
          </a:p>
          <a:p>
            <a:pPr marL="285750" indent="-182880">
              <a:lnSpc>
                <a:spcPct val="200000"/>
              </a:lnSpc>
              <a:buFont typeface="Garamond" pitchFamily="18" charset="0"/>
              <a:buChar char="◦"/>
            </a:pPr>
            <a:r>
              <a:rPr lang="en-US" sz="1400" dirty="0">
                <a:solidFill>
                  <a:schemeClr val="tx1">
                    <a:lumMod val="75000"/>
                    <a:lumOff val="25000"/>
                  </a:schemeClr>
                </a:solidFill>
              </a:rPr>
              <a:t>National Academy for State Health Policy: </a:t>
            </a:r>
            <a:r>
              <a:rPr lang="en-US" sz="1400" dirty="0">
                <a:solidFill>
                  <a:schemeClr val="tx1">
                    <a:lumMod val="75000"/>
                    <a:lumOff val="25000"/>
                  </a:schemeClr>
                </a:solidFill>
                <a:hlinkClick r:id="rId4"/>
              </a:rPr>
              <a:t>https://nashp.org/wp-content/uploads/2018/10/NOSLO-Opioids-and-Women-Final.pdf</a:t>
            </a:r>
            <a:endParaRPr lang="en-US" sz="1400" dirty="0">
              <a:solidFill>
                <a:schemeClr val="tx1">
                  <a:lumMod val="75000"/>
                  <a:lumOff val="25000"/>
                </a:schemeClr>
              </a:solidFill>
            </a:endParaRPr>
          </a:p>
          <a:p>
            <a:pPr marL="285750" indent="-182880">
              <a:lnSpc>
                <a:spcPct val="200000"/>
              </a:lnSpc>
              <a:buFont typeface="Garamond" pitchFamily="18" charset="0"/>
              <a:buChar char="◦"/>
            </a:pPr>
            <a:r>
              <a:rPr lang="en-US" sz="1400" dirty="0">
                <a:solidFill>
                  <a:schemeClr val="tx1">
                    <a:lumMod val="75000"/>
                    <a:lumOff val="25000"/>
                  </a:schemeClr>
                </a:solidFill>
              </a:rPr>
              <a:t>UNC Department of Obstetrics &amp; Gynecology: </a:t>
            </a:r>
            <a:r>
              <a:rPr lang="en-US" sz="1400" dirty="0">
                <a:hlinkClick r:id="rId5"/>
              </a:rPr>
              <a:t>https://www.med.unc.edu/obgyn/treating-women-with-opioid-use-disorders-during-pregnancy-requires-integrated-collaborative-care/</a:t>
            </a:r>
            <a:r>
              <a:rPr lang="en-US" sz="1400" dirty="0"/>
              <a:t> </a:t>
            </a:r>
          </a:p>
        </p:txBody>
      </p:sp>
      <p:cxnSp>
        <p:nvCxnSpPr>
          <p:cNvPr id="118" name="Straight Connector 117">
            <a:extLst>
              <a:ext uri="{FF2B5EF4-FFF2-40B4-BE49-F238E27FC236}">
                <a16:creationId xmlns:a16="http://schemas.microsoft.com/office/drawing/2014/main" id="{0DD76B5F-5BAA-48C6-9065-9AEF15D30B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625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DA8E10-8D20-4557-A01C-BE57BA680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0" name="Rectangle 9">
            <a:extLst>
              <a:ext uri="{FF2B5EF4-FFF2-40B4-BE49-F238E27FC236}">
                <a16:creationId xmlns:a16="http://schemas.microsoft.com/office/drawing/2014/main" id="{A12898A6-467D-4DE5-8382-B8C194339C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12" name="Rectangle 11">
            <a:extLst>
              <a:ext uri="{FF2B5EF4-FFF2-40B4-BE49-F238E27FC236}">
                <a16:creationId xmlns:a16="http://schemas.microsoft.com/office/drawing/2014/main" id="{3E25BDA2-3F4D-4B38-90E7-989465ECDD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F65EEA05-AD42-442F-B6C6-CB9FC28942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BC96869A-A70D-42F7-876F-605CB1718F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8" name="Rectangle 17">
            <a:extLst>
              <a:ext uri="{FF2B5EF4-FFF2-40B4-BE49-F238E27FC236}">
                <a16:creationId xmlns:a16="http://schemas.microsoft.com/office/drawing/2014/main" id="{6CD407CC-EF5C-486F-9A14-7F681F986D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cxnSp>
        <p:nvCxnSpPr>
          <p:cNvPr id="20" name="Straight Connector 19">
            <a:extLst>
              <a:ext uri="{FF2B5EF4-FFF2-40B4-BE49-F238E27FC236}">
                <a16:creationId xmlns:a16="http://schemas.microsoft.com/office/drawing/2014/main" id="{0DD76B5F-5BAA-48C6-9065-9AEF15D30B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D0AA535-F51B-7943-B3DD-2B2CDAD8A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14" y="798140"/>
            <a:ext cx="9350476" cy="5282620"/>
          </a:xfrm>
          <a:prstGeom prst="rect">
            <a:avLst/>
          </a:prstGeom>
        </p:spPr>
      </p:pic>
    </p:spTree>
    <p:extLst>
      <p:ext uri="{BB962C8B-B14F-4D97-AF65-F5344CB8AC3E}">
        <p14:creationId xmlns:p14="http://schemas.microsoft.com/office/powerpoint/2010/main" val="135625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C7C125-B753-024B-9C84-38176C03280B}"/>
              </a:ext>
            </a:extLst>
          </p:cNvPr>
          <p:cNvSpPr>
            <a:spLocks noGrp="1"/>
          </p:cNvSpPr>
          <p:nvPr>
            <p:ph type="title"/>
          </p:nvPr>
        </p:nvSpPr>
        <p:spPr>
          <a:xfrm>
            <a:off x="868680" y="642593"/>
            <a:ext cx="6281928" cy="1744183"/>
          </a:xfrm>
        </p:spPr>
        <p:txBody>
          <a:bodyPr>
            <a:normAutofit/>
          </a:bodyPr>
          <a:lstStyle/>
          <a:p>
            <a:r>
              <a:rPr lang="en" dirty="0"/>
              <a:t>Opioid Use Disorder in Pregnancy</a:t>
            </a:r>
            <a:endParaRPr lang="en-US" dirty="0"/>
          </a:p>
        </p:txBody>
      </p:sp>
      <p:sp>
        <p:nvSpPr>
          <p:cNvPr id="3" name="Content Placeholder 2">
            <a:extLst>
              <a:ext uri="{FF2B5EF4-FFF2-40B4-BE49-F238E27FC236}">
                <a16:creationId xmlns:a16="http://schemas.microsoft.com/office/drawing/2014/main" id="{8D1D2F8F-AB4F-3943-A6A0-54ACD3D7366F}"/>
              </a:ext>
            </a:extLst>
          </p:cNvPr>
          <p:cNvSpPr>
            <a:spLocks noGrp="1"/>
          </p:cNvSpPr>
          <p:nvPr>
            <p:ph idx="1"/>
          </p:nvPr>
        </p:nvSpPr>
        <p:spPr>
          <a:xfrm>
            <a:off x="868680" y="2386584"/>
            <a:ext cx="6281928" cy="3648456"/>
          </a:xfrm>
        </p:spPr>
        <p:txBody>
          <a:bodyPr>
            <a:normAutofit/>
          </a:bodyPr>
          <a:lstStyle/>
          <a:p>
            <a:pPr marL="457200" lvl="0" indent="-317500">
              <a:spcBef>
                <a:spcPts val="0"/>
              </a:spcBef>
              <a:buSzPts val="1400"/>
              <a:buChar char="●"/>
            </a:pPr>
            <a:r>
              <a:rPr lang="en-US" sz="2000" dirty="0"/>
              <a:t>The etiology for women developing an opioid use disorder is nuanced and involves multiple factors.</a:t>
            </a:r>
          </a:p>
          <a:p>
            <a:pPr marL="457200" lvl="0" indent="-317500">
              <a:spcBef>
                <a:spcPts val="0"/>
              </a:spcBef>
              <a:buSzPts val="1400"/>
              <a:buChar char="●"/>
            </a:pPr>
            <a:r>
              <a:rPr lang="en-US" sz="2000" dirty="0"/>
              <a:t>Women experience substance use disorders differently than men</a:t>
            </a:r>
          </a:p>
          <a:p>
            <a:pPr marL="914400" lvl="1" indent="-317500">
              <a:spcBef>
                <a:spcPts val="0"/>
              </a:spcBef>
              <a:buSzPts val="1400"/>
              <a:buChar char="○"/>
            </a:pPr>
            <a:r>
              <a:rPr lang="en-US" sz="2000" dirty="0"/>
              <a:t>Hormonal differences, especially during pregnancy</a:t>
            </a:r>
          </a:p>
          <a:p>
            <a:pPr marL="914400" lvl="1" indent="-317500">
              <a:spcBef>
                <a:spcPts val="0"/>
              </a:spcBef>
              <a:buSzPts val="1400"/>
              <a:buChar char="○"/>
            </a:pPr>
            <a:r>
              <a:rPr lang="en-US" sz="2000" dirty="0"/>
              <a:t>Faster onset and progression of substance use disorders</a:t>
            </a:r>
          </a:p>
          <a:p>
            <a:pPr marL="914400" lvl="1" indent="-317500">
              <a:spcBef>
                <a:spcPts val="0"/>
              </a:spcBef>
              <a:buSzPts val="1400"/>
              <a:buChar char="○"/>
            </a:pPr>
            <a:r>
              <a:rPr lang="en-US" sz="2000" dirty="0"/>
              <a:t>Less likely to engage in treatment</a:t>
            </a:r>
          </a:p>
          <a:p>
            <a:pPr marL="457200" lvl="0" indent="-317500">
              <a:spcBef>
                <a:spcPts val="0"/>
              </a:spcBef>
              <a:buSzPts val="1400"/>
              <a:buChar char="●"/>
            </a:pPr>
            <a:r>
              <a:rPr lang="en-US" sz="2000" dirty="0"/>
              <a:t>May have increased difficulty limiting or quitting substances.</a:t>
            </a:r>
          </a:p>
          <a:p>
            <a:pPr marL="457200" lvl="0" indent="-317500">
              <a:spcBef>
                <a:spcPts val="0"/>
              </a:spcBef>
              <a:buSzPts val="1400"/>
              <a:buChar char="●"/>
            </a:pPr>
            <a:r>
              <a:rPr lang="en-US" sz="2000" dirty="0"/>
              <a:t>Can be a motivation for treatment</a:t>
            </a:r>
          </a:p>
          <a:p>
            <a:endParaRPr lang="en-US" dirty="0"/>
          </a:p>
        </p:txBody>
      </p:sp>
      <p:pic>
        <p:nvPicPr>
          <p:cNvPr id="5" name="Google Shape;70;p15">
            <a:extLst>
              <a:ext uri="{FF2B5EF4-FFF2-40B4-BE49-F238E27FC236}">
                <a16:creationId xmlns:a16="http://schemas.microsoft.com/office/drawing/2014/main" id="{973F1F3A-C7DD-D540-9EA5-4A4FE9E9765B}"/>
              </a:ext>
            </a:extLst>
          </p:cNvPr>
          <p:cNvPicPr preferRelativeResize="0"/>
          <p:nvPr/>
        </p:nvPicPr>
        <p:blipFill rotWithShape="1">
          <a:blip r:embed="rId5"/>
          <a:srcRect l="17189" r="17343"/>
          <a:stretch/>
        </p:blipFill>
        <p:spPr>
          <a:xfrm>
            <a:off x="7837371" y="237744"/>
            <a:ext cx="4124416" cy="6382512"/>
          </a:xfrm>
          <a:prstGeom prst="rect">
            <a:avLst/>
          </a:prstGeom>
          <a:noFill/>
        </p:spPr>
      </p:pic>
      <p:sp>
        <p:nvSpPr>
          <p:cNvPr id="7" name="TextBox 6">
            <a:extLst>
              <a:ext uri="{FF2B5EF4-FFF2-40B4-BE49-F238E27FC236}">
                <a16:creationId xmlns:a16="http://schemas.microsoft.com/office/drawing/2014/main" id="{1F994286-6B9F-4241-8CAB-B76386F302AD}"/>
              </a:ext>
            </a:extLst>
          </p:cNvPr>
          <p:cNvSpPr txBox="1"/>
          <p:nvPr/>
        </p:nvSpPr>
        <p:spPr>
          <a:xfrm>
            <a:off x="7837370" y="6035041"/>
            <a:ext cx="4124417" cy="307777"/>
          </a:xfrm>
          <a:prstGeom prst="rect">
            <a:avLst/>
          </a:prstGeom>
          <a:noFill/>
        </p:spPr>
        <p:txBody>
          <a:bodyPr wrap="square" rtlCol="0">
            <a:spAutoFit/>
          </a:bodyPr>
          <a:lstStyle/>
          <a:p>
            <a:pPr lvl="0"/>
            <a:r>
              <a:rPr lang="en-US" sz="1400" dirty="0"/>
              <a:t>https://</a:t>
            </a:r>
            <a:r>
              <a:rPr lang="en-US" sz="1400" dirty="0" err="1"/>
              <a:t>www.pinterest.com</a:t>
            </a:r>
            <a:r>
              <a:rPr lang="en-US" sz="1400" dirty="0"/>
              <a:t>/pin/673499319249236013/</a:t>
            </a:r>
          </a:p>
        </p:txBody>
      </p:sp>
      <p:pic>
        <p:nvPicPr>
          <p:cNvPr id="8" name="Opioid Use During Pregnancy.m4a" descr="Opioid Use During Pregnancy.m4a">
            <a:hlinkClick r:id="" action="ppaction://media"/>
            <a:extLst>
              <a:ext uri="{FF2B5EF4-FFF2-40B4-BE49-F238E27FC236}">
                <a16:creationId xmlns:a16="http://schemas.microsoft.com/office/drawing/2014/main" id="{D8DE3C32-2764-A647-88BF-A7A2B4DEB3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5487924"/>
            <a:ext cx="812800" cy="812800"/>
          </a:xfrm>
          <a:prstGeom prst="rect">
            <a:avLst/>
          </a:prstGeom>
        </p:spPr>
      </p:pic>
    </p:spTree>
    <p:extLst>
      <p:ext uri="{BB962C8B-B14F-4D97-AF65-F5344CB8AC3E}">
        <p14:creationId xmlns:p14="http://schemas.microsoft.com/office/powerpoint/2010/main" val="223268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9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29F844-713A-4FCF-AAE0-F600375E78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C75EC574-A302-4180-8E31-8B5448B8A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3B280BA-2F2D-5943-891F-B0D911ECCD80}"/>
              </a:ext>
            </a:extLst>
          </p:cNvPr>
          <p:cNvSpPr>
            <a:spLocks noGrp="1"/>
          </p:cNvSpPr>
          <p:nvPr>
            <p:ph type="title"/>
          </p:nvPr>
        </p:nvSpPr>
        <p:spPr>
          <a:xfrm>
            <a:off x="6579450" y="727627"/>
            <a:ext cx="4957553" cy="1645920"/>
          </a:xfrm>
        </p:spPr>
        <p:txBody>
          <a:bodyPr vert="horz" lIns="91440" tIns="45720" rIns="91440" bIns="45720" rtlCol="0" anchor="ctr">
            <a:normAutofit/>
          </a:bodyPr>
          <a:lstStyle/>
          <a:p>
            <a:r>
              <a:rPr lang="en-US" dirty="0"/>
              <a:t>Prevalence</a:t>
            </a:r>
          </a:p>
        </p:txBody>
      </p:sp>
      <p:sp>
        <p:nvSpPr>
          <p:cNvPr id="14" name="Rectangle 13">
            <a:extLst>
              <a:ext uri="{FF2B5EF4-FFF2-40B4-BE49-F238E27FC236}">
                <a16:creationId xmlns:a16="http://schemas.microsoft.com/office/drawing/2014/main" id="{0BBB6B01-5B73-410C-B70E-8CF2FA470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6" name="Rectangle 15">
            <a:extLst>
              <a:ext uri="{FF2B5EF4-FFF2-40B4-BE49-F238E27FC236}">
                <a16:creationId xmlns:a16="http://schemas.microsoft.com/office/drawing/2014/main" id="{8712F587-12D0-435C-8E3F-F44C36EE7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chemeClr val="tx1">
                <a:lumMod val="75000"/>
                <a:lumOff val="25000"/>
              </a:schemeClr>
            </a:solidFill>
            <a:prstDash val="solid"/>
            <a:miter lim="800000"/>
          </a:ln>
          <a:effectLst/>
        </p:spPr>
      </p:sp>
      <p:pic>
        <p:nvPicPr>
          <p:cNvPr id="5" name="Google Shape;79;p16">
            <a:extLst>
              <a:ext uri="{FF2B5EF4-FFF2-40B4-BE49-F238E27FC236}">
                <a16:creationId xmlns:a16="http://schemas.microsoft.com/office/drawing/2014/main" id="{5EA239F6-AC40-B347-9F80-869FE38ED6A2}"/>
              </a:ext>
            </a:extLst>
          </p:cNvPr>
          <p:cNvPicPr preferRelativeResize="0">
            <a:picLocks noGrp="1"/>
          </p:cNvPicPr>
          <p:nvPr>
            <p:ph sz="half" idx="2"/>
          </p:nvPr>
        </p:nvPicPr>
        <p:blipFill>
          <a:blip r:embed="rId5"/>
          <a:stretch>
            <a:fillRect/>
          </a:stretch>
        </p:blipFill>
        <p:spPr>
          <a:xfrm>
            <a:off x="1205256" y="2179968"/>
            <a:ext cx="4414438" cy="2516229"/>
          </a:xfrm>
          <a:prstGeom prst="rect">
            <a:avLst/>
          </a:prstGeom>
          <a:noFill/>
        </p:spPr>
      </p:pic>
      <p:sp>
        <p:nvSpPr>
          <p:cNvPr id="3" name="Content Placeholder 2">
            <a:extLst>
              <a:ext uri="{FF2B5EF4-FFF2-40B4-BE49-F238E27FC236}">
                <a16:creationId xmlns:a16="http://schemas.microsoft.com/office/drawing/2014/main" id="{65E3768C-F679-6742-87D0-165708D10A40}"/>
              </a:ext>
            </a:extLst>
          </p:cNvPr>
          <p:cNvSpPr>
            <a:spLocks noGrp="1"/>
          </p:cNvSpPr>
          <p:nvPr>
            <p:ph sz="half" idx="1"/>
          </p:nvPr>
        </p:nvSpPr>
        <p:spPr>
          <a:xfrm>
            <a:off x="6579450" y="2538919"/>
            <a:ext cx="4957554" cy="3496120"/>
          </a:xfrm>
        </p:spPr>
        <p:txBody>
          <a:bodyPr vert="horz" lIns="91440" tIns="45720" rIns="91440" bIns="45720" rtlCol="0">
            <a:normAutofit/>
          </a:bodyPr>
          <a:lstStyle/>
          <a:p>
            <a:r>
              <a:rPr lang="en-US" sz="2000" dirty="0"/>
              <a:t>The national prevalence of opioid use disorder in the United States among pregnant women at hospital delivery is estimated to have increased more than fourfold from 1999 through 2014.</a:t>
            </a:r>
          </a:p>
          <a:p>
            <a:r>
              <a:rPr lang="en-US" sz="2000" dirty="0"/>
              <a:t>The prevalence increased from 1.5 to 6.5 cases per 1000 delivery hospitalizations</a:t>
            </a:r>
            <a:r>
              <a:rPr lang="en-US" dirty="0"/>
              <a:t>.</a:t>
            </a:r>
          </a:p>
        </p:txBody>
      </p:sp>
      <p:pic>
        <p:nvPicPr>
          <p:cNvPr id="6" name="Prevalence.m4a" descr="Prevalence.m4a">
            <a:hlinkClick r:id="" action="ppaction://media"/>
            <a:extLst>
              <a:ext uri="{FF2B5EF4-FFF2-40B4-BE49-F238E27FC236}">
                <a16:creationId xmlns:a16="http://schemas.microsoft.com/office/drawing/2014/main" id="{D676F0E8-EF44-DD43-BD18-761D01A544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826" y="4884419"/>
            <a:ext cx="812800" cy="812800"/>
          </a:xfrm>
          <a:prstGeom prst="rect">
            <a:avLst/>
          </a:prstGeom>
        </p:spPr>
      </p:pic>
      <p:sp>
        <p:nvSpPr>
          <p:cNvPr id="7" name="TextBox 6">
            <a:extLst>
              <a:ext uri="{FF2B5EF4-FFF2-40B4-BE49-F238E27FC236}">
                <a16:creationId xmlns:a16="http://schemas.microsoft.com/office/drawing/2014/main" id="{3EAAC133-3563-6A41-BA79-502311B95C4E}"/>
              </a:ext>
            </a:extLst>
          </p:cNvPr>
          <p:cNvSpPr txBox="1"/>
          <p:nvPr/>
        </p:nvSpPr>
        <p:spPr>
          <a:xfrm>
            <a:off x="476764" y="6169446"/>
            <a:ext cx="6102686" cy="569387"/>
          </a:xfrm>
          <a:prstGeom prst="rect">
            <a:avLst/>
          </a:prstGeom>
          <a:noFill/>
        </p:spPr>
        <p:txBody>
          <a:bodyPr wrap="square" rtlCol="0">
            <a:spAutoFit/>
          </a:bodyPr>
          <a:lstStyle/>
          <a:p>
            <a:r>
              <a:rPr lang="en-US" sz="1300" dirty="0"/>
              <a:t>https://</a:t>
            </a:r>
            <a:r>
              <a:rPr lang="en-US" sz="1300" dirty="0" err="1"/>
              <a:t>www.drugabuse.gov</a:t>
            </a:r>
            <a:r>
              <a:rPr lang="en-US" sz="1300" dirty="0"/>
              <a:t>/opioid-summaries-by-state/north-</a:t>
            </a:r>
            <a:r>
              <a:rPr lang="en-US" sz="1300" dirty="0" err="1"/>
              <a:t>carolina</a:t>
            </a:r>
            <a:r>
              <a:rPr lang="en-US" sz="1300" dirty="0"/>
              <a:t>-opioid-summary</a:t>
            </a:r>
          </a:p>
          <a:p>
            <a:endParaRPr lang="en-US" dirty="0"/>
          </a:p>
        </p:txBody>
      </p:sp>
    </p:spTree>
    <p:extLst>
      <p:ext uri="{BB962C8B-B14F-4D97-AF65-F5344CB8AC3E}">
        <p14:creationId xmlns:p14="http://schemas.microsoft.com/office/powerpoint/2010/main" val="220538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DB85-1DB5-424D-914B-6DFB0ECF0B52}"/>
              </a:ext>
            </a:extLst>
          </p:cNvPr>
          <p:cNvSpPr>
            <a:spLocks noGrp="1"/>
          </p:cNvSpPr>
          <p:nvPr>
            <p:ph type="title"/>
          </p:nvPr>
        </p:nvSpPr>
        <p:spPr/>
        <p:txBody>
          <a:bodyPr/>
          <a:lstStyle/>
          <a:p>
            <a:pPr algn="ctr"/>
            <a:r>
              <a:rPr lang="en" dirty="0"/>
              <a:t>Social Determinants of Health</a:t>
            </a:r>
            <a:endParaRPr lang="en-US" dirty="0"/>
          </a:p>
        </p:txBody>
      </p:sp>
      <p:sp>
        <p:nvSpPr>
          <p:cNvPr id="4" name="Content Placeholder 3">
            <a:extLst>
              <a:ext uri="{FF2B5EF4-FFF2-40B4-BE49-F238E27FC236}">
                <a16:creationId xmlns:a16="http://schemas.microsoft.com/office/drawing/2014/main" id="{96D0BCDB-BDF6-FE4B-A314-CAA58A16CABE}"/>
              </a:ext>
            </a:extLst>
          </p:cNvPr>
          <p:cNvSpPr>
            <a:spLocks noGrp="1"/>
          </p:cNvSpPr>
          <p:nvPr>
            <p:ph sz="half" idx="2"/>
          </p:nvPr>
        </p:nvSpPr>
        <p:spPr/>
        <p:txBody>
          <a:bodyPr/>
          <a:lstStyle/>
          <a:p>
            <a:pPr marL="0" lvl="0" indent="0">
              <a:spcBef>
                <a:spcPts val="0"/>
              </a:spcBef>
              <a:buNone/>
            </a:pPr>
            <a:r>
              <a:rPr lang="en-US" sz="2000" dirty="0"/>
              <a:t>Pregnant women who use opiates may experience:</a:t>
            </a:r>
          </a:p>
          <a:p>
            <a:pPr marL="457200" lvl="0" indent="-330200">
              <a:spcBef>
                <a:spcPts val="0"/>
              </a:spcBef>
              <a:buSzPts val="1600"/>
              <a:buChar char="●"/>
            </a:pPr>
            <a:r>
              <a:rPr lang="en-US" sz="2000" dirty="0"/>
              <a:t>Lack of positive social support and isolation</a:t>
            </a:r>
          </a:p>
          <a:p>
            <a:pPr marL="457200" lvl="0" indent="-330200">
              <a:spcBef>
                <a:spcPts val="0"/>
              </a:spcBef>
              <a:buSzPts val="1600"/>
              <a:buChar char="●"/>
            </a:pPr>
            <a:r>
              <a:rPr lang="en-US" sz="2000" dirty="0"/>
              <a:t>Homelessness or unsafe living environments</a:t>
            </a:r>
          </a:p>
          <a:p>
            <a:pPr marL="457200" lvl="0" indent="-330200">
              <a:spcBef>
                <a:spcPts val="0"/>
              </a:spcBef>
              <a:buSzPts val="1600"/>
              <a:buChar char="●"/>
            </a:pPr>
            <a:r>
              <a:rPr lang="en-US" sz="2000" dirty="0"/>
              <a:t>Employment/financial concerns</a:t>
            </a:r>
          </a:p>
          <a:p>
            <a:pPr marL="457200" lvl="0" indent="-330200">
              <a:spcBef>
                <a:spcPts val="0"/>
              </a:spcBef>
              <a:buSzPts val="1600"/>
              <a:buChar char="●"/>
            </a:pPr>
            <a:r>
              <a:rPr lang="en-US" sz="2000" dirty="0"/>
              <a:t>Intimate partner violence</a:t>
            </a:r>
          </a:p>
          <a:p>
            <a:pPr marL="457200" lvl="0" indent="-330200">
              <a:spcBef>
                <a:spcPts val="0"/>
              </a:spcBef>
              <a:buSzPts val="1600"/>
              <a:buChar char="●"/>
            </a:pPr>
            <a:r>
              <a:rPr lang="en-US" sz="2000" dirty="0"/>
              <a:t>Sexual violence</a:t>
            </a:r>
          </a:p>
          <a:p>
            <a:pPr marL="457200" lvl="0" indent="-330200">
              <a:spcBef>
                <a:spcPts val="0"/>
              </a:spcBef>
              <a:buSzPts val="1600"/>
              <a:buChar char="●"/>
            </a:pPr>
            <a:r>
              <a:rPr lang="en-US" sz="2000" dirty="0">
                <a:solidFill>
                  <a:schemeClr val="dk1"/>
                </a:solidFill>
              </a:rPr>
              <a:t>Co-occurring mental health diagnoses</a:t>
            </a:r>
            <a:endParaRPr lang="en-US" sz="2000" dirty="0"/>
          </a:p>
          <a:p>
            <a:pPr marL="457200" lvl="0" indent="-330200">
              <a:spcBef>
                <a:spcPts val="0"/>
              </a:spcBef>
              <a:buSzPts val="1600"/>
              <a:buChar char="●"/>
            </a:pPr>
            <a:r>
              <a:rPr lang="en-US" sz="2000" dirty="0"/>
              <a:t>Inadequate healthcare and nutrition</a:t>
            </a:r>
          </a:p>
          <a:p>
            <a:pPr marL="457200" lvl="0" indent="-330200">
              <a:spcBef>
                <a:spcPts val="0"/>
              </a:spcBef>
              <a:buSzPts val="1600"/>
              <a:buChar char="●"/>
            </a:pPr>
            <a:r>
              <a:rPr lang="en-US" sz="2000" dirty="0"/>
              <a:t>Societal stigma</a:t>
            </a:r>
          </a:p>
          <a:p>
            <a:endParaRPr lang="en-US" dirty="0"/>
          </a:p>
        </p:txBody>
      </p:sp>
      <p:pic>
        <p:nvPicPr>
          <p:cNvPr id="5" name="Google Shape;87;p17">
            <a:extLst>
              <a:ext uri="{FF2B5EF4-FFF2-40B4-BE49-F238E27FC236}">
                <a16:creationId xmlns:a16="http://schemas.microsoft.com/office/drawing/2014/main" id="{3BFB65EA-D73C-8F4A-AFB7-1A70811EDAC1}"/>
              </a:ext>
            </a:extLst>
          </p:cNvPr>
          <p:cNvPicPr preferRelativeResize="0">
            <a:picLocks noGrp="1"/>
          </p:cNvPicPr>
          <p:nvPr>
            <p:ph sz="half" idx="1"/>
          </p:nvPr>
        </p:nvPicPr>
        <p:blipFill>
          <a:blip r:embed="rId5">
            <a:alphaModFix/>
          </a:blip>
          <a:stretch>
            <a:fillRect/>
          </a:stretch>
        </p:blipFill>
        <p:spPr>
          <a:xfrm>
            <a:off x="1363893" y="2103438"/>
            <a:ext cx="4160376" cy="3748087"/>
          </a:xfrm>
          <a:prstGeom prst="rect">
            <a:avLst/>
          </a:prstGeom>
          <a:noFill/>
          <a:ln>
            <a:noFill/>
          </a:ln>
        </p:spPr>
      </p:pic>
      <p:sp>
        <p:nvSpPr>
          <p:cNvPr id="6" name="TextBox 5">
            <a:extLst>
              <a:ext uri="{FF2B5EF4-FFF2-40B4-BE49-F238E27FC236}">
                <a16:creationId xmlns:a16="http://schemas.microsoft.com/office/drawing/2014/main" id="{DE5CFD98-6D59-3748-9A7F-703A73D540BE}"/>
              </a:ext>
            </a:extLst>
          </p:cNvPr>
          <p:cNvSpPr txBox="1"/>
          <p:nvPr/>
        </p:nvSpPr>
        <p:spPr>
          <a:xfrm>
            <a:off x="463137" y="5940769"/>
            <a:ext cx="5961888" cy="261610"/>
          </a:xfrm>
          <a:prstGeom prst="rect">
            <a:avLst/>
          </a:prstGeom>
          <a:noFill/>
        </p:spPr>
        <p:txBody>
          <a:bodyPr wrap="none" rtlCol="0">
            <a:spAutoFit/>
          </a:bodyPr>
          <a:lstStyle/>
          <a:p>
            <a:r>
              <a:rPr lang="en" sz="1100" dirty="0"/>
              <a:t> https://hitconsultant.net/2019/03/18/social-determinants-of-health-</a:t>
            </a:r>
            <a:r>
              <a:rPr lang="en" sz="1100" dirty="0" err="1"/>
              <a:t>sdoh</a:t>
            </a:r>
            <a:r>
              <a:rPr lang="en" sz="1100" dirty="0"/>
              <a:t>-collection/#.XnAJ3y2ZNbU</a:t>
            </a:r>
            <a:endParaRPr lang="en-US" sz="1100" dirty="0"/>
          </a:p>
        </p:txBody>
      </p:sp>
      <p:pic>
        <p:nvPicPr>
          <p:cNvPr id="7" name="Slide 5.m4a" descr="Slide 5.m4a">
            <a:hlinkClick r:id="" action="ppaction://media"/>
            <a:extLst>
              <a:ext uri="{FF2B5EF4-FFF2-40B4-BE49-F238E27FC236}">
                <a16:creationId xmlns:a16="http://schemas.microsoft.com/office/drawing/2014/main" id="{22C4B2CE-8382-F046-9698-623B8525B7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2400" y="5534369"/>
            <a:ext cx="812800" cy="812800"/>
          </a:xfrm>
          <a:prstGeom prst="rect">
            <a:avLst/>
          </a:prstGeom>
        </p:spPr>
      </p:pic>
    </p:spTree>
    <p:extLst>
      <p:ext uri="{BB962C8B-B14F-4D97-AF65-F5344CB8AC3E}">
        <p14:creationId xmlns:p14="http://schemas.microsoft.com/office/powerpoint/2010/main" val="8694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BEAE-FAF7-FF45-B0A5-D88C21EE86C4}"/>
              </a:ext>
            </a:extLst>
          </p:cNvPr>
          <p:cNvSpPr>
            <a:spLocks noGrp="1"/>
          </p:cNvSpPr>
          <p:nvPr>
            <p:ph type="title"/>
          </p:nvPr>
        </p:nvSpPr>
        <p:spPr/>
        <p:txBody>
          <a:bodyPr/>
          <a:lstStyle/>
          <a:p>
            <a:pPr algn="ctr"/>
            <a:r>
              <a:rPr lang="en" dirty="0"/>
              <a:t>Common Myths</a:t>
            </a:r>
            <a:endParaRPr lang="en-US" dirty="0"/>
          </a:p>
        </p:txBody>
      </p:sp>
      <p:sp>
        <p:nvSpPr>
          <p:cNvPr id="4" name="Content Placeholder 3">
            <a:extLst>
              <a:ext uri="{FF2B5EF4-FFF2-40B4-BE49-F238E27FC236}">
                <a16:creationId xmlns:a16="http://schemas.microsoft.com/office/drawing/2014/main" id="{2D22EEDD-FDCA-EE47-A233-4D9325B25E11}"/>
              </a:ext>
            </a:extLst>
          </p:cNvPr>
          <p:cNvSpPr>
            <a:spLocks noGrp="1"/>
          </p:cNvSpPr>
          <p:nvPr>
            <p:ph sz="half" idx="2"/>
          </p:nvPr>
        </p:nvSpPr>
        <p:spPr>
          <a:xfrm>
            <a:off x="6465692" y="1983817"/>
            <a:ext cx="4971190" cy="4268183"/>
          </a:xfrm>
        </p:spPr>
        <p:txBody>
          <a:bodyPr>
            <a:normAutofit lnSpcReduction="10000"/>
          </a:bodyPr>
          <a:lstStyle/>
          <a:p>
            <a:pPr marL="0" lvl="0" indent="0">
              <a:lnSpc>
                <a:spcPct val="115000"/>
              </a:lnSpc>
              <a:spcBef>
                <a:spcPts val="0"/>
              </a:spcBef>
              <a:buClr>
                <a:schemeClr val="dk1"/>
              </a:buClr>
              <a:buSzPts val="1100"/>
              <a:buNone/>
            </a:pPr>
            <a:r>
              <a:rPr lang="en-US" sz="2000" dirty="0">
                <a:solidFill>
                  <a:srgbClr val="454545"/>
                </a:solidFill>
              </a:rPr>
              <a:t>Myth #1: Babies that are exposed to opiates in utero are born addicted.</a:t>
            </a:r>
          </a:p>
          <a:p>
            <a:pPr marL="0" lvl="0" indent="0">
              <a:lnSpc>
                <a:spcPct val="115000"/>
              </a:lnSpc>
              <a:spcBef>
                <a:spcPts val="0"/>
              </a:spcBef>
              <a:buClr>
                <a:schemeClr val="dk1"/>
              </a:buClr>
              <a:buSzPts val="1100"/>
              <a:buNone/>
            </a:pPr>
            <a:endParaRPr lang="en-US" sz="2000" dirty="0">
              <a:solidFill>
                <a:srgbClr val="454545"/>
              </a:solidFill>
            </a:endParaRPr>
          </a:p>
          <a:p>
            <a:pPr marL="0" lvl="0" indent="0">
              <a:lnSpc>
                <a:spcPct val="115000"/>
              </a:lnSpc>
              <a:spcBef>
                <a:spcPts val="0"/>
              </a:spcBef>
              <a:buClr>
                <a:schemeClr val="dk1"/>
              </a:buClr>
              <a:buSzPts val="1100"/>
              <a:buNone/>
            </a:pPr>
            <a:r>
              <a:rPr lang="en-US" sz="2000" dirty="0">
                <a:solidFill>
                  <a:srgbClr val="454545"/>
                </a:solidFill>
              </a:rPr>
              <a:t>Myth #2: Pregnant women would just simply stop using opiates if they cared about the wellbeing of their child.</a:t>
            </a:r>
          </a:p>
          <a:p>
            <a:pPr marL="0" lvl="0" indent="0">
              <a:lnSpc>
                <a:spcPct val="115000"/>
              </a:lnSpc>
              <a:spcBef>
                <a:spcPts val="0"/>
              </a:spcBef>
              <a:buClr>
                <a:schemeClr val="dk1"/>
              </a:buClr>
              <a:buSzPts val="1100"/>
              <a:buNone/>
            </a:pPr>
            <a:endParaRPr lang="en-US" sz="2000" dirty="0">
              <a:solidFill>
                <a:srgbClr val="454545"/>
              </a:solidFill>
            </a:endParaRPr>
          </a:p>
          <a:p>
            <a:pPr marL="0" lvl="0" indent="0">
              <a:lnSpc>
                <a:spcPct val="115000"/>
              </a:lnSpc>
              <a:spcBef>
                <a:spcPts val="0"/>
              </a:spcBef>
              <a:buClr>
                <a:schemeClr val="dk1"/>
              </a:buClr>
              <a:buSzPts val="1100"/>
              <a:buNone/>
            </a:pPr>
            <a:r>
              <a:rPr lang="en-US" sz="2000" dirty="0">
                <a:solidFill>
                  <a:srgbClr val="454545"/>
                </a:solidFill>
              </a:rPr>
              <a:t>Myth #3: It is unsafe for pregnant women to use medication-assisted treatment.</a:t>
            </a:r>
          </a:p>
          <a:p>
            <a:pPr marL="0" lvl="0" indent="0">
              <a:lnSpc>
                <a:spcPct val="115000"/>
              </a:lnSpc>
              <a:spcBef>
                <a:spcPts val="0"/>
              </a:spcBef>
              <a:buClr>
                <a:schemeClr val="dk1"/>
              </a:buClr>
              <a:buSzPts val="1100"/>
              <a:buNone/>
            </a:pPr>
            <a:endParaRPr lang="en-US" sz="2000" dirty="0">
              <a:solidFill>
                <a:srgbClr val="454545"/>
              </a:solidFill>
            </a:endParaRPr>
          </a:p>
          <a:p>
            <a:pPr marL="0" lvl="0" indent="0">
              <a:lnSpc>
                <a:spcPct val="115000"/>
              </a:lnSpc>
              <a:spcBef>
                <a:spcPts val="0"/>
              </a:spcBef>
              <a:buClr>
                <a:schemeClr val="dk1"/>
              </a:buClr>
              <a:buSzPts val="1100"/>
              <a:buNone/>
            </a:pPr>
            <a:r>
              <a:rPr lang="en-US" sz="2000" dirty="0">
                <a:solidFill>
                  <a:srgbClr val="454545"/>
                </a:solidFill>
              </a:rPr>
              <a:t>Myth #4: Women who use opiates are unfit to take care of their children after birth.</a:t>
            </a:r>
          </a:p>
          <a:p>
            <a:endParaRPr lang="en-US" dirty="0"/>
          </a:p>
        </p:txBody>
      </p:sp>
      <p:pic>
        <p:nvPicPr>
          <p:cNvPr id="5" name="Google Shape;97;p18">
            <a:extLst>
              <a:ext uri="{FF2B5EF4-FFF2-40B4-BE49-F238E27FC236}">
                <a16:creationId xmlns:a16="http://schemas.microsoft.com/office/drawing/2014/main" id="{F6C1FC1E-85BB-2E46-B4A6-24E72F735C12}"/>
              </a:ext>
            </a:extLst>
          </p:cNvPr>
          <p:cNvPicPr preferRelativeResize="0">
            <a:picLocks noGrp="1"/>
          </p:cNvPicPr>
          <p:nvPr>
            <p:ph sz="half" idx="1"/>
          </p:nvPr>
        </p:nvPicPr>
        <p:blipFill>
          <a:blip r:embed="rId5">
            <a:alphaModFix/>
          </a:blip>
          <a:stretch>
            <a:fillRect/>
          </a:stretch>
        </p:blipFill>
        <p:spPr>
          <a:xfrm>
            <a:off x="1066800" y="1983817"/>
            <a:ext cx="4463845" cy="3987646"/>
          </a:xfrm>
          <a:prstGeom prst="rect">
            <a:avLst/>
          </a:prstGeom>
          <a:noFill/>
          <a:ln>
            <a:noFill/>
          </a:ln>
        </p:spPr>
      </p:pic>
      <p:pic>
        <p:nvPicPr>
          <p:cNvPr id="9" name="Slide 6.m4a" descr="Slide 6.m4a">
            <a:hlinkClick r:id="" action="ppaction://media"/>
            <a:extLst>
              <a:ext uri="{FF2B5EF4-FFF2-40B4-BE49-F238E27FC236}">
                <a16:creationId xmlns:a16="http://schemas.microsoft.com/office/drawing/2014/main" id="{50C54928-A57F-F241-9EEE-D355FE3C9A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8800" y="5565063"/>
            <a:ext cx="812800" cy="812800"/>
          </a:xfrm>
          <a:prstGeom prst="rect">
            <a:avLst/>
          </a:prstGeom>
        </p:spPr>
      </p:pic>
    </p:spTree>
    <p:extLst>
      <p:ext uri="{BB962C8B-B14F-4D97-AF65-F5344CB8AC3E}">
        <p14:creationId xmlns:p14="http://schemas.microsoft.com/office/powerpoint/2010/main" val="148448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Effects </a:t>
            </a:r>
            <a:endParaRPr/>
          </a:p>
        </p:txBody>
      </p:sp>
      <p:sp>
        <p:nvSpPr>
          <p:cNvPr id="104" name="Google Shape;104;p19"/>
          <p:cNvSpPr txBox="1">
            <a:spLocks noGrp="1"/>
          </p:cNvSpPr>
          <p:nvPr>
            <p:ph type="body" idx="1"/>
          </p:nvPr>
        </p:nvSpPr>
        <p:spPr>
          <a:xfrm>
            <a:off x="633533" y="6060967"/>
            <a:ext cx="11360800" cy="478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467" dirty="0"/>
              <a:t>https://www.cdc.gov/reproductivehealth/maternalinfanthealth/substance-abuse/opioid-use-disorder-pregnancy/</a:t>
            </a:r>
            <a:r>
              <a:rPr lang="en" sz="1467" dirty="0" err="1"/>
              <a:t>index.html</a:t>
            </a:r>
            <a:endParaRPr sz="1467" dirty="0"/>
          </a:p>
        </p:txBody>
      </p:sp>
      <p:pic>
        <p:nvPicPr>
          <p:cNvPr id="105" name="Google Shape;105;p19"/>
          <p:cNvPicPr preferRelativeResize="0"/>
          <p:nvPr/>
        </p:nvPicPr>
        <p:blipFill>
          <a:blip r:embed="rId5">
            <a:alphaModFix/>
          </a:blip>
          <a:stretch>
            <a:fillRect/>
          </a:stretch>
        </p:blipFill>
        <p:spPr>
          <a:xfrm>
            <a:off x="444243" y="2509300"/>
            <a:ext cx="2463800" cy="2159000"/>
          </a:xfrm>
          <a:prstGeom prst="rect">
            <a:avLst/>
          </a:prstGeom>
          <a:noFill/>
          <a:ln>
            <a:noFill/>
          </a:ln>
        </p:spPr>
      </p:pic>
      <p:pic>
        <p:nvPicPr>
          <p:cNvPr id="106" name="Google Shape;106;p19" descr="a vector image of a set of lungs" title="breathing-problems"/>
          <p:cNvPicPr preferRelativeResize="0"/>
          <p:nvPr/>
        </p:nvPicPr>
        <p:blipFill>
          <a:blip r:embed="rId6">
            <a:alphaModFix/>
          </a:blip>
          <a:stretch>
            <a:fillRect/>
          </a:stretch>
        </p:blipFill>
        <p:spPr>
          <a:xfrm>
            <a:off x="3096217" y="818432"/>
            <a:ext cx="1993900" cy="2159000"/>
          </a:xfrm>
          <a:prstGeom prst="rect">
            <a:avLst/>
          </a:prstGeom>
          <a:noFill/>
          <a:ln>
            <a:noFill/>
          </a:ln>
        </p:spPr>
      </p:pic>
      <p:pic>
        <p:nvPicPr>
          <p:cNvPr id="107" name="Google Shape;107;p19"/>
          <p:cNvPicPr preferRelativeResize="0"/>
          <p:nvPr/>
        </p:nvPicPr>
        <p:blipFill>
          <a:blip r:embed="rId7">
            <a:alphaModFix/>
          </a:blip>
          <a:stretch>
            <a:fillRect/>
          </a:stretch>
        </p:blipFill>
        <p:spPr>
          <a:xfrm>
            <a:off x="7000793" y="892283"/>
            <a:ext cx="2336800" cy="2159000"/>
          </a:xfrm>
          <a:prstGeom prst="rect">
            <a:avLst/>
          </a:prstGeom>
          <a:noFill/>
          <a:ln>
            <a:noFill/>
          </a:ln>
        </p:spPr>
      </p:pic>
      <p:pic>
        <p:nvPicPr>
          <p:cNvPr id="108" name="Google Shape;108;p19"/>
          <p:cNvPicPr preferRelativeResize="0"/>
          <p:nvPr/>
        </p:nvPicPr>
        <p:blipFill>
          <a:blip r:embed="rId8">
            <a:alphaModFix/>
          </a:blip>
          <a:stretch>
            <a:fillRect/>
          </a:stretch>
        </p:blipFill>
        <p:spPr>
          <a:xfrm>
            <a:off x="5283854" y="2506462"/>
            <a:ext cx="1524000" cy="2159000"/>
          </a:xfrm>
          <a:prstGeom prst="rect">
            <a:avLst/>
          </a:prstGeom>
          <a:noFill/>
          <a:ln>
            <a:noFill/>
          </a:ln>
        </p:spPr>
      </p:pic>
      <p:pic>
        <p:nvPicPr>
          <p:cNvPr id="109" name="Google Shape;109;p19"/>
          <p:cNvPicPr preferRelativeResize="0"/>
          <p:nvPr/>
        </p:nvPicPr>
        <p:blipFill>
          <a:blip r:embed="rId9">
            <a:alphaModFix/>
          </a:blip>
          <a:stretch>
            <a:fillRect/>
          </a:stretch>
        </p:blipFill>
        <p:spPr>
          <a:xfrm>
            <a:off x="9762354" y="2398288"/>
            <a:ext cx="1981200" cy="2159000"/>
          </a:xfrm>
          <a:prstGeom prst="rect">
            <a:avLst/>
          </a:prstGeom>
          <a:noFill/>
          <a:ln>
            <a:noFill/>
          </a:ln>
        </p:spPr>
      </p:pic>
      <p:sp>
        <p:nvSpPr>
          <p:cNvPr id="110" name="Google Shape;110;p19"/>
          <p:cNvSpPr txBox="1"/>
          <p:nvPr/>
        </p:nvSpPr>
        <p:spPr>
          <a:xfrm>
            <a:off x="685543" y="4726406"/>
            <a:ext cx="1981200" cy="3784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2400" dirty="0">
                <a:solidFill>
                  <a:schemeClr val="dk1"/>
                </a:solidFill>
              </a:rPr>
              <a:t>Preterm Birth</a:t>
            </a:r>
            <a:endParaRPr sz="2400" dirty="0"/>
          </a:p>
        </p:txBody>
      </p:sp>
      <p:sp>
        <p:nvSpPr>
          <p:cNvPr id="111" name="Google Shape;111;p19"/>
          <p:cNvSpPr txBox="1"/>
          <p:nvPr/>
        </p:nvSpPr>
        <p:spPr>
          <a:xfrm>
            <a:off x="3331167" y="3078467"/>
            <a:ext cx="1524000" cy="581200"/>
          </a:xfrm>
          <a:prstGeom prst="rect">
            <a:avLst/>
          </a:prstGeom>
          <a:noFill/>
          <a:ln>
            <a:noFill/>
          </a:ln>
        </p:spPr>
        <p:txBody>
          <a:bodyPr spcFirstLastPara="1" wrap="square" lIns="121900" tIns="121900" rIns="121900" bIns="121900" anchor="t" anchorCtr="0">
            <a:noAutofit/>
          </a:bodyPr>
          <a:lstStyle/>
          <a:p>
            <a:pPr algn="ctr"/>
            <a:r>
              <a:rPr lang="en" sz="2400" dirty="0"/>
              <a:t>Breathing Problems</a:t>
            </a:r>
            <a:endParaRPr sz="2400" dirty="0"/>
          </a:p>
        </p:txBody>
      </p:sp>
      <p:sp>
        <p:nvSpPr>
          <p:cNvPr id="112" name="Google Shape;112;p19"/>
          <p:cNvSpPr txBox="1"/>
          <p:nvPr/>
        </p:nvSpPr>
        <p:spPr>
          <a:xfrm>
            <a:off x="4855167" y="4541646"/>
            <a:ext cx="3526800" cy="478000"/>
          </a:xfrm>
          <a:prstGeom prst="rect">
            <a:avLst/>
          </a:prstGeom>
          <a:noFill/>
          <a:ln>
            <a:noFill/>
          </a:ln>
        </p:spPr>
        <p:txBody>
          <a:bodyPr spcFirstLastPara="1" wrap="square" lIns="121900" tIns="121900" rIns="121900" bIns="121900" anchor="t" anchorCtr="0">
            <a:noAutofit/>
          </a:bodyPr>
          <a:lstStyle/>
          <a:p>
            <a:r>
              <a:rPr lang="en" sz="2400" dirty="0">
                <a:solidFill>
                  <a:schemeClr val="dk1"/>
                </a:solidFill>
              </a:rPr>
              <a:t>Feeding Problems</a:t>
            </a:r>
            <a:endParaRPr sz="2400" dirty="0"/>
          </a:p>
        </p:txBody>
      </p:sp>
      <p:sp>
        <p:nvSpPr>
          <p:cNvPr id="113" name="Google Shape;113;p19"/>
          <p:cNvSpPr txBox="1"/>
          <p:nvPr/>
        </p:nvSpPr>
        <p:spPr>
          <a:xfrm>
            <a:off x="6161993" y="3184593"/>
            <a:ext cx="4014400" cy="5812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1"/>
                </a:solidFill>
              </a:rPr>
              <a:t>Low Birthweight</a:t>
            </a:r>
            <a:endParaRPr sz="2400" dirty="0">
              <a:solidFill>
                <a:schemeClr val="dk1"/>
              </a:solidFill>
            </a:endParaRPr>
          </a:p>
        </p:txBody>
      </p:sp>
      <p:sp>
        <p:nvSpPr>
          <p:cNvPr id="114" name="Google Shape;114;p19"/>
          <p:cNvSpPr txBox="1"/>
          <p:nvPr/>
        </p:nvSpPr>
        <p:spPr>
          <a:xfrm>
            <a:off x="8708795" y="4552098"/>
            <a:ext cx="4014400" cy="4780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1"/>
                </a:solidFill>
              </a:rPr>
              <a:t>Maternal Mortality</a:t>
            </a:r>
            <a:endParaRPr sz="2400" dirty="0">
              <a:solidFill>
                <a:schemeClr val="dk1"/>
              </a:solidFill>
            </a:endParaRPr>
          </a:p>
        </p:txBody>
      </p:sp>
      <p:pic>
        <p:nvPicPr>
          <p:cNvPr id="2" name="Effects.m4a" descr="Effects.m4a">
            <a:hlinkClick r:id="" action="ppaction://media"/>
            <a:extLst>
              <a:ext uri="{FF2B5EF4-FFF2-40B4-BE49-F238E27FC236}">
                <a16:creationId xmlns:a16="http://schemas.microsoft.com/office/drawing/2014/main" id="{4F55F5D6-9DCB-1240-89FD-604D680D9B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46554" y="5248167"/>
            <a:ext cx="812800" cy="812800"/>
          </a:xfrm>
          <a:prstGeom prst="rect">
            <a:avLst/>
          </a:prstGeom>
        </p:spPr>
      </p:pic>
    </p:spTree>
    <p:extLst>
      <p:ext uri="{BB962C8B-B14F-4D97-AF65-F5344CB8AC3E}">
        <p14:creationId xmlns:p14="http://schemas.microsoft.com/office/powerpoint/2010/main" val="385516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dirty="0"/>
              <a:t>Case Study</a:t>
            </a:r>
            <a:endParaRPr dirty="0"/>
          </a:p>
        </p:txBody>
      </p:sp>
      <p:sp>
        <p:nvSpPr>
          <p:cNvPr id="120" name="Google Shape;120;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Clr>
                <a:schemeClr val="dk1"/>
              </a:buClr>
              <a:buSzPts val="1100"/>
              <a:buNone/>
            </a:pPr>
            <a:r>
              <a:rPr lang="en" sz="2000" dirty="0"/>
              <a:t>Jennifer is a 28 year old, Caucasian, cisgender female from rural North Carolina who has been using opioids for the past six years, intravenously for three. She realized she was pregnant 5 weeks prior and does not know how far along she is. After not being able to stop using drugs on her own, Jennifer goes to the closest primary care clinic to check on the health of the fetus and get help addressing her substance use. After a long wait she receives a pregnancy test, blood tests, drug screen, and the physician takes a medical and reproductive history. When discussing lifestyle changes and finding out about her usage history, the physician lets her know that they cannot offer her prenatal care due to the risks and recommends she go to a specialized prenatal clinic. They explain how dangerous drug use is for her and the fetus and tell her to make some calls to see what offices will work with her and to make an appointment as soon as possible. She leaves with some pamphlet information, feeling </a:t>
            </a:r>
            <a:r>
              <a:rPr lang="en" sz="2000" dirty="0" err="1"/>
              <a:t>unhelped</a:t>
            </a:r>
            <a:r>
              <a:rPr lang="en" sz="2000" dirty="0"/>
              <a:t> and rejected. After confirming a positive test for opioids, the office calls the Department of Social Services to report her for prenatal drug use.</a:t>
            </a:r>
            <a:endParaRPr sz="2000" dirty="0"/>
          </a:p>
        </p:txBody>
      </p:sp>
      <p:pic>
        <p:nvPicPr>
          <p:cNvPr id="2" name="Case Study 1.m4a" descr="Case Study 1.m4a">
            <a:hlinkClick r:id="" action="ppaction://media"/>
            <a:extLst>
              <a:ext uri="{FF2B5EF4-FFF2-40B4-BE49-F238E27FC236}">
                <a16:creationId xmlns:a16="http://schemas.microsoft.com/office/drawing/2014/main" id="{28C77DEF-AE02-F54E-95E9-C01889A76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6194" y="5279033"/>
            <a:ext cx="812800" cy="812800"/>
          </a:xfrm>
          <a:prstGeom prst="rect">
            <a:avLst/>
          </a:prstGeom>
        </p:spPr>
      </p:pic>
    </p:spTree>
    <p:extLst>
      <p:ext uri="{BB962C8B-B14F-4D97-AF65-F5344CB8AC3E}">
        <p14:creationId xmlns:p14="http://schemas.microsoft.com/office/powerpoint/2010/main" val="339953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dirty="0"/>
              <a:t>ASAM/Levels of Care</a:t>
            </a:r>
            <a:endParaRPr dirty="0"/>
          </a:p>
        </p:txBody>
      </p:sp>
      <p:pic>
        <p:nvPicPr>
          <p:cNvPr id="126" name="Google Shape;126;p21"/>
          <p:cNvPicPr preferRelativeResize="0"/>
          <p:nvPr/>
        </p:nvPicPr>
        <p:blipFill>
          <a:blip r:embed="rId5">
            <a:alphaModFix/>
          </a:blip>
          <a:stretch>
            <a:fillRect/>
          </a:stretch>
        </p:blipFill>
        <p:spPr>
          <a:xfrm>
            <a:off x="2022664" y="1356967"/>
            <a:ext cx="8146672" cy="4907666"/>
          </a:xfrm>
          <a:prstGeom prst="rect">
            <a:avLst/>
          </a:prstGeom>
          <a:gradFill>
            <a:gsLst>
              <a:gs pos="26013">
                <a:srgbClr val="FDEDD4"/>
              </a:gs>
              <a:gs pos="48988">
                <a:srgbClr val="FCE2B8"/>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
        <p:nvSpPr>
          <p:cNvPr id="127" name="Google Shape;127;p21"/>
          <p:cNvSpPr txBox="1"/>
          <p:nvPr/>
        </p:nvSpPr>
        <p:spPr>
          <a:xfrm>
            <a:off x="1690536" y="6083833"/>
            <a:ext cx="8478800" cy="361600"/>
          </a:xfrm>
          <a:prstGeom prst="rect">
            <a:avLst/>
          </a:prstGeom>
          <a:noFill/>
          <a:ln>
            <a:noFill/>
          </a:ln>
        </p:spPr>
        <p:txBody>
          <a:bodyPr spcFirstLastPara="1" wrap="square" lIns="121900" tIns="121900" rIns="121900" bIns="121900" anchor="t" anchorCtr="0">
            <a:noAutofit/>
          </a:bodyPr>
          <a:lstStyle/>
          <a:p>
            <a:pPr algn="ctr"/>
            <a:r>
              <a:rPr lang="en" sz="1333" dirty="0"/>
              <a:t>https://</a:t>
            </a:r>
            <a:r>
              <a:rPr lang="en" sz="1333" dirty="0" err="1"/>
              <a:t>www.asam.org</a:t>
            </a:r>
            <a:r>
              <a:rPr lang="en" sz="1333" dirty="0"/>
              <a:t>/</a:t>
            </a:r>
            <a:r>
              <a:rPr lang="en" sz="1333" dirty="0" err="1"/>
              <a:t>asam</a:t>
            </a:r>
            <a:r>
              <a:rPr lang="en" sz="1333" dirty="0"/>
              <a:t>-criteria/level-of-care-certification</a:t>
            </a:r>
            <a:endParaRPr sz="1333" dirty="0"/>
          </a:p>
        </p:txBody>
      </p:sp>
      <p:pic>
        <p:nvPicPr>
          <p:cNvPr id="2" name="Slide 9.m4a" descr="Slide 9.m4a">
            <a:hlinkClick r:id="" action="ppaction://media"/>
            <a:extLst>
              <a:ext uri="{FF2B5EF4-FFF2-40B4-BE49-F238E27FC236}">
                <a16:creationId xmlns:a16="http://schemas.microsoft.com/office/drawing/2014/main" id="{E6D88EC9-84B8-1F49-A53E-15EDB4434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672" y="5451833"/>
            <a:ext cx="812800" cy="812800"/>
          </a:xfrm>
          <a:prstGeom prst="rect">
            <a:avLst/>
          </a:prstGeom>
        </p:spPr>
      </p:pic>
    </p:spTree>
    <p:extLst>
      <p:ext uri="{BB962C8B-B14F-4D97-AF65-F5344CB8AC3E}">
        <p14:creationId xmlns:p14="http://schemas.microsoft.com/office/powerpoint/2010/main" val="42833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Custom 2">
      <a:dk1>
        <a:srgbClr val="000000"/>
      </a:dk1>
      <a:lt1>
        <a:srgbClr val="FFFFFF"/>
      </a:lt1>
      <a:dk2>
        <a:srgbClr val="775F55"/>
      </a:dk2>
      <a:lt2>
        <a:srgbClr val="FEEFD5"/>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0B188A25316549A6843070B9C7BDB4" ma:contentTypeVersion="22" ma:contentTypeDescription="Create a new document." ma:contentTypeScope="" ma:versionID="7236df18acb188408cdc1069b9b6f0da">
  <xsd:schema xmlns:xsd="http://www.w3.org/2001/XMLSchema" xmlns:xs="http://www.w3.org/2001/XMLSchema" xmlns:p="http://schemas.microsoft.com/office/2006/metadata/properties" xmlns:ns2="dc90a1e4-d20d-4a79-bf41-841c719bd4ca" targetNamespace="http://schemas.microsoft.com/office/2006/metadata/properties" ma:root="true" ma:fieldsID="6e7d3c8a1685dce56fb6398956d4d63f" ns2:_="">
    <xsd:import namespace="dc90a1e4-d20d-4a79-bf41-841c719bd4c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0a1e4-d20d-4a79-bf41-841c719bd4ca"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_Collaboration_Space_Locked xmlns="dc90a1e4-d20d-4a79-bf41-841c719bd4ca" xsi:nil="true"/>
    <AppVersion xmlns="dc90a1e4-d20d-4a79-bf41-841c719bd4ca" xsi:nil="true"/>
    <Teachers xmlns="dc90a1e4-d20d-4a79-bf41-841c719bd4ca">
      <UserInfo>
        <DisplayName/>
        <AccountId xsi:nil="true"/>
        <AccountType/>
      </UserInfo>
    </Teachers>
    <Student_Groups xmlns="dc90a1e4-d20d-4a79-bf41-841c719bd4ca">
      <UserInfo>
        <DisplayName/>
        <AccountId xsi:nil="true"/>
        <AccountType/>
      </UserInfo>
    </Student_Groups>
    <Distribution_Groups xmlns="dc90a1e4-d20d-4a79-bf41-841c719bd4ca" xsi:nil="true"/>
    <Self_Registration_Enabled xmlns="dc90a1e4-d20d-4a79-bf41-841c719bd4ca" xsi:nil="true"/>
    <LMS_Mappings xmlns="dc90a1e4-d20d-4a79-bf41-841c719bd4ca" xsi:nil="true"/>
    <Invited_Students xmlns="dc90a1e4-d20d-4a79-bf41-841c719bd4ca" xsi:nil="true"/>
    <CultureName xmlns="dc90a1e4-d20d-4a79-bf41-841c719bd4ca" xsi:nil="true"/>
    <Templates xmlns="dc90a1e4-d20d-4a79-bf41-841c719bd4ca" xsi:nil="true"/>
    <Has_Teacher_Only_SectionGroup xmlns="dc90a1e4-d20d-4a79-bf41-841c719bd4ca" xsi:nil="true"/>
    <DefaultSectionNames xmlns="dc90a1e4-d20d-4a79-bf41-841c719bd4ca" xsi:nil="true"/>
    <TeamsChannelId xmlns="dc90a1e4-d20d-4a79-bf41-841c719bd4ca" xsi:nil="true"/>
    <Invited_Teachers xmlns="dc90a1e4-d20d-4a79-bf41-841c719bd4ca" xsi:nil="true"/>
    <IsNotebookLocked xmlns="dc90a1e4-d20d-4a79-bf41-841c719bd4ca" xsi:nil="true"/>
    <Owner xmlns="dc90a1e4-d20d-4a79-bf41-841c719bd4ca">
      <UserInfo>
        <DisplayName/>
        <AccountId xsi:nil="true"/>
        <AccountType/>
      </UserInfo>
    </Owner>
    <Students xmlns="dc90a1e4-d20d-4a79-bf41-841c719bd4ca">
      <UserInfo>
        <DisplayName/>
        <AccountId xsi:nil="true"/>
        <AccountType/>
      </UserInfo>
    </Students>
    <Math_Settings xmlns="dc90a1e4-d20d-4a79-bf41-841c719bd4ca" xsi:nil="true"/>
    <NotebookType xmlns="dc90a1e4-d20d-4a79-bf41-841c719bd4ca" xsi:nil="true"/>
    <FolderType xmlns="dc90a1e4-d20d-4a79-bf41-841c719bd4ca" xsi:nil="true"/>
  </documentManagement>
</p:properties>
</file>

<file path=customXml/itemProps1.xml><?xml version="1.0" encoding="utf-8"?>
<ds:datastoreItem xmlns:ds="http://schemas.openxmlformats.org/officeDocument/2006/customXml" ds:itemID="{09349268-6492-41C7-9361-178AAEAD3725}"/>
</file>

<file path=customXml/itemProps2.xml><?xml version="1.0" encoding="utf-8"?>
<ds:datastoreItem xmlns:ds="http://schemas.openxmlformats.org/officeDocument/2006/customXml" ds:itemID="{8A35FA33-5F2A-46EA-BE30-3A00AE728781}"/>
</file>

<file path=customXml/itemProps3.xml><?xml version="1.0" encoding="utf-8"?>
<ds:datastoreItem xmlns:ds="http://schemas.openxmlformats.org/officeDocument/2006/customXml" ds:itemID="{9C6E3159-A251-4D2B-9273-2187714866BA}"/>
</file>

<file path=docProps/app.xml><?xml version="1.0" encoding="utf-8"?>
<Properties xmlns="http://schemas.openxmlformats.org/officeDocument/2006/extended-properties" xmlns:vt="http://schemas.openxmlformats.org/officeDocument/2006/docPropsVTypes">
  <TotalTime>73</TotalTime>
  <Words>5052</Words>
  <Application>Microsoft Office PowerPoint</Application>
  <PresentationFormat>Widescreen</PresentationFormat>
  <Paragraphs>204</Paragraphs>
  <Slides>26</Slides>
  <Notes>25</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Garamond</vt:lpstr>
      <vt:lpstr>Merriweather</vt:lpstr>
      <vt:lpstr>Roboto</vt:lpstr>
      <vt:lpstr>Times New Roman</vt:lpstr>
      <vt:lpstr>Verdana</vt:lpstr>
      <vt:lpstr>Savon</vt:lpstr>
      <vt:lpstr>Treatment for Pregnant Women Using Opioids in an Integrated Care Setting</vt:lpstr>
      <vt:lpstr>Opioid Use Disorder</vt:lpstr>
      <vt:lpstr>Opioid Use Disorder in Pregnancy</vt:lpstr>
      <vt:lpstr>Prevalence</vt:lpstr>
      <vt:lpstr>Social Determinants of Health</vt:lpstr>
      <vt:lpstr>Common Myths</vt:lpstr>
      <vt:lpstr>Effects </vt:lpstr>
      <vt:lpstr>Case Study</vt:lpstr>
      <vt:lpstr>ASAM/Levels of Care</vt:lpstr>
      <vt:lpstr>Current Treatment Guidelines</vt:lpstr>
      <vt:lpstr>EBP – Medication-Assisted Treatment</vt:lpstr>
      <vt:lpstr>EBP – Residential Substance Use Treatment</vt:lpstr>
      <vt:lpstr>Evidence Based Practices for Substance Use Treatment</vt:lpstr>
      <vt:lpstr>Considerations for Integrated Care </vt:lpstr>
      <vt:lpstr>Considerations for Integrated Care </vt:lpstr>
      <vt:lpstr>Gaps Between Research and Practice in Integrated Care </vt:lpstr>
      <vt:lpstr>Case Study: Ideal</vt:lpstr>
      <vt:lpstr>EXAMPLE OF effective INTEGRATED CARE: UNC HORIZONS</vt:lpstr>
      <vt:lpstr>Recommendations for Improving Access</vt:lpstr>
      <vt:lpstr>Recommendations for Improving Screening</vt:lpstr>
      <vt:lpstr>Recommendations for Improving  Culturally Sensitive Care</vt:lpstr>
      <vt:lpstr>Online Resources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Treatment for Pregnant Women Using Opioids in an Integrated Care Setting</dc:title>
  <dc:creator>Microsoft Office User</dc:creator>
  <cp:lastModifiedBy>Kanfer, Meryl Ruth</cp:lastModifiedBy>
  <cp:revision>10</cp:revision>
  <dcterms:created xsi:type="dcterms:W3CDTF">2020-04-05T19:39:23Z</dcterms:created>
  <dcterms:modified xsi:type="dcterms:W3CDTF">2020-04-06T13:58:40Z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0x010100860B188A25316549A6843070B9C7BDB4</vt:lpwstr>
  </property>
</Properties>
</file>