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WAV" ContentType="audio/x-wav"/>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slideLayouts/slideLayout2.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7.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3.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4.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42" r:id="rId4"/>
  </p:sldMasterIdLst>
  <p:notesMasterIdLst>
    <p:notesMasterId r:id="rId30"/>
  </p:notesMasterIdLst>
  <p:sldIdLst>
    <p:sldId id="256" r:id="rId5"/>
    <p:sldId id="281" r:id="rId6"/>
    <p:sldId id="276" r:id="rId7"/>
    <p:sldId id="274" r:id="rId8"/>
    <p:sldId id="294" r:id="rId9"/>
    <p:sldId id="297" r:id="rId10"/>
    <p:sldId id="284" r:id="rId11"/>
    <p:sldId id="293" r:id="rId12"/>
    <p:sldId id="277" r:id="rId13"/>
    <p:sldId id="260" r:id="rId14"/>
    <p:sldId id="257" r:id="rId15"/>
    <p:sldId id="292" r:id="rId16"/>
    <p:sldId id="288" r:id="rId17"/>
    <p:sldId id="290" r:id="rId18"/>
    <p:sldId id="291" r:id="rId19"/>
    <p:sldId id="259" r:id="rId20"/>
    <p:sldId id="261" r:id="rId21"/>
    <p:sldId id="300" r:id="rId22"/>
    <p:sldId id="270" r:id="rId23"/>
    <p:sldId id="287" r:id="rId24"/>
    <p:sldId id="283" r:id="rId25"/>
    <p:sldId id="267" r:id="rId26"/>
    <p:sldId id="299" r:id="rId27"/>
    <p:sldId id="266" r:id="rId28"/>
    <p:sldId id="265" r:id="rId29"/>
  </p:sldIdLst>
  <p:sldSz cx="12192000" cy="6858000"/>
  <p:notesSz cx="6858000" cy="13430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C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60"/>
    <p:restoredTop sz="63391" autoAdjust="0"/>
  </p:normalViewPr>
  <p:slideViewPr>
    <p:cSldViewPr snapToGrid="0">
      <p:cViewPr varScale="1">
        <p:scale>
          <a:sx n="94" d="100"/>
          <a:sy n="94" d="100"/>
        </p:scale>
        <p:origin x="1520" y="1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219060-BCAA-4F59-AA2F-68208D256493}"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DF60C118-60AB-4097-ACD9-E0BFF3E7F5F6}">
      <dgm:prSet/>
      <dgm:spPr/>
      <dgm:t>
        <a:bodyPr/>
        <a:lstStyle/>
        <a:p>
          <a:pPr>
            <a:lnSpc>
              <a:spcPct val="100000"/>
            </a:lnSpc>
          </a:pPr>
          <a:r>
            <a:rPr lang="en-US"/>
            <a:t>Fixed route bus transit</a:t>
          </a:r>
        </a:p>
      </dgm:t>
    </dgm:pt>
    <dgm:pt modelId="{893C1279-D6D7-45C8-859D-CD7BF85EEE3D}" type="parTrans" cxnId="{B6C4A842-E898-4D73-A4A5-28020E680B15}">
      <dgm:prSet/>
      <dgm:spPr/>
      <dgm:t>
        <a:bodyPr/>
        <a:lstStyle/>
        <a:p>
          <a:endParaRPr lang="en-US"/>
        </a:p>
      </dgm:t>
    </dgm:pt>
    <dgm:pt modelId="{E1337689-AD00-44C9-B325-6BF2D1DC96C8}" type="sibTrans" cxnId="{B6C4A842-E898-4D73-A4A5-28020E680B15}">
      <dgm:prSet/>
      <dgm:spPr/>
      <dgm:t>
        <a:bodyPr/>
        <a:lstStyle/>
        <a:p>
          <a:endParaRPr lang="en-US"/>
        </a:p>
      </dgm:t>
    </dgm:pt>
    <dgm:pt modelId="{74EF1B7C-9451-4FA7-8924-888C1DDA95C9}">
      <dgm:prSet/>
      <dgm:spPr/>
      <dgm:t>
        <a:bodyPr/>
        <a:lstStyle/>
        <a:p>
          <a:pPr>
            <a:lnSpc>
              <a:spcPct val="100000"/>
            </a:lnSpc>
          </a:pPr>
          <a:r>
            <a:rPr lang="en-US" dirty="0"/>
            <a:t>Single-ride: $1</a:t>
          </a:r>
        </a:p>
        <a:p>
          <a:pPr>
            <a:lnSpc>
              <a:spcPct val="100000"/>
            </a:lnSpc>
          </a:pPr>
          <a:r>
            <a:rPr lang="en-US" dirty="0"/>
            <a:t>Day pass: $2.50</a:t>
          </a:r>
        </a:p>
        <a:p>
          <a:pPr>
            <a:lnSpc>
              <a:spcPct val="100000"/>
            </a:lnSpc>
          </a:pPr>
          <a:r>
            <a:rPr lang="en-US" dirty="0"/>
            <a:t>Monthly pass: $36</a:t>
          </a:r>
        </a:p>
      </dgm:t>
    </dgm:pt>
    <dgm:pt modelId="{E4116D85-E784-4738-81C8-43A27947475B}" type="parTrans" cxnId="{383D9082-A67F-46AA-B277-6D582D2706BC}">
      <dgm:prSet/>
      <dgm:spPr/>
      <dgm:t>
        <a:bodyPr/>
        <a:lstStyle/>
        <a:p>
          <a:endParaRPr lang="en-US"/>
        </a:p>
      </dgm:t>
    </dgm:pt>
    <dgm:pt modelId="{E3975ED4-C5D6-49D4-BE68-394EDCEF233C}" type="sibTrans" cxnId="{383D9082-A67F-46AA-B277-6D582D2706BC}">
      <dgm:prSet/>
      <dgm:spPr/>
      <dgm:t>
        <a:bodyPr/>
        <a:lstStyle/>
        <a:p>
          <a:endParaRPr lang="en-US"/>
        </a:p>
      </dgm:t>
    </dgm:pt>
    <dgm:pt modelId="{651398DA-D5D6-47FE-B2FE-4218716C52EF}">
      <dgm:prSet/>
      <dgm:spPr/>
      <dgm:t>
        <a:bodyPr/>
        <a:lstStyle/>
        <a:p>
          <a:pPr>
            <a:lnSpc>
              <a:spcPct val="100000"/>
            </a:lnSpc>
          </a:pPr>
          <a:r>
            <a:rPr lang="en-US" dirty="0"/>
            <a:t>Non-Emergency Medical Transportation (NEMT)</a:t>
          </a:r>
        </a:p>
      </dgm:t>
    </dgm:pt>
    <dgm:pt modelId="{D7685276-9461-4D64-8637-C44E755092EF}" type="parTrans" cxnId="{FA58A002-F044-4EC7-B90C-F9360D08CB6F}">
      <dgm:prSet/>
      <dgm:spPr/>
      <dgm:t>
        <a:bodyPr/>
        <a:lstStyle/>
        <a:p>
          <a:endParaRPr lang="en-US"/>
        </a:p>
      </dgm:t>
    </dgm:pt>
    <dgm:pt modelId="{7290B1A3-B86A-4838-A192-4B13D720A9D6}" type="sibTrans" cxnId="{FA58A002-F044-4EC7-B90C-F9360D08CB6F}">
      <dgm:prSet/>
      <dgm:spPr/>
      <dgm:t>
        <a:bodyPr/>
        <a:lstStyle/>
        <a:p>
          <a:endParaRPr lang="en-US"/>
        </a:p>
      </dgm:t>
    </dgm:pt>
    <dgm:pt modelId="{644C4CB7-0E18-48AC-87F9-3C0C5FEEBCE1}">
      <dgm:prSet/>
      <dgm:spPr/>
      <dgm:t>
        <a:bodyPr/>
        <a:lstStyle/>
        <a:p>
          <a:pPr>
            <a:lnSpc>
              <a:spcPct val="100000"/>
            </a:lnSpc>
          </a:pPr>
          <a:r>
            <a:rPr lang="en-US"/>
            <a:t>Mileage-based</a:t>
          </a:r>
        </a:p>
      </dgm:t>
    </dgm:pt>
    <dgm:pt modelId="{1AAB9545-E80D-4DED-8356-D42C6B685BB2}" type="parTrans" cxnId="{52ADBB5E-702A-4765-B557-50293C5B4B21}">
      <dgm:prSet/>
      <dgm:spPr/>
      <dgm:t>
        <a:bodyPr/>
        <a:lstStyle/>
        <a:p>
          <a:endParaRPr lang="en-US"/>
        </a:p>
      </dgm:t>
    </dgm:pt>
    <dgm:pt modelId="{29B41ECF-6FE3-4B38-87CA-D6D063621046}" type="sibTrans" cxnId="{52ADBB5E-702A-4765-B557-50293C5B4B21}">
      <dgm:prSet/>
      <dgm:spPr/>
      <dgm:t>
        <a:bodyPr/>
        <a:lstStyle/>
        <a:p>
          <a:endParaRPr lang="en-US"/>
        </a:p>
      </dgm:t>
    </dgm:pt>
    <dgm:pt modelId="{CA159568-C8A6-4B33-960C-AB23088DB2B6}">
      <dgm:prSet/>
      <dgm:spPr/>
      <dgm:t>
        <a:bodyPr/>
        <a:lstStyle/>
        <a:p>
          <a:pPr>
            <a:lnSpc>
              <a:spcPct val="100000"/>
            </a:lnSpc>
          </a:pPr>
          <a:r>
            <a:rPr lang="en-US" dirty="0"/>
            <a:t>Taxi/rideshares: $0.80/mile</a:t>
          </a:r>
        </a:p>
        <a:p>
          <a:pPr>
            <a:lnSpc>
              <a:spcPct val="100000"/>
            </a:lnSpc>
          </a:pPr>
          <a:r>
            <a:rPr lang="en-US" dirty="0"/>
            <a:t>Private vehicle: $0.65/mile</a:t>
          </a:r>
        </a:p>
      </dgm:t>
    </dgm:pt>
    <dgm:pt modelId="{741073A8-A0C3-4EE2-A120-656E27DF1CF5}" type="parTrans" cxnId="{5DFCA309-B32D-470D-B998-A4AAAFB55FEC}">
      <dgm:prSet/>
      <dgm:spPr/>
      <dgm:t>
        <a:bodyPr/>
        <a:lstStyle/>
        <a:p>
          <a:endParaRPr lang="en-US"/>
        </a:p>
      </dgm:t>
    </dgm:pt>
    <dgm:pt modelId="{8576947F-B338-4591-9A88-1B481099AB5B}" type="sibTrans" cxnId="{5DFCA309-B32D-470D-B998-A4AAAFB55FEC}">
      <dgm:prSet/>
      <dgm:spPr/>
      <dgm:t>
        <a:bodyPr/>
        <a:lstStyle/>
        <a:p>
          <a:endParaRPr lang="en-US"/>
        </a:p>
      </dgm:t>
    </dgm:pt>
    <dgm:pt modelId="{CB95E5EB-FA05-4D03-ADAC-9EFB8C6BA1B5}">
      <dgm:prSet/>
      <dgm:spPr/>
      <dgm:t>
        <a:bodyPr/>
        <a:lstStyle/>
        <a:p>
          <a:pPr>
            <a:lnSpc>
              <a:spcPct val="100000"/>
            </a:lnSpc>
          </a:pPr>
          <a:r>
            <a:rPr lang="en-US" dirty="0"/>
            <a:t>Ambulance trip: $600 - $900 +</a:t>
          </a:r>
        </a:p>
      </dgm:t>
    </dgm:pt>
    <dgm:pt modelId="{1E812B98-BDA1-4E78-AC0E-E8BD933CD446}" type="parTrans" cxnId="{0A216C6B-6C98-4D51-BD00-496F0546A1D3}">
      <dgm:prSet/>
      <dgm:spPr/>
      <dgm:t>
        <a:bodyPr/>
        <a:lstStyle/>
        <a:p>
          <a:endParaRPr lang="en-US"/>
        </a:p>
      </dgm:t>
    </dgm:pt>
    <dgm:pt modelId="{0E164DA4-4592-4271-848F-4F30FC4B27BB}" type="sibTrans" cxnId="{0A216C6B-6C98-4D51-BD00-496F0546A1D3}">
      <dgm:prSet/>
      <dgm:spPr/>
      <dgm:t>
        <a:bodyPr/>
        <a:lstStyle/>
        <a:p>
          <a:endParaRPr lang="en-US"/>
        </a:p>
      </dgm:t>
    </dgm:pt>
    <dgm:pt modelId="{ED8EF08A-9A04-F740-87F2-DA7259ADC302}">
      <dgm:prSet/>
      <dgm:spPr/>
      <dgm:t>
        <a:bodyPr/>
        <a:lstStyle/>
        <a:p>
          <a:pPr>
            <a:lnSpc>
              <a:spcPct val="100000"/>
            </a:lnSpc>
          </a:pPr>
          <a:r>
            <a:rPr lang="en-US" dirty="0"/>
            <a:t>Included with Medicaid benefits</a:t>
          </a:r>
        </a:p>
      </dgm:t>
    </dgm:pt>
    <dgm:pt modelId="{1DB9C9B8-2F14-7544-B3A5-A0B7BFCBCE64}" type="sibTrans" cxnId="{73370685-611D-2746-A106-68B624B0EA61}">
      <dgm:prSet/>
      <dgm:spPr/>
      <dgm:t>
        <a:bodyPr/>
        <a:lstStyle/>
        <a:p>
          <a:endParaRPr lang="en-US"/>
        </a:p>
      </dgm:t>
    </dgm:pt>
    <dgm:pt modelId="{F0512FA0-7AF7-3D4D-A3D7-C44A168942AF}" type="parTrans" cxnId="{73370685-611D-2746-A106-68B624B0EA61}">
      <dgm:prSet/>
      <dgm:spPr/>
      <dgm:t>
        <a:bodyPr/>
        <a:lstStyle/>
        <a:p>
          <a:endParaRPr lang="en-US"/>
        </a:p>
      </dgm:t>
    </dgm:pt>
    <dgm:pt modelId="{1EC58963-586D-4254-A78D-CA55647AF1AB}" type="pres">
      <dgm:prSet presAssocID="{14219060-BCAA-4F59-AA2F-68208D256493}" presName="root" presStyleCnt="0">
        <dgm:presLayoutVars>
          <dgm:dir/>
          <dgm:resizeHandles val="exact"/>
        </dgm:presLayoutVars>
      </dgm:prSet>
      <dgm:spPr/>
    </dgm:pt>
    <dgm:pt modelId="{0FDEBCE5-812A-4F74-93AE-35C3CACB667F}" type="pres">
      <dgm:prSet presAssocID="{DF60C118-60AB-4097-ACD9-E0BFF3E7F5F6}" presName="compNode" presStyleCnt="0"/>
      <dgm:spPr/>
    </dgm:pt>
    <dgm:pt modelId="{10730744-2364-4205-860B-C677C78799E1}" type="pres">
      <dgm:prSet presAssocID="{DF60C118-60AB-4097-ACD9-E0BFF3E7F5F6}" presName="bgRect" presStyleLbl="bgShp" presStyleIdx="0" presStyleCnt="3" custLinFactNeighborX="-4831" custLinFactNeighborY="1362"/>
      <dgm:spPr/>
    </dgm:pt>
    <dgm:pt modelId="{55E66E2D-EAB7-48BB-A700-038F340D89FA}" type="pres">
      <dgm:prSet presAssocID="{DF60C118-60AB-4097-ACD9-E0BFF3E7F5F6}"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
        </a:ext>
      </dgm:extLst>
    </dgm:pt>
    <dgm:pt modelId="{EB5E276D-8F3C-4417-8762-36C8A46A12A3}" type="pres">
      <dgm:prSet presAssocID="{DF60C118-60AB-4097-ACD9-E0BFF3E7F5F6}" presName="spaceRect" presStyleCnt="0"/>
      <dgm:spPr/>
    </dgm:pt>
    <dgm:pt modelId="{FFA149B1-BC90-44FF-85BD-443841B2374B}" type="pres">
      <dgm:prSet presAssocID="{DF60C118-60AB-4097-ACD9-E0BFF3E7F5F6}" presName="parTx" presStyleLbl="revTx" presStyleIdx="0" presStyleCnt="6">
        <dgm:presLayoutVars>
          <dgm:chMax val="0"/>
          <dgm:chPref val="0"/>
        </dgm:presLayoutVars>
      </dgm:prSet>
      <dgm:spPr/>
    </dgm:pt>
    <dgm:pt modelId="{F5AC0498-50A3-4BC4-9585-06BAAB8A8F53}" type="pres">
      <dgm:prSet presAssocID="{DF60C118-60AB-4097-ACD9-E0BFF3E7F5F6}" presName="desTx" presStyleLbl="revTx" presStyleIdx="1" presStyleCnt="6">
        <dgm:presLayoutVars/>
      </dgm:prSet>
      <dgm:spPr/>
    </dgm:pt>
    <dgm:pt modelId="{CB909CDA-2325-4085-A2F9-790AB3090D53}" type="pres">
      <dgm:prSet presAssocID="{E1337689-AD00-44C9-B325-6BF2D1DC96C8}" presName="sibTrans" presStyleCnt="0"/>
      <dgm:spPr/>
    </dgm:pt>
    <dgm:pt modelId="{0A8268E3-4D16-4667-B394-E7763D98B1FC}" type="pres">
      <dgm:prSet presAssocID="{651398DA-D5D6-47FE-B2FE-4218716C52EF}" presName="compNode" presStyleCnt="0"/>
      <dgm:spPr/>
    </dgm:pt>
    <dgm:pt modelId="{3252B116-D8C9-407E-BFE1-EED59A2FBED6}" type="pres">
      <dgm:prSet presAssocID="{651398DA-D5D6-47FE-B2FE-4218716C52EF}" presName="bgRect" presStyleLbl="bgShp" presStyleIdx="1" presStyleCnt="3"/>
      <dgm:spPr/>
    </dgm:pt>
    <dgm:pt modelId="{4E743BF7-6536-47F5-901B-A83F28E6E566}" type="pres">
      <dgm:prSet presAssocID="{651398DA-D5D6-47FE-B2FE-4218716C52EF}"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mbulance"/>
        </a:ext>
      </dgm:extLst>
    </dgm:pt>
    <dgm:pt modelId="{64047B28-4F1B-4D35-8A0E-790A38BE3C6E}" type="pres">
      <dgm:prSet presAssocID="{651398DA-D5D6-47FE-B2FE-4218716C52EF}" presName="spaceRect" presStyleCnt="0"/>
      <dgm:spPr/>
    </dgm:pt>
    <dgm:pt modelId="{32C515CA-167E-43A6-83A5-09F19AA266EE}" type="pres">
      <dgm:prSet presAssocID="{651398DA-D5D6-47FE-B2FE-4218716C52EF}" presName="parTx" presStyleLbl="revTx" presStyleIdx="2" presStyleCnt="6">
        <dgm:presLayoutVars>
          <dgm:chMax val="0"/>
          <dgm:chPref val="0"/>
        </dgm:presLayoutVars>
      </dgm:prSet>
      <dgm:spPr/>
    </dgm:pt>
    <dgm:pt modelId="{B579E678-9505-274A-9A8A-6D8E8134CBF5}" type="pres">
      <dgm:prSet presAssocID="{651398DA-D5D6-47FE-B2FE-4218716C52EF}" presName="desTx" presStyleLbl="revTx" presStyleIdx="3" presStyleCnt="6">
        <dgm:presLayoutVars/>
      </dgm:prSet>
      <dgm:spPr/>
    </dgm:pt>
    <dgm:pt modelId="{FAF08D90-859A-4E6A-B522-54C283F58C68}" type="pres">
      <dgm:prSet presAssocID="{7290B1A3-B86A-4838-A192-4B13D720A9D6}" presName="sibTrans" presStyleCnt="0"/>
      <dgm:spPr/>
    </dgm:pt>
    <dgm:pt modelId="{71739EDD-15E8-4FCD-B090-930C241294B3}" type="pres">
      <dgm:prSet presAssocID="{644C4CB7-0E18-48AC-87F9-3C0C5FEEBCE1}" presName="compNode" presStyleCnt="0"/>
      <dgm:spPr/>
    </dgm:pt>
    <dgm:pt modelId="{A01EC05C-0532-4F95-A606-0138B3BCEEC2}" type="pres">
      <dgm:prSet presAssocID="{644C4CB7-0E18-48AC-87F9-3C0C5FEEBCE1}" presName="bgRect" presStyleLbl="bgShp" presStyleIdx="2" presStyleCnt="3"/>
      <dgm:spPr/>
    </dgm:pt>
    <dgm:pt modelId="{CAFE74D2-731F-4F75-A292-82E5ECBFD971}" type="pres">
      <dgm:prSet presAssocID="{644C4CB7-0E18-48AC-87F9-3C0C5FEEBCE1}"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xi"/>
        </a:ext>
      </dgm:extLst>
    </dgm:pt>
    <dgm:pt modelId="{44A876FD-D53D-4CF1-BBD7-D3F473BE7447}" type="pres">
      <dgm:prSet presAssocID="{644C4CB7-0E18-48AC-87F9-3C0C5FEEBCE1}" presName="spaceRect" presStyleCnt="0"/>
      <dgm:spPr/>
    </dgm:pt>
    <dgm:pt modelId="{061D3EB7-696D-4780-ADF7-90CBA2F7D52F}" type="pres">
      <dgm:prSet presAssocID="{644C4CB7-0E18-48AC-87F9-3C0C5FEEBCE1}" presName="parTx" presStyleLbl="revTx" presStyleIdx="4" presStyleCnt="6">
        <dgm:presLayoutVars>
          <dgm:chMax val="0"/>
          <dgm:chPref val="0"/>
        </dgm:presLayoutVars>
      </dgm:prSet>
      <dgm:spPr/>
    </dgm:pt>
    <dgm:pt modelId="{DDDB319B-51FD-483B-8679-90E221BAA896}" type="pres">
      <dgm:prSet presAssocID="{644C4CB7-0E18-48AC-87F9-3C0C5FEEBCE1}" presName="desTx" presStyleLbl="revTx" presStyleIdx="5" presStyleCnt="6">
        <dgm:presLayoutVars/>
      </dgm:prSet>
      <dgm:spPr/>
    </dgm:pt>
  </dgm:ptLst>
  <dgm:cxnLst>
    <dgm:cxn modelId="{FA58A002-F044-4EC7-B90C-F9360D08CB6F}" srcId="{14219060-BCAA-4F59-AA2F-68208D256493}" destId="{651398DA-D5D6-47FE-B2FE-4218716C52EF}" srcOrd="1" destOrd="0" parTransId="{D7685276-9461-4D64-8637-C44E755092EF}" sibTransId="{7290B1A3-B86A-4838-A192-4B13D720A9D6}"/>
    <dgm:cxn modelId="{3E10A808-2F81-4F04-BD44-400807C55D05}" type="presOf" srcId="{CA159568-C8A6-4B33-960C-AB23088DB2B6}" destId="{DDDB319B-51FD-483B-8679-90E221BAA896}" srcOrd="0" destOrd="0" presId="urn:microsoft.com/office/officeart/2018/2/layout/IconVerticalSolidList"/>
    <dgm:cxn modelId="{5DFCA309-B32D-470D-B998-A4AAAFB55FEC}" srcId="{644C4CB7-0E18-48AC-87F9-3C0C5FEEBCE1}" destId="{CA159568-C8A6-4B33-960C-AB23088DB2B6}" srcOrd="0" destOrd="0" parTransId="{741073A8-A0C3-4EE2-A120-656E27DF1CF5}" sibTransId="{8576947F-B338-4591-9A88-1B481099AB5B}"/>
    <dgm:cxn modelId="{B6C4A842-E898-4D73-A4A5-28020E680B15}" srcId="{14219060-BCAA-4F59-AA2F-68208D256493}" destId="{DF60C118-60AB-4097-ACD9-E0BFF3E7F5F6}" srcOrd="0" destOrd="0" parTransId="{893C1279-D6D7-45C8-859D-CD7BF85EEE3D}" sibTransId="{E1337689-AD00-44C9-B325-6BF2D1DC96C8}"/>
    <dgm:cxn modelId="{7F97B042-DF44-4BE8-9497-399357BF8B3B}" type="presOf" srcId="{651398DA-D5D6-47FE-B2FE-4218716C52EF}" destId="{32C515CA-167E-43A6-83A5-09F19AA266EE}" srcOrd="0" destOrd="0" presId="urn:microsoft.com/office/officeart/2018/2/layout/IconVerticalSolidList"/>
    <dgm:cxn modelId="{3DEAB650-41A8-4F66-8BAE-08BDEBE6AFD1}" type="presOf" srcId="{74EF1B7C-9451-4FA7-8924-888C1DDA95C9}" destId="{F5AC0498-50A3-4BC4-9585-06BAAB8A8F53}" srcOrd="0" destOrd="0" presId="urn:microsoft.com/office/officeart/2018/2/layout/IconVerticalSolidList"/>
    <dgm:cxn modelId="{52ADBB5E-702A-4765-B557-50293C5B4B21}" srcId="{14219060-BCAA-4F59-AA2F-68208D256493}" destId="{644C4CB7-0E18-48AC-87F9-3C0C5FEEBCE1}" srcOrd="2" destOrd="0" parTransId="{1AAB9545-E80D-4DED-8356-D42C6B685BB2}" sibTransId="{29B41ECF-6FE3-4B38-87CA-D6D063621046}"/>
    <dgm:cxn modelId="{0A216C6B-6C98-4D51-BD00-496F0546A1D3}" srcId="{644C4CB7-0E18-48AC-87F9-3C0C5FEEBCE1}" destId="{CB95E5EB-FA05-4D03-ADAC-9EFB8C6BA1B5}" srcOrd="1" destOrd="0" parTransId="{1E812B98-BDA1-4E78-AC0E-E8BD933CD446}" sibTransId="{0E164DA4-4592-4271-848F-4F30FC4B27BB}"/>
    <dgm:cxn modelId="{66D7E47D-4B05-430D-87F1-2A006828C4E9}" type="presOf" srcId="{CB95E5EB-FA05-4D03-ADAC-9EFB8C6BA1B5}" destId="{DDDB319B-51FD-483B-8679-90E221BAA896}" srcOrd="0" destOrd="1" presId="urn:microsoft.com/office/officeart/2018/2/layout/IconVerticalSolidList"/>
    <dgm:cxn modelId="{383D9082-A67F-46AA-B277-6D582D2706BC}" srcId="{DF60C118-60AB-4097-ACD9-E0BFF3E7F5F6}" destId="{74EF1B7C-9451-4FA7-8924-888C1DDA95C9}" srcOrd="0" destOrd="0" parTransId="{E4116D85-E784-4738-81C8-43A27947475B}" sibTransId="{E3975ED4-C5D6-49D4-BE68-394EDCEF233C}"/>
    <dgm:cxn modelId="{6CBB7283-AECD-409B-9648-0EA337659FC9}" type="presOf" srcId="{14219060-BCAA-4F59-AA2F-68208D256493}" destId="{1EC58963-586D-4254-A78D-CA55647AF1AB}" srcOrd="0" destOrd="0" presId="urn:microsoft.com/office/officeart/2018/2/layout/IconVerticalSolidList"/>
    <dgm:cxn modelId="{73370685-611D-2746-A106-68B624B0EA61}" srcId="{651398DA-D5D6-47FE-B2FE-4218716C52EF}" destId="{ED8EF08A-9A04-F740-87F2-DA7259ADC302}" srcOrd="0" destOrd="0" parTransId="{F0512FA0-7AF7-3D4D-A3D7-C44A168942AF}" sibTransId="{1DB9C9B8-2F14-7544-B3A5-A0B7BFCBCE64}"/>
    <dgm:cxn modelId="{C811C0A3-7625-0C4F-90AB-208F66C7EA2A}" type="presOf" srcId="{ED8EF08A-9A04-F740-87F2-DA7259ADC302}" destId="{B579E678-9505-274A-9A8A-6D8E8134CBF5}" srcOrd="0" destOrd="0" presId="urn:microsoft.com/office/officeart/2018/2/layout/IconVerticalSolidList"/>
    <dgm:cxn modelId="{D525CCC0-AF56-4C25-B9B7-C2B5F7BAE130}" type="presOf" srcId="{DF60C118-60AB-4097-ACD9-E0BFF3E7F5F6}" destId="{FFA149B1-BC90-44FF-85BD-443841B2374B}" srcOrd="0" destOrd="0" presId="urn:microsoft.com/office/officeart/2018/2/layout/IconVerticalSolidList"/>
    <dgm:cxn modelId="{A5911DC8-575C-44BD-9FA1-4012079D19D0}" type="presOf" srcId="{644C4CB7-0E18-48AC-87F9-3C0C5FEEBCE1}" destId="{061D3EB7-696D-4780-ADF7-90CBA2F7D52F}" srcOrd="0" destOrd="0" presId="urn:microsoft.com/office/officeart/2018/2/layout/IconVerticalSolidList"/>
    <dgm:cxn modelId="{261ABA0E-5606-4CDE-A2B4-4FD431B8FCE2}" type="presParOf" srcId="{1EC58963-586D-4254-A78D-CA55647AF1AB}" destId="{0FDEBCE5-812A-4F74-93AE-35C3CACB667F}" srcOrd="0" destOrd="0" presId="urn:microsoft.com/office/officeart/2018/2/layout/IconVerticalSolidList"/>
    <dgm:cxn modelId="{9B99B12F-B61A-40F5-B157-730386CB4BD3}" type="presParOf" srcId="{0FDEBCE5-812A-4F74-93AE-35C3CACB667F}" destId="{10730744-2364-4205-860B-C677C78799E1}" srcOrd="0" destOrd="0" presId="urn:microsoft.com/office/officeart/2018/2/layout/IconVerticalSolidList"/>
    <dgm:cxn modelId="{4E47D92F-5997-4CD3-8BD6-6382DAD282DA}" type="presParOf" srcId="{0FDEBCE5-812A-4F74-93AE-35C3CACB667F}" destId="{55E66E2D-EAB7-48BB-A700-038F340D89FA}" srcOrd="1" destOrd="0" presId="urn:microsoft.com/office/officeart/2018/2/layout/IconVerticalSolidList"/>
    <dgm:cxn modelId="{E14B28F3-D561-4FE0-9593-C7483C480975}" type="presParOf" srcId="{0FDEBCE5-812A-4F74-93AE-35C3CACB667F}" destId="{EB5E276D-8F3C-4417-8762-36C8A46A12A3}" srcOrd="2" destOrd="0" presId="urn:microsoft.com/office/officeart/2018/2/layout/IconVerticalSolidList"/>
    <dgm:cxn modelId="{7BBE1D4B-8D6F-4BE8-B104-D19BA28DB237}" type="presParOf" srcId="{0FDEBCE5-812A-4F74-93AE-35C3CACB667F}" destId="{FFA149B1-BC90-44FF-85BD-443841B2374B}" srcOrd="3" destOrd="0" presId="urn:microsoft.com/office/officeart/2018/2/layout/IconVerticalSolidList"/>
    <dgm:cxn modelId="{DDFBC9E4-1DEF-4070-9E10-61DE46DE8010}" type="presParOf" srcId="{0FDEBCE5-812A-4F74-93AE-35C3CACB667F}" destId="{F5AC0498-50A3-4BC4-9585-06BAAB8A8F53}" srcOrd="4" destOrd="0" presId="urn:microsoft.com/office/officeart/2018/2/layout/IconVerticalSolidList"/>
    <dgm:cxn modelId="{F30E9C85-BAC6-4CB2-8E8B-EA5D81863AD8}" type="presParOf" srcId="{1EC58963-586D-4254-A78D-CA55647AF1AB}" destId="{CB909CDA-2325-4085-A2F9-790AB3090D53}" srcOrd="1" destOrd="0" presId="urn:microsoft.com/office/officeart/2018/2/layout/IconVerticalSolidList"/>
    <dgm:cxn modelId="{D65CAEA3-AB87-4638-AEDE-C5399CF8591B}" type="presParOf" srcId="{1EC58963-586D-4254-A78D-CA55647AF1AB}" destId="{0A8268E3-4D16-4667-B394-E7763D98B1FC}" srcOrd="2" destOrd="0" presId="urn:microsoft.com/office/officeart/2018/2/layout/IconVerticalSolidList"/>
    <dgm:cxn modelId="{E2D86BEB-42F3-4BD0-9C64-EFF5D9DA2B95}" type="presParOf" srcId="{0A8268E3-4D16-4667-B394-E7763D98B1FC}" destId="{3252B116-D8C9-407E-BFE1-EED59A2FBED6}" srcOrd="0" destOrd="0" presId="urn:microsoft.com/office/officeart/2018/2/layout/IconVerticalSolidList"/>
    <dgm:cxn modelId="{981DC67B-7B5C-4DEE-BCA5-8E1A1CB393BF}" type="presParOf" srcId="{0A8268E3-4D16-4667-B394-E7763D98B1FC}" destId="{4E743BF7-6536-47F5-901B-A83F28E6E566}" srcOrd="1" destOrd="0" presId="urn:microsoft.com/office/officeart/2018/2/layout/IconVerticalSolidList"/>
    <dgm:cxn modelId="{19436830-8F45-4297-BE43-35DC2024F64A}" type="presParOf" srcId="{0A8268E3-4D16-4667-B394-E7763D98B1FC}" destId="{64047B28-4F1B-4D35-8A0E-790A38BE3C6E}" srcOrd="2" destOrd="0" presId="urn:microsoft.com/office/officeart/2018/2/layout/IconVerticalSolidList"/>
    <dgm:cxn modelId="{E2CEBAC8-D576-47FD-B5B6-844213F6C084}" type="presParOf" srcId="{0A8268E3-4D16-4667-B394-E7763D98B1FC}" destId="{32C515CA-167E-43A6-83A5-09F19AA266EE}" srcOrd="3" destOrd="0" presId="urn:microsoft.com/office/officeart/2018/2/layout/IconVerticalSolidList"/>
    <dgm:cxn modelId="{7DB50B9C-73E6-8849-AA70-FDB74567D135}" type="presParOf" srcId="{0A8268E3-4D16-4667-B394-E7763D98B1FC}" destId="{B579E678-9505-274A-9A8A-6D8E8134CBF5}" srcOrd="4" destOrd="0" presId="urn:microsoft.com/office/officeart/2018/2/layout/IconVerticalSolidList"/>
    <dgm:cxn modelId="{156B7683-C31C-4355-995C-D5BCA1983AE2}" type="presParOf" srcId="{1EC58963-586D-4254-A78D-CA55647AF1AB}" destId="{FAF08D90-859A-4E6A-B522-54C283F58C68}" srcOrd="3" destOrd="0" presId="urn:microsoft.com/office/officeart/2018/2/layout/IconVerticalSolidList"/>
    <dgm:cxn modelId="{C117A63B-F56A-4D80-82E5-7F107CF1826E}" type="presParOf" srcId="{1EC58963-586D-4254-A78D-CA55647AF1AB}" destId="{71739EDD-15E8-4FCD-B090-930C241294B3}" srcOrd="4" destOrd="0" presId="urn:microsoft.com/office/officeart/2018/2/layout/IconVerticalSolidList"/>
    <dgm:cxn modelId="{AB5F736C-4341-4D0E-A27D-E10EFC2FD2E6}" type="presParOf" srcId="{71739EDD-15E8-4FCD-B090-930C241294B3}" destId="{A01EC05C-0532-4F95-A606-0138B3BCEEC2}" srcOrd="0" destOrd="0" presId="urn:microsoft.com/office/officeart/2018/2/layout/IconVerticalSolidList"/>
    <dgm:cxn modelId="{10422EDD-A107-4D58-A2DD-7F2B157BB9A3}" type="presParOf" srcId="{71739EDD-15E8-4FCD-B090-930C241294B3}" destId="{CAFE74D2-731F-4F75-A292-82E5ECBFD971}" srcOrd="1" destOrd="0" presId="urn:microsoft.com/office/officeart/2018/2/layout/IconVerticalSolidList"/>
    <dgm:cxn modelId="{D05029EC-6641-4174-91CC-AAD0D57F7F1C}" type="presParOf" srcId="{71739EDD-15E8-4FCD-B090-930C241294B3}" destId="{44A876FD-D53D-4CF1-BBD7-D3F473BE7447}" srcOrd="2" destOrd="0" presId="urn:microsoft.com/office/officeart/2018/2/layout/IconVerticalSolidList"/>
    <dgm:cxn modelId="{02F88920-546E-4C6D-8BCB-C99617B55C53}" type="presParOf" srcId="{71739EDD-15E8-4FCD-B090-930C241294B3}" destId="{061D3EB7-696D-4780-ADF7-90CBA2F7D52F}" srcOrd="3" destOrd="0" presId="urn:microsoft.com/office/officeart/2018/2/layout/IconVerticalSolidList"/>
    <dgm:cxn modelId="{A6E5D82C-C3FD-4059-85F1-BC47A27CF87A}" type="presParOf" srcId="{71739EDD-15E8-4FCD-B090-930C241294B3}" destId="{DDDB319B-51FD-483B-8679-90E221BAA896}"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30744-2364-4205-860B-C677C78799E1}">
      <dsp:nvSpPr>
        <dsp:cNvPr id="0" name=""/>
        <dsp:cNvSpPr/>
      </dsp:nvSpPr>
      <dsp:spPr>
        <a:xfrm>
          <a:off x="0" y="15160"/>
          <a:ext cx="8915400" cy="10792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E66E2D-EAB7-48BB-A700-038F340D89FA}">
      <dsp:nvSpPr>
        <dsp:cNvPr id="0" name=""/>
        <dsp:cNvSpPr/>
      </dsp:nvSpPr>
      <dsp:spPr>
        <a:xfrm>
          <a:off x="326469" y="243289"/>
          <a:ext cx="593580" cy="59358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FA149B1-BC90-44FF-85BD-443841B2374B}">
      <dsp:nvSpPr>
        <dsp:cNvPr id="0" name=""/>
        <dsp:cNvSpPr/>
      </dsp:nvSpPr>
      <dsp:spPr>
        <a:xfrm>
          <a:off x="1246518" y="461"/>
          <a:ext cx="4011930" cy="1079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19" tIns="114219" rIns="114219" bIns="114219" numCol="1" spcCol="1270" anchor="ctr" anchorCtr="0">
          <a:noAutofit/>
        </a:bodyPr>
        <a:lstStyle/>
        <a:p>
          <a:pPr marL="0" lvl="0" indent="0" algn="l" defTabSz="1066800">
            <a:lnSpc>
              <a:spcPct val="100000"/>
            </a:lnSpc>
            <a:spcBef>
              <a:spcPct val="0"/>
            </a:spcBef>
            <a:spcAft>
              <a:spcPct val="35000"/>
            </a:spcAft>
            <a:buNone/>
          </a:pPr>
          <a:r>
            <a:rPr lang="en-US" sz="2400" kern="1200"/>
            <a:t>Fixed route bus transit</a:t>
          </a:r>
        </a:p>
      </dsp:txBody>
      <dsp:txXfrm>
        <a:off x="1246518" y="461"/>
        <a:ext cx="4011930" cy="1079236"/>
      </dsp:txXfrm>
    </dsp:sp>
    <dsp:sp modelId="{F5AC0498-50A3-4BC4-9585-06BAAB8A8F53}">
      <dsp:nvSpPr>
        <dsp:cNvPr id="0" name=""/>
        <dsp:cNvSpPr/>
      </dsp:nvSpPr>
      <dsp:spPr>
        <a:xfrm>
          <a:off x="5258448" y="461"/>
          <a:ext cx="3656951" cy="1079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19" tIns="114219" rIns="114219" bIns="114219" numCol="1" spcCol="1270" anchor="ctr" anchorCtr="0">
          <a:noAutofit/>
        </a:bodyPr>
        <a:lstStyle/>
        <a:p>
          <a:pPr marL="0" lvl="0" indent="0" algn="l" defTabSz="622300">
            <a:lnSpc>
              <a:spcPct val="100000"/>
            </a:lnSpc>
            <a:spcBef>
              <a:spcPct val="0"/>
            </a:spcBef>
            <a:spcAft>
              <a:spcPct val="35000"/>
            </a:spcAft>
            <a:buNone/>
          </a:pPr>
          <a:r>
            <a:rPr lang="en-US" sz="1400" kern="1200" dirty="0"/>
            <a:t>Single-ride: $1</a:t>
          </a:r>
        </a:p>
        <a:p>
          <a:pPr marL="0" lvl="0" indent="0" algn="l" defTabSz="622300">
            <a:lnSpc>
              <a:spcPct val="100000"/>
            </a:lnSpc>
            <a:spcBef>
              <a:spcPct val="0"/>
            </a:spcBef>
            <a:spcAft>
              <a:spcPct val="35000"/>
            </a:spcAft>
            <a:buNone/>
          </a:pPr>
          <a:r>
            <a:rPr lang="en-US" sz="1400" kern="1200" dirty="0"/>
            <a:t>Day pass: $2.50</a:t>
          </a:r>
        </a:p>
        <a:p>
          <a:pPr marL="0" lvl="0" indent="0" algn="l" defTabSz="622300">
            <a:lnSpc>
              <a:spcPct val="100000"/>
            </a:lnSpc>
            <a:spcBef>
              <a:spcPct val="0"/>
            </a:spcBef>
            <a:spcAft>
              <a:spcPct val="35000"/>
            </a:spcAft>
            <a:buNone/>
          </a:pPr>
          <a:r>
            <a:rPr lang="en-US" sz="1400" kern="1200" dirty="0"/>
            <a:t>Monthly pass: $36</a:t>
          </a:r>
        </a:p>
      </dsp:txBody>
      <dsp:txXfrm>
        <a:off x="5258448" y="461"/>
        <a:ext cx="3656951" cy="1079236"/>
      </dsp:txXfrm>
    </dsp:sp>
    <dsp:sp modelId="{3252B116-D8C9-407E-BFE1-EED59A2FBED6}">
      <dsp:nvSpPr>
        <dsp:cNvPr id="0" name=""/>
        <dsp:cNvSpPr/>
      </dsp:nvSpPr>
      <dsp:spPr>
        <a:xfrm>
          <a:off x="0" y="1349506"/>
          <a:ext cx="8915400" cy="10792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743BF7-6536-47F5-901B-A83F28E6E566}">
      <dsp:nvSpPr>
        <dsp:cNvPr id="0" name=""/>
        <dsp:cNvSpPr/>
      </dsp:nvSpPr>
      <dsp:spPr>
        <a:xfrm>
          <a:off x="326469" y="1592334"/>
          <a:ext cx="593580" cy="59358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2C515CA-167E-43A6-83A5-09F19AA266EE}">
      <dsp:nvSpPr>
        <dsp:cNvPr id="0" name=""/>
        <dsp:cNvSpPr/>
      </dsp:nvSpPr>
      <dsp:spPr>
        <a:xfrm>
          <a:off x="1246518" y="1349506"/>
          <a:ext cx="4011930" cy="1079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19" tIns="114219" rIns="114219" bIns="114219" numCol="1" spcCol="1270" anchor="ctr" anchorCtr="0">
          <a:noAutofit/>
        </a:bodyPr>
        <a:lstStyle/>
        <a:p>
          <a:pPr marL="0" lvl="0" indent="0" algn="l" defTabSz="1066800">
            <a:lnSpc>
              <a:spcPct val="100000"/>
            </a:lnSpc>
            <a:spcBef>
              <a:spcPct val="0"/>
            </a:spcBef>
            <a:spcAft>
              <a:spcPct val="35000"/>
            </a:spcAft>
            <a:buNone/>
          </a:pPr>
          <a:r>
            <a:rPr lang="en-US" sz="2400" kern="1200" dirty="0"/>
            <a:t>Non-Emergency Medical Transportation (NEMT)</a:t>
          </a:r>
        </a:p>
      </dsp:txBody>
      <dsp:txXfrm>
        <a:off x="1246518" y="1349506"/>
        <a:ext cx="4011930" cy="1079236"/>
      </dsp:txXfrm>
    </dsp:sp>
    <dsp:sp modelId="{B579E678-9505-274A-9A8A-6D8E8134CBF5}">
      <dsp:nvSpPr>
        <dsp:cNvPr id="0" name=""/>
        <dsp:cNvSpPr/>
      </dsp:nvSpPr>
      <dsp:spPr>
        <a:xfrm>
          <a:off x="5258448" y="1349506"/>
          <a:ext cx="3656951" cy="1079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19" tIns="114219" rIns="114219" bIns="114219" numCol="1" spcCol="1270" anchor="ctr" anchorCtr="0">
          <a:noAutofit/>
        </a:bodyPr>
        <a:lstStyle/>
        <a:p>
          <a:pPr marL="0" lvl="0" indent="0" algn="l" defTabSz="622300">
            <a:lnSpc>
              <a:spcPct val="100000"/>
            </a:lnSpc>
            <a:spcBef>
              <a:spcPct val="0"/>
            </a:spcBef>
            <a:spcAft>
              <a:spcPct val="35000"/>
            </a:spcAft>
            <a:buNone/>
          </a:pPr>
          <a:r>
            <a:rPr lang="en-US" sz="1400" kern="1200" dirty="0"/>
            <a:t>Included with Medicaid benefits</a:t>
          </a:r>
        </a:p>
      </dsp:txBody>
      <dsp:txXfrm>
        <a:off x="5258448" y="1349506"/>
        <a:ext cx="3656951" cy="1079236"/>
      </dsp:txXfrm>
    </dsp:sp>
    <dsp:sp modelId="{A01EC05C-0532-4F95-A606-0138B3BCEEC2}">
      <dsp:nvSpPr>
        <dsp:cNvPr id="0" name=""/>
        <dsp:cNvSpPr/>
      </dsp:nvSpPr>
      <dsp:spPr>
        <a:xfrm>
          <a:off x="0" y="2698552"/>
          <a:ext cx="8915400" cy="10792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FE74D2-731F-4F75-A292-82E5ECBFD971}">
      <dsp:nvSpPr>
        <dsp:cNvPr id="0" name=""/>
        <dsp:cNvSpPr/>
      </dsp:nvSpPr>
      <dsp:spPr>
        <a:xfrm>
          <a:off x="326469" y="2941380"/>
          <a:ext cx="593580" cy="59358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61D3EB7-696D-4780-ADF7-90CBA2F7D52F}">
      <dsp:nvSpPr>
        <dsp:cNvPr id="0" name=""/>
        <dsp:cNvSpPr/>
      </dsp:nvSpPr>
      <dsp:spPr>
        <a:xfrm>
          <a:off x="1246518" y="2698552"/>
          <a:ext cx="4011930" cy="1079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19" tIns="114219" rIns="114219" bIns="114219" numCol="1" spcCol="1270" anchor="ctr" anchorCtr="0">
          <a:noAutofit/>
        </a:bodyPr>
        <a:lstStyle/>
        <a:p>
          <a:pPr marL="0" lvl="0" indent="0" algn="l" defTabSz="1066800">
            <a:lnSpc>
              <a:spcPct val="100000"/>
            </a:lnSpc>
            <a:spcBef>
              <a:spcPct val="0"/>
            </a:spcBef>
            <a:spcAft>
              <a:spcPct val="35000"/>
            </a:spcAft>
            <a:buNone/>
          </a:pPr>
          <a:r>
            <a:rPr lang="en-US" sz="2400" kern="1200"/>
            <a:t>Mileage-based</a:t>
          </a:r>
        </a:p>
      </dsp:txBody>
      <dsp:txXfrm>
        <a:off x="1246518" y="2698552"/>
        <a:ext cx="4011930" cy="1079236"/>
      </dsp:txXfrm>
    </dsp:sp>
    <dsp:sp modelId="{DDDB319B-51FD-483B-8679-90E221BAA896}">
      <dsp:nvSpPr>
        <dsp:cNvPr id="0" name=""/>
        <dsp:cNvSpPr/>
      </dsp:nvSpPr>
      <dsp:spPr>
        <a:xfrm>
          <a:off x="5258448" y="2698552"/>
          <a:ext cx="3656951" cy="1079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19" tIns="114219" rIns="114219" bIns="114219" numCol="1" spcCol="1270" anchor="ctr" anchorCtr="0">
          <a:noAutofit/>
        </a:bodyPr>
        <a:lstStyle/>
        <a:p>
          <a:pPr marL="0" lvl="0" indent="0" algn="l" defTabSz="622300">
            <a:lnSpc>
              <a:spcPct val="100000"/>
            </a:lnSpc>
            <a:spcBef>
              <a:spcPct val="0"/>
            </a:spcBef>
            <a:spcAft>
              <a:spcPct val="35000"/>
            </a:spcAft>
            <a:buNone/>
          </a:pPr>
          <a:r>
            <a:rPr lang="en-US" sz="1400" kern="1200" dirty="0"/>
            <a:t>Taxi/rideshares: $0.80/mile</a:t>
          </a:r>
        </a:p>
        <a:p>
          <a:pPr marL="0" lvl="0" indent="0" algn="l" defTabSz="622300">
            <a:lnSpc>
              <a:spcPct val="100000"/>
            </a:lnSpc>
            <a:spcBef>
              <a:spcPct val="0"/>
            </a:spcBef>
            <a:spcAft>
              <a:spcPct val="35000"/>
            </a:spcAft>
            <a:buNone/>
          </a:pPr>
          <a:r>
            <a:rPr lang="en-US" sz="1400" kern="1200" dirty="0"/>
            <a:t>Private vehicle: $0.65/mile</a:t>
          </a:r>
        </a:p>
        <a:p>
          <a:pPr marL="0" lvl="0" indent="0" algn="l" defTabSz="622300">
            <a:lnSpc>
              <a:spcPct val="100000"/>
            </a:lnSpc>
            <a:spcBef>
              <a:spcPct val="0"/>
            </a:spcBef>
            <a:spcAft>
              <a:spcPct val="35000"/>
            </a:spcAft>
            <a:buNone/>
          </a:pPr>
          <a:r>
            <a:rPr lang="en-US" sz="1400" kern="1200" dirty="0"/>
            <a:t>Ambulance trip: $600 - $900 +</a:t>
          </a:r>
        </a:p>
      </dsp:txBody>
      <dsp:txXfrm>
        <a:off x="5258448" y="2698552"/>
        <a:ext cx="3656951" cy="107923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1F52AD-2B65-463E-AFAE-E4366B548613}" type="datetimeFigureOut">
              <a:rPr lang="en-US"/>
              <a:pPr/>
              <a:t>4/15/20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FE5B2-8B5E-4EA1-B89A-E522B546AA53}" type="slidenum">
              <a:rPr lang="en-US"/>
              <a:pPr/>
              <a:t>‹#›</a:t>
            </a:fld>
            <a:endParaRPr lang="en-US"/>
          </a:p>
        </p:txBody>
      </p:sp>
    </p:spTree>
    <p:extLst>
      <p:ext uri="{BB962C8B-B14F-4D97-AF65-F5344CB8AC3E}">
        <p14:creationId xmlns:p14="http://schemas.microsoft.com/office/powerpoint/2010/main" val="355867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ho.int/social_determinants/sdh_definition/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hc.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177/036119810619560011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177/036119810619560011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211.org/transportation-medical-appointmen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ink.springer.com/article/10.1007/s11606-018-4306-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177/036119810619560011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177/036119810519240011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ha.org/system/files/2018-07/2018-aha-chartbook.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1111/j.1748-0361.2005.tb00059.x"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ways, transportation inequities and emergency department utilization are often overlooked in many healthcare settings. It is important to take note of these issues in your current/future settings and attempt to assess whether or not transportation inequities are present. </a:t>
            </a:r>
          </a:p>
          <a:p>
            <a:endParaRPr lang="en-US" dirty="0"/>
          </a:p>
          <a:p>
            <a:r>
              <a:rPr lang="en-US" dirty="0"/>
              <a:t>We look forward to continually learning and finding more ways to reduce transportation inequities as well as decrease emergency department usage.</a:t>
            </a:r>
          </a:p>
        </p:txBody>
      </p:sp>
      <p:sp>
        <p:nvSpPr>
          <p:cNvPr id="4" name="Slide Number Placeholder 3"/>
          <p:cNvSpPr>
            <a:spLocks noGrp="1"/>
          </p:cNvSpPr>
          <p:nvPr>
            <p:ph type="sldNum" sz="quarter" idx="5"/>
          </p:nvPr>
        </p:nvSpPr>
        <p:spPr/>
        <p:txBody>
          <a:bodyPr/>
          <a:lstStyle/>
          <a:p>
            <a:fld id="{131FE5B2-8B5E-4EA1-B89A-E522B546AA53}" type="slidenum">
              <a:rPr lang="en-US" smtClean="0"/>
              <a:pPr/>
              <a:t>1</a:t>
            </a:fld>
            <a:endParaRPr lang="en-US"/>
          </a:p>
        </p:txBody>
      </p:sp>
    </p:spTree>
    <p:extLst>
      <p:ext uri="{BB962C8B-B14F-4D97-AF65-F5344CB8AC3E}">
        <p14:creationId xmlns:p14="http://schemas.microsoft.com/office/powerpoint/2010/main" val="1722282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a:p>
            <a:endParaRPr lang="en-US" dirty="0"/>
          </a:p>
          <a:p>
            <a:r>
              <a:rPr lang="en-US" dirty="0"/>
              <a:t>American Hospital Association. (2017). Hospitals in pursuit of excellence. Retrieved from http://</a:t>
            </a:r>
            <a:r>
              <a:rPr lang="en-US" dirty="0" err="1"/>
              <a:t>www.hpoe.org</a:t>
            </a:r>
            <a:r>
              <a:rPr lang="en-US" dirty="0"/>
              <a:t>/resources/</a:t>
            </a:r>
            <a:r>
              <a:rPr lang="en-US" dirty="0" err="1"/>
              <a:t>ahahret</a:t>
            </a:r>
            <a:r>
              <a:rPr lang="en-US" dirty="0"/>
              <a:t>-guides/3078</a:t>
            </a:r>
          </a:p>
        </p:txBody>
      </p:sp>
      <p:sp>
        <p:nvSpPr>
          <p:cNvPr id="4" name="Slide Number Placeholder 3"/>
          <p:cNvSpPr>
            <a:spLocks noGrp="1"/>
          </p:cNvSpPr>
          <p:nvPr>
            <p:ph type="sldNum" sz="quarter" idx="5"/>
          </p:nvPr>
        </p:nvSpPr>
        <p:spPr/>
        <p:txBody>
          <a:bodyPr/>
          <a:lstStyle/>
          <a:p>
            <a:fld id="{131FE5B2-8B5E-4EA1-B89A-E522B546AA53}" type="slidenum">
              <a:rPr lang="en-US"/>
              <a:pPr/>
              <a:t>12</a:t>
            </a:fld>
            <a:endParaRPr lang="en-US"/>
          </a:p>
        </p:txBody>
      </p:sp>
    </p:spTree>
    <p:extLst>
      <p:ext uri="{BB962C8B-B14F-4D97-AF65-F5344CB8AC3E}">
        <p14:creationId xmlns:p14="http://schemas.microsoft.com/office/powerpoint/2010/main" val="1527937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a:p>
            <a:r>
              <a:rPr lang="en-US" dirty="0"/>
              <a:t>WHO. (2017). About social determinants of health. Retrieved from </a:t>
            </a:r>
            <a:r>
              <a:rPr lang="en-US" dirty="0">
                <a:hlinkClick r:id="rId3"/>
              </a:rPr>
              <a:t>https://www.who.int/social_determinants/sdh_definition/en/</a:t>
            </a:r>
            <a:endParaRPr lang="en-US" dirty="0"/>
          </a:p>
          <a:p>
            <a:endParaRPr lang="en-US" dirty="0">
              <a:cs typeface="Calibri"/>
            </a:endParaRPr>
          </a:p>
          <a:p>
            <a:r>
              <a:rPr lang="en-US" dirty="0"/>
              <a:t>American Hospital Association. (2017). Hospitals in pursuit of excellence. Retrieved from http://</a:t>
            </a:r>
            <a:r>
              <a:rPr lang="en-US" dirty="0" err="1"/>
              <a:t>www.hpoe.org</a:t>
            </a:r>
            <a:r>
              <a:rPr lang="en-US" dirty="0"/>
              <a:t>/resources/</a:t>
            </a:r>
            <a:r>
              <a:rPr lang="en-US" dirty="0" err="1"/>
              <a:t>ahahret</a:t>
            </a:r>
            <a:r>
              <a:rPr lang="en-US" dirty="0"/>
              <a:t>-guides/3078</a:t>
            </a:r>
            <a:endParaRPr lang="en-US" dirty="0">
              <a:cs typeface="Calibri"/>
            </a:endParaRPr>
          </a:p>
        </p:txBody>
      </p:sp>
      <p:sp>
        <p:nvSpPr>
          <p:cNvPr id="4" name="Slide Number Placeholder 3"/>
          <p:cNvSpPr>
            <a:spLocks noGrp="1"/>
          </p:cNvSpPr>
          <p:nvPr>
            <p:ph type="sldNum" sz="quarter" idx="5"/>
          </p:nvPr>
        </p:nvSpPr>
        <p:spPr/>
        <p:txBody>
          <a:bodyPr/>
          <a:lstStyle/>
          <a:p>
            <a:fld id="{131FE5B2-8B5E-4EA1-B89A-E522B546AA53}" type="slidenum">
              <a:rPr lang="en-US"/>
              <a:pPr/>
              <a:t>13</a:t>
            </a:fld>
            <a:endParaRPr lang="en-US"/>
          </a:p>
        </p:txBody>
      </p:sp>
    </p:spTree>
    <p:extLst>
      <p:ext uri="{BB962C8B-B14F-4D97-AF65-F5344CB8AC3E}">
        <p14:creationId xmlns:p14="http://schemas.microsoft.com/office/powerpoint/2010/main" val="3241663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a:t>
            </a:r>
          </a:p>
          <a:p>
            <a:endParaRPr lang="en-US"/>
          </a:p>
        </p:txBody>
      </p:sp>
      <p:sp>
        <p:nvSpPr>
          <p:cNvPr id="4" name="Slide Number Placeholder 3"/>
          <p:cNvSpPr>
            <a:spLocks noGrp="1"/>
          </p:cNvSpPr>
          <p:nvPr>
            <p:ph type="sldNum" sz="quarter" idx="5"/>
          </p:nvPr>
        </p:nvSpPr>
        <p:spPr/>
        <p:txBody>
          <a:bodyPr/>
          <a:lstStyle/>
          <a:p>
            <a:fld id="{131FE5B2-8B5E-4EA1-B89A-E522B546AA53}" type="slidenum">
              <a:rPr lang="en-US" smtClean="0"/>
              <a:pPr/>
              <a:t>14</a:t>
            </a:fld>
            <a:endParaRPr lang="en-US"/>
          </a:p>
        </p:txBody>
      </p:sp>
    </p:spTree>
    <p:extLst>
      <p:ext uri="{BB962C8B-B14F-4D97-AF65-F5344CB8AC3E}">
        <p14:creationId xmlns:p14="http://schemas.microsoft.com/office/powerpoint/2010/main" val="4293122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a:p>
            <a:endParaRPr lang="en-US" dirty="0"/>
          </a:p>
          <a:p>
            <a:r>
              <a:rPr lang="en-US" dirty="0"/>
              <a:t>United HealthCare. (2020). Retrieved from </a:t>
            </a:r>
            <a:r>
              <a:rPr lang="en-US" u="sng" dirty="0">
                <a:hlinkClick r:id="rId3"/>
              </a:rPr>
              <a:t>https://www.uhc.com/</a:t>
            </a:r>
          </a:p>
          <a:p>
            <a:endParaRPr lang="en-US" u="sng" dirty="0">
              <a:cs typeface="Calibri"/>
            </a:endParaRPr>
          </a:p>
          <a:p>
            <a:r>
              <a:rPr lang="en-US" dirty="0"/>
              <a:t>NCDHHS. (2020). NC Medicaid Division of Health Benefits. Retrieved from https://</a:t>
            </a:r>
            <a:r>
              <a:rPr lang="en-US" dirty="0" err="1"/>
              <a:t>medicaid.ncdhhs.gov</a:t>
            </a:r>
            <a:r>
              <a:rPr lang="en-US" dirty="0"/>
              <a:t>/providers/programs-services/</a:t>
            </a:r>
            <a:r>
              <a:rPr lang="en-US" dirty="0" err="1"/>
              <a:t>medicaid</a:t>
            </a:r>
            <a:r>
              <a:rPr lang="en-US" dirty="0"/>
              <a:t>-transportation</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131FE5B2-8B5E-4EA1-B89A-E522B546AA53}" type="slidenum">
              <a:rPr lang="en-US"/>
              <a:pPr/>
              <a:t>15</a:t>
            </a:fld>
            <a:endParaRPr lang="en-US"/>
          </a:p>
        </p:txBody>
      </p:sp>
    </p:spTree>
    <p:extLst>
      <p:ext uri="{BB962C8B-B14F-4D97-AF65-F5344CB8AC3E}">
        <p14:creationId xmlns:p14="http://schemas.microsoft.com/office/powerpoint/2010/main" val="1505719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As mentioned earlier, individuals that are more likely to have transportation barriers are also more likely to have multiple and/or high need conditions, so all of these are things which can exacerbate the conditions they already have and lead to worsened health outcomes. </a:t>
            </a:r>
          </a:p>
          <a:p>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Wallace, R., Hughes-</a:t>
            </a:r>
            <a:r>
              <a:rPr lang="en-US" dirty="0" err="1">
                <a:effectLst/>
              </a:rPr>
              <a:t>Cromwick</a:t>
            </a:r>
            <a:r>
              <a:rPr lang="en-US" dirty="0">
                <a:effectLst/>
              </a:rPr>
              <a:t>, P., &amp; Mull, H. (2006). Cost-Effectiveness of Access to Nonemergency Medical Transportation: Comparison of Transportation and Health Care Costs and Benefits. </a:t>
            </a:r>
            <a:r>
              <a:rPr lang="en-US" i="1" dirty="0">
                <a:effectLst/>
              </a:rPr>
              <a:t>Transportation Research Record: Journal of the Transportation Research Board</a:t>
            </a:r>
            <a:r>
              <a:rPr lang="en-US" dirty="0">
                <a:effectLst/>
              </a:rPr>
              <a:t>, </a:t>
            </a:r>
            <a:r>
              <a:rPr lang="en-US" i="1" dirty="0">
                <a:effectLst/>
              </a:rPr>
              <a:t>1956</a:t>
            </a:r>
            <a:r>
              <a:rPr lang="en-US" dirty="0">
                <a:effectLst/>
              </a:rPr>
              <a:t>(1), 86–93. </a:t>
            </a:r>
            <a:r>
              <a:rPr lang="en-US" dirty="0">
                <a:effectLst/>
                <a:hlinkClick r:id="rId3"/>
              </a:rPr>
              <a:t>https://doi.org/10.1177/0361198106195600111</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31FE5B2-8B5E-4EA1-B89A-E522B546AA53}" type="slidenum">
              <a:rPr lang="en-US" smtClean="0"/>
              <a:pPr/>
              <a:t>16</a:t>
            </a:fld>
            <a:endParaRPr lang="en-US"/>
          </a:p>
        </p:txBody>
      </p:sp>
    </p:spTree>
    <p:extLst>
      <p:ext uri="{BB962C8B-B14F-4D97-AF65-F5344CB8AC3E}">
        <p14:creationId xmlns:p14="http://schemas.microsoft.com/office/powerpoint/2010/main" val="3732722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Wallace, R., Hughes-</a:t>
            </a:r>
            <a:r>
              <a:rPr lang="en-US" dirty="0" err="1">
                <a:effectLst/>
              </a:rPr>
              <a:t>Cromwick</a:t>
            </a:r>
            <a:r>
              <a:rPr lang="en-US" dirty="0">
                <a:effectLst/>
              </a:rPr>
              <a:t>, P., &amp; Mull, H. (2006). Cost-Effectiveness of Access to Nonemergency Medical Transportation: Comparison of Transportation and Health Care Costs and Benefits. </a:t>
            </a:r>
            <a:r>
              <a:rPr lang="en-US" i="1" dirty="0">
                <a:effectLst/>
              </a:rPr>
              <a:t>Transportation Research Record: Journal of the Transportation Research Board</a:t>
            </a:r>
            <a:r>
              <a:rPr lang="en-US" dirty="0">
                <a:effectLst/>
              </a:rPr>
              <a:t>, </a:t>
            </a:r>
            <a:r>
              <a:rPr lang="en-US" i="1" dirty="0">
                <a:effectLst/>
              </a:rPr>
              <a:t>1956</a:t>
            </a:r>
            <a:r>
              <a:rPr lang="en-US" dirty="0">
                <a:effectLst/>
              </a:rPr>
              <a:t>(1), 86–93. </a:t>
            </a:r>
            <a:r>
              <a:rPr lang="en-US" dirty="0">
                <a:effectLst/>
                <a:hlinkClick r:id="rId3"/>
              </a:rPr>
              <a:t>https://doi.org/10.1177/0361198106195600111</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31FE5B2-8B5E-4EA1-B89A-E522B546AA53}" type="slidenum">
              <a:rPr lang="en-US" smtClean="0"/>
              <a:pPr/>
              <a:t>17</a:t>
            </a:fld>
            <a:endParaRPr lang="en-US"/>
          </a:p>
        </p:txBody>
      </p:sp>
    </p:spTree>
    <p:extLst>
      <p:ext uri="{BB962C8B-B14F-4D97-AF65-F5344CB8AC3E}">
        <p14:creationId xmlns:p14="http://schemas.microsoft.com/office/powerpoint/2010/main" val="4281985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Federal Transit Administration (FTA)  allocated around $2.1 billion in formula grants over the last 3 years to support rural and tribal transit </a:t>
            </a:r>
          </a:p>
          <a:p>
            <a:r>
              <a:rPr lang="en-US" dirty="0"/>
              <a:t>The FTA annually awards competitive grants for innovative, coordinated health and transportation programs.</a:t>
            </a:r>
          </a:p>
          <a:p>
            <a:r>
              <a:rPr lang="en-US" dirty="0"/>
              <a:t>For example, FTA awarded approximately $9.6 million in f2019 to 37 projects that were selected as innovative projects for the transportation of disadvantaged populations that are designed to improve the coordination of transportation services and nonemergency medical transportation services. </a:t>
            </a:r>
          </a:p>
          <a:p>
            <a:endParaRPr lang="en-US" dirty="0"/>
          </a:p>
          <a:p>
            <a:r>
              <a:rPr lang="en-US" dirty="0"/>
              <a:t>At the state</a:t>
            </a:r>
            <a:r>
              <a:rPr lang="en-US" baseline="0" dirty="0"/>
              <a:t> level, North Carolina health systems are putting greater focus and increasing capacity to routinely screen for social determinants of health. UNC”s electronic health records system, EPIC, has a social determinants of health screening tool, which includes specific questions about transportation, embedded into each person’s chart. </a:t>
            </a:r>
          </a:p>
          <a:p>
            <a:endParaRPr lang="en-US" baseline="0" dirty="0"/>
          </a:p>
          <a:p>
            <a:r>
              <a:rPr lang="en-US" baseline="0" dirty="0"/>
              <a:t>Also, as North Carolina transitions to NC Medicaid Managed Care, there will be increased focus on promoting equity through the reduction and elimination of health disparities. The more that health care systems are able to implement screening for social determinant of health into their workflow, the more data can be gathered to reflect the relationship between social determinants of health and health disparities and outcomes.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https://www.gao.gov/assets/710/703699.pdf</a:t>
            </a:r>
          </a:p>
          <a:p>
            <a:endParaRPr lang="en-US" dirty="0"/>
          </a:p>
        </p:txBody>
      </p:sp>
      <p:sp>
        <p:nvSpPr>
          <p:cNvPr id="4" name="Slide Number Placeholder 3"/>
          <p:cNvSpPr>
            <a:spLocks noGrp="1"/>
          </p:cNvSpPr>
          <p:nvPr>
            <p:ph type="sldNum" sz="quarter" idx="5"/>
          </p:nvPr>
        </p:nvSpPr>
        <p:spPr/>
        <p:txBody>
          <a:bodyPr/>
          <a:lstStyle/>
          <a:p>
            <a:fld id="{131FE5B2-8B5E-4EA1-B89A-E522B546AA53}" type="slidenum">
              <a:rPr lang="en-US" smtClean="0"/>
              <a:pPr/>
              <a:t>18</a:t>
            </a:fld>
            <a:endParaRPr lang="en-US"/>
          </a:p>
        </p:txBody>
      </p:sp>
    </p:spTree>
    <p:extLst>
      <p:ext uri="{BB962C8B-B14F-4D97-AF65-F5344CB8AC3E}">
        <p14:creationId xmlns:p14="http://schemas.microsoft.com/office/powerpoint/2010/main" val="3904070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SG</a:t>
            </a:r>
          </a:p>
        </p:txBody>
      </p:sp>
      <p:sp>
        <p:nvSpPr>
          <p:cNvPr id="4" name="Slide Number Placeholder 3"/>
          <p:cNvSpPr>
            <a:spLocks noGrp="1"/>
          </p:cNvSpPr>
          <p:nvPr>
            <p:ph type="sldNum" sz="quarter" idx="5"/>
          </p:nvPr>
        </p:nvSpPr>
        <p:spPr/>
        <p:txBody>
          <a:bodyPr/>
          <a:lstStyle/>
          <a:p>
            <a:fld id="{131FE5B2-8B5E-4EA1-B89A-E522B546AA53}" type="slidenum">
              <a:rPr lang="en-US"/>
              <a:pPr/>
              <a:t>19</a:t>
            </a:fld>
            <a:endParaRPr lang="en-US"/>
          </a:p>
        </p:txBody>
      </p:sp>
    </p:spTree>
    <p:extLst>
      <p:ext uri="{BB962C8B-B14F-4D97-AF65-F5344CB8AC3E}">
        <p14:creationId xmlns:p14="http://schemas.microsoft.com/office/powerpoint/2010/main" val="925959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Most transportation resources in NC are funded by Medicaid, mainly referring to departments of social services in each county, but there are some public and private agencies as well. Some of these agencies not only provide transportation for general medical transportation, but for specific services as well. *While most of these are good and available options, the process of signing up for the service or connecting with these transportation resources can be difficult and time consuming, leaving patients with limited options. Resources in rural areas are even more limited, making it difficult for people in those areas to make it to their medical appointment.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Keep in mind - while there are many options, not all of them are available for each patient, making it more difficult for them to make it to their medical appointment.</a:t>
            </a:r>
          </a:p>
          <a:p>
            <a:endParaRPr lang="en-US" dirty="0">
              <a:hlinkClick r:id="rId3"/>
            </a:endParaRPr>
          </a:p>
          <a:p>
            <a:r>
              <a:rPr lang="en-US" dirty="0">
                <a:hlinkClick r:id="rId3"/>
              </a:rPr>
              <a:t>https://www.nc211.org/transportation-medical-appointments</a:t>
            </a:r>
            <a:endParaRPr lang="en-US" dirty="0"/>
          </a:p>
        </p:txBody>
      </p:sp>
      <p:sp>
        <p:nvSpPr>
          <p:cNvPr id="4" name="Slide Number Placeholder 3"/>
          <p:cNvSpPr>
            <a:spLocks noGrp="1"/>
          </p:cNvSpPr>
          <p:nvPr>
            <p:ph type="sldNum" sz="quarter" idx="5"/>
          </p:nvPr>
        </p:nvSpPr>
        <p:spPr/>
        <p:txBody>
          <a:bodyPr/>
          <a:lstStyle/>
          <a:p>
            <a:fld id="{131FE5B2-8B5E-4EA1-B89A-E522B546AA53}" type="slidenum">
              <a:rPr lang="en-US"/>
              <a:pPr/>
              <a:t>20</a:t>
            </a:fld>
            <a:endParaRPr lang="en-US"/>
          </a:p>
        </p:txBody>
      </p:sp>
    </p:spTree>
    <p:extLst>
      <p:ext uri="{BB962C8B-B14F-4D97-AF65-F5344CB8AC3E}">
        <p14:creationId xmlns:p14="http://schemas.microsoft.com/office/powerpoint/2010/main" val="440216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 action="ppaction://noaction"/>
              </a:rPr>
              <a:t>1. </a:t>
            </a:r>
            <a:r>
              <a:rPr lang="en-US" dirty="0">
                <a:hlinkClick r:id="rId3"/>
              </a:rPr>
              <a:t>https://link.springer.com/article/10.1007/s11606-018-4306-0</a:t>
            </a:r>
            <a:endParaRPr lang="en-US" dirty="0">
              <a:hlinkClick r:id="" action="ppaction://noaction"/>
            </a:endParaRPr>
          </a:p>
          <a:p>
            <a:endParaRPr lang="en-US" dirty="0">
              <a:cs typeface="Calibri"/>
            </a:endParaRPr>
          </a:p>
          <a:p>
            <a:r>
              <a:rPr lang="en-US" dirty="0">
                <a:cs typeface="Calibri"/>
              </a:rPr>
              <a:t>There is currently still much research being completed on best practices on addressing transportation barriers, we have gather some suggestions from completed research and studies.</a:t>
            </a:r>
          </a:p>
          <a:p>
            <a:r>
              <a:rPr lang="en-US" dirty="0">
                <a:cs typeface="Calibri"/>
              </a:rPr>
              <a:t>First, policy implementations must incentivize the healthcare system to address nonmedical needs. This is important, as many nonmedical needs such as transportation barriers are still being ignored.</a:t>
            </a:r>
          </a:p>
          <a:p>
            <a:endParaRPr lang="en-US" dirty="0">
              <a:cs typeface="Calibri"/>
            </a:endParaRPr>
          </a:p>
          <a:p>
            <a:r>
              <a:rPr lang="en-US" dirty="0">
                <a:cs typeface="Calibri"/>
              </a:rPr>
              <a:t>2</a:t>
            </a:r>
            <a:r>
              <a:rPr lang="en-US" baseline="30000" dirty="0">
                <a:cs typeface="Calibri"/>
              </a:rPr>
              <a:t>nd</a:t>
            </a:r>
            <a:r>
              <a:rPr lang="en-US" dirty="0">
                <a:cs typeface="Calibri"/>
              </a:rPr>
              <a:t>, a healthcare </a:t>
            </a:r>
            <a:r>
              <a:rPr lang="en-US" dirty="0" err="1">
                <a:cs typeface="Calibri"/>
              </a:rPr>
              <a:t>transofmraiton</a:t>
            </a:r>
            <a:r>
              <a:rPr lang="en-US" dirty="0">
                <a:cs typeface="Calibri"/>
              </a:rPr>
              <a:t> along w/ accountable care organizations would ensure that patients are followed from beginning to end throughout their medical treatment, ensuring that patients receive coordinated care- care that is at the right time, all while avoiding unnecessary duplication of services and so on. Effectiveness and efficiency are important for accountable care organizations.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n-lt"/>
                <a:cs typeface="+mn-lt"/>
              </a:rPr>
              <a:t>Third, a study suggested that offering Rideshare-based medical transportation for Medicaid patients showed an improved show rate to medical appointments from 54% to 68%. The odds for showing up for an appointment increased by 2.57 times. The study suggested that offering patients the ride share service during their reminder call 2 days before an appointment may drastically increase their show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n-lt"/>
                <a:cs typeface="+mn-lt"/>
              </a:rPr>
              <a:t>Last and most </a:t>
            </a:r>
            <a:r>
              <a:rPr lang="en-US" dirty="0" err="1">
                <a:ea typeface="+mn-lt"/>
                <a:cs typeface="+mn-lt"/>
              </a:rPr>
              <a:t>importantlu</a:t>
            </a:r>
            <a:r>
              <a:rPr lang="en-US" dirty="0">
                <a:ea typeface="+mn-lt"/>
                <a:cs typeface="+mn-lt"/>
              </a:rPr>
              <a:t>, have social </a:t>
            </a:r>
            <a:r>
              <a:rPr lang="en-US" dirty="0" err="1">
                <a:ea typeface="+mn-lt"/>
                <a:cs typeface="+mn-lt"/>
              </a:rPr>
              <a:t>woekrs</a:t>
            </a:r>
            <a:r>
              <a:rPr lang="en-US" dirty="0">
                <a:ea typeface="+mn-lt"/>
                <a:cs typeface="+mn-lt"/>
              </a:rPr>
              <a:t> and care managers in integrated healthcare settings. Social workers and care managers are insightful and can provide community based resources to assist in dealing with transportation barriers.</a:t>
            </a:r>
          </a:p>
          <a:p>
            <a:endParaRPr lang="en-US" dirty="0">
              <a:cs typeface="Calibri"/>
            </a:endParaRPr>
          </a:p>
        </p:txBody>
      </p:sp>
      <p:sp>
        <p:nvSpPr>
          <p:cNvPr id="4" name="Slide Number Placeholder 3"/>
          <p:cNvSpPr>
            <a:spLocks noGrp="1"/>
          </p:cNvSpPr>
          <p:nvPr>
            <p:ph type="sldNum" sz="quarter" idx="5"/>
          </p:nvPr>
        </p:nvSpPr>
        <p:spPr/>
        <p:txBody>
          <a:bodyPr/>
          <a:lstStyle/>
          <a:p>
            <a:fld id="{131FE5B2-8B5E-4EA1-B89A-E522B546AA53}" type="slidenum">
              <a:rPr lang="en-US"/>
              <a:pPr/>
              <a:t>21</a:t>
            </a:fld>
            <a:endParaRPr lang="en-US"/>
          </a:p>
        </p:txBody>
      </p:sp>
    </p:spTree>
    <p:extLst>
      <p:ext uri="{BB962C8B-B14F-4D97-AF65-F5344CB8AC3E}">
        <p14:creationId xmlns:p14="http://schemas.microsoft.com/office/powerpoint/2010/main" val="3258074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Kate</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Enard</a:t>
            </a:r>
            <a:r>
              <a:rPr lang="en-US" sz="1200" b="0" i="0" kern="1200" dirty="0">
                <a:solidFill>
                  <a:schemeClr val="tx1"/>
                </a:solidFill>
                <a:effectLst/>
                <a:latin typeface="+mn-lt"/>
                <a:ea typeface="+mn-ea"/>
                <a:cs typeface="+mn-cs"/>
              </a:rPr>
              <a:t>, K. R., &amp; </a:t>
            </a:r>
            <a:r>
              <a:rPr lang="en-US" sz="1200" b="0" i="0" kern="1200" dirty="0" err="1">
                <a:solidFill>
                  <a:schemeClr val="tx1"/>
                </a:solidFill>
                <a:effectLst/>
                <a:latin typeface="+mn-lt"/>
                <a:ea typeface="+mn-ea"/>
                <a:cs typeface="+mn-cs"/>
              </a:rPr>
              <a:t>Ganelin</a:t>
            </a:r>
            <a:r>
              <a:rPr lang="en-US" sz="1200" b="0" i="0" kern="1200" dirty="0">
                <a:solidFill>
                  <a:schemeClr val="tx1"/>
                </a:solidFill>
                <a:effectLst/>
                <a:latin typeface="+mn-lt"/>
                <a:ea typeface="+mn-ea"/>
                <a:cs typeface="+mn-cs"/>
              </a:rPr>
              <a:t>, D. M. (2013). Reducing preventable emergency department utilization and costs by using community health workers as patient navigators. </a:t>
            </a:r>
            <a:r>
              <a:rPr lang="en-US" sz="1200" b="0" i="1" kern="1200" dirty="0">
                <a:solidFill>
                  <a:schemeClr val="tx1"/>
                </a:solidFill>
                <a:effectLst/>
                <a:latin typeface="+mn-lt"/>
                <a:ea typeface="+mn-ea"/>
                <a:cs typeface="+mn-cs"/>
              </a:rPr>
              <a:t>Journal of Healthcare Management/American College of Healthcare Executives,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58</a:t>
            </a:r>
            <a:r>
              <a:rPr lang="en-US" sz="1200" b="0" i="0" kern="1200" dirty="0">
                <a:solidFill>
                  <a:schemeClr val="tx1"/>
                </a:solidFill>
                <a:effectLst/>
                <a:latin typeface="+mn-lt"/>
                <a:ea typeface="+mn-ea"/>
                <a:cs typeface="+mn-cs"/>
              </a:rPr>
              <a:t>(6), 412.</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31FE5B2-8B5E-4EA1-B89A-E522B546AA53}" type="slidenum">
              <a:rPr lang="en-US" smtClean="0"/>
              <a:pPr/>
              <a:t>2</a:t>
            </a:fld>
            <a:endParaRPr lang="en-US"/>
          </a:p>
        </p:txBody>
      </p:sp>
    </p:spTree>
    <p:extLst>
      <p:ext uri="{BB962C8B-B14F-4D97-AF65-F5344CB8AC3E}">
        <p14:creationId xmlns:p14="http://schemas.microsoft.com/office/powerpoint/2010/main" val="2206326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JAMA Network Open.2019;2(9):e1911514. doi:10.1001/jamanetworkopen.2019.11514 (1)</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Recommendations. Here are some recommendations that we have gathered. </a:t>
            </a:r>
          </a:p>
          <a:p>
            <a:r>
              <a:rPr lang="en-US" sz="1200" b="0" i="0" kern="1200" dirty="0">
                <a:solidFill>
                  <a:schemeClr val="tx1"/>
                </a:solidFill>
                <a:effectLst/>
                <a:latin typeface="+mn-lt"/>
                <a:ea typeface="+mn-ea"/>
                <a:cs typeface="+mn-cs"/>
              </a:rPr>
              <a:t>1</a:t>
            </a:r>
            <a:r>
              <a:rPr lang="en-US" sz="1200" b="0" i="0" kern="1200" baseline="30000" dirty="0">
                <a:solidFill>
                  <a:schemeClr val="tx1"/>
                </a:solidFill>
                <a:effectLst/>
                <a:latin typeface="+mn-lt"/>
                <a:ea typeface="+mn-ea"/>
                <a:cs typeface="+mn-cs"/>
              </a:rPr>
              <a:t>st</a:t>
            </a:r>
            <a:r>
              <a:rPr lang="en-US" sz="1200" b="0" i="0" kern="1200" dirty="0">
                <a:solidFill>
                  <a:schemeClr val="tx1"/>
                </a:solidFill>
                <a:effectLst/>
                <a:latin typeface="+mn-lt"/>
                <a:ea typeface="+mn-ea"/>
                <a:cs typeface="+mn-cs"/>
              </a:rPr>
              <a:t>, it is important to screen patients for social needs. Social workers and care managers can pinpoint early on what transportation barriers may be present and can start early to anticipate future transportation needs.</a:t>
            </a:r>
          </a:p>
          <a:p>
            <a:r>
              <a:rPr lang="en-US" sz="1200" b="0" i="0" kern="1200" dirty="0">
                <a:solidFill>
                  <a:schemeClr val="tx1"/>
                </a:solidFill>
                <a:effectLst/>
                <a:latin typeface="+mn-lt"/>
                <a:ea typeface="+mn-ea"/>
                <a:cs typeface="+mn-cs"/>
              </a:rPr>
              <a:t>2</a:t>
            </a:r>
            <a:r>
              <a:rPr lang="en-US" sz="1200" b="0" i="0" kern="1200" baseline="30000" dirty="0">
                <a:solidFill>
                  <a:schemeClr val="tx1"/>
                </a:solidFill>
                <a:effectLst/>
                <a:latin typeface="+mn-lt"/>
                <a:ea typeface="+mn-ea"/>
                <a:cs typeface="+mn-cs"/>
              </a:rPr>
              <a:t>nd</a:t>
            </a:r>
            <a:r>
              <a:rPr lang="en-US" sz="1200" b="0" i="0" kern="1200" dirty="0">
                <a:solidFill>
                  <a:schemeClr val="tx1"/>
                </a:solidFill>
                <a:effectLst/>
                <a:latin typeface="+mn-lt"/>
                <a:ea typeface="+mn-ea"/>
                <a:cs typeface="+mn-cs"/>
              </a:rPr>
              <a:t>, increasing providers in rural areas would be helpful. Providers in rural areas are scarce, so increasing the number may increase the chance that patients living in rural areas can attend their medical appointments.</a:t>
            </a:r>
          </a:p>
          <a:p>
            <a:r>
              <a:rPr lang="en-US" sz="1200" b="0" i="0" kern="1200" dirty="0">
                <a:solidFill>
                  <a:schemeClr val="tx1"/>
                </a:solidFill>
                <a:effectLst/>
                <a:latin typeface="+mn-lt"/>
                <a:ea typeface="+mn-ea"/>
                <a:cs typeface="+mn-cs"/>
              </a:rPr>
              <a:t>3</a:t>
            </a:r>
            <a:r>
              <a:rPr lang="en-US" sz="1200" b="0" i="0" kern="1200" baseline="30000" dirty="0">
                <a:solidFill>
                  <a:schemeClr val="tx1"/>
                </a:solidFill>
                <a:effectLst/>
                <a:latin typeface="+mn-lt"/>
                <a:ea typeface="+mn-ea"/>
                <a:cs typeface="+mn-cs"/>
              </a:rPr>
              <a:t>rd</a:t>
            </a:r>
            <a:r>
              <a:rPr lang="en-US" sz="1200" b="0" i="0" kern="1200" dirty="0">
                <a:solidFill>
                  <a:schemeClr val="tx1"/>
                </a:solidFill>
                <a:effectLst/>
                <a:latin typeface="+mn-lt"/>
                <a:ea typeface="+mn-ea"/>
                <a:cs typeface="+mn-cs"/>
              </a:rPr>
              <a:t>, </a:t>
            </a:r>
            <a:r>
              <a:rPr lang="en-US" sz="1200" dirty="0">
                <a:cs typeface="Calibri"/>
              </a:rPr>
              <a:t>Having easily accessible community transportation information available at hospitals, clinics, brochures, and public transit areas. This increase in transportation knowledge may be spread from mouth to mouth or through other means, and may indirectly increase transportation services that were previously not well utilized.</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“Farber (2008) concludes that because school buses sit idle for part of the day and for months when school is not is session, they could represent a significant transportation resource for the rural elderly and disadvantaged.” [6]</a:t>
            </a:r>
          </a:p>
          <a:p>
            <a:endParaRPr lang="en-US" dirty="0"/>
          </a:p>
          <a:p>
            <a:endParaRPr lang="en-US" dirty="0"/>
          </a:p>
          <a:p>
            <a:pPr marL="514350" indent="-514350">
              <a:buFont typeface="Wingdings 3" charset="2"/>
              <a:buAutoNum type="arabicParenBoth"/>
            </a:pPr>
            <a:r>
              <a:rPr lang="en-US" dirty="0">
                <a:cs typeface="Calibri"/>
              </a:rPr>
              <a:t>Volunteer Provided</a:t>
            </a:r>
          </a:p>
          <a:p>
            <a:pPr marL="914400" lvl="1" indent="-514350">
              <a:buFont typeface="Wingdings 3" charset="2"/>
              <a:buAutoNum type="arabicParenBoth"/>
            </a:pPr>
            <a:r>
              <a:rPr lang="en-US" dirty="0">
                <a:cs typeface="Calibri"/>
              </a:rPr>
              <a:t>Faith Based Organizations</a:t>
            </a:r>
          </a:p>
          <a:p>
            <a:pPr marL="514350" indent="-514350">
              <a:buFont typeface="Wingdings 3" charset="2"/>
              <a:buAutoNum type="arabicParenBoth"/>
            </a:pPr>
            <a:r>
              <a:rPr lang="en-US" dirty="0">
                <a:cs typeface="Calibri"/>
              </a:rPr>
              <a:t>Taxi Vouchers</a:t>
            </a:r>
          </a:p>
          <a:p>
            <a:pPr marL="914400" lvl="1" indent="-514350">
              <a:buFont typeface="Wingdings 3" charset="2"/>
              <a:buAutoNum type="arabicParenBoth"/>
            </a:pPr>
            <a:r>
              <a:rPr lang="en-US" dirty="0">
                <a:cs typeface="Calibri"/>
              </a:rPr>
              <a:t>Ride-Share Based Companies</a:t>
            </a:r>
          </a:p>
          <a:p>
            <a:pPr marL="514350" indent="-514350">
              <a:buFont typeface="Wingdings 3" charset="2"/>
              <a:buAutoNum type="arabicParenBoth"/>
            </a:pPr>
            <a:r>
              <a:rPr lang="en-US" dirty="0">
                <a:cs typeface="Calibri"/>
              </a:rPr>
              <a:t>School Buses</a:t>
            </a:r>
          </a:p>
          <a:p>
            <a:pPr marL="914400" lvl="1" indent="-514350">
              <a:buFont typeface="Wingdings 3" charset="2"/>
              <a:buAutoNum type="arabicParenBoth"/>
            </a:pPr>
            <a:r>
              <a:rPr lang="en-US" dirty="0">
                <a:cs typeface="Calibri"/>
              </a:rPr>
              <a:t>Could be in use to transport but typically not</a:t>
            </a:r>
          </a:p>
          <a:p>
            <a:br>
              <a:rPr lang="en-US" dirty="0"/>
            </a:br>
            <a:endParaRPr lang="en-US" dirty="0"/>
          </a:p>
        </p:txBody>
      </p:sp>
      <p:sp>
        <p:nvSpPr>
          <p:cNvPr id="4" name="Slide Number Placeholder 3"/>
          <p:cNvSpPr>
            <a:spLocks noGrp="1"/>
          </p:cNvSpPr>
          <p:nvPr>
            <p:ph type="sldNum" sz="quarter" idx="5"/>
          </p:nvPr>
        </p:nvSpPr>
        <p:spPr/>
        <p:txBody>
          <a:bodyPr/>
          <a:lstStyle/>
          <a:p>
            <a:fld id="{131FE5B2-8B5E-4EA1-B89A-E522B546AA53}" type="slidenum">
              <a:rPr lang="en-US" smtClean="0"/>
              <a:pPr/>
              <a:t>22</a:t>
            </a:fld>
            <a:endParaRPr lang="en-US"/>
          </a:p>
        </p:txBody>
      </p:sp>
    </p:spTree>
    <p:extLst>
      <p:ext uri="{BB962C8B-B14F-4D97-AF65-F5344CB8AC3E}">
        <p14:creationId xmlns:p14="http://schemas.microsoft.com/office/powerpoint/2010/main" val="2765020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"Reducing Preventable ED Visits Community Health Workers"</a:t>
            </a:r>
          </a:p>
        </p:txBody>
      </p:sp>
      <p:sp>
        <p:nvSpPr>
          <p:cNvPr id="4" name="Slide Number Placeholder 3"/>
          <p:cNvSpPr>
            <a:spLocks noGrp="1"/>
          </p:cNvSpPr>
          <p:nvPr>
            <p:ph type="sldNum" sz="quarter" idx="5"/>
          </p:nvPr>
        </p:nvSpPr>
        <p:spPr/>
        <p:txBody>
          <a:bodyPr/>
          <a:lstStyle/>
          <a:p>
            <a:fld id="{131FE5B2-8B5E-4EA1-B89A-E522B546AA53}" type="slidenum">
              <a:rPr lang="en-US"/>
              <a:pPr/>
              <a:t>23</a:t>
            </a:fld>
            <a:endParaRPr lang="en-US"/>
          </a:p>
        </p:txBody>
      </p:sp>
    </p:spTree>
    <p:extLst>
      <p:ext uri="{BB962C8B-B14F-4D97-AF65-F5344CB8AC3E}">
        <p14:creationId xmlns:p14="http://schemas.microsoft.com/office/powerpoint/2010/main" val="2766457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Voiceover: How do people get to the emergency department?</a:t>
            </a:r>
          </a:p>
          <a:p>
            <a:endParaRPr lang="en-US" dirty="0"/>
          </a:p>
          <a:p>
            <a:r>
              <a:rPr lang="en-US" dirty="0"/>
              <a:t>Fixed route systems use buses, vans, and light rail to operate on a predetermined route according to a set schedule. These systems have posted timetables and designated stops where riders are picked up and dropped off. Transit systems offer various ticket options that differ in cost depending on where you are in the state. In Durham, NC</a:t>
            </a:r>
          </a:p>
          <a:p>
            <a:r>
              <a:rPr lang="en-US" dirty="0"/>
              <a:t>A one-way, single ride ticket costs $1. A day pass costs $2.50, and monthly pass costs $36. These rates are typically discounted fares 50% for people with Medicaid. </a:t>
            </a:r>
          </a:p>
          <a:p>
            <a:r>
              <a:rPr lang="en-US" sz="1200" b="0" i="0" u="none" strike="noStrike" kern="1200" dirty="0">
                <a:solidFill>
                  <a:schemeClr val="tx1"/>
                </a:solidFill>
                <a:effectLst/>
                <a:latin typeface="+mn-lt"/>
                <a:ea typeface="+mn-ea"/>
                <a:cs typeface="+mn-cs"/>
              </a:rPr>
              <a:t>Youth, Age 12 or Younger and </a:t>
            </a:r>
            <a:r>
              <a:rPr lang="en-US" dirty="0"/>
              <a:t>Seniors 65 and older can ride the bus for free.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Average cost to the system per ride is about $2.86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NEMT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Also known as ACCESS or paratransit. This </a:t>
            </a:r>
            <a:r>
              <a:rPr lang="en-US" sz="1200" kern="1200" dirty="0">
                <a:solidFill>
                  <a:schemeClr val="tx1"/>
                </a:solidFill>
                <a:effectLst/>
                <a:latin typeface="+mn-lt"/>
                <a:ea typeface="+mn-ea"/>
                <a:cs typeface="+mn-cs"/>
              </a:rPr>
              <a:t>service is designed for residents with disabilities that prevent them from using fixed-route bus services.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Service providers are specially equipped to transport riders in wheelchairs, stretchers or with other special needs. This is free for individuals with Medicaid.</a:t>
            </a:r>
            <a:endParaRPr lang="en-US" dirty="0"/>
          </a:p>
          <a:p>
            <a:r>
              <a:rPr lang="en-US" sz="1200" kern="1200" dirty="0">
                <a:solidFill>
                  <a:schemeClr val="tx1"/>
                </a:solidFill>
                <a:effectLst/>
                <a:latin typeface="+mn-lt"/>
                <a:ea typeface="+mn-ea"/>
                <a:cs typeface="+mn-cs"/>
              </a:rPr>
              <a:t>The Passenger’s name  The pick up address  The drop off address  The appointment time  The desired return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Reservations can be made up to 14 days in advance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Mileage-based services are the most expensive option.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an individual has a private vehicle, they are responsible for maintenance, license, registration, taxes, insurance, parking, and gas. According to the American Automobile Association, the average American spends around $2,000 on gas annually. With a car payment and other maintenance needs, AAA has averaged that $9,576 is the cost to own and operate. For a driver that puts 15,000 miles per year on their vehicle, this comes out to about .65 cents per mile.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also ride share services like Uber and Lyft and local taxis. Their cost depends on trip mileage, base rates, and so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expensive transportation to the hospital is via ambulance with rates ranging anywhere between $600 and $900, and possibly even higher.</a:t>
            </a:r>
          </a:p>
          <a:p>
            <a:r>
              <a:rPr lang="en-US" dirty="0"/>
              <a:t>https://</a:t>
            </a:r>
            <a:r>
              <a:rPr lang="en-US" dirty="0" err="1"/>
              <a:t>www.bls.gov</a:t>
            </a:r>
            <a:r>
              <a:rPr lang="en-US" dirty="0"/>
              <a:t>/</a:t>
            </a:r>
            <a:r>
              <a:rPr lang="en-US" dirty="0" err="1"/>
              <a:t>news.release</a:t>
            </a:r>
            <a:r>
              <a:rPr lang="en-US" dirty="0"/>
              <a:t>/pdf/</a:t>
            </a:r>
            <a:r>
              <a:rPr lang="en-US" dirty="0" err="1"/>
              <a:t>cesan.pdf</a:t>
            </a:r>
            <a:endParaRPr lang="en-US" dirty="0"/>
          </a:p>
          <a:p>
            <a:endParaRPr lang="en-US" dirty="0"/>
          </a:p>
          <a:p>
            <a:endParaRPr lang="en-US" dirty="0"/>
          </a:p>
          <a:p>
            <a:endParaRPr lang="en-US" dirty="0"/>
          </a:p>
          <a:p>
            <a:r>
              <a:rPr lang="en-US" dirty="0"/>
              <a:t>https://</a:t>
            </a:r>
            <a:r>
              <a:rPr lang="en-US" dirty="0" err="1"/>
              <a:t>files.nc.gov</a:t>
            </a:r>
            <a:r>
              <a:rPr lang="en-US" dirty="0"/>
              <a:t>/</a:t>
            </a:r>
            <a:r>
              <a:rPr lang="en-US" dirty="0" err="1"/>
              <a:t>ncdma</a:t>
            </a:r>
            <a:r>
              <a:rPr lang="en-US" dirty="0"/>
              <a:t>/NCMedicaid-Provider-FactSheet-Non-Emergency-Medical-Transportation-v1-20190911.pdf</a:t>
            </a:r>
          </a:p>
          <a:p>
            <a:endParaRPr lang="en-US" dirty="0"/>
          </a:p>
        </p:txBody>
      </p:sp>
      <p:sp>
        <p:nvSpPr>
          <p:cNvPr id="4" name="Slide Number Placeholder 3"/>
          <p:cNvSpPr>
            <a:spLocks noGrp="1"/>
          </p:cNvSpPr>
          <p:nvPr>
            <p:ph type="sldNum" sz="quarter" idx="5"/>
          </p:nvPr>
        </p:nvSpPr>
        <p:spPr/>
        <p:txBody>
          <a:bodyPr/>
          <a:lstStyle/>
          <a:p>
            <a:fld id="{131FE5B2-8B5E-4EA1-B89A-E522B546AA53}" type="slidenum">
              <a:rPr lang="en-US" smtClean="0"/>
              <a:pPr/>
              <a:t>3</a:t>
            </a:fld>
            <a:endParaRPr lang="en-US"/>
          </a:p>
        </p:txBody>
      </p:sp>
    </p:spTree>
    <p:extLst>
      <p:ext uri="{BB962C8B-B14F-4D97-AF65-F5344CB8AC3E}">
        <p14:creationId xmlns:p14="http://schemas.microsoft.com/office/powerpoint/2010/main" val="920656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2010, a national study found that over 3.6 million Americans missed non-emergency medical treatment due to transportation disadvantages.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3.6 million is a VERY conservative number, actual is much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latin typeface="Calibri Light"/>
                <a:cs typeface="Calibri Light"/>
              </a:rPr>
              <a:t>TITLE OF CHART: Transportation-disadvantaged population at risk of missing nonemergency medical care</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Wallace, R., Hughes-</a:t>
            </a:r>
            <a:r>
              <a:rPr lang="en-US" dirty="0" err="1">
                <a:effectLst/>
              </a:rPr>
              <a:t>Cromwick</a:t>
            </a:r>
            <a:r>
              <a:rPr lang="en-US" dirty="0">
                <a:effectLst/>
              </a:rPr>
              <a:t>, P., &amp; Mull, H. (2006). Cost-Effectiveness of Access to Nonemergency Medical Transportation: Comparison of Transportation and Health Care Costs and Benefits. </a:t>
            </a:r>
            <a:r>
              <a:rPr lang="en-US" i="1" dirty="0">
                <a:effectLst/>
              </a:rPr>
              <a:t>Transportation Research Record: Journal of the Transportation Research Board</a:t>
            </a:r>
            <a:r>
              <a:rPr lang="en-US" dirty="0">
                <a:effectLst/>
              </a:rPr>
              <a:t>, </a:t>
            </a:r>
            <a:r>
              <a:rPr lang="en-US" i="1" dirty="0">
                <a:effectLst/>
              </a:rPr>
              <a:t>1956</a:t>
            </a:r>
            <a:r>
              <a:rPr lang="en-US" dirty="0">
                <a:effectLst/>
              </a:rPr>
              <a:t>(1), 86–93. </a:t>
            </a:r>
            <a:r>
              <a:rPr lang="en-US" dirty="0">
                <a:effectLst/>
                <a:hlinkClick r:id="rId3"/>
              </a:rPr>
              <a:t>https://doi.org/10.1177/0361198106195600111</a:t>
            </a:r>
            <a:endParaRPr lang="en-US" dirty="0">
              <a:effectLst/>
            </a:endParaRPr>
          </a:p>
          <a:p>
            <a:endParaRPr lang="en-US" dirty="0">
              <a:effectLst/>
            </a:endParaRPr>
          </a:p>
        </p:txBody>
      </p:sp>
      <p:sp>
        <p:nvSpPr>
          <p:cNvPr id="4" name="Slide Number Placeholder 3"/>
          <p:cNvSpPr>
            <a:spLocks noGrp="1"/>
          </p:cNvSpPr>
          <p:nvPr>
            <p:ph type="sldNum" sz="quarter" idx="5"/>
          </p:nvPr>
        </p:nvSpPr>
        <p:spPr/>
        <p:txBody>
          <a:bodyPr/>
          <a:lstStyle/>
          <a:p>
            <a:fld id="{131FE5B2-8B5E-4EA1-B89A-E522B546AA53}" type="slidenum">
              <a:rPr lang="en-US" smtClean="0"/>
              <a:pPr/>
              <a:t>4</a:t>
            </a:fld>
            <a:endParaRPr lang="en-US"/>
          </a:p>
        </p:txBody>
      </p:sp>
    </p:spTree>
    <p:extLst>
      <p:ext uri="{BB962C8B-B14F-4D97-AF65-F5344CB8AC3E}">
        <p14:creationId xmlns:p14="http://schemas.microsoft.com/office/powerpoint/2010/main" val="1370873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Wallace, R., Hughes-</a:t>
            </a:r>
            <a:r>
              <a:rPr lang="en-US" dirty="0" err="1"/>
              <a:t>Cromwick</a:t>
            </a:r>
            <a:r>
              <a:rPr lang="en-US" dirty="0"/>
              <a:t>, P., Mull, H., &amp; </a:t>
            </a:r>
            <a:r>
              <a:rPr lang="en-US" dirty="0" err="1"/>
              <a:t>Khasnabis</a:t>
            </a:r>
            <a:r>
              <a:rPr lang="en-US" dirty="0"/>
              <a:t>, S. (2005). Access to Health Care and Nonemergency Medical Transportation: Two Missing Links. </a:t>
            </a:r>
            <a:r>
              <a:rPr lang="en-US" i="1" dirty="0"/>
              <a:t>Transportation Research Record</a:t>
            </a:r>
            <a:r>
              <a:rPr lang="en-US" dirty="0"/>
              <a:t>, </a:t>
            </a:r>
            <a:r>
              <a:rPr lang="en-US" i="1" dirty="0"/>
              <a:t>1924</a:t>
            </a:r>
            <a:r>
              <a:rPr lang="en-US" dirty="0"/>
              <a:t>(1), 76–84. </a:t>
            </a:r>
            <a:r>
              <a:rPr lang="en-US" dirty="0">
                <a:hlinkClick r:id="rId3"/>
              </a:rPr>
              <a:t>https://doi.org/10.1177/0361198105192400110</a:t>
            </a:r>
            <a:endParaRPr lang="en-US" dirty="0">
              <a:cs typeface="Calibri" panose="020F0502020204030204"/>
            </a:endParaRPr>
          </a:p>
          <a:p>
            <a:endParaRPr lang="en-US" dirty="0"/>
          </a:p>
          <a:p>
            <a:pPr rtl="0"/>
            <a:r>
              <a:rPr lang="en-US" sz="1200" b="1" i="0" u="none" strike="noStrike" kern="1200" dirty="0">
                <a:solidFill>
                  <a:schemeClr val="tx1"/>
                </a:solidFill>
                <a:effectLst/>
                <a:latin typeface="+mn-lt"/>
                <a:ea typeface="+mn-ea"/>
                <a:cs typeface="+mn-cs"/>
              </a:rPr>
              <a:t>Vulnerable populations are disproportionately affected by transportation barriers to healthcare access. The term “Vulnerable populations” refers to groups and communities who are at higher risk of poor health because of economic, cultural, ethnic, or health characteristics. More specifically, this includes: Racial or ethnic minorities, children, the elderly, the economically disadvantaged, the socioeconomically disadvantaged, the under or uninsured, and those with certain medical conditions. </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 2013 literature review found that patient’s carrying the highest burden of disease face greater transportation barriers than their peers, and they also experience multiple conditions at a much higher rate. </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Lastly, research varies in terms of whether or not geographic region plays a role in transportation barriers to health </a:t>
            </a:r>
            <a:r>
              <a:rPr lang="en-US" sz="1200" b="1" i="0" u="none" strike="noStrike" kern="1200" dirty="0" err="1">
                <a:solidFill>
                  <a:schemeClr val="tx1"/>
                </a:solidFill>
                <a:effectLst/>
                <a:latin typeface="+mn-lt"/>
                <a:ea typeface="+mn-ea"/>
                <a:cs typeface="+mn-cs"/>
              </a:rPr>
              <a:t>care..specifically</a:t>
            </a:r>
            <a:r>
              <a:rPr lang="en-US" sz="1200" b="1" i="0" u="none" strike="noStrike" kern="1200" dirty="0">
                <a:solidFill>
                  <a:schemeClr val="tx1"/>
                </a:solidFill>
                <a:effectLst/>
                <a:latin typeface="+mn-lt"/>
                <a:ea typeface="+mn-ea"/>
                <a:cs typeface="+mn-cs"/>
              </a:rPr>
              <a:t> when thinking about rural vs. urban areas. Several studies report that living in a rural region puts a person at higher risk because of the greater traveling distance to get to a health care provider. However, other studies show that geographic region </a:t>
            </a:r>
            <a:r>
              <a:rPr lang="en-US" sz="1200" b="1" i="1" u="none" strike="noStrike" kern="1200" dirty="0">
                <a:solidFill>
                  <a:schemeClr val="tx1"/>
                </a:solidFill>
                <a:effectLst/>
                <a:latin typeface="+mn-lt"/>
                <a:ea typeface="+mn-ea"/>
                <a:cs typeface="+mn-cs"/>
              </a:rPr>
              <a:t>does not</a:t>
            </a:r>
            <a:r>
              <a:rPr lang="en-US" sz="1200" b="1" i="0" u="none" strike="noStrike" kern="1200" dirty="0">
                <a:solidFill>
                  <a:schemeClr val="tx1"/>
                </a:solidFill>
                <a:effectLst/>
                <a:latin typeface="+mn-lt"/>
                <a:ea typeface="+mn-ea"/>
                <a:cs typeface="+mn-cs"/>
              </a:rPr>
              <a:t> impact healthcare access when socioeconomic status in controlled for.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31FE5B2-8B5E-4EA1-B89A-E522B546AA53}" type="slidenum">
              <a:rPr lang="en-US"/>
              <a:pPr/>
              <a:t>5</a:t>
            </a:fld>
            <a:endParaRPr lang="en-US"/>
          </a:p>
        </p:txBody>
      </p:sp>
    </p:spTree>
    <p:extLst>
      <p:ext uri="{BB962C8B-B14F-4D97-AF65-F5344CB8AC3E}">
        <p14:creationId xmlns:p14="http://schemas.microsoft.com/office/powerpoint/2010/main" val="161383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solely impacting individuals with physical conditions. 50% Depression encounter NEMT challenges</a:t>
            </a:r>
          </a:p>
        </p:txBody>
      </p:sp>
      <p:sp>
        <p:nvSpPr>
          <p:cNvPr id="4" name="Slide Number Placeholder 3"/>
          <p:cNvSpPr>
            <a:spLocks noGrp="1"/>
          </p:cNvSpPr>
          <p:nvPr>
            <p:ph type="sldNum" sz="quarter" idx="5"/>
          </p:nvPr>
        </p:nvSpPr>
        <p:spPr/>
        <p:txBody>
          <a:bodyPr/>
          <a:lstStyle/>
          <a:p>
            <a:fld id="{131FE5B2-8B5E-4EA1-B89A-E522B546AA53}" type="slidenum">
              <a:rPr lang="en-US" smtClean="0"/>
              <a:pPr/>
              <a:t>6</a:t>
            </a:fld>
            <a:endParaRPr lang="en-US"/>
          </a:p>
        </p:txBody>
      </p:sp>
    </p:spTree>
    <p:extLst>
      <p:ext uri="{BB962C8B-B14F-4D97-AF65-F5344CB8AC3E}">
        <p14:creationId xmlns:p14="http://schemas.microsoft.com/office/powerpoint/2010/main" val="3406810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Study’s data drawn from The 2005 National Health Interview Survey (NHIS).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 Assessment by NIHS:</a:t>
            </a:r>
            <a:r>
              <a:rPr lang="en-US" sz="1200" dirty="0"/>
              <a:t> Adult Use of Emergency Department Services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dirty="0"/>
              <a:t>1 in 3 adults with one or more identified barrier visited the emergency department</a:t>
            </a:r>
            <a:r>
              <a:rPr lang="en-US" sz="1200" baseline="30000" dirty="0"/>
              <a:t>2</a:t>
            </a:r>
            <a:endParaRPr lang="en-US" sz="1200" dirty="0">
              <a:cs typeface="Calibri"/>
            </a:endParaRPr>
          </a:p>
          <a:p>
            <a:r>
              <a:rPr lang="en-US" sz="1200" dirty="0"/>
              <a:t>Transportation was the most significant barrier affecting approximately 2,418,986 US citizens </a:t>
            </a:r>
            <a:endParaRPr lang="en-US" sz="1200" dirty="0">
              <a:cs typeface="Calibri"/>
            </a:endParaRPr>
          </a:p>
          <a:p>
            <a:pPr marL="0" indent="0">
              <a:buNone/>
            </a:pPr>
            <a:endParaRPr lang="en-US" sz="1200" dirty="0">
              <a:cs typeface="Calibri"/>
            </a:endParaRPr>
          </a:p>
          <a:p>
            <a:pPr marL="0" indent="0">
              <a:buNone/>
            </a:pPr>
            <a:r>
              <a:rPr lang="en-US" sz="1200" dirty="0"/>
              <a:t>*This study used data from 2005 and excluded individuals who did not have a usual source of medical care/those who used the ED exclusively for care. </a:t>
            </a:r>
            <a:endParaRPr lang="en-US" sz="1200" dirty="0">
              <a:cs typeface="Calibri"/>
            </a:endParaRPr>
          </a:p>
          <a:p>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31FE5B2-8B5E-4EA1-B89A-E522B546AA53}" type="slidenum">
              <a:rPr lang="en-US" smtClean="0"/>
              <a:pPr/>
              <a:t>8</a:t>
            </a:fld>
            <a:endParaRPr lang="en-US"/>
          </a:p>
        </p:txBody>
      </p:sp>
    </p:spTree>
    <p:extLst>
      <p:ext uri="{BB962C8B-B14F-4D97-AF65-F5344CB8AC3E}">
        <p14:creationId xmlns:p14="http://schemas.microsoft.com/office/powerpoint/2010/main" val="4084772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https://www.aha.org/system/files/2018-07/2018-aha-chartbook.pdf</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Tang N, Stein J, Hsia RY, </a:t>
            </a:r>
            <a:r>
              <a:rPr lang="en-US" sz="1200" kern="1200" dirty="0" err="1">
                <a:solidFill>
                  <a:schemeClr val="tx1"/>
                </a:solidFill>
                <a:effectLst/>
                <a:latin typeface="+mn-lt"/>
                <a:ea typeface="+mn-ea"/>
                <a:cs typeface="+mn-cs"/>
              </a:rPr>
              <a:t>Maselli</a:t>
            </a:r>
            <a:r>
              <a:rPr lang="en-US" sz="1200" kern="1200" dirty="0">
                <a:solidFill>
                  <a:schemeClr val="tx1"/>
                </a:solidFill>
                <a:effectLst/>
                <a:latin typeface="+mn-lt"/>
                <a:ea typeface="+mn-ea"/>
                <a:cs typeface="+mn-cs"/>
              </a:rPr>
              <a:t> JH, Gonzales R. Trends and characteristics of US emergency department visits, 1997–2007. JAMA. 2010;304(6):664–670.</a:t>
            </a:r>
          </a:p>
        </p:txBody>
      </p:sp>
      <p:sp>
        <p:nvSpPr>
          <p:cNvPr id="4" name="Slide Number Placeholder 3"/>
          <p:cNvSpPr>
            <a:spLocks noGrp="1"/>
          </p:cNvSpPr>
          <p:nvPr>
            <p:ph type="sldNum" sz="quarter" idx="5"/>
          </p:nvPr>
        </p:nvSpPr>
        <p:spPr/>
        <p:txBody>
          <a:bodyPr/>
          <a:lstStyle/>
          <a:p>
            <a:fld id="{131FE5B2-8B5E-4EA1-B89A-E522B546AA53}" type="slidenum">
              <a:rPr lang="en-US" smtClean="0"/>
              <a:pPr/>
              <a:t>9</a:t>
            </a:fld>
            <a:endParaRPr lang="en-US"/>
          </a:p>
        </p:txBody>
      </p:sp>
    </p:spTree>
    <p:extLst>
      <p:ext uri="{BB962C8B-B14F-4D97-AF65-F5344CB8AC3E}">
        <p14:creationId xmlns:p14="http://schemas.microsoft.com/office/powerpoint/2010/main" val="1592813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Arcury</a:t>
            </a:r>
            <a:r>
              <a:rPr lang="en-US" sz="1200" b="0" i="0" kern="1200" dirty="0">
                <a:solidFill>
                  <a:schemeClr val="tx1"/>
                </a:solidFill>
                <a:effectLst/>
                <a:latin typeface="+mn-lt"/>
                <a:ea typeface="+mn-ea"/>
                <a:cs typeface="+mn-cs"/>
              </a:rPr>
              <a:t>, T.A., </a:t>
            </a:r>
            <a:r>
              <a:rPr lang="en-US" sz="1200" b="0" i="0" kern="1200" dirty="0" err="1">
                <a:solidFill>
                  <a:schemeClr val="tx1"/>
                </a:solidFill>
                <a:effectLst/>
                <a:latin typeface="+mn-lt"/>
                <a:ea typeface="+mn-ea"/>
                <a:cs typeface="+mn-cs"/>
              </a:rPr>
              <a:t>Preisser</a:t>
            </a:r>
            <a:r>
              <a:rPr lang="en-US" sz="1200" b="0" i="0" kern="1200" dirty="0">
                <a:solidFill>
                  <a:schemeClr val="tx1"/>
                </a:solidFill>
                <a:effectLst/>
                <a:latin typeface="+mn-lt"/>
                <a:ea typeface="+mn-ea"/>
                <a:cs typeface="+mn-cs"/>
              </a:rPr>
              <a:t>, J.S., </a:t>
            </a:r>
            <a:r>
              <a:rPr lang="en-US" sz="1200" b="0" i="0" kern="1200" dirty="0" err="1">
                <a:solidFill>
                  <a:schemeClr val="tx1"/>
                </a:solidFill>
                <a:effectLst/>
                <a:latin typeface="+mn-lt"/>
                <a:ea typeface="+mn-ea"/>
                <a:cs typeface="+mn-cs"/>
              </a:rPr>
              <a:t>Gesler</a:t>
            </a:r>
            <a:r>
              <a:rPr lang="en-US" sz="1200" b="0" i="0" kern="1200" dirty="0">
                <a:solidFill>
                  <a:schemeClr val="tx1"/>
                </a:solidFill>
                <a:effectLst/>
                <a:latin typeface="+mn-lt"/>
                <a:ea typeface="+mn-ea"/>
                <a:cs typeface="+mn-cs"/>
              </a:rPr>
              <a:t>, W.M. and Powers, J.M. (2005), Access to Transportation and Health Care Utilization in a Rural Region. The Journal of Rural Health, 21: 31-38. doi:</a:t>
            </a:r>
            <a:r>
              <a:rPr lang="en-US" sz="1200" b="0" i="0" u="none" strike="noStrike" kern="1200" dirty="0">
                <a:solidFill>
                  <a:schemeClr val="tx1"/>
                </a:solidFill>
                <a:effectLst/>
                <a:latin typeface="+mn-lt"/>
                <a:ea typeface="+mn-ea"/>
                <a:cs typeface="+mn-cs"/>
                <a:hlinkClick r:id="rId3"/>
              </a:rPr>
              <a:t>10.1111/j.1748-0361.2005.tb00059.x</a:t>
            </a:r>
            <a:endParaRPr lang="en-US" dirty="0"/>
          </a:p>
        </p:txBody>
      </p:sp>
      <p:sp>
        <p:nvSpPr>
          <p:cNvPr id="4" name="Slide Number Placeholder 3"/>
          <p:cNvSpPr>
            <a:spLocks noGrp="1"/>
          </p:cNvSpPr>
          <p:nvPr>
            <p:ph type="sldNum" sz="quarter" idx="5"/>
          </p:nvPr>
        </p:nvSpPr>
        <p:spPr/>
        <p:txBody>
          <a:bodyPr/>
          <a:lstStyle/>
          <a:p>
            <a:fld id="{131FE5B2-8B5E-4EA1-B89A-E522B546AA53}" type="slidenum">
              <a:rPr lang="en-US" smtClean="0"/>
              <a:pPr/>
              <a:t>11</a:t>
            </a:fld>
            <a:endParaRPr lang="en-US"/>
          </a:p>
        </p:txBody>
      </p:sp>
    </p:spTree>
    <p:extLst>
      <p:ext uri="{BB962C8B-B14F-4D97-AF65-F5344CB8AC3E}">
        <p14:creationId xmlns:p14="http://schemas.microsoft.com/office/powerpoint/2010/main" val="220040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4/15/20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7244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pPr/>
              <a:t>4/15/20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814030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pPr/>
              <a:t>4/15/20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30EA680-D336-4FF7-8B7A-9848BB0A1C32}"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46789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4/15/20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106312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4/15/20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30EA680-D336-4FF7-8B7A-9848BB0A1C32}"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6595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4/15/20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318934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4/15/20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137948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4/15/20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390978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pPr/>
              <a:t>4/15/20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8234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4/15/20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40257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pPr/>
              <a:t>4/15/20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7753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pPr/>
              <a:t>4/15/20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986829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pPr/>
              <a:t>4/15/20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938904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pPr/>
              <a:t>4/15/20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07878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pPr/>
              <a:t>4/15/20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950657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4/15/20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98452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4/15/20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89125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46CE7D5-CF57-46EF-B807-FDD0502418D4}" type="datetimeFigureOut">
              <a:rPr lang="en-US" smtClean="0"/>
              <a:pPr/>
              <a:t>4/15/20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691739490"/>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 id="2147484454" r:id="rId12"/>
    <p:sldLayoutId id="2147484455" r:id="rId13"/>
    <p:sldLayoutId id="2147484456" r:id="rId14"/>
    <p:sldLayoutId id="2147484457" r:id="rId15"/>
    <p:sldLayoutId id="2147484458" r:id="rId16"/>
    <p:sldLayoutId id="2147484459"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hpoe.org/resources/ahahret-guides/3078" TargetMode="External"/><Relationship Id="rId7" Type="http://schemas.openxmlformats.org/officeDocument/2006/relationships/hyperlink" Target="https://www.who.int/social_determinants/sdh_definition/en/" TargetMode="External"/><Relationship Id="rId2" Type="http://schemas.openxmlformats.org/officeDocument/2006/relationships/hyperlink" Target="https://doi.org/10.1111/j.1748-0361.2005.tb00059.x" TargetMode="External"/><Relationship Id="rId1" Type="http://schemas.openxmlformats.org/officeDocument/2006/relationships/slideLayout" Target="../slideLayouts/slideLayout2.xml"/><Relationship Id="rId6" Type="http://schemas.openxmlformats.org/officeDocument/2006/relationships/hyperlink" Target="https://doi.org/10.1177/0361198106195600111" TargetMode="External"/><Relationship Id="rId5" Type="http://schemas.openxmlformats.org/officeDocument/2006/relationships/hyperlink" Target="https://www.nc211.org/transportation-medical-appointments" TargetMode="External"/><Relationship Id="rId4" Type="http://schemas.openxmlformats.org/officeDocument/2006/relationships/hyperlink" Target="https://www.gao.gov/assets/710/703699.pdf"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297609"/>
            <a:ext cx="8915399" cy="2262781"/>
          </a:xfrm>
        </p:spPr>
        <p:txBody>
          <a:bodyPr>
            <a:normAutofit fontScale="90000"/>
          </a:bodyPr>
          <a:lstStyle/>
          <a:p>
            <a:r>
              <a:rPr lang="en-US" b="1" dirty="0">
                <a:cs typeface="Calibri Light"/>
              </a:rPr>
              <a:t>Transportation Inequities and Emergency Department Utilization</a:t>
            </a:r>
            <a:endParaRPr lang="en-US" b="1" dirty="0"/>
          </a:p>
        </p:txBody>
      </p:sp>
      <p:sp>
        <p:nvSpPr>
          <p:cNvPr id="3" name="Subtitle 2"/>
          <p:cNvSpPr>
            <a:spLocks noGrp="1"/>
          </p:cNvSpPr>
          <p:nvPr>
            <p:ph type="subTitle" idx="1"/>
          </p:nvPr>
        </p:nvSpPr>
        <p:spPr/>
        <p:txBody>
          <a:bodyPr vert="horz" lIns="91440" tIns="45720" rIns="91440" bIns="45720" rtlCol="0" anchor="t">
            <a:normAutofit lnSpcReduction="10000"/>
          </a:bodyPr>
          <a:lstStyle/>
          <a:p>
            <a:r>
              <a:rPr lang="en-US" dirty="0">
                <a:cs typeface="Calibri"/>
              </a:rPr>
              <a:t>Kate Culhane, Katie Dodson, Sarah Grace Downs, and John </a:t>
            </a:r>
            <a:r>
              <a:rPr lang="en-US" dirty="0" err="1">
                <a:cs typeface="Calibri"/>
              </a:rPr>
              <a:t>Tuong</a:t>
            </a:r>
            <a:endParaRPr lang="en-US" dirty="0">
              <a:cs typeface="Calibri"/>
            </a:endParaRPr>
          </a:p>
          <a:p>
            <a:endParaRPr lang="en-US" dirty="0">
              <a:cs typeface="Calibri"/>
            </a:endParaRPr>
          </a:p>
          <a:p>
            <a:r>
              <a:rPr lang="en-US" dirty="0">
                <a:cs typeface="Calibri"/>
              </a:rPr>
              <a:t>UNC </a:t>
            </a:r>
            <a:r>
              <a:rPr lang="en-US" dirty="0" err="1">
                <a:cs typeface="Calibri"/>
              </a:rPr>
              <a:t>PrimeCare</a:t>
            </a:r>
            <a:r>
              <a:rPr lang="en-US" dirty="0">
                <a:cs typeface="Calibri"/>
              </a:rPr>
              <a:t>, April 2020</a:t>
            </a:r>
            <a:endParaRPr lang="en-US" dirty="0"/>
          </a:p>
        </p:txBody>
      </p:sp>
      <p:pic>
        <p:nvPicPr>
          <p:cNvPr id="4" name="Introduction" descr="Introduction">
            <a:hlinkClick r:id="" action="ppaction://media"/>
            <a:extLst>
              <a:ext uri="{FF2B5EF4-FFF2-40B4-BE49-F238E27FC236}">
                <a16:creationId xmlns:a16="http://schemas.microsoft.com/office/drawing/2014/main" id="{2C88F02F-12DD-D546-AEC8-C2ACA42EE9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0" y="402696"/>
            <a:ext cx="812800" cy="812800"/>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9769-1A40-4A7A-B380-8709072E2152}"/>
              </a:ext>
            </a:extLst>
          </p:cNvPr>
          <p:cNvSpPr>
            <a:spLocks noGrp="1"/>
          </p:cNvSpPr>
          <p:nvPr>
            <p:ph type="title"/>
          </p:nvPr>
        </p:nvSpPr>
        <p:spPr>
          <a:xfrm>
            <a:off x="838200" y="2370221"/>
            <a:ext cx="3494362" cy="3523902"/>
          </a:xfrm>
        </p:spPr>
        <p:txBody>
          <a:bodyPr>
            <a:normAutofit/>
          </a:bodyPr>
          <a:lstStyle/>
          <a:p>
            <a:pPr algn="r"/>
            <a:r>
              <a:rPr lang="en-US" sz="4000" b="1" dirty="0">
                <a:solidFill>
                  <a:schemeClr val="accent1"/>
                </a:solidFill>
                <a:cs typeface="Calibri Light"/>
              </a:rPr>
              <a:t>Impact on Emergency Departments </a:t>
            </a:r>
            <a:endParaRPr lang="en-US" sz="4000" b="1" dirty="0">
              <a:solidFill>
                <a:schemeClr val="accent1"/>
              </a:solidFill>
            </a:endParaRPr>
          </a:p>
        </p:txBody>
      </p:sp>
      <p:sp>
        <p:nvSpPr>
          <p:cNvPr id="3" name="Content Placeholder 2">
            <a:extLst>
              <a:ext uri="{FF2B5EF4-FFF2-40B4-BE49-F238E27FC236}">
                <a16:creationId xmlns:a16="http://schemas.microsoft.com/office/drawing/2014/main" id="{FA5C1E7A-DA8D-4F6C-B886-983103C935F3}"/>
              </a:ext>
            </a:extLst>
          </p:cNvPr>
          <p:cNvSpPr>
            <a:spLocks noGrp="1"/>
          </p:cNvSpPr>
          <p:nvPr>
            <p:ph idx="1"/>
          </p:nvPr>
        </p:nvSpPr>
        <p:spPr>
          <a:xfrm>
            <a:off x="4976031" y="963877"/>
            <a:ext cx="6377769" cy="4930246"/>
          </a:xfrm>
        </p:spPr>
        <p:txBody>
          <a:bodyPr anchor="ctr">
            <a:normAutofit/>
          </a:bodyPr>
          <a:lstStyle/>
          <a:p>
            <a:endParaRPr lang="en-US" sz="2400"/>
          </a:p>
          <a:p>
            <a:endParaRPr lang="en-US" sz="2400"/>
          </a:p>
          <a:p>
            <a:r>
              <a:rPr lang="en-US" sz="2400"/>
              <a:t>Increased wait times</a:t>
            </a:r>
          </a:p>
          <a:p>
            <a:r>
              <a:rPr lang="en-US" sz="2400"/>
              <a:t>Crowded EDs exceeding max. capacity</a:t>
            </a:r>
          </a:p>
          <a:p>
            <a:r>
              <a:rPr lang="en-US" sz="2400"/>
              <a:t>Uncompensated hospital systems</a:t>
            </a:r>
            <a:r>
              <a:rPr lang="en-US" sz="2400">
                <a:sym typeface="Wingdings" pitchFamily="2" charset="2"/>
              </a:rPr>
              <a:t> </a:t>
            </a:r>
          </a:p>
          <a:p>
            <a:r>
              <a:rPr lang="en-US" sz="2400"/>
              <a:t>Increased health care costs</a:t>
            </a:r>
          </a:p>
          <a:p>
            <a:r>
              <a:rPr lang="en-US" sz="2400"/>
              <a:t>Higher demand for services</a:t>
            </a:r>
          </a:p>
          <a:p>
            <a:r>
              <a:rPr lang="en-US" sz="2400"/>
              <a:t>Lower supply of providers</a:t>
            </a:r>
          </a:p>
          <a:p>
            <a:endParaRPr lang="en-US" sz="2400"/>
          </a:p>
          <a:p>
            <a:endParaRPr lang="en-US" sz="2400"/>
          </a:p>
        </p:txBody>
      </p:sp>
      <p:pic>
        <p:nvPicPr>
          <p:cNvPr id="6" name="Slide 10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553450" y="1066800"/>
            <a:ext cx="304800" cy="304800"/>
          </a:xfrm>
          <a:prstGeom prst="rect">
            <a:avLst/>
          </a:prstGeom>
        </p:spPr>
      </p:pic>
    </p:spTree>
    <p:extLst>
      <p:ext uri="{BB962C8B-B14F-4D97-AF65-F5344CB8AC3E}">
        <p14:creationId xmlns:p14="http://schemas.microsoft.com/office/powerpoint/2010/main" val="246593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D2AB8-5F2F-4A6D-AB0E-1FF2C4BD61D1}"/>
              </a:ext>
            </a:extLst>
          </p:cNvPr>
          <p:cNvSpPr>
            <a:spLocks noGrp="1"/>
          </p:cNvSpPr>
          <p:nvPr>
            <p:ph type="title"/>
          </p:nvPr>
        </p:nvSpPr>
        <p:spPr>
          <a:xfrm>
            <a:off x="2592925" y="673938"/>
            <a:ext cx="8911687" cy="1280890"/>
          </a:xfrm>
        </p:spPr>
        <p:txBody>
          <a:bodyPr/>
          <a:lstStyle/>
          <a:p>
            <a:r>
              <a:rPr lang="en-US" b="1" dirty="0">
                <a:cs typeface="Calibri Light"/>
              </a:rPr>
              <a:t>Transportation as a Barrier</a:t>
            </a:r>
            <a:endParaRPr lang="en-US" b="1" dirty="0"/>
          </a:p>
        </p:txBody>
      </p:sp>
      <p:sp>
        <p:nvSpPr>
          <p:cNvPr id="3" name="Content Placeholder 2">
            <a:extLst>
              <a:ext uri="{FF2B5EF4-FFF2-40B4-BE49-F238E27FC236}">
                <a16:creationId xmlns:a16="http://schemas.microsoft.com/office/drawing/2014/main" id="{ED41156E-B8C2-4A21-BD0F-0E6EC35DB002}"/>
              </a:ext>
            </a:extLst>
          </p:cNvPr>
          <p:cNvSpPr>
            <a:spLocks noGrp="1"/>
          </p:cNvSpPr>
          <p:nvPr>
            <p:ph idx="1"/>
          </p:nvPr>
        </p:nvSpPr>
        <p:spPr>
          <a:xfrm>
            <a:off x="2592925" y="1737814"/>
            <a:ext cx="8915400" cy="3777622"/>
          </a:xfrm>
        </p:spPr>
        <p:txBody>
          <a:bodyPr vert="horz" lIns="91440" tIns="45720" rIns="91440" bIns="45720" rtlCol="0" anchor="t">
            <a:normAutofit/>
          </a:bodyPr>
          <a:lstStyle/>
          <a:p>
            <a:pPr marL="0" indent="0">
              <a:buNone/>
            </a:pPr>
            <a:r>
              <a:rPr lang="en-US" dirty="0">
                <a:cs typeface="Calibri"/>
              </a:rPr>
              <a:t>Transportation barriers occur when a person:</a:t>
            </a:r>
          </a:p>
          <a:p>
            <a:pPr marL="0" indent="0">
              <a:buNone/>
            </a:pPr>
            <a:r>
              <a:rPr lang="en-US" dirty="0">
                <a:cs typeface="Calibri"/>
              </a:rPr>
              <a:t>-    Is unable to drive independently </a:t>
            </a:r>
          </a:p>
          <a:p>
            <a:pPr marL="0" indent="0">
              <a:buNone/>
            </a:pPr>
            <a:r>
              <a:rPr lang="en-US" dirty="0">
                <a:cs typeface="Calibri"/>
              </a:rPr>
              <a:t>-    Lacks a driver’s license</a:t>
            </a:r>
          </a:p>
          <a:p>
            <a:pPr marL="0" indent="0">
              <a:buNone/>
            </a:pPr>
            <a:r>
              <a:rPr lang="en-US" dirty="0">
                <a:cs typeface="Calibri"/>
              </a:rPr>
              <a:t>-    Does not own or have access to a vehicle </a:t>
            </a:r>
          </a:p>
          <a:p>
            <a:pPr>
              <a:buFontTx/>
              <a:buChar char="-"/>
            </a:pPr>
            <a:r>
              <a:rPr lang="en-US" dirty="0">
                <a:cs typeface="Calibri"/>
              </a:rPr>
              <a:t>Lacks natural supports with vehicles</a:t>
            </a:r>
          </a:p>
          <a:p>
            <a:pPr>
              <a:buFontTx/>
              <a:buChar char="-"/>
            </a:pPr>
            <a:r>
              <a:rPr lang="en-US" dirty="0">
                <a:cs typeface="Calibri"/>
              </a:rPr>
              <a:t>Has limited to no public transit in their community</a:t>
            </a:r>
          </a:p>
          <a:p>
            <a:pPr>
              <a:buFontTx/>
              <a:buChar char="-"/>
            </a:pPr>
            <a:r>
              <a:rPr lang="en-US" dirty="0">
                <a:cs typeface="Calibri"/>
              </a:rPr>
              <a:t>Does not have sidewalks/safe walking areas</a:t>
            </a:r>
          </a:p>
          <a:p>
            <a:pPr>
              <a:buFontTx/>
              <a:buChar char="-"/>
            </a:pPr>
            <a:r>
              <a:rPr lang="en-US" dirty="0">
                <a:cs typeface="Calibri"/>
              </a:rPr>
              <a:t>Lacks a mobile phone, minutes, and reliable cellular service</a:t>
            </a:r>
          </a:p>
          <a:p>
            <a:pPr>
              <a:buFontTx/>
              <a:buChar char="-"/>
            </a:pPr>
            <a:endParaRPr lang="en-US" dirty="0">
              <a:cs typeface="Calibri"/>
            </a:endParaRPr>
          </a:p>
          <a:p>
            <a:pPr marL="0" indent="0">
              <a:buNone/>
            </a:pPr>
            <a:endParaRPr lang="en-US" dirty="0">
              <a:cs typeface="Calibri"/>
            </a:endParaRPr>
          </a:p>
          <a:p>
            <a:endParaRPr lang="en-US" dirty="0">
              <a:cs typeface="Calibri"/>
            </a:endParaRPr>
          </a:p>
        </p:txBody>
      </p:sp>
      <p:pic>
        <p:nvPicPr>
          <p:cNvPr id="4"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176963"/>
            <a:ext cx="609600" cy="609600"/>
          </a:xfrm>
          <a:prstGeom prst="rect">
            <a:avLst/>
          </a:prstGeom>
        </p:spPr>
      </p:pic>
    </p:spTree>
    <p:extLst>
      <p:ext uri="{BB962C8B-B14F-4D97-AF65-F5344CB8AC3E}">
        <p14:creationId xmlns:p14="http://schemas.microsoft.com/office/powerpoint/2010/main" val="190773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0967B-9455-4E00-BC8B-FC59FA5048D8}"/>
              </a:ext>
            </a:extLst>
          </p:cNvPr>
          <p:cNvSpPr>
            <a:spLocks noGrp="1"/>
          </p:cNvSpPr>
          <p:nvPr>
            <p:ph type="title"/>
          </p:nvPr>
        </p:nvSpPr>
        <p:spPr/>
        <p:txBody>
          <a:bodyPr>
            <a:normAutofit/>
          </a:bodyPr>
          <a:lstStyle/>
          <a:p>
            <a:r>
              <a:rPr lang="en-US" b="1" dirty="0">
                <a:cs typeface="Calibri Light"/>
              </a:rPr>
              <a:t>Ultimately, why is transportation important?</a:t>
            </a:r>
            <a:endParaRPr lang="en-US" b="1" dirty="0"/>
          </a:p>
        </p:txBody>
      </p:sp>
      <p:sp>
        <p:nvSpPr>
          <p:cNvPr id="3" name="Content Placeholder 2">
            <a:extLst>
              <a:ext uri="{FF2B5EF4-FFF2-40B4-BE49-F238E27FC236}">
                <a16:creationId xmlns:a16="http://schemas.microsoft.com/office/drawing/2014/main" id="{AEC651F6-B40D-4F21-9897-EF22D585DDA4}"/>
              </a:ext>
            </a:extLst>
          </p:cNvPr>
          <p:cNvSpPr>
            <a:spLocks noGrp="1"/>
          </p:cNvSpPr>
          <p:nvPr>
            <p:ph idx="1"/>
          </p:nvPr>
        </p:nvSpPr>
        <p:spPr>
          <a:xfrm>
            <a:off x="2592925" y="2165978"/>
            <a:ext cx="8915400" cy="3777622"/>
          </a:xfrm>
        </p:spPr>
        <p:txBody>
          <a:bodyPr vert="horz" lIns="91440" tIns="45720" rIns="91440" bIns="45720" rtlCol="0" anchor="t">
            <a:normAutofit/>
          </a:bodyPr>
          <a:lstStyle/>
          <a:p>
            <a:r>
              <a:rPr lang="en-US" sz="2000" dirty="0">
                <a:cs typeface="Calibri"/>
              </a:rPr>
              <a:t>"</a:t>
            </a:r>
            <a:r>
              <a:rPr lang="en-US" sz="2000" dirty="0">
                <a:ea typeface="+mn-lt"/>
                <a:cs typeface="+mn-lt"/>
              </a:rPr>
              <a:t>Because transportation touches many aspects of a person’s life, adequate and reliable transportation services are fundamental to healthy communities. Transportation issues can affect a person’s access to health care services. These issues may result in missed or delayed health care appointments, increased health expenditures and overall poorer health outcomes. "</a:t>
            </a:r>
            <a:endParaRPr lang="en-US" sz="2000" dirty="0">
              <a:cs typeface="Calibri"/>
            </a:endParaRPr>
          </a:p>
        </p:txBody>
      </p:sp>
      <p:pic>
        <p:nvPicPr>
          <p:cNvPr id="5"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485900" y="5943600"/>
            <a:ext cx="304800" cy="304800"/>
          </a:xfrm>
          <a:prstGeom prst="rect">
            <a:avLst/>
          </a:prstGeom>
        </p:spPr>
      </p:pic>
    </p:spTree>
    <p:extLst>
      <p:ext uri="{BB962C8B-B14F-4D97-AF65-F5344CB8AC3E}">
        <p14:creationId xmlns:p14="http://schemas.microsoft.com/office/powerpoint/2010/main" val="243507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F710C-08E2-4D02-85C8-795A3D36BFF2}"/>
              </a:ext>
            </a:extLst>
          </p:cNvPr>
          <p:cNvSpPr>
            <a:spLocks noGrp="1"/>
          </p:cNvSpPr>
          <p:nvPr>
            <p:ph type="title"/>
          </p:nvPr>
        </p:nvSpPr>
        <p:spPr>
          <a:xfrm>
            <a:off x="2026868" y="580568"/>
            <a:ext cx="8911687" cy="1280890"/>
          </a:xfrm>
        </p:spPr>
        <p:txBody>
          <a:bodyPr>
            <a:normAutofit/>
          </a:bodyPr>
          <a:lstStyle/>
          <a:p>
            <a:r>
              <a:rPr lang="en-US" b="1" dirty="0">
                <a:cs typeface="Calibri Light"/>
              </a:rPr>
              <a:t>Transportation as a Social Determinant of Health (SDOH)</a:t>
            </a:r>
            <a:endParaRPr lang="en-US" b="1" dirty="0"/>
          </a:p>
        </p:txBody>
      </p:sp>
      <p:sp>
        <p:nvSpPr>
          <p:cNvPr id="3" name="Content Placeholder 2">
            <a:extLst>
              <a:ext uri="{FF2B5EF4-FFF2-40B4-BE49-F238E27FC236}">
                <a16:creationId xmlns:a16="http://schemas.microsoft.com/office/drawing/2014/main" id="{86EABA1B-B804-40F1-83D6-1DD1CF6F6716}"/>
              </a:ext>
            </a:extLst>
          </p:cNvPr>
          <p:cNvSpPr>
            <a:spLocks noGrp="1"/>
          </p:cNvSpPr>
          <p:nvPr>
            <p:ph idx="1"/>
          </p:nvPr>
        </p:nvSpPr>
        <p:spPr>
          <a:xfrm>
            <a:off x="1276350" y="2304366"/>
            <a:ext cx="10515600" cy="4351338"/>
          </a:xfrm>
        </p:spPr>
        <p:txBody>
          <a:bodyPr vert="horz" lIns="91440" tIns="45720" rIns="91440" bIns="45720" rtlCol="0" anchor="t">
            <a:normAutofit/>
          </a:bodyPr>
          <a:lstStyle/>
          <a:p>
            <a:pPr lvl="1"/>
            <a:r>
              <a:rPr lang="en-US" sz="2200" dirty="0">
                <a:ea typeface="+mn-lt"/>
                <a:cs typeface="+mn-lt"/>
              </a:rPr>
              <a:t>SDOH-the conditions in which people are born, grow, live, work, and age</a:t>
            </a:r>
          </a:p>
          <a:p>
            <a:pPr lvl="2"/>
            <a:r>
              <a:rPr lang="en-US" sz="1900" dirty="0">
                <a:ea typeface="+mn-lt"/>
                <a:cs typeface="+mn-lt"/>
              </a:rPr>
              <a:t>Shaped by a society’s distribution of money, power, and resources </a:t>
            </a:r>
          </a:p>
          <a:p>
            <a:pPr lvl="1"/>
            <a:r>
              <a:rPr lang="en-US" sz="2200" dirty="0">
                <a:cs typeface="Calibri"/>
              </a:rPr>
              <a:t>"Transportation can be a vehicle for wellness." </a:t>
            </a:r>
          </a:p>
        </p:txBody>
      </p:sp>
      <p:pic>
        <p:nvPicPr>
          <p:cNvPr id="4"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276350" y="5676900"/>
            <a:ext cx="304800" cy="304800"/>
          </a:xfrm>
          <a:prstGeom prst="rect">
            <a:avLst/>
          </a:prstGeom>
        </p:spPr>
      </p:pic>
    </p:spTree>
    <p:extLst>
      <p:ext uri="{BB962C8B-B14F-4D97-AF65-F5344CB8AC3E}">
        <p14:creationId xmlns:p14="http://schemas.microsoft.com/office/powerpoint/2010/main" val="60216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095DF-8981-4301-83DE-C8D0DFD6FAA3}"/>
              </a:ext>
            </a:extLst>
          </p:cNvPr>
          <p:cNvSpPr>
            <a:spLocks noGrp="1"/>
          </p:cNvSpPr>
          <p:nvPr>
            <p:ph type="title"/>
          </p:nvPr>
        </p:nvSpPr>
        <p:spPr/>
        <p:txBody>
          <a:bodyPr>
            <a:normAutofit/>
          </a:bodyPr>
          <a:lstStyle/>
          <a:p>
            <a:r>
              <a:rPr lang="en-US" b="1" dirty="0">
                <a:cs typeface="Calibri Light"/>
              </a:rPr>
              <a:t>How does insurance impact transportation?</a:t>
            </a:r>
            <a:endParaRPr lang="en-US" b="1" dirty="0"/>
          </a:p>
        </p:txBody>
      </p:sp>
      <p:sp>
        <p:nvSpPr>
          <p:cNvPr id="3" name="Content Placeholder 2">
            <a:extLst>
              <a:ext uri="{FF2B5EF4-FFF2-40B4-BE49-F238E27FC236}">
                <a16:creationId xmlns:a16="http://schemas.microsoft.com/office/drawing/2014/main" id="{4E842414-24C9-40DD-BE96-9831D11B1D25}"/>
              </a:ext>
            </a:extLst>
          </p:cNvPr>
          <p:cNvSpPr>
            <a:spLocks noGrp="1"/>
          </p:cNvSpPr>
          <p:nvPr>
            <p:ph idx="1"/>
          </p:nvPr>
        </p:nvSpPr>
        <p:spPr/>
        <p:txBody>
          <a:bodyPr vert="horz" lIns="91440" tIns="45720" rIns="91440" bIns="45720" rtlCol="0" anchor="t">
            <a:normAutofit/>
          </a:bodyPr>
          <a:lstStyle/>
          <a:p>
            <a:r>
              <a:rPr lang="en-US">
                <a:cs typeface="Calibri"/>
              </a:rPr>
              <a:t>Under marketed services by top providers of healthcare insurance</a:t>
            </a:r>
          </a:p>
          <a:p>
            <a:pPr lvl="1"/>
            <a:r>
              <a:rPr lang="en-US">
                <a:ea typeface="+mn-lt"/>
                <a:cs typeface="+mn-lt"/>
              </a:rPr>
              <a:t>Examples: Medicaid, BlueCross &amp; BlueShield, Aetna, and United Health Care</a:t>
            </a:r>
          </a:p>
          <a:p>
            <a:r>
              <a:rPr lang="en-US">
                <a:cs typeface="Calibri"/>
              </a:rPr>
              <a:t>What services are undermarketed?</a:t>
            </a:r>
          </a:p>
          <a:p>
            <a:pPr lvl="1"/>
            <a:r>
              <a:rPr lang="en-US">
                <a:cs typeface="Calibri"/>
              </a:rPr>
              <a:t>Top providers offer free transportation for patients with certain plans to non-urgent medical appointments</a:t>
            </a:r>
          </a:p>
          <a:p>
            <a:r>
              <a:rPr lang="en-US">
                <a:cs typeface="Calibri"/>
              </a:rPr>
              <a:t>Strings attached:</a:t>
            </a:r>
          </a:p>
          <a:p>
            <a:pPr lvl="1"/>
            <a:r>
              <a:rPr lang="en-US">
                <a:cs typeface="Calibri"/>
              </a:rPr>
              <a:t>Insurance companies do have limits on the number of rides allotted to each patient and have distance constraints</a:t>
            </a:r>
          </a:p>
        </p:txBody>
      </p:sp>
      <p:pic>
        <p:nvPicPr>
          <p:cNvPr id="4"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447800" y="5867400"/>
            <a:ext cx="304800" cy="304800"/>
          </a:xfrm>
          <a:prstGeom prst="rect">
            <a:avLst/>
          </a:prstGeom>
        </p:spPr>
      </p:pic>
    </p:spTree>
    <p:extLst>
      <p:ext uri="{BB962C8B-B14F-4D97-AF65-F5344CB8AC3E}">
        <p14:creationId xmlns:p14="http://schemas.microsoft.com/office/powerpoint/2010/main" val="7829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E84F8-ACB8-414B-AC9F-0EDAF1055319}"/>
              </a:ext>
            </a:extLst>
          </p:cNvPr>
          <p:cNvSpPr>
            <a:spLocks noGrp="1"/>
          </p:cNvSpPr>
          <p:nvPr>
            <p:ph type="title"/>
          </p:nvPr>
        </p:nvSpPr>
        <p:spPr/>
        <p:txBody>
          <a:bodyPr/>
          <a:lstStyle/>
          <a:p>
            <a:r>
              <a:rPr lang="en-US" b="1" dirty="0">
                <a:cs typeface="Calibri Light"/>
              </a:rPr>
              <a:t>Battling to Qualify</a:t>
            </a:r>
            <a:endParaRPr lang="en-US" b="1" dirty="0"/>
          </a:p>
        </p:txBody>
      </p:sp>
      <p:sp>
        <p:nvSpPr>
          <p:cNvPr id="3" name="Content Placeholder 2">
            <a:extLst>
              <a:ext uri="{FF2B5EF4-FFF2-40B4-BE49-F238E27FC236}">
                <a16:creationId xmlns:a16="http://schemas.microsoft.com/office/drawing/2014/main" id="{2F9AF229-55DC-4AFB-8BAE-F806C3506C29}"/>
              </a:ext>
            </a:extLst>
          </p:cNvPr>
          <p:cNvSpPr>
            <a:spLocks noGrp="1"/>
          </p:cNvSpPr>
          <p:nvPr>
            <p:ph idx="1"/>
          </p:nvPr>
        </p:nvSpPr>
        <p:spPr>
          <a:xfrm>
            <a:off x="980744" y="1671161"/>
            <a:ext cx="10889411" cy="4797036"/>
          </a:xfrm>
        </p:spPr>
        <p:txBody>
          <a:bodyPr vert="horz" lIns="91440" tIns="45720" rIns="91440" bIns="45720" rtlCol="0" anchor="t">
            <a:normAutofit lnSpcReduction="10000"/>
          </a:bodyPr>
          <a:lstStyle/>
          <a:p>
            <a:r>
              <a:rPr lang="en-US" dirty="0">
                <a:cs typeface="Calibri"/>
              </a:rPr>
              <a:t>Qualification examples that pose barriers to transportation:</a:t>
            </a:r>
          </a:p>
          <a:p>
            <a:pPr lvl="1"/>
            <a:r>
              <a:rPr lang="en-US" dirty="0">
                <a:cs typeface="Calibri"/>
              </a:rPr>
              <a:t>"</a:t>
            </a:r>
            <a:r>
              <a:rPr lang="en-US" dirty="0">
                <a:ea typeface="+mn-lt"/>
                <a:cs typeface="+mn-lt"/>
              </a:rPr>
              <a:t>must have United Healthcare plan that includes transportation; must live within 50 miles of clinic; only for medical visits; must schedule transportation 3 business days in advance; must be at home to be picked up" [10]</a:t>
            </a:r>
          </a:p>
          <a:p>
            <a:pPr lvl="1"/>
            <a:r>
              <a:rPr lang="en-US" dirty="0">
                <a:cs typeface="Calibri"/>
              </a:rPr>
              <a:t>"</a:t>
            </a:r>
            <a:r>
              <a:rPr lang="en-US" dirty="0">
                <a:ea typeface="+mn-lt"/>
                <a:cs typeface="+mn-lt"/>
              </a:rPr>
              <a:t>must have Medicaid; must call two days in advance before 12:00 noon; must be at home to be picked up" [11]</a:t>
            </a:r>
          </a:p>
          <a:p>
            <a:r>
              <a:rPr lang="en-US" dirty="0">
                <a:ea typeface="+mn-lt"/>
                <a:cs typeface="+mn-lt"/>
              </a:rPr>
              <a:t>Who gets left out?</a:t>
            </a:r>
          </a:p>
          <a:p>
            <a:pPr lvl="1"/>
            <a:r>
              <a:rPr lang="en-US" dirty="0">
                <a:ea typeface="+mn-lt"/>
                <a:cs typeface="+mn-lt"/>
              </a:rPr>
              <a:t>People experiencing homelessness</a:t>
            </a:r>
          </a:p>
          <a:p>
            <a:pPr lvl="1"/>
            <a:r>
              <a:rPr lang="en-US" dirty="0">
                <a:ea typeface="+mn-lt"/>
                <a:cs typeface="+mn-lt"/>
              </a:rPr>
              <a:t>People who cannot afford advantage plans and people with too much to qualify</a:t>
            </a:r>
          </a:p>
          <a:p>
            <a:pPr lvl="1"/>
            <a:r>
              <a:rPr lang="en-US" dirty="0">
                <a:ea typeface="+mn-lt"/>
                <a:cs typeface="+mn-lt"/>
              </a:rPr>
              <a:t>People in rural communities</a:t>
            </a:r>
          </a:p>
          <a:p>
            <a:pPr lvl="1"/>
            <a:r>
              <a:rPr lang="en-US" dirty="0">
                <a:ea typeface="+mn-lt"/>
                <a:cs typeface="+mn-lt"/>
              </a:rPr>
              <a:t>People with chronic illnesses </a:t>
            </a:r>
          </a:p>
          <a:p>
            <a:pPr lvl="1"/>
            <a:r>
              <a:rPr lang="en-US" dirty="0">
                <a:ea typeface="+mn-lt"/>
                <a:cs typeface="+mn-lt"/>
              </a:rPr>
              <a:t>People who barely fall outside of income window</a:t>
            </a:r>
          </a:p>
          <a:p>
            <a:pPr lvl="1"/>
            <a:r>
              <a:rPr lang="en-US" dirty="0">
                <a:ea typeface="+mn-lt"/>
                <a:cs typeface="+mn-lt"/>
              </a:rPr>
              <a:t>People with language barriers</a:t>
            </a:r>
          </a:p>
          <a:p>
            <a:pPr lvl="1"/>
            <a:r>
              <a:rPr lang="en-US" dirty="0">
                <a:ea typeface="+mn-lt"/>
                <a:cs typeface="+mn-lt"/>
              </a:rPr>
              <a:t>People with criminal background</a:t>
            </a:r>
          </a:p>
        </p:txBody>
      </p:sp>
      <p:pic>
        <p:nvPicPr>
          <p:cNvPr id="4"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210550" y="876300"/>
            <a:ext cx="304800" cy="304800"/>
          </a:xfrm>
          <a:prstGeom prst="rect">
            <a:avLst/>
          </a:prstGeom>
        </p:spPr>
      </p:pic>
    </p:spTree>
    <p:extLst>
      <p:ext uri="{BB962C8B-B14F-4D97-AF65-F5344CB8AC3E}">
        <p14:creationId xmlns:p14="http://schemas.microsoft.com/office/powerpoint/2010/main" val="33799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9769-1A40-4A7A-B380-8709072E2152}"/>
              </a:ext>
            </a:extLst>
          </p:cNvPr>
          <p:cNvSpPr>
            <a:spLocks noGrp="1"/>
          </p:cNvSpPr>
          <p:nvPr>
            <p:ph type="title"/>
          </p:nvPr>
        </p:nvSpPr>
        <p:spPr>
          <a:xfrm>
            <a:off x="2442113" y="719840"/>
            <a:ext cx="8911687" cy="1280890"/>
          </a:xfrm>
        </p:spPr>
        <p:txBody>
          <a:bodyPr>
            <a:normAutofit/>
          </a:bodyPr>
          <a:lstStyle/>
          <a:p>
            <a:r>
              <a:rPr lang="en-US" b="1" dirty="0">
                <a:cs typeface="Calibri Light"/>
              </a:rPr>
              <a:t>Impact on Physical Health Outcomes</a:t>
            </a:r>
          </a:p>
        </p:txBody>
      </p:sp>
      <p:sp>
        <p:nvSpPr>
          <p:cNvPr id="3" name="Content Placeholder 2">
            <a:extLst>
              <a:ext uri="{FF2B5EF4-FFF2-40B4-BE49-F238E27FC236}">
                <a16:creationId xmlns:a16="http://schemas.microsoft.com/office/drawing/2014/main" id="{FA5C1E7A-DA8D-4F6C-B886-983103C935F3}"/>
              </a:ext>
            </a:extLst>
          </p:cNvPr>
          <p:cNvSpPr>
            <a:spLocks noGrp="1"/>
          </p:cNvSpPr>
          <p:nvPr>
            <p:ph idx="1"/>
          </p:nvPr>
        </p:nvSpPr>
        <p:spPr>
          <a:xfrm>
            <a:off x="2589212" y="1857829"/>
            <a:ext cx="8915400" cy="4053393"/>
          </a:xfrm>
        </p:spPr>
        <p:txBody>
          <a:bodyPr vert="horz" lIns="91440" tIns="45720" rIns="91440" bIns="45720" rtlCol="0" anchor="t">
            <a:normAutofit/>
          </a:bodyPr>
          <a:lstStyle/>
          <a:p>
            <a:pPr marL="0" indent="0">
              <a:buNone/>
            </a:pPr>
            <a:r>
              <a:rPr lang="en-US" dirty="0">
                <a:cs typeface="Calibri" panose="020F0502020204030204"/>
              </a:rPr>
              <a:t>Lack of transportation plays a major role in health care accessibility. Transportation barriers often lead to: </a:t>
            </a:r>
          </a:p>
          <a:p>
            <a:pPr marL="0" indent="0">
              <a:buNone/>
            </a:pPr>
            <a:r>
              <a:rPr lang="en-US" dirty="0">
                <a:cs typeface="Calibri" panose="020F0502020204030204"/>
              </a:rPr>
              <a:t>- Rescheduled or missed appointments </a:t>
            </a:r>
          </a:p>
          <a:p>
            <a:pPr>
              <a:buFontTx/>
              <a:buChar char="-"/>
            </a:pPr>
            <a:r>
              <a:rPr lang="en-US" dirty="0">
                <a:cs typeface="Calibri" panose="020F0502020204030204"/>
              </a:rPr>
              <a:t>Delayed diagnosis and treatment </a:t>
            </a:r>
          </a:p>
          <a:p>
            <a:pPr>
              <a:buFontTx/>
              <a:buChar char="-"/>
            </a:pPr>
            <a:r>
              <a:rPr lang="en-US" dirty="0">
                <a:cs typeface="Calibri" panose="020F0502020204030204"/>
              </a:rPr>
              <a:t>Lack of access to prescription medications </a:t>
            </a:r>
          </a:p>
          <a:p>
            <a:pPr>
              <a:buFontTx/>
              <a:buChar char="-"/>
            </a:pPr>
            <a:r>
              <a:rPr lang="en-US" dirty="0">
                <a:cs typeface="Calibri" panose="020F0502020204030204"/>
              </a:rPr>
              <a:t>Neglected serious chronic conditions</a:t>
            </a:r>
          </a:p>
          <a:p>
            <a:pPr>
              <a:buFontTx/>
              <a:buChar char="-"/>
            </a:pPr>
            <a:r>
              <a:rPr lang="en-US" dirty="0">
                <a:cs typeface="Calibri" panose="020F0502020204030204"/>
              </a:rPr>
              <a:t>Lower quality of life</a:t>
            </a:r>
          </a:p>
          <a:p>
            <a:pPr>
              <a:buFontTx/>
              <a:buChar char="-"/>
            </a:pPr>
            <a:endParaRPr lang="en-US" dirty="0">
              <a:cs typeface="Calibri" panose="020F0502020204030204"/>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176963"/>
            <a:ext cx="609600" cy="609600"/>
          </a:xfrm>
          <a:prstGeom prst="rect">
            <a:avLst/>
          </a:prstGeom>
        </p:spPr>
      </p:pic>
    </p:spTree>
    <p:extLst>
      <p:ext uri="{BB962C8B-B14F-4D97-AF65-F5344CB8AC3E}">
        <p14:creationId xmlns:p14="http://schemas.microsoft.com/office/powerpoint/2010/main" val="2571545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9769-1A40-4A7A-B380-8709072E2152}"/>
              </a:ext>
            </a:extLst>
          </p:cNvPr>
          <p:cNvSpPr>
            <a:spLocks noGrp="1"/>
          </p:cNvSpPr>
          <p:nvPr>
            <p:ph type="title"/>
          </p:nvPr>
        </p:nvSpPr>
        <p:spPr>
          <a:xfrm>
            <a:off x="1666843" y="1345957"/>
            <a:ext cx="4295424" cy="4166085"/>
          </a:xfrm>
        </p:spPr>
        <p:txBody>
          <a:bodyPr>
            <a:normAutofit/>
          </a:bodyPr>
          <a:lstStyle/>
          <a:p>
            <a:r>
              <a:rPr lang="en-US" sz="4600" b="1" dirty="0">
                <a:cs typeface="Calibri Light"/>
              </a:rPr>
              <a:t>Cost Savings of having Accessible Transportation</a:t>
            </a:r>
          </a:p>
        </p:txBody>
      </p:sp>
      <p:sp>
        <p:nvSpPr>
          <p:cNvPr id="3" name="Content Placeholder 2">
            <a:extLst>
              <a:ext uri="{FF2B5EF4-FFF2-40B4-BE49-F238E27FC236}">
                <a16:creationId xmlns:a16="http://schemas.microsoft.com/office/drawing/2014/main" id="{FA5C1E7A-DA8D-4F6C-B886-983103C935F3}"/>
              </a:ext>
            </a:extLst>
          </p:cNvPr>
          <p:cNvSpPr>
            <a:spLocks noGrp="1"/>
          </p:cNvSpPr>
          <p:nvPr>
            <p:ph idx="1"/>
          </p:nvPr>
        </p:nvSpPr>
        <p:spPr>
          <a:xfrm>
            <a:off x="6229734" y="750307"/>
            <a:ext cx="5369326" cy="5357387"/>
          </a:xfrm>
        </p:spPr>
        <p:txBody>
          <a:bodyPr anchor="ctr">
            <a:normAutofit/>
          </a:bodyPr>
          <a:lstStyle/>
          <a:p>
            <a:pPr fontAlgn="base"/>
            <a:r>
              <a:rPr lang="en-US" sz="2000" dirty="0"/>
              <a:t>Challenging to measure</a:t>
            </a:r>
          </a:p>
          <a:p>
            <a:pPr fontAlgn="base"/>
            <a:r>
              <a:rPr lang="en-US" sz="2000" dirty="0"/>
              <a:t>Provision of NEMT to those who currently lack it results in a net cost savings across the transportation and health care domains for four of these conditions (prenatal care, asthma, heart disease, and diabetes) </a:t>
            </a:r>
          </a:p>
          <a:p>
            <a:pPr fontAlgn="base"/>
            <a:r>
              <a:rPr lang="en-US" sz="2000" dirty="0"/>
              <a:t> is cost-effective for the remaining eight conditions (influenza vaccinations, breast cancer screening, colorectal cancer screening, dental care, chronic obstructive pulmonary disease, hypertension, depression, and end-stage renal disease).</a:t>
            </a:r>
          </a:p>
          <a:p>
            <a:endParaRPr lang="en-US" sz="2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7482" y="6163022"/>
            <a:ext cx="609600" cy="609600"/>
          </a:xfrm>
          <a:prstGeom prst="rect">
            <a:avLst/>
          </a:prstGeom>
        </p:spPr>
      </p:pic>
    </p:spTree>
    <p:extLst>
      <p:ext uri="{BB962C8B-B14F-4D97-AF65-F5344CB8AC3E}">
        <p14:creationId xmlns:p14="http://schemas.microsoft.com/office/powerpoint/2010/main" val="3681865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4924BD-3B0A-B64A-BC77-C1AE0DC11B8A}"/>
              </a:ext>
            </a:extLst>
          </p:cNvPr>
          <p:cNvSpPr>
            <a:spLocks noGrp="1"/>
          </p:cNvSpPr>
          <p:nvPr>
            <p:ph type="body" idx="1"/>
          </p:nvPr>
        </p:nvSpPr>
        <p:spPr/>
        <p:txBody>
          <a:bodyPr/>
          <a:lstStyle/>
          <a:p>
            <a:r>
              <a:rPr lang="en-US"/>
              <a:t>United States</a:t>
            </a:r>
          </a:p>
        </p:txBody>
      </p:sp>
      <p:sp>
        <p:nvSpPr>
          <p:cNvPr id="4" name="Content Placeholder 3">
            <a:extLst>
              <a:ext uri="{FF2B5EF4-FFF2-40B4-BE49-F238E27FC236}">
                <a16:creationId xmlns:a16="http://schemas.microsoft.com/office/drawing/2014/main" id="{547139A2-02B5-1144-BAC3-0A9FA82DD097}"/>
              </a:ext>
            </a:extLst>
          </p:cNvPr>
          <p:cNvSpPr>
            <a:spLocks noGrp="1"/>
          </p:cNvSpPr>
          <p:nvPr>
            <p:ph sz="half" idx="2"/>
          </p:nvPr>
        </p:nvSpPr>
        <p:spPr/>
        <p:txBody>
          <a:bodyPr>
            <a:normAutofit/>
          </a:bodyPr>
          <a:lstStyle/>
          <a:p>
            <a:r>
              <a:rPr lang="en-US"/>
              <a:t>Federal Transit Administration grants</a:t>
            </a:r>
          </a:p>
          <a:p>
            <a:r>
              <a:rPr lang="en-US"/>
              <a:t>Innovative projects</a:t>
            </a:r>
          </a:p>
          <a:p>
            <a:endParaRPr lang="en-US"/>
          </a:p>
        </p:txBody>
      </p:sp>
      <p:sp>
        <p:nvSpPr>
          <p:cNvPr id="5" name="Text Placeholder 4">
            <a:extLst>
              <a:ext uri="{FF2B5EF4-FFF2-40B4-BE49-F238E27FC236}">
                <a16:creationId xmlns:a16="http://schemas.microsoft.com/office/drawing/2014/main" id="{E7D59DDD-E71A-204F-AA3C-35285ED913FF}"/>
              </a:ext>
            </a:extLst>
          </p:cNvPr>
          <p:cNvSpPr>
            <a:spLocks noGrp="1"/>
          </p:cNvSpPr>
          <p:nvPr>
            <p:ph type="body" sz="quarter" idx="3"/>
          </p:nvPr>
        </p:nvSpPr>
        <p:spPr/>
        <p:txBody>
          <a:bodyPr/>
          <a:lstStyle/>
          <a:p>
            <a:r>
              <a:rPr lang="en-US"/>
              <a:t>North Carolina</a:t>
            </a:r>
          </a:p>
        </p:txBody>
      </p:sp>
      <p:sp>
        <p:nvSpPr>
          <p:cNvPr id="6" name="Content Placeholder 5">
            <a:extLst>
              <a:ext uri="{FF2B5EF4-FFF2-40B4-BE49-F238E27FC236}">
                <a16:creationId xmlns:a16="http://schemas.microsoft.com/office/drawing/2014/main" id="{27B40108-2A4D-514C-A0AF-0927B471E40D}"/>
              </a:ext>
            </a:extLst>
          </p:cNvPr>
          <p:cNvSpPr>
            <a:spLocks noGrp="1"/>
          </p:cNvSpPr>
          <p:nvPr>
            <p:ph sz="quarter" idx="4"/>
          </p:nvPr>
        </p:nvSpPr>
        <p:spPr/>
        <p:txBody>
          <a:bodyPr>
            <a:normAutofit/>
          </a:bodyPr>
          <a:lstStyle/>
          <a:p>
            <a:pPr marL="0" indent="0" algn="ctr">
              <a:buNone/>
            </a:pPr>
            <a:r>
              <a:rPr lang="en-US"/>
              <a:t>(+) </a:t>
            </a:r>
          </a:p>
          <a:p>
            <a:r>
              <a:rPr lang="en-US"/>
              <a:t>Social determinants of health</a:t>
            </a:r>
          </a:p>
          <a:p>
            <a:r>
              <a:rPr lang="en-US"/>
              <a:t>Medicaid transformation </a:t>
            </a:r>
          </a:p>
          <a:p>
            <a:pPr marL="0" indent="0" algn="ctr">
              <a:buNone/>
            </a:pPr>
            <a:r>
              <a:rPr lang="en-US"/>
              <a:t>(-)</a:t>
            </a:r>
          </a:p>
          <a:p>
            <a:r>
              <a:rPr lang="en-US"/>
              <a:t>North Carolina Department of Transportation disbanded their coordinating council</a:t>
            </a:r>
          </a:p>
          <a:p>
            <a:r>
              <a:rPr lang="en-US"/>
              <a:t>Lack of Medicaid expansion</a:t>
            </a:r>
          </a:p>
          <a:p>
            <a:endParaRPr lang="en-US"/>
          </a:p>
        </p:txBody>
      </p:sp>
      <p:sp>
        <p:nvSpPr>
          <p:cNvPr id="2" name="Title 1">
            <a:extLst>
              <a:ext uri="{FF2B5EF4-FFF2-40B4-BE49-F238E27FC236}">
                <a16:creationId xmlns:a16="http://schemas.microsoft.com/office/drawing/2014/main" id="{7A95996B-043E-5D43-A25E-AAF1E5CD4B79}"/>
              </a:ext>
            </a:extLst>
          </p:cNvPr>
          <p:cNvSpPr>
            <a:spLocks noGrp="1"/>
          </p:cNvSpPr>
          <p:nvPr>
            <p:ph type="title"/>
          </p:nvPr>
        </p:nvSpPr>
        <p:spPr>
          <a:xfrm>
            <a:off x="1066800" y="406396"/>
            <a:ext cx="10646229" cy="1280890"/>
          </a:xfrm>
        </p:spPr>
        <p:txBody>
          <a:bodyPr>
            <a:noAutofit/>
          </a:bodyPr>
          <a:lstStyle/>
          <a:p>
            <a:r>
              <a:rPr lang="en-US" sz="4000" b="1" dirty="0"/>
              <a:t>How are transportation barriers </a:t>
            </a:r>
            <a:br>
              <a:rPr lang="en-US" sz="4000" b="1" dirty="0"/>
            </a:br>
            <a:r>
              <a:rPr lang="en-US" sz="4000" b="1" dirty="0"/>
              <a:t>being addressed?</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5388" y="6189663"/>
            <a:ext cx="609600" cy="609600"/>
          </a:xfrm>
          <a:prstGeom prst="rect">
            <a:avLst/>
          </a:prstGeom>
        </p:spPr>
      </p:pic>
    </p:spTree>
    <p:extLst>
      <p:ext uri="{BB962C8B-B14F-4D97-AF65-F5344CB8AC3E}">
        <p14:creationId xmlns:p14="http://schemas.microsoft.com/office/powerpoint/2010/main" val="3850897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1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8315-8B1F-524F-A779-3983FD633084}"/>
              </a:ext>
            </a:extLst>
          </p:cNvPr>
          <p:cNvSpPr>
            <a:spLocks noGrp="1"/>
          </p:cNvSpPr>
          <p:nvPr>
            <p:ph type="title"/>
          </p:nvPr>
        </p:nvSpPr>
        <p:spPr/>
        <p:txBody>
          <a:bodyPr/>
          <a:lstStyle/>
          <a:p>
            <a:r>
              <a:rPr lang="en-US" b="1" dirty="0"/>
              <a:t>Cultural Sensitivity</a:t>
            </a:r>
          </a:p>
        </p:txBody>
      </p:sp>
      <p:sp>
        <p:nvSpPr>
          <p:cNvPr id="3" name="Content Placeholder 2">
            <a:extLst>
              <a:ext uri="{FF2B5EF4-FFF2-40B4-BE49-F238E27FC236}">
                <a16:creationId xmlns:a16="http://schemas.microsoft.com/office/drawing/2014/main" id="{851530D5-85B7-3C48-A5E0-6B33B575740B}"/>
              </a:ext>
            </a:extLst>
          </p:cNvPr>
          <p:cNvSpPr>
            <a:spLocks noGrp="1"/>
          </p:cNvSpPr>
          <p:nvPr>
            <p:ph idx="1"/>
          </p:nvPr>
        </p:nvSpPr>
        <p:spPr>
          <a:xfrm>
            <a:off x="2589212" y="1756229"/>
            <a:ext cx="8915400" cy="4154993"/>
          </a:xfrm>
        </p:spPr>
        <p:txBody>
          <a:bodyPr vert="horz" lIns="91440" tIns="45720" rIns="91440" bIns="45720" rtlCol="0" anchor="t">
            <a:normAutofit/>
          </a:bodyPr>
          <a:lstStyle/>
          <a:p>
            <a:pPr marL="0" indent="0">
              <a:buNone/>
            </a:pPr>
            <a:r>
              <a:rPr lang="en-US" sz="2000" dirty="0">
                <a:ea typeface="+mn-lt"/>
                <a:cs typeface="+mn-lt"/>
              </a:rPr>
              <a:t>Individuals that identify as or are perceived to be part of a racial or ethnic minority can be subjected to prejudice and cultural bias that hinders those seeking to escape poverty. </a:t>
            </a:r>
            <a:endParaRPr lang="en-US" sz="2000" dirty="0"/>
          </a:p>
          <a:p>
            <a:pPr marL="0" indent="0">
              <a:buNone/>
            </a:pPr>
            <a:r>
              <a:rPr lang="en-US" sz="2000" dirty="0">
                <a:ea typeface="+mn-lt"/>
                <a:cs typeface="+mn-lt"/>
              </a:rPr>
              <a:t>Recognizing the discrimination and marginalization that created these oppressive systems is crucial in understanding the relationship between socioeconomic status and access to health care. </a:t>
            </a:r>
            <a:endParaRPr lang="en-US" sz="2000" dirty="0">
              <a:cs typeface="Calibri"/>
            </a:endParaRPr>
          </a:p>
          <a:p>
            <a:pPr marL="0" indent="0">
              <a:buNone/>
            </a:pPr>
            <a:r>
              <a:rPr lang="en-US" sz="2000" dirty="0">
                <a:cs typeface="Calibri"/>
              </a:rPr>
              <a:t>A culturally sensitive and racial justice perspective must be used by researchers, healthcare professionals, and social workers to decrease health disparities amongst vulnerable populations. </a:t>
            </a: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12057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341C-CC47-CB44-BBE7-E47441497870}"/>
              </a:ext>
            </a:extLst>
          </p:cNvPr>
          <p:cNvSpPr>
            <a:spLocks noGrp="1"/>
          </p:cNvSpPr>
          <p:nvPr>
            <p:ph type="title"/>
          </p:nvPr>
        </p:nvSpPr>
        <p:spPr>
          <a:xfrm>
            <a:off x="2589212" y="793861"/>
            <a:ext cx="8911687" cy="1280890"/>
          </a:xfrm>
        </p:spPr>
        <p:txBody>
          <a:bodyPr/>
          <a:lstStyle/>
          <a:p>
            <a:r>
              <a:rPr lang="en-US" b="1" dirty="0"/>
              <a:t>Defining the Problem</a:t>
            </a:r>
          </a:p>
        </p:txBody>
      </p:sp>
      <p:sp>
        <p:nvSpPr>
          <p:cNvPr id="3" name="Content Placeholder 2">
            <a:extLst>
              <a:ext uri="{FF2B5EF4-FFF2-40B4-BE49-F238E27FC236}">
                <a16:creationId xmlns:a16="http://schemas.microsoft.com/office/drawing/2014/main" id="{706CD317-9BE7-F741-A337-FC1D686A62EB}"/>
              </a:ext>
            </a:extLst>
          </p:cNvPr>
          <p:cNvSpPr>
            <a:spLocks noGrp="1"/>
          </p:cNvSpPr>
          <p:nvPr>
            <p:ph idx="1"/>
          </p:nvPr>
        </p:nvSpPr>
        <p:spPr/>
        <p:txBody>
          <a:bodyPr vert="horz" lIns="91440" tIns="45720" rIns="91440" bIns="45720" rtlCol="0" anchor="t">
            <a:normAutofit/>
          </a:bodyPr>
          <a:lstStyle/>
          <a:p>
            <a:pPr fontAlgn="base"/>
            <a:r>
              <a:rPr lang="en-US" dirty="0"/>
              <a:t>Many North Carolinians are not able to receive preventative medical care and non-emergency treatment (NEMT) due to transportation challenges.</a:t>
            </a:r>
          </a:p>
          <a:p>
            <a:pPr fontAlgn="base"/>
            <a:r>
              <a:rPr lang="en-US" dirty="0"/>
              <a:t>Adult patients are utilizing Emergency Departments at high rates due to barriers in access to primary care. </a:t>
            </a:r>
          </a:p>
          <a:p>
            <a:pPr fontAlgn="base"/>
            <a:r>
              <a:rPr lang="en-US" dirty="0"/>
              <a:t>An estimated 13% to 27% of emergency department (ED) visits in the United States could be managed in physician offices, clinics, and urgent care centers at a savings of $4.4 billion annually</a:t>
            </a:r>
            <a:r>
              <a:rPr lang="en-US" baseline="30000" dirty="0"/>
              <a:t>12</a:t>
            </a:r>
            <a:endParaRPr lang="en-US" dirty="0"/>
          </a:p>
          <a:p>
            <a:pPr fontAlgn="base"/>
            <a:r>
              <a:rPr lang="en-US" dirty="0"/>
              <a:t>“Missed health care often results in subsequent care that is more costly than the care that was missed.”</a:t>
            </a:r>
            <a:r>
              <a:rPr lang="en-US" baseline="30000" dirty="0"/>
              <a:t>4</a:t>
            </a:r>
            <a:endParaRPr lang="en-US" dirty="0"/>
          </a:p>
          <a:p>
            <a:pPr fontAlgn="base"/>
            <a:endParaRPr lang="en-US" dirty="0"/>
          </a:p>
          <a:p>
            <a:endParaRPr lang="en-US" dirty="0">
              <a:cs typeface="Calibri"/>
            </a:endParaRPr>
          </a:p>
        </p:txBody>
      </p:sp>
      <p:pic>
        <p:nvPicPr>
          <p:cNvPr id="4" name="Defining the problem" descr="Defining the problem">
            <a:hlinkClick r:id="" action="ppaction://media"/>
            <a:extLst>
              <a:ext uri="{FF2B5EF4-FFF2-40B4-BE49-F238E27FC236}">
                <a16:creationId xmlns:a16="http://schemas.microsoft.com/office/drawing/2014/main" id="{29737A5C-BE90-C546-B03C-42182AB87B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621506"/>
            <a:ext cx="812800" cy="812800"/>
          </a:xfrm>
          <a:prstGeom prst="rect">
            <a:avLst/>
          </a:prstGeom>
        </p:spPr>
      </p:pic>
    </p:spTree>
    <p:extLst>
      <p:ext uri="{BB962C8B-B14F-4D97-AF65-F5344CB8AC3E}">
        <p14:creationId xmlns:p14="http://schemas.microsoft.com/office/powerpoint/2010/main" val="293613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DB82-D819-49B0-9571-35267BD2685B}"/>
              </a:ext>
            </a:extLst>
          </p:cNvPr>
          <p:cNvSpPr>
            <a:spLocks noGrp="1"/>
          </p:cNvSpPr>
          <p:nvPr>
            <p:ph type="title"/>
          </p:nvPr>
        </p:nvSpPr>
        <p:spPr>
          <a:xfrm>
            <a:off x="2290593" y="638858"/>
            <a:ext cx="8911687" cy="754747"/>
          </a:xfrm>
        </p:spPr>
        <p:txBody>
          <a:bodyPr>
            <a:normAutofit/>
          </a:bodyPr>
          <a:lstStyle/>
          <a:p>
            <a:r>
              <a:rPr lang="en-US" sz="4000" b="1" dirty="0">
                <a:cs typeface="Calibri Light"/>
              </a:rPr>
              <a:t>Resources</a:t>
            </a:r>
            <a:endParaRPr lang="en-US" sz="4000" b="1" dirty="0"/>
          </a:p>
        </p:txBody>
      </p:sp>
      <p:sp>
        <p:nvSpPr>
          <p:cNvPr id="3" name="Content Placeholder 2">
            <a:extLst>
              <a:ext uri="{FF2B5EF4-FFF2-40B4-BE49-F238E27FC236}">
                <a16:creationId xmlns:a16="http://schemas.microsoft.com/office/drawing/2014/main" id="{DF9D9E2A-C7FA-4740-BED3-6734F19C81EC}"/>
              </a:ext>
            </a:extLst>
          </p:cNvPr>
          <p:cNvSpPr>
            <a:spLocks noGrp="1"/>
          </p:cNvSpPr>
          <p:nvPr>
            <p:ph idx="1"/>
          </p:nvPr>
        </p:nvSpPr>
        <p:spPr>
          <a:xfrm>
            <a:off x="2290593" y="1603135"/>
            <a:ext cx="8915400" cy="4855033"/>
          </a:xfrm>
        </p:spPr>
        <p:txBody>
          <a:bodyPr vert="horz" lIns="91440" tIns="45720" rIns="91440" bIns="45720" rtlCol="0" anchor="t">
            <a:normAutofit/>
          </a:bodyPr>
          <a:lstStyle/>
          <a:p>
            <a:r>
              <a:rPr lang="en-US" sz="2000" dirty="0">
                <a:cs typeface="Calibri"/>
              </a:rPr>
              <a:t>Current Transportation Resources in NC:</a:t>
            </a:r>
          </a:p>
          <a:p>
            <a:pPr lvl="2"/>
            <a:r>
              <a:rPr lang="en-US" sz="1800" dirty="0">
                <a:cs typeface="Calibri"/>
              </a:rPr>
              <a:t>Medicaid Funded Programs:</a:t>
            </a:r>
          </a:p>
          <a:p>
            <a:pPr lvl="3"/>
            <a:r>
              <a:rPr lang="en-US" sz="1600" dirty="0">
                <a:cs typeface="Calibri"/>
              </a:rPr>
              <a:t>Departments of Social Services per County (Will provide to all Medicaid recipients)</a:t>
            </a:r>
          </a:p>
          <a:p>
            <a:pPr lvl="2"/>
            <a:r>
              <a:rPr lang="en-US" sz="1800" dirty="0">
                <a:cs typeface="Calibri"/>
              </a:rPr>
              <a:t>Public/Private Funded Examples:</a:t>
            </a:r>
          </a:p>
          <a:p>
            <a:pPr lvl="3"/>
            <a:r>
              <a:rPr lang="en-US" sz="1600" u="sng" dirty="0">
                <a:cs typeface="Calibri"/>
              </a:rPr>
              <a:t>Highway to Healing</a:t>
            </a:r>
            <a:r>
              <a:rPr lang="en-US" sz="1600" dirty="0">
                <a:cs typeface="Calibri"/>
              </a:rPr>
              <a:t> (Offers free transportation to medical appointments for cancer patients)</a:t>
            </a:r>
          </a:p>
          <a:p>
            <a:pPr lvl="3"/>
            <a:r>
              <a:rPr lang="en-US" sz="1600" u="sng" dirty="0">
                <a:cs typeface="Calibri"/>
              </a:rPr>
              <a:t>Piedmont Health </a:t>
            </a:r>
            <a:r>
              <a:rPr lang="en-US" sz="1600" u="sng" dirty="0" err="1">
                <a:cs typeface="Calibri"/>
              </a:rPr>
              <a:t>SeniorCare</a:t>
            </a:r>
            <a:r>
              <a:rPr lang="en-US" sz="1600" dirty="0">
                <a:cs typeface="Calibri"/>
              </a:rPr>
              <a:t> (Offers services to keep older adults in the community instead of a nursing facility, such as transportation for medical appointments)</a:t>
            </a:r>
          </a:p>
          <a:p>
            <a:pPr lvl="3"/>
            <a:endParaRPr lang="en-US" dirty="0">
              <a:cs typeface="Calibri"/>
            </a:endParaRPr>
          </a:p>
          <a:p>
            <a:pPr lvl="3"/>
            <a:endParaRPr lang="en-US" dirty="0">
              <a:cs typeface="Calibri"/>
            </a:endParaRPr>
          </a:p>
        </p:txBody>
      </p:sp>
      <p:pic>
        <p:nvPicPr>
          <p:cNvPr id="4" name="Recorded Sound" descr="Recorded Sound">
            <a:hlinkClick r:id="" action="ppaction://media"/>
            <a:extLst>
              <a:ext uri="{FF2B5EF4-FFF2-40B4-BE49-F238E27FC236}">
                <a16:creationId xmlns:a16="http://schemas.microsoft.com/office/drawing/2014/main" id="{1D627AE8-247C-5341-A530-C24C6D5E9E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8221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AD20-795B-479F-8F17-C55098EC192D}"/>
              </a:ext>
            </a:extLst>
          </p:cNvPr>
          <p:cNvSpPr>
            <a:spLocks noGrp="1"/>
          </p:cNvSpPr>
          <p:nvPr>
            <p:ph type="title"/>
          </p:nvPr>
        </p:nvSpPr>
        <p:spPr>
          <a:xfrm>
            <a:off x="1943355" y="666253"/>
            <a:ext cx="8911687" cy="1280890"/>
          </a:xfrm>
        </p:spPr>
        <p:txBody>
          <a:bodyPr>
            <a:normAutofit/>
          </a:bodyPr>
          <a:lstStyle/>
          <a:p>
            <a:r>
              <a:rPr lang="en-US" b="1" dirty="0">
                <a:cs typeface="Calibri Light"/>
              </a:rPr>
              <a:t>Current Best Practices on Addressing Transportation Barriers</a:t>
            </a:r>
            <a:endParaRPr lang="en-US" b="1" dirty="0"/>
          </a:p>
        </p:txBody>
      </p:sp>
      <p:sp>
        <p:nvSpPr>
          <p:cNvPr id="3" name="Content Placeholder 2">
            <a:extLst>
              <a:ext uri="{FF2B5EF4-FFF2-40B4-BE49-F238E27FC236}">
                <a16:creationId xmlns:a16="http://schemas.microsoft.com/office/drawing/2014/main" id="{38467F95-0262-4808-BF7B-A441BB4AFB0B}"/>
              </a:ext>
            </a:extLst>
          </p:cNvPr>
          <p:cNvSpPr>
            <a:spLocks noGrp="1"/>
          </p:cNvSpPr>
          <p:nvPr>
            <p:ph idx="1"/>
          </p:nvPr>
        </p:nvSpPr>
        <p:spPr>
          <a:xfrm>
            <a:off x="1943355" y="2220059"/>
            <a:ext cx="9317877" cy="4351338"/>
          </a:xfrm>
        </p:spPr>
        <p:txBody>
          <a:bodyPr vert="horz" lIns="91440" tIns="45720" rIns="91440" bIns="45720" rtlCol="0" anchor="t">
            <a:normAutofit/>
          </a:bodyPr>
          <a:lstStyle/>
          <a:p>
            <a:r>
              <a:rPr lang="en-US" dirty="0">
                <a:cs typeface="Calibri"/>
              </a:rPr>
              <a:t>Policy implementations that finally incentivize healthcare systems to address nonmedical needs</a:t>
            </a:r>
          </a:p>
          <a:p>
            <a:r>
              <a:rPr lang="en-US" dirty="0">
                <a:cs typeface="Calibri"/>
              </a:rPr>
              <a:t>Healthcare transformation and accountable care organizations </a:t>
            </a:r>
          </a:p>
          <a:p>
            <a:r>
              <a:rPr lang="en-US" dirty="0">
                <a:cs typeface="Calibri"/>
              </a:rPr>
              <a:t>Offer rideshare-based services</a:t>
            </a:r>
          </a:p>
          <a:p>
            <a:pPr lvl="1"/>
            <a:r>
              <a:rPr lang="en-US" dirty="0">
                <a:ea typeface="+mn-lt"/>
                <a:cs typeface="+mn-lt"/>
              </a:rPr>
              <a:t>Possible Implementation: Offer patients the rideshare service during their reminder call 2 days before an appointment.</a:t>
            </a:r>
            <a:endParaRPr lang="en-US" dirty="0">
              <a:cs typeface="Calibri"/>
            </a:endParaRPr>
          </a:p>
          <a:p>
            <a:r>
              <a:rPr lang="en-US" b="1" u="sng" dirty="0">
                <a:cs typeface="Calibri"/>
              </a:rPr>
              <a:t>Most importantly,</a:t>
            </a:r>
            <a:r>
              <a:rPr lang="en-US" dirty="0">
                <a:cs typeface="Calibri"/>
              </a:rPr>
              <a:t> have social workers and care managers in integrated healthcare settings.</a:t>
            </a:r>
          </a:p>
          <a:p>
            <a:pPr lvl="1"/>
            <a:endParaRPr lang="en-US" dirty="0">
              <a:cs typeface="Calibri"/>
            </a:endParaRPr>
          </a:p>
        </p:txBody>
      </p:sp>
      <p:pic>
        <p:nvPicPr>
          <p:cNvPr id="4" name="Recorded Sound" descr="Recorded Sound">
            <a:hlinkClick r:id="" action="ppaction://media"/>
            <a:extLst>
              <a:ext uri="{FF2B5EF4-FFF2-40B4-BE49-F238E27FC236}">
                <a16:creationId xmlns:a16="http://schemas.microsoft.com/office/drawing/2014/main" id="{8DB26500-9756-DA44-A736-B2D18FD62C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2349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96439-77ED-4ED0-BD34-B9F9D5D5BAE1}"/>
              </a:ext>
            </a:extLst>
          </p:cNvPr>
          <p:cNvSpPr>
            <a:spLocks noGrp="1"/>
          </p:cNvSpPr>
          <p:nvPr>
            <p:ph type="title"/>
          </p:nvPr>
        </p:nvSpPr>
        <p:spPr>
          <a:xfrm>
            <a:off x="2515738" y="689979"/>
            <a:ext cx="4451643" cy="1325563"/>
          </a:xfrm>
        </p:spPr>
        <p:txBody>
          <a:bodyPr>
            <a:normAutofit/>
          </a:bodyPr>
          <a:lstStyle/>
          <a:p>
            <a:r>
              <a:rPr lang="en-US" b="1" dirty="0">
                <a:cs typeface="Calibri Light"/>
              </a:rPr>
              <a:t>Recommendations</a:t>
            </a:r>
            <a:endParaRPr lang="en-US" b="1" dirty="0"/>
          </a:p>
        </p:txBody>
      </p:sp>
      <p:sp>
        <p:nvSpPr>
          <p:cNvPr id="3" name="Content Placeholder 2">
            <a:extLst>
              <a:ext uri="{FF2B5EF4-FFF2-40B4-BE49-F238E27FC236}">
                <a16:creationId xmlns:a16="http://schemas.microsoft.com/office/drawing/2014/main" id="{5A389F0D-872A-4733-92C2-CEA8C2AC87C3}"/>
              </a:ext>
            </a:extLst>
          </p:cNvPr>
          <p:cNvSpPr>
            <a:spLocks noGrp="1"/>
          </p:cNvSpPr>
          <p:nvPr>
            <p:ph idx="1"/>
          </p:nvPr>
        </p:nvSpPr>
        <p:spPr>
          <a:xfrm>
            <a:off x="2515738" y="1659731"/>
            <a:ext cx="8069456" cy="4351338"/>
          </a:xfrm>
        </p:spPr>
        <p:txBody>
          <a:bodyPr vert="horz" lIns="91440" tIns="45720" rIns="91440" bIns="45720" rtlCol="0" anchor="t">
            <a:normAutofit/>
          </a:bodyPr>
          <a:lstStyle/>
          <a:p>
            <a:pPr marL="514350" indent="-514350">
              <a:buAutoNum type="arabicParenBoth"/>
            </a:pPr>
            <a:r>
              <a:rPr lang="en-US" sz="2000" dirty="0"/>
              <a:t>Screening patients for social needs</a:t>
            </a:r>
          </a:p>
          <a:p>
            <a:pPr marL="971550" lvl="1" indent="-514350">
              <a:buAutoNum type="arabicParenBoth"/>
            </a:pPr>
            <a:r>
              <a:rPr lang="en-US" dirty="0">
                <a:cs typeface="Calibri"/>
              </a:rPr>
              <a:t>Having Social Workers/Care Managers to fill in these gaps</a:t>
            </a:r>
          </a:p>
          <a:p>
            <a:pPr marL="514350" indent="-514350">
              <a:buAutoNum type="arabicParenBoth"/>
            </a:pPr>
            <a:r>
              <a:rPr lang="en-US" sz="2000" dirty="0"/>
              <a:t>Increasing providers in rural areas</a:t>
            </a:r>
          </a:p>
          <a:p>
            <a:pPr marL="914400" lvl="1" indent="-514350">
              <a:buAutoNum type="arabicParenBoth"/>
            </a:pPr>
            <a:r>
              <a:rPr lang="en-US" dirty="0"/>
              <a:t>This may help ensure that patients in rural areas can attend their medical appointments</a:t>
            </a:r>
          </a:p>
          <a:p>
            <a:pPr marL="514350" indent="-514350">
              <a:buAutoNum type="arabicParenBoth"/>
            </a:pPr>
            <a:r>
              <a:rPr lang="en-US" sz="2000" dirty="0">
                <a:cs typeface="Calibri"/>
              </a:rPr>
              <a:t>Having easily accessible community transportation information available</a:t>
            </a:r>
          </a:p>
          <a:p>
            <a:pPr marL="971550" lvl="1">
              <a:buAutoNum type="arabicParenBoth"/>
            </a:pPr>
            <a:r>
              <a:rPr lang="en-US" dirty="0">
                <a:cs typeface="Calibri"/>
              </a:rPr>
              <a:t> At hospitals, clinics,  brochures, public transit areas, etc.</a:t>
            </a:r>
          </a:p>
          <a:p>
            <a:pPr marL="971550" lvl="1">
              <a:buAutoNum type="arabicParenBoth"/>
            </a:pPr>
            <a:endParaRPr lang="en-US" dirty="0">
              <a:cs typeface="Calibri"/>
            </a:endParaRPr>
          </a:p>
          <a:p>
            <a:pPr marL="971550" lvl="1">
              <a:buAutoNum type="arabicParenBoth"/>
            </a:pPr>
            <a:endParaRPr lang="en-US" dirty="0">
              <a:cs typeface="Calibri"/>
            </a:endParaRPr>
          </a:p>
          <a:p>
            <a:pPr marL="971550" lvl="1">
              <a:buAutoNum type="arabicParenBoth"/>
            </a:pPr>
            <a:endParaRPr lang="en-US" dirty="0">
              <a:cs typeface="Calibri"/>
            </a:endParaRPr>
          </a:p>
          <a:p>
            <a:pPr marL="971550" lvl="1">
              <a:buAutoNum type="arabicParenBoth"/>
            </a:pPr>
            <a:endParaRPr lang="en-US" dirty="0">
              <a:cs typeface="Calibri"/>
            </a:endParaRPr>
          </a:p>
        </p:txBody>
      </p:sp>
      <p:sp>
        <p:nvSpPr>
          <p:cNvPr id="5" name="Content Placeholder 2">
            <a:extLst>
              <a:ext uri="{FF2B5EF4-FFF2-40B4-BE49-F238E27FC236}">
                <a16:creationId xmlns:a16="http://schemas.microsoft.com/office/drawing/2014/main" id="{B0D7C38E-792F-424B-9523-9140C421301A}"/>
              </a:ext>
            </a:extLst>
          </p:cNvPr>
          <p:cNvSpPr txBox="1">
            <a:spLocks/>
          </p:cNvSpPr>
          <p:nvPr/>
        </p:nvSpPr>
        <p:spPr>
          <a:xfrm>
            <a:off x="7262492" y="2397680"/>
            <a:ext cx="4668619" cy="4351338"/>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00050" lvl="1" indent="0">
              <a:buNone/>
            </a:pPr>
            <a:endParaRPr lang="en-US" dirty="0">
              <a:cs typeface="Calibri"/>
            </a:endParaRPr>
          </a:p>
          <a:p>
            <a:pPr marL="914400" lvl="1" indent="-514350">
              <a:buFont typeface="Wingdings 3" charset="2"/>
              <a:buAutoNum type="arabicParenBoth"/>
            </a:pPr>
            <a:endParaRPr lang="en-US" dirty="0">
              <a:cs typeface="Calibri"/>
            </a:endParaRPr>
          </a:p>
          <a:p>
            <a:pPr marL="971550" lvl="1">
              <a:buFont typeface="Wingdings 3" charset="2"/>
              <a:buAutoNum type="arabicParenBoth"/>
            </a:pPr>
            <a:endParaRPr lang="en-US" dirty="0">
              <a:cs typeface="Calibri"/>
            </a:endParaRPr>
          </a:p>
          <a:p>
            <a:pPr marL="971550" lvl="1">
              <a:buFont typeface="Wingdings 3" charset="2"/>
              <a:buAutoNum type="arabicParenBoth"/>
            </a:pPr>
            <a:endParaRPr lang="en-US" dirty="0">
              <a:cs typeface="Calibri"/>
            </a:endParaRPr>
          </a:p>
          <a:p>
            <a:pPr marL="971550" lvl="1">
              <a:buFont typeface="Wingdings 3" charset="2"/>
              <a:buAutoNum type="arabicParenBoth"/>
            </a:pPr>
            <a:endParaRPr lang="en-US" dirty="0">
              <a:cs typeface="Calibri"/>
            </a:endParaRPr>
          </a:p>
        </p:txBody>
      </p:sp>
      <p:pic>
        <p:nvPicPr>
          <p:cNvPr id="6" name="Recorded Sound" descr="Recorded Sound">
            <a:hlinkClick r:id="" action="ppaction://media"/>
            <a:extLst>
              <a:ext uri="{FF2B5EF4-FFF2-40B4-BE49-F238E27FC236}">
                <a16:creationId xmlns:a16="http://schemas.microsoft.com/office/drawing/2014/main" id="{4FC6103A-6A3B-BA43-B52D-D00DCD86DE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5159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7AA3-CE8E-4F70-BC67-70459955052B}"/>
              </a:ext>
            </a:extLst>
          </p:cNvPr>
          <p:cNvSpPr>
            <a:spLocks noGrp="1"/>
          </p:cNvSpPr>
          <p:nvPr>
            <p:ph type="title"/>
          </p:nvPr>
        </p:nvSpPr>
        <p:spPr>
          <a:xfrm>
            <a:off x="2589212" y="696681"/>
            <a:ext cx="8911687" cy="1280890"/>
          </a:xfrm>
        </p:spPr>
        <p:txBody>
          <a:bodyPr>
            <a:normAutofit/>
          </a:bodyPr>
          <a:lstStyle/>
          <a:p>
            <a:r>
              <a:rPr lang="en-US" sz="4000" b="1" dirty="0"/>
              <a:t>Final Thoughts</a:t>
            </a:r>
          </a:p>
        </p:txBody>
      </p:sp>
      <p:sp>
        <p:nvSpPr>
          <p:cNvPr id="3" name="Content Placeholder 2">
            <a:extLst>
              <a:ext uri="{FF2B5EF4-FFF2-40B4-BE49-F238E27FC236}">
                <a16:creationId xmlns:a16="http://schemas.microsoft.com/office/drawing/2014/main" id="{DB423A43-7EE5-43CC-9DF8-F48E3B23E9FF}"/>
              </a:ext>
            </a:extLst>
          </p:cNvPr>
          <p:cNvSpPr>
            <a:spLocks noGrp="1"/>
          </p:cNvSpPr>
          <p:nvPr>
            <p:ph idx="1"/>
          </p:nvPr>
        </p:nvSpPr>
        <p:spPr>
          <a:xfrm>
            <a:off x="2585499" y="1780431"/>
            <a:ext cx="8915400" cy="4343679"/>
          </a:xfrm>
        </p:spPr>
        <p:txBody>
          <a:bodyPr vert="horz" lIns="91440" tIns="45720" rIns="91440" bIns="45720" rtlCol="0" anchor="t">
            <a:normAutofit lnSpcReduction="10000"/>
          </a:bodyPr>
          <a:lstStyle/>
          <a:p>
            <a:r>
              <a:rPr lang="en-US" sz="2000" dirty="0"/>
              <a:t>Often time, transportation inequities and emergency department utilization are often overlooked in many healthcare settings. It is important to take note of these issues in your current/future settings and attempt to assess whether or not transportation inequities are present. </a:t>
            </a:r>
          </a:p>
          <a:p>
            <a:endParaRPr lang="en-US" sz="2000" dirty="0"/>
          </a:p>
          <a:p>
            <a:r>
              <a:rPr lang="en-US" sz="2000" dirty="0"/>
              <a:t>Social Workers are important and can provide helpful resources and insight in reducing transportation barriers and emergency department usage.</a:t>
            </a:r>
          </a:p>
          <a:p>
            <a:endParaRPr lang="en-US" sz="2000" dirty="0"/>
          </a:p>
          <a:p>
            <a:r>
              <a:rPr lang="en-US" sz="2000" dirty="0"/>
              <a:t>We look forward to continually learning and finding more ways to reduce transportation inequities as well as decrease emergency department utilization.</a:t>
            </a:r>
          </a:p>
        </p:txBody>
      </p:sp>
      <p:pic>
        <p:nvPicPr>
          <p:cNvPr id="4" name="Recorded Sound" descr="Recorded Sound">
            <a:hlinkClick r:id="" action="ppaction://media"/>
            <a:extLst>
              <a:ext uri="{FF2B5EF4-FFF2-40B4-BE49-F238E27FC236}">
                <a16:creationId xmlns:a16="http://schemas.microsoft.com/office/drawing/2014/main" id="{E4E02846-9EE6-BF42-AC99-6BCFADAAAF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1866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bird&#10;&#10;Description generated with very high confidence">
            <a:extLst>
              <a:ext uri="{FF2B5EF4-FFF2-40B4-BE49-F238E27FC236}">
                <a16:creationId xmlns:a16="http://schemas.microsoft.com/office/drawing/2014/main" id="{95B5CDCC-F797-4767-A355-BB63B7407AF1}"/>
              </a:ext>
            </a:extLst>
          </p:cNvPr>
          <p:cNvPicPr>
            <a:picLocks noGrp="1" noChangeAspect="1"/>
          </p:cNvPicPr>
          <p:nvPr>
            <p:ph idx="1"/>
          </p:nvPr>
        </p:nvPicPr>
        <p:blipFill rotWithShape="1">
          <a:blip r:embed="rId2" cstate="print"/>
          <a:srcRect l="6828" r="3619"/>
          <a:stretch/>
        </p:blipFill>
        <p:spPr>
          <a:xfrm>
            <a:off x="643467" y="643467"/>
            <a:ext cx="10905066" cy="5571066"/>
          </a:xfrm>
          <a:prstGeom prst="rect">
            <a:avLst/>
          </a:prstGeom>
        </p:spPr>
      </p:pic>
    </p:spTree>
    <p:extLst>
      <p:ext uri="{BB962C8B-B14F-4D97-AF65-F5344CB8AC3E}">
        <p14:creationId xmlns:p14="http://schemas.microsoft.com/office/powerpoint/2010/main" val="2498589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9769-1A40-4A7A-B380-8709072E2152}"/>
              </a:ext>
            </a:extLst>
          </p:cNvPr>
          <p:cNvSpPr>
            <a:spLocks noGrp="1"/>
          </p:cNvSpPr>
          <p:nvPr>
            <p:ph type="title"/>
          </p:nvPr>
        </p:nvSpPr>
        <p:spPr>
          <a:xfrm>
            <a:off x="1823472" y="647786"/>
            <a:ext cx="8911687" cy="810926"/>
          </a:xfrm>
        </p:spPr>
        <p:txBody>
          <a:bodyPr/>
          <a:lstStyle/>
          <a:p>
            <a:r>
              <a:rPr lang="en-US" b="1" dirty="0">
                <a:cs typeface="Calibri Light"/>
              </a:rPr>
              <a:t>References</a:t>
            </a:r>
            <a:endParaRPr lang="en-US" b="1" dirty="0"/>
          </a:p>
        </p:txBody>
      </p:sp>
      <p:sp>
        <p:nvSpPr>
          <p:cNvPr id="3" name="Content Placeholder 2">
            <a:extLst>
              <a:ext uri="{FF2B5EF4-FFF2-40B4-BE49-F238E27FC236}">
                <a16:creationId xmlns:a16="http://schemas.microsoft.com/office/drawing/2014/main" id="{FA5C1E7A-DA8D-4F6C-B886-983103C935F3}"/>
              </a:ext>
            </a:extLst>
          </p:cNvPr>
          <p:cNvSpPr>
            <a:spLocks noGrp="1"/>
          </p:cNvSpPr>
          <p:nvPr>
            <p:ph idx="1"/>
          </p:nvPr>
        </p:nvSpPr>
        <p:spPr>
          <a:xfrm>
            <a:off x="1456841" y="1487837"/>
            <a:ext cx="10047771" cy="5083444"/>
          </a:xfrm>
        </p:spPr>
        <p:txBody>
          <a:bodyPr/>
          <a:lstStyle/>
          <a:p>
            <a:pPr marL="0" indent="0">
              <a:buNone/>
            </a:pPr>
            <a:endParaRPr lang="en-US"/>
          </a:p>
          <a:p>
            <a:endParaRPr lang="en-US"/>
          </a:p>
        </p:txBody>
      </p:sp>
      <p:sp>
        <p:nvSpPr>
          <p:cNvPr id="4" name="TextBox 3">
            <a:extLst>
              <a:ext uri="{FF2B5EF4-FFF2-40B4-BE49-F238E27FC236}">
                <a16:creationId xmlns:a16="http://schemas.microsoft.com/office/drawing/2014/main" id="{EF0879F3-4DF1-D540-8C1A-AEF89DAD1D2D}"/>
              </a:ext>
            </a:extLst>
          </p:cNvPr>
          <p:cNvSpPr txBox="1"/>
          <p:nvPr/>
        </p:nvSpPr>
        <p:spPr>
          <a:xfrm>
            <a:off x="1591011" y="1334725"/>
            <a:ext cx="9779430" cy="5447645"/>
          </a:xfrm>
          <a:prstGeom prst="rect">
            <a:avLst/>
          </a:prstGeom>
          <a:noFill/>
        </p:spPr>
        <p:txBody>
          <a:bodyPr wrap="square" rtlCol="0">
            <a:spAutoFit/>
          </a:bodyPr>
          <a:lstStyle/>
          <a:p>
            <a:pPr marL="285750" indent="-285750">
              <a:buFont typeface="Wingdings" pitchFamily="2" charset="2"/>
              <a:buChar char="§"/>
            </a:pPr>
            <a:r>
              <a:rPr lang="en-US" sz="1200" dirty="0" err="1"/>
              <a:t>Arcury</a:t>
            </a:r>
            <a:r>
              <a:rPr lang="en-US" sz="1200" dirty="0"/>
              <a:t>, T.A., </a:t>
            </a:r>
            <a:r>
              <a:rPr lang="en-US" sz="1200" dirty="0" err="1"/>
              <a:t>Preisser</a:t>
            </a:r>
            <a:r>
              <a:rPr lang="en-US" sz="1200" dirty="0"/>
              <a:t>, J.S., </a:t>
            </a:r>
            <a:r>
              <a:rPr lang="en-US" sz="1200" dirty="0" err="1"/>
              <a:t>Gesler</a:t>
            </a:r>
            <a:r>
              <a:rPr lang="en-US" sz="1200" dirty="0"/>
              <a:t>, W.M. and Powers, J.M. (2005), Access to Transportation and Health Care Utilization in a Rural Region. The Journal of Rural Health, 21: 31-38. doi:</a:t>
            </a:r>
            <a:r>
              <a:rPr lang="en-US" sz="1200" u="sng" dirty="0">
                <a:solidFill>
                  <a:srgbClr val="0070C0"/>
                </a:solidFill>
                <a:hlinkClick r:id="rId2">
                  <a:extLst>
                    <a:ext uri="{A12FA001-AC4F-418D-AE19-62706E023703}">
                      <ahyp:hlinkClr xmlns:ahyp="http://schemas.microsoft.com/office/drawing/2018/hyperlinkcolor" val="tx"/>
                    </a:ext>
                  </a:extLst>
                </a:hlinkClick>
              </a:rPr>
              <a:t>10.1111/j.1748-0361.2005.tb00059.x</a:t>
            </a:r>
            <a:endParaRPr lang="en-US" sz="1200" u="sng" dirty="0">
              <a:solidFill>
                <a:srgbClr val="0070C0"/>
              </a:solidFill>
            </a:endParaRPr>
          </a:p>
          <a:p>
            <a:endParaRPr lang="en-US" sz="1200" dirty="0"/>
          </a:p>
          <a:p>
            <a:pPr marL="285750" indent="-285750">
              <a:buFont typeface="Wingdings" pitchFamily="2" charset="2"/>
              <a:buChar char="§"/>
            </a:pPr>
            <a:r>
              <a:rPr lang="en-US" sz="1200" dirty="0"/>
              <a:t>American Hospital Association. (2017). Hospitals in pursuit of excellence. Retrieved from </a:t>
            </a:r>
            <a:r>
              <a:rPr lang="en-US" sz="1200" dirty="0">
                <a:solidFill>
                  <a:srgbClr val="0070C0"/>
                </a:solidFill>
                <a:hlinkClick r:id="rId3">
                  <a:extLst>
                    <a:ext uri="{A12FA001-AC4F-418D-AE19-62706E023703}">
                      <ahyp:hlinkClr xmlns:ahyp="http://schemas.microsoft.com/office/drawing/2018/hyperlinkcolor" val="tx"/>
                    </a:ext>
                  </a:extLst>
                </a:hlinkClick>
              </a:rPr>
              <a:t>http://www.hpoe.org/resources/ahahret-guides/3078</a:t>
            </a:r>
            <a:endParaRPr lang="en-US" sz="1200" dirty="0">
              <a:solidFill>
                <a:srgbClr val="0070C0"/>
              </a:solidFill>
            </a:endParaRPr>
          </a:p>
          <a:p>
            <a:endParaRPr lang="en-US" sz="1200" dirty="0"/>
          </a:p>
          <a:p>
            <a:pPr marL="285750" indent="-285750">
              <a:buFont typeface="Wingdings" pitchFamily="2" charset="2"/>
              <a:buChar char="§"/>
            </a:pPr>
            <a:r>
              <a:rPr lang="en-US" sz="1200" dirty="0" err="1"/>
              <a:t>Enard</a:t>
            </a:r>
            <a:r>
              <a:rPr lang="en-US" sz="1200" dirty="0"/>
              <a:t>, K. R., &amp; </a:t>
            </a:r>
            <a:r>
              <a:rPr lang="en-US" sz="1200" dirty="0" err="1"/>
              <a:t>Ganelin</a:t>
            </a:r>
            <a:r>
              <a:rPr lang="en-US" sz="1200" dirty="0"/>
              <a:t>, D. M. (2013). Reducing preventable emergency department utilization and costs by using community health workers as patient navigators. </a:t>
            </a:r>
            <a:r>
              <a:rPr lang="en-US" sz="1200" i="1" dirty="0"/>
              <a:t>Journal of Healthcare Management/American College of Healthcare Executives,</a:t>
            </a:r>
            <a:r>
              <a:rPr lang="en-US" sz="1200" dirty="0"/>
              <a:t> </a:t>
            </a:r>
            <a:r>
              <a:rPr lang="en-US" sz="1200" i="1" dirty="0"/>
              <a:t>58</a:t>
            </a:r>
            <a:r>
              <a:rPr lang="en-US" sz="1200" dirty="0"/>
              <a:t>(6), 412.</a:t>
            </a:r>
          </a:p>
          <a:p>
            <a:endParaRPr lang="en-US" sz="1200" dirty="0"/>
          </a:p>
          <a:p>
            <a:pPr marL="285750" indent="-285750">
              <a:buFont typeface="Wingdings" pitchFamily="2" charset="2"/>
              <a:buChar char="§"/>
            </a:pPr>
            <a:r>
              <a:rPr lang="en-US" sz="1200" dirty="0"/>
              <a:t>Federal Transit Association. Retrieved from: </a:t>
            </a:r>
            <a:r>
              <a:rPr lang="en-US" sz="1200" u="sng" dirty="0">
                <a:solidFill>
                  <a:srgbClr val="0070C0"/>
                </a:solidFill>
                <a:hlinkClick r:id="rId4">
                  <a:extLst>
                    <a:ext uri="{A12FA001-AC4F-418D-AE19-62706E023703}">
                      <ahyp:hlinkClr xmlns:ahyp="http://schemas.microsoft.com/office/drawing/2018/hyperlinkcolor" val="tx"/>
                    </a:ext>
                  </a:extLst>
                </a:hlinkClick>
              </a:rPr>
              <a:t>https://www.gao.gov/assets/710/703699.pdf</a:t>
            </a:r>
            <a:endParaRPr lang="en-US" sz="1200" u="sng" dirty="0">
              <a:solidFill>
                <a:srgbClr val="0070C0"/>
              </a:solidFill>
            </a:endParaRPr>
          </a:p>
          <a:p>
            <a:endParaRPr lang="en-US" sz="1200" dirty="0"/>
          </a:p>
          <a:p>
            <a:pPr marL="285750" indent="-285750">
              <a:buFont typeface="Wingdings" pitchFamily="2" charset="2"/>
              <a:buChar char="§"/>
            </a:pPr>
            <a:r>
              <a:rPr lang="en-US" sz="1200" dirty="0" err="1"/>
              <a:t>Fraze</a:t>
            </a:r>
            <a:r>
              <a:rPr lang="en-US" sz="1200" dirty="0"/>
              <a:t> TK, Brewster AL, Lewis VA, </a:t>
            </a:r>
            <a:r>
              <a:rPr lang="en-US" sz="1200" dirty="0" err="1"/>
              <a:t>Beidler</a:t>
            </a:r>
            <a:r>
              <a:rPr lang="en-US" sz="1200" dirty="0"/>
              <a:t> LB, Murray GF, </a:t>
            </a:r>
            <a:r>
              <a:rPr lang="en-US" sz="1200" dirty="0" err="1"/>
              <a:t>Colla</a:t>
            </a:r>
            <a:r>
              <a:rPr lang="en-US" sz="1200" dirty="0"/>
              <a:t> CH. Prevalence of Screening for Food Insecurity, Housing Instability, Utility Needs, Transportation Needs, and Interpersonal Violence by US Physician Practices and Hospitals. </a:t>
            </a:r>
            <a:r>
              <a:rPr lang="en-US" sz="1200" i="1" dirty="0"/>
              <a:t>JAMA </a:t>
            </a:r>
            <a:r>
              <a:rPr lang="en-US" sz="1200" i="1" dirty="0" err="1"/>
              <a:t>Netw</a:t>
            </a:r>
            <a:r>
              <a:rPr lang="en-US" sz="1200" i="1" dirty="0"/>
              <a:t> Open.</a:t>
            </a:r>
            <a:r>
              <a:rPr lang="en-US" sz="1200" dirty="0"/>
              <a:t> 2019;2(9):e1911514. doi:10.1001/jamanetworkopen.2019.11514</a:t>
            </a:r>
          </a:p>
          <a:p>
            <a:pPr marL="285750" indent="-285750">
              <a:buFont typeface="Wingdings" pitchFamily="2" charset="2"/>
              <a:buChar char="§"/>
            </a:pPr>
            <a:endParaRPr lang="en-US" sz="800" dirty="0"/>
          </a:p>
          <a:p>
            <a:pPr marL="285750" indent="-285750">
              <a:buFont typeface="Wingdings" pitchFamily="2" charset="2"/>
              <a:buChar char="§"/>
            </a:pPr>
            <a:r>
              <a:rPr lang="en-US" sz="1200" dirty="0"/>
              <a:t>NC211 Transportation. Transportation for medical appointments. Retrieved from: </a:t>
            </a:r>
            <a:r>
              <a:rPr lang="en-US" sz="1200" u="sng" dirty="0">
                <a:solidFill>
                  <a:srgbClr val="0070C0"/>
                </a:solidFill>
                <a:hlinkClick r:id="rId5">
                  <a:extLst>
                    <a:ext uri="{A12FA001-AC4F-418D-AE19-62706E023703}">
                      <ahyp:hlinkClr xmlns:ahyp="http://schemas.microsoft.com/office/drawing/2018/hyperlinkcolor" val="tx"/>
                    </a:ext>
                  </a:extLst>
                </a:hlinkClick>
              </a:rPr>
              <a:t>https://www.nc211.org/transportation-medical-appointments</a:t>
            </a:r>
            <a:endParaRPr lang="en-US" sz="1200" u="sng" dirty="0">
              <a:solidFill>
                <a:srgbClr val="0070C0"/>
              </a:solidFill>
            </a:endParaRPr>
          </a:p>
          <a:p>
            <a:endParaRPr lang="en-US" sz="1200" dirty="0"/>
          </a:p>
          <a:p>
            <a:pPr marL="285750" indent="-285750">
              <a:buFont typeface="Wingdings" pitchFamily="2" charset="2"/>
              <a:buChar char="§"/>
            </a:pPr>
            <a:r>
              <a:rPr lang="en-US" sz="1200" dirty="0"/>
              <a:t>Tang N, Stein J, Hsia RY, </a:t>
            </a:r>
            <a:r>
              <a:rPr lang="en-US" sz="1200" dirty="0" err="1"/>
              <a:t>Maselli</a:t>
            </a:r>
            <a:r>
              <a:rPr lang="en-US" sz="1200" dirty="0"/>
              <a:t> JH, Gonzales R. Trends and characteristics of US emergency department visits, 1997–2007. JAMA. 2010;304(6):664–670.</a:t>
            </a:r>
          </a:p>
          <a:p>
            <a:endParaRPr lang="en-US" sz="1200" dirty="0"/>
          </a:p>
          <a:p>
            <a:pPr marL="285750" indent="-285750">
              <a:buFont typeface="Wingdings" pitchFamily="2" charset="2"/>
              <a:buChar char="§"/>
            </a:pPr>
            <a:r>
              <a:rPr lang="en-US" sz="1200" dirty="0"/>
              <a:t>Wallace, R., Hughes-</a:t>
            </a:r>
            <a:r>
              <a:rPr lang="en-US" sz="1200" dirty="0" err="1"/>
              <a:t>Cromwick</a:t>
            </a:r>
            <a:r>
              <a:rPr lang="en-US" sz="1200" dirty="0"/>
              <a:t>, P., &amp; Mull, H. (2006). Cost-Effectiveness of Access to Nonemergency Medical Transportation: Comparison of Transportation and Health Care Costs and Benefits. </a:t>
            </a:r>
            <a:r>
              <a:rPr lang="en-US" sz="1200" i="1" dirty="0"/>
              <a:t>Transportation Research Record: Journal of the Transportation Research Board</a:t>
            </a:r>
            <a:r>
              <a:rPr lang="en-US" sz="1200" dirty="0"/>
              <a:t>, </a:t>
            </a:r>
            <a:r>
              <a:rPr lang="en-US" sz="1200" i="1" dirty="0"/>
              <a:t>1956</a:t>
            </a:r>
            <a:r>
              <a:rPr lang="en-US" sz="1200" dirty="0"/>
              <a:t>(1), 86–93. </a:t>
            </a:r>
            <a:r>
              <a:rPr lang="en-US" sz="1200" u="sng" dirty="0">
                <a:solidFill>
                  <a:srgbClr val="0070C0"/>
                </a:solidFill>
                <a:hlinkClick r:id="rId6">
                  <a:extLst>
                    <a:ext uri="{A12FA001-AC4F-418D-AE19-62706E023703}">
                      <ahyp:hlinkClr xmlns:ahyp="http://schemas.microsoft.com/office/drawing/2018/hyperlinkcolor" val="tx"/>
                    </a:ext>
                  </a:extLst>
                </a:hlinkClick>
              </a:rPr>
              <a:t>https://doi.org/10.1177/0361198106195600111</a:t>
            </a:r>
            <a:endParaRPr lang="en-US" sz="1200" u="sng" dirty="0">
              <a:solidFill>
                <a:srgbClr val="0070C0"/>
              </a:solidFill>
            </a:endParaRPr>
          </a:p>
          <a:p>
            <a:endParaRPr lang="en-US" sz="1200" dirty="0"/>
          </a:p>
          <a:p>
            <a:pPr marL="285750" indent="-285750">
              <a:buFont typeface="Wingdings" pitchFamily="2" charset="2"/>
              <a:buChar char="§"/>
            </a:pPr>
            <a:r>
              <a:rPr lang="en-US" sz="1200" dirty="0"/>
              <a:t>WHO. (2017). About social determinants of health. Retrieved from </a:t>
            </a:r>
            <a:r>
              <a:rPr lang="en-US" sz="1200" u="sng" dirty="0">
                <a:solidFill>
                  <a:srgbClr val="0070C0"/>
                </a:solidFill>
                <a:hlinkClick r:id="rId7">
                  <a:extLst>
                    <a:ext uri="{A12FA001-AC4F-418D-AE19-62706E023703}">
                      <ahyp:hlinkClr xmlns:ahyp="http://schemas.microsoft.com/office/drawing/2018/hyperlinkcolor" val="tx"/>
                    </a:ext>
                  </a:extLst>
                </a:hlinkClick>
              </a:rPr>
              <a:t>https://www.who.int/social_determinants/sdh_definition/en/</a:t>
            </a:r>
            <a:endParaRPr lang="en-US" sz="1200" dirty="0">
              <a:solidFill>
                <a:srgbClr val="0070C0"/>
              </a:solidFill>
            </a:endParaRPr>
          </a:p>
          <a:p>
            <a:endParaRPr lang="en-US" sz="1200" dirty="0"/>
          </a:p>
        </p:txBody>
      </p:sp>
    </p:spTree>
    <p:extLst>
      <p:ext uri="{BB962C8B-B14F-4D97-AF65-F5344CB8AC3E}">
        <p14:creationId xmlns:p14="http://schemas.microsoft.com/office/powerpoint/2010/main" val="164351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0827-4CEA-8948-B168-A394082097ED}"/>
              </a:ext>
            </a:extLst>
          </p:cNvPr>
          <p:cNvSpPr>
            <a:spLocks noGrp="1"/>
          </p:cNvSpPr>
          <p:nvPr>
            <p:ph type="title"/>
          </p:nvPr>
        </p:nvSpPr>
        <p:spPr/>
        <p:txBody>
          <a:bodyPr>
            <a:normAutofit/>
          </a:bodyPr>
          <a:lstStyle/>
          <a:p>
            <a:r>
              <a:rPr lang="en-US" sz="4000" b="1" dirty="0"/>
              <a:t>Forms of Transportation </a:t>
            </a:r>
          </a:p>
        </p:txBody>
      </p:sp>
      <p:graphicFrame>
        <p:nvGraphicFramePr>
          <p:cNvPr id="5" name="Content Placeholder 2">
            <a:extLst>
              <a:ext uri="{FF2B5EF4-FFF2-40B4-BE49-F238E27FC236}">
                <a16:creationId xmlns:a16="http://schemas.microsoft.com/office/drawing/2014/main" id="{CC965F90-90A5-4AFF-A75B-D8A5228B8485}"/>
              </a:ext>
            </a:extLst>
          </p:cNvPr>
          <p:cNvGraphicFramePr>
            <a:graphicFrameLocks noGrp="1"/>
          </p:cNvGraphicFramePr>
          <p:nvPr>
            <p:ph idx="1"/>
            <p:extLst>
              <p:ext uri="{D42A27DB-BD31-4B8C-83A1-F6EECF244321}">
                <p14:modId xmlns:p14="http://schemas.microsoft.com/office/powerpoint/2010/main" val="1598504584"/>
              </p:ext>
            </p:extLst>
          </p:nvPr>
        </p:nvGraphicFramePr>
        <p:xfrm>
          <a:off x="2589213" y="2133600"/>
          <a:ext cx="8915400" cy="3778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forms of transportation" descr="forms of transportation">
            <a:hlinkClick r:id="" action="ppaction://media"/>
            <a:extLst>
              <a:ext uri="{FF2B5EF4-FFF2-40B4-BE49-F238E27FC236}">
                <a16:creationId xmlns:a16="http://schemas.microsoft.com/office/drawing/2014/main" id="{22DD462D-D69B-9043-97C8-D551894D36C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41000" y="538957"/>
            <a:ext cx="812800" cy="812800"/>
          </a:xfrm>
          <a:prstGeom prst="rect">
            <a:avLst/>
          </a:prstGeom>
        </p:spPr>
      </p:pic>
    </p:spTree>
    <p:extLst>
      <p:ext uri="{BB962C8B-B14F-4D97-AF65-F5344CB8AC3E}">
        <p14:creationId xmlns:p14="http://schemas.microsoft.com/office/powerpoint/2010/main" val="188855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339FEB-6058-D344-9DA4-605F25337E63}"/>
              </a:ext>
            </a:extLst>
          </p:cNvPr>
          <p:cNvSpPr txBox="1"/>
          <p:nvPr/>
        </p:nvSpPr>
        <p:spPr>
          <a:xfrm>
            <a:off x="2566987" y="6111586"/>
            <a:ext cx="3648075" cy="553998"/>
          </a:xfrm>
          <a:prstGeom prst="rect">
            <a:avLst/>
          </a:prstGeom>
          <a:noFill/>
        </p:spPr>
        <p:txBody>
          <a:bodyPr wrap="square" rtlCol="0">
            <a:spAutoFit/>
          </a:bodyPr>
          <a:lstStyle/>
          <a:p>
            <a:r>
              <a:rPr lang="en-US" sz="1200">
                <a:latin typeface="Calibri Light"/>
                <a:cs typeface="Calibri Light"/>
              </a:rPr>
              <a:t>:</a:t>
            </a:r>
          </a:p>
          <a:p>
            <a:endParaRPr lang="en-US"/>
          </a:p>
        </p:txBody>
      </p:sp>
      <p:sp>
        <p:nvSpPr>
          <p:cNvPr id="5" name="Rectangle 4">
            <a:extLst>
              <a:ext uri="{FF2B5EF4-FFF2-40B4-BE49-F238E27FC236}">
                <a16:creationId xmlns:a16="http://schemas.microsoft.com/office/drawing/2014/main" id="{471A54F3-46DA-2C4C-A3BA-6CA23E876A03}"/>
              </a:ext>
            </a:extLst>
          </p:cNvPr>
          <p:cNvSpPr/>
          <p:nvPr/>
        </p:nvSpPr>
        <p:spPr>
          <a:xfrm>
            <a:off x="2068897" y="436383"/>
            <a:ext cx="5019323" cy="769441"/>
          </a:xfrm>
          <a:prstGeom prst="rect">
            <a:avLst/>
          </a:prstGeom>
        </p:spPr>
        <p:txBody>
          <a:bodyPr wrap="none">
            <a:spAutoFit/>
          </a:bodyPr>
          <a:lstStyle/>
          <a:p>
            <a:r>
              <a:rPr lang="en-US" sz="4400" b="1" dirty="0">
                <a:latin typeface="+mj-lt"/>
              </a:rPr>
              <a:t>Scope of Problem</a:t>
            </a:r>
          </a:p>
        </p:txBody>
      </p:sp>
      <p:sp>
        <p:nvSpPr>
          <p:cNvPr id="6" name="Oval 5">
            <a:extLst>
              <a:ext uri="{FF2B5EF4-FFF2-40B4-BE49-F238E27FC236}">
                <a16:creationId xmlns:a16="http://schemas.microsoft.com/office/drawing/2014/main" id="{20C539FB-46BE-B547-B16B-795ECB358DF9}"/>
              </a:ext>
            </a:extLst>
          </p:cNvPr>
          <p:cNvSpPr/>
          <p:nvPr/>
        </p:nvSpPr>
        <p:spPr>
          <a:xfrm>
            <a:off x="1855838" y="1278973"/>
            <a:ext cx="5445443" cy="5365172"/>
          </a:xfrm>
          <a:prstGeom prst="ellipse">
            <a:avLst/>
          </a:prstGeom>
          <a:solidFill>
            <a:schemeClr val="accent6">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7CC214-777E-904B-B887-6845F29E8821}"/>
              </a:ext>
            </a:extLst>
          </p:cNvPr>
          <p:cNvSpPr/>
          <p:nvPr/>
        </p:nvSpPr>
        <p:spPr>
          <a:xfrm>
            <a:off x="5678842" y="1278973"/>
            <a:ext cx="5445443" cy="5365172"/>
          </a:xfrm>
          <a:prstGeom prst="ellipse">
            <a:avLst/>
          </a:prstGeom>
          <a:solidFill>
            <a:schemeClr val="accent6">
              <a:lumMod val="40000"/>
              <a:lumOff val="60000"/>
              <a:alpha val="50196"/>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1D365E-9029-144E-872C-C27B91A5131D}"/>
              </a:ext>
            </a:extLst>
          </p:cNvPr>
          <p:cNvSpPr txBox="1"/>
          <p:nvPr/>
        </p:nvSpPr>
        <p:spPr>
          <a:xfrm>
            <a:off x="2847724" y="5064618"/>
            <a:ext cx="2818636" cy="83099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Transportation-disadvantaged persons who found transportation from a source that is not always available – a friend, acquaintance, family member, etc.</a:t>
            </a:r>
          </a:p>
        </p:txBody>
      </p:sp>
      <p:cxnSp>
        <p:nvCxnSpPr>
          <p:cNvPr id="15" name="Straight Arrow Connector 14">
            <a:extLst>
              <a:ext uri="{FF2B5EF4-FFF2-40B4-BE49-F238E27FC236}">
                <a16:creationId xmlns:a16="http://schemas.microsoft.com/office/drawing/2014/main" id="{9A50FA6F-3390-6247-8A95-5906B33B4D07}"/>
              </a:ext>
            </a:extLst>
          </p:cNvPr>
          <p:cNvCxnSpPr>
            <a:cxnSpLocks/>
          </p:cNvCxnSpPr>
          <p:nvPr/>
        </p:nvCxnSpPr>
        <p:spPr>
          <a:xfrm flipV="1">
            <a:off x="5282207" y="4839987"/>
            <a:ext cx="199177" cy="1762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30370C3-5722-7D4B-8F9F-F74254BDE274}"/>
              </a:ext>
            </a:extLst>
          </p:cNvPr>
          <p:cNvCxnSpPr>
            <a:cxnSpLocks/>
          </p:cNvCxnSpPr>
          <p:nvPr/>
        </p:nvCxnSpPr>
        <p:spPr>
          <a:xfrm>
            <a:off x="5265777" y="2602717"/>
            <a:ext cx="200909" cy="2268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128202AB-631D-EF4A-B7EC-2D1DEB3EB6AA}"/>
              </a:ext>
            </a:extLst>
          </p:cNvPr>
          <p:cNvSpPr txBox="1"/>
          <p:nvPr/>
        </p:nvSpPr>
        <p:spPr>
          <a:xfrm>
            <a:off x="7688035" y="5016258"/>
            <a:ext cx="2796926" cy="83099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Primary reasons for missing care include lack of insurance or funds to pay for care, time conflicts with appointment, refusal to seek care, etc.</a:t>
            </a:r>
          </a:p>
        </p:txBody>
      </p:sp>
      <p:sp>
        <p:nvSpPr>
          <p:cNvPr id="19" name="TextBox 18">
            <a:extLst>
              <a:ext uri="{FF2B5EF4-FFF2-40B4-BE49-F238E27FC236}">
                <a16:creationId xmlns:a16="http://schemas.microsoft.com/office/drawing/2014/main" id="{12031D49-7638-E84E-91FA-D243C96F22A6}"/>
              </a:ext>
            </a:extLst>
          </p:cNvPr>
          <p:cNvSpPr txBox="1"/>
          <p:nvPr/>
        </p:nvSpPr>
        <p:spPr>
          <a:xfrm>
            <a:off x="2785528" y="3322326"/>
            <a:ext cx="1895216" cy="93770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Transportation-</a:t>
            </a:r>
          </a:p>
          <a:p>
            <a:r>
              <a:rPr lang="en-US" b="1">
                <a:cs typeface="Calibri"/>
              </a:rPr>
              <a:t>Disadvantaged </a:t>
            </a:r>
          </a:p>
          <a:p>
            <a:r>
              <a:rPr lang="en-US" b="1">
                <a:cs typeface="Calibri"/>
              </a:rPr>
              <a:t>Persons</a:t>
            </a:r>
          </a:p>
        </p:txBody>
      </p:sp>
      <p:sp>
        <p:nvSpPr>
          <p:cNvPr id="20" name="TextBox 19">
            <a:extLst>
              <a:ext uri="{FF2B5EF4-FFF2-40B4-BE49-F238E27FC236}">
                <a16:creationId xmlns:a16="http://schemas.microsoft.com/office/drawing/2014/main" id="{6AA4B7B4-1E1C-6247-A27C-7A9BBC94EF05}"/>
              </a:ext>
            </a:extLst>
          </p:cNvPr>
          <p:cNvSpPr txBox="1"/>
          <p:nvPr/>
        </p:nvSpPr>
        <p:spPr>
          <a:xfrm>
            <a:off x="5835420" y="3366825"/>
            <a:ext cx="1315036"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t>Transportation-disadvantaged persons who missed non-emergency medical care</a:t>
            </a:r>
          </a:p>
        </p:txBody>
      </p:sp>
      <p:sp>
        <p:nvSpPr>
          <p:cNvPr id="21" name="TextBox 20">
            <a:extLst>
              <a:ext uri="{FF2B5EF4-FFF2-40B4-BE49-F238E27FC236}">
                <a16:creationId xmlns:a16="http://schemas.microsoft.com/office/drawing/2014/main" id="{4EEA59B9-CA69-924A-A3AA-95F3773C79E8}"/>
              </a:ext>
            </a:extLst>
          </p:cNvPr>
          <p:cNvSpPr txBox="1"/>
          <p:nvPr/>
        </p:nvSpPr>
        <p:spPr>
          <a:xfrm>
            <a:off x="4479420" y="6293641"/>
            <a:ext cx="3922143" cy="369332"/>
          </a:xfrm>
          <a:prstGeom prst="rect">
            <a:avLst/>
          </a:prstGeom>
          <a:solidFill>
            <a:schemeClr val="bg1"/>
          </a:solid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About </a:t>
            </a:r>
            <a:r>
              <a:rPr lang="en-US" b="1"/>
              <a:t>3.6 million</a:t>
            </a:r>
            <a:r>
              <a:rPr lang="en-US"/>
              <a:t> Americans per year.</a:t>
            </a:r>
            <a:r>
              <a:rPr lang="en-US" baseline="30000"/>
              <a:t>4</a:t>
            </a:r>
          </a:p>
        </p:txBody>
      </p:sp>
      <p:sp>
        <p:nvSpPr>
          <p:cNvPr id="16" name="TextBox 1">
            <a:extLst>
              <a:ext uri="{FF2B5EF4-FFF2-40B4-BE49-F238E27FC236}">
                <a16:creationId xmlns:a16="http://schemas.microsoft.com/office/drawing/2014/main" id="{44783E7F-DC11-4FC5-9428-47D28BBB5BD6}"/>
              </a:ext>
            </a:extLst>
          </p:cNvPr>
          <p:cNvSpPr txBox="1"/>
          <p:nvPr/>
        </p:nvSpPr>
        <p:spPr>
          <a:xfrm>
            <a:off x="7943266" y="3317420"/>
            <a:ext cx="2062193" cy="9233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Those</a:t>
            </a:r>
            <a:r>
              <a:rPr lang="en-US" b="1" dirty="0">
                <a:cs typeface="Calibri"/>
              </a:rPr>
              <a:t> Who Miss Nonemergency Medical Care</a:t>
            </a:r>
            <a:endParaRPr lang="en-US" dirty="0"/>
          </a:p>
        </p:txBody>
      </p:sp>
      <p:cxnSp>
        <p:nvCxnSpPr>
          <p:cNvPr id="23" name="Straight Arrow Connector 22">
            <a:extLst>
              <a:ext uri="{FF2B5EF4-FFF2-40B4-BE49-F238E27FC236}">
                <a16:creationId xmlns:a16="http://schemas.microsoft.com/office/drawing/2014/main" id="{27F3BB88-57FC-BB4E-8075-801212442DE4}"/>
              </a:ext>
            </a:extLst>
          </p:cNvPr>
          <p:cNvCxnSpPr/>
          <p:nvPr/>
        </p:nvCxnSpPr>
        <p:spPr>
          <a:xfrm flipV="1">
            <a:off x="6492938" y="4720571"/>
            <a:ext cx="0" cy="1558625"/>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633C7A5B-83B3-DF47-AE16-94F95280016F}"/>
              </a:ext>
            </a:extLst>
          </p:cNvPr>
          <p:cNvSpPr txBox="1"/>
          <p:nvPr/>
        </p:nvSpPr>
        <p:spPr>
          <a:xfrm>
            <a:off x="2596252" y="1922737"/>
            <a:ext cx="2743236" cy="83099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Transportation-disadvantaged persons who should be in a disease-management program or should be receiving preventative care.</a:t>
            </a:r>
          </a:p>
        </p:txBody>
      </p:sp>
      <p:sp>
        <p:nvSpPr>
          <p:cNvPr id="38" name="Explosion 1 37">
            <a:extLst>
              <a:ext uri="{FF2B5EF4-FFF2-40B4-BE49-F238E27FC236}">
                <a16:creationId xmlns:a16="http://schemas.microsoft.com/office/drawing/2014/main" id="{F7132D42-7F17-DE44-80D8-64AFD3FE56A6}"/>
              </a:ext>
            </a:extLst>
          </p:cNvPr>
          <p:cNvSpPr/>
          <p:nvPr/>
        </p:nvSpPr>
        <p:spPr>
          <a:xfrm>
            <a:off x="5521464" y="4471687"/>
            <a:ext cx="370307" cy="502455"/>
          </a:xfrm>
          <a:prstGeom prst="irregularSeal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xplosion 1 38">
            <a:extLst>
              <a:ext uri="{FF2B5EF4-FFF2-40B4-BE49-F238E27FC236}">
                <a16:creationId xmlns:a16="http://schemas.microsoft.com/office/drawing/2014/main" id="{5E8E2B81-2076-3346-8344-D641CB9E16A5}"/>
              </a:ext>
            </a:extLst>
          </p:cNvPr>
          <p:cNvSpPr/>
          <p:nvPr/>
        </p:nvSpPr>
        <p:spPr>
          <a:xfrm>
            <a:off x="5529047" y="2815326"/>
            <a:ext cx="370307" cy="502455"/>
          </a:xfrm>
          <a:prstGeom prst="irregularSeal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descr="Recorded Sound">
            <a:hlinkClick r:id="" action="ppaction://media"/>
            <a:extLst>
              <a:ext uri="{FF2B5EF4-FFF2-40B4-BE49-F238E27FC236}">
                <a16:creationId xmlns:a16="http://schemas.microsoft.com/office/drawing/2014/main" id="{09CDB836-05AE-F741-A848-483C231CAA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8943" y="872573"/>
            <a:ext cx="812800" cy="812800"/>
          </a:xfrm>
          <a:prstGeom prst="rect">
            <a:avLst/>
          </a:prstGeom>
        </p:spPr>
      </p:pic>
    </p:spTree>
    <p:extLst>
      <p:ext uri="{BB962C8B-B14F-4D97-AF65-F5344CB8AC3E}">
        <p14:creationId xmlns:p14="http://schemas.microsoft.com/office/powerpoint/2010/main" val="252769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C8E4-69B4-BE4A-876F-4BFE3AB29ECA}"/>
              </a:ext>
            </a:extLst>
          </p:cNvPr>
          <p:cNvSpPr>
            <a:spLocks noGrp="1"/>
          </p:cNvSpPr>
          <p:nvPr>
            <p:ph type="title"/>
          </p:nvPr>
        </p:nvSpPr>
        <p:spPr/>
        <p:txBody>
          <a:bodyPr>
            <a:normAutofit/>
          </a:bodyPr>
          <a:lstStyle/>
          <a:p>
            <a:r>
              <a:rPr lang="en-US" sz="4000" b="1" dirty="0"/>
              <a:t>Populations Impacted</a:t>
            </a:r>
          </a:p>
        </p:txBody>
      </p:sp>
      <p:sp>
        <p:nvSpPr>
          <p:cNvPr id="6" name="TextBox 5">
            <a:extLst>
              <a:ext uri="{FF2B5EF4-FFF2-40B4-BE49-F238E27FC236}">
                <a16:creationId xmlns:a16="http://schemas.microsoft.com/office/drawing/2014/main" id="{27904A34-70EC-48D7-9267-BB407950C148}"/>
              </a:ext>
            </a:extLst>
          </p:cNvPr>
          <p:cNvSpPr txBox="1"/>
          <p:nvPr/>
        </p:nvSpPr>
        <p:spPr>
          <a:xfrm>
            <a:off x="1002867" y="1677169"/>
            <a:ext cx="10501745" cy="5650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800" dirty="0">
                <a:ea typeface="+mn-lt"/>
                <a:cs typeface="+mn-lt"/>
              </a:rPr>
              <a:t>Vulnerable populations are disproportionately affected by transportation barriers to health care access. This includes:</a:t>
            </a:r>
          </a:p>
          <a:p>
            <a:pPr>
              <a:lnSpc>
                <a:spcPct val="90000"/>
              </a:lnSpc>
              <a:spcBef>
                <a:spcPts val="1000"/>
              </a:spcBef>
            </a:pPr>
            <a:r>
              <a:rPr lang="en-US" sz="2800" dirty="0">
                <a:ea typeface="+mn-lt"/>
                <a:cs typeface="+mn-lt"/>
              </a:rPr>
              <a:t>- racial or ethnic minorities</a:t>
            </a:r>
          </a:p>
          <a:p>
            <a:pPr>
              <a:lnSpc>
                <a:spcPct val="90000"/>
              </a:lnSpc>
              <a:spcBef>
                <a:spcPts val="1000"/>
              </a:spcBef>
            </a:pPr>
            <a:r>
              <a:rPr lang="en-US" sz="2800" dirty="0">
                <a:ea typeface="+mn-lt"/>
                <a:cs typeface="+mn-lt"/>
              </a:rPr>
              <a:t>- children</a:t>
            </a:r>
          </a:p>
          <a:p>
            <a:pPr>
              <a:lnSpc>
                <a:spcPct val="90000"/>
              </a:lnSpc>
              <a:spcBef>
                <a:spcPts val="1000"/>
              </a:spcBef>
            </a:pPr>
            <a:r>
              <a:rPr lang="en-US" sz="2800" dirty="0">
                <a:cs typeface="Calibri"/>
              </a:rPr>
              <a:t>- the elderly</a:t>
            </a:r>
          </a:p>
          <a:p>
            <a:pPr>
              <a:lnSpc>
                <a:spcPct val="90000"/>
              </a:lnSpc>
              <a:spcBef>
                <a:spcPts val="1000"/>
              </a:spcBef>
            </a:pPr>
            <a:r>
              <a:rPr lang="en-US" sz="2800" dirty="0">
                <a:cs typeface="Calibri"/>
              </a:rPr>
              <a:t>- the economically disadvantaged</a:t>
            </a:r>
          </a:p>
          <a:p>
            <a:pPr>
              <a:lnSpc>
                <a:spcPct val="90000"/>
              </a:lnSpc>
              <a:spcBef>
                <a:spcPts val="1000"/>
              </a:spcBef>
            </a:pPr>
            <a:r>
              <a:rPr lang="en-US" sz="2800" dirty="0">
                <a:cs typeface="Calibri"/>
              </a:rPr>
              <a:t>- the socioeconomically disadvantaged</a:t>
            </a:r>
          </a:p>
          <a:p>
            <a:pPr>
              <a:lnSpc>
                <a:spcPct val="90000"/>
              </a:lnSpc>
              <a:spcBef>
                <a:spcPts val="1000"/>
              </a:spcBef>
            </a:pPr>
            <a:r>
              <a:rPr lang="en-US" sz="2800" dirty="0">
                <a:cs typeface="Calibri"/>
              </a:rPr>
              <a:t>- the under/uninsured</a:t>
            </a:r>
          </a:p>
          <a:p>
            <a:pPr>
              <a:lnSpc>
                <a:spcPct val="90000"/>
              </a:lnSpc>
              <a:spcBef>
                <a:spcPts val="1000"/>
              </a:spcBef>
            </a:pPr>
            <a:r>
              <a:rPr lang="en-US" sz="2800" dirty="0">
                <a:cs typeface="Calibri"/>
              </a:rPr>
              <a:t>- those with certain and/or chronic medical conditions</a:t>
            </a:r>
          </a:p>
          <a:p>
            <a:pPr>
              <a:lnSpc>
                <a:spcPct val="90000"/>
              </a:lnSpc>
              <a:spcBef>
                <a:spcPts val="1000"/>
              </a:spcBef>
            </a:pPr>
            <a:endParaRPr lang="en-US" sz="2800" dirty="0">
              <a:cs typeface="Calibri"/>
            </a:endParaRPr>
          </a:p>
          <a:p>
            <a:pPr>
              <a:lnSpc>
                <a:spcPct val="90000"/>
              </a:lnSpc>
              <a:spcBef>
                <a:spcPts val="1000"/>
              </a:spcBef>
            </a:pPr>
            <a:endParaRPr lang="en-US" dirty="0">
              <a:cs typeface="Calibri"/>
            </a:endParaRPr>
          </a:p>
          <a:p>
            <a:endParaRPr lang="en-US" dirty="0">
              <a:cs typeface="Calibri"/>
            </a:endParaRPr>
          </a:p>
        </p:txBody>
      </p:sp>
      <p:pic>
        <p:nvPicPr>
          <p:cNvPr id="3"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107242"/>
            <a:ext cx="609600" cy="609600"/>
          </a:xfrm>
          <a:prstGeom prst="rect">
            <a:avLst/>
          </a:prstGeom>
        </p:spPr>
      </p:pic>
    </p:spTree>
    <p:extLst>
      <p:ext uri="{BB962C8B-B14F-4D97-AF65-F5344CB8AC3E}">
        <p14:creationId xmlns:p14="http://schemas.microsoft.com/office/powerpoint/2010/main" val="2802168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C5CC-824C-0B46-9906-FFF40415364A}"/>
              </a:ext>
            </a:extLst>
          </p:cNvPr>
          <p:cNvSpPr>
            <a:spLocks noGrp="1"/>
          </p:cNvSpPr>
          <p:nvPr>
            <p:ph type="title"/>
          </p:nvPr>
        </p:nvSpPr>
        <p:spPr/>
        <p:txBody>
          <a:bodyPr>
            <a:normAutofit/>
          </a:bodyPr>
          <a:lstStyle/>
          <a:p>
            <a:r>
              <a:rPr lang="en-US" sz="4000" b="1" dirty="0"/>
              <a:t>Population Health Statistics</a:t>
            </a:r>
          </a:p>
        </p:txBody>
      </p:sp>
      <p:sp>
        <p:nvSpPr>
          <p:cNvPr id="3" name="Content Placeholder 2">
            <a:extLst>
              <a:ext uri="{FF2B5EF4-FFF2-40B4-BE49-F238E27FC236}">
                <a16:creationId xmlns:a16="http://schemas.microsoft.com/office/drawing/2014/main" id="{E98A7D90-7691-994E-B0E6-E140C04099C8}"/>
              </a:ext>
            </a:extLst>
          </p:cNvPr>
          <p:cNvSpPr>
            <a:spLocks noGrp="1"/>
          </p:cNvSpPr>
          <p:nvPr>
            <p:ph idx="1"/>
          </p:nvPr>
        </p:nvSpPr>
        <p:spPr>
          <a:xfrm>
            <a:off x="2592924" y="1744579"/>
            <a:ext cx="8911688" cy="4166643"/>
          </a:xfrm>
        </p:spPr>
        <p:txBody>
          <a:bodyPr vert="horz" lIns="91440" tIns="45720" rIns="91440" bIns="45720" rtlCol="0" anchor="t">
            <a:normAutofit fontScale="92500" lnSpcReduction="10000"/>
          </a:bodyPr>
          <a:lstStyle/>
          <a:p>
            <a:r>
              <a:rPr lang="en-US" dirty="0"/>
              <a:t>Has a relatively low income </a:t>
            </a:r>
          </a:p>
          <a:p>
            <a:pPr lvl="1"/>
            <a:r>
              <a:rPr lang="en-US" dirty="0"/>
              <a:t>(54.6% have household incomes below $20,000 per year, whereas this proportion is only 17.7% for the remainder of the U.S. population);</a:t>
            </a:r>
          </a:p>
          <a:p>
            <a:r>
              <a:rPr lang="en-US" dirty="0"/>
              <a:t>Is disproportionately female </a:t>
            </a:r>
          </a:p>
          <a:p>
            <a:pPr lvl="1"/>
            <a:r>
              <a:rPr lang="en-US" dirty="0"/>
              <a:t>(62.8% female versus 51.9% female for the overall population);</a:t>
            </a:r>
          </a:p>
          <a:p>
            <a:r>
              <a:rPr lang="en-US" dirty="0"/>
              <a:t>Is roughly 1/2 as likely as the remainder of the U.S. population to possess a 4-year college degree;</a:t>
            </a:r>
          </a:p>
          <a:p>
            <a:r>
              <a:rPr lang="en-US" dirty="0"/>
              <a:t>Is older </a:t>
            </a:r>
          </a:p>
          <a:p>
            <a:pPr lvl="1"/>
            <a:r>
              <a:rPr lang="en-US" dirty="0"/>
              <a:t>(16.3% are age 70 years or older, whereas 11.5% of the remainder of the U.S. population are age 70 years or older);</a:t>
            </a:r>
          </a:p>
          <a:p>
            <a:r>
              <a:rPr lang="en-US" dirty="0"/>
              <a:t>Is distributed across urban and rural America much the same at the U.S. population as a whole, except that the children in the target population are somewhat concentrated in urban areas.</a:t>
            </a:r>
            <a:r>
              <a:rPr lang="en-US" baseline="30000" dirty="0"/>
              <a:t>4</a:t>
            </a:r>
          </a:p>
          <a:p>
            <a:endParaRPr lang="en-US" dirty="0"/>
          </a:p>
        </p:txBody>
      </p:sp>
      <p:pic>
        <p:nvPicPr>
          <p:cNvPr id="5" name="Slide 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858250" y="933450"/>
            <a:ext cx="304800" cy="304800"/>
          </a:xfrm>
          <a:prstGeom prst="rect">
            <a:avLst/>
          </a:prstGeom>
        </p:spPr>
      </p:pic>
    </p:spTree>
    <p:extLst>
      <p:ext uri="{BB962C8B-B14F-4D97-AF65-F5344CB8AC3E}">
        <p14:creationId xmlns:p14="http://schemas.microsoft.com/office/powerpoint/2010/main" val="311905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091C9634-6B63-3D42-A5ED-BEA9DFD6CFCA}"/>
              </a:ext>
            </a:extLst>
          </p:cNvPr>
          <p:cNvSpPr>
            <a:spLocks noGrp="1"/>
          </p:cNvSpPr>
          <p:nvPr>
            <p:ph type="title"/>
          </p:nvPr>
        </p:nvSpPr>
        <p:spPr>
          <a:xfrm>
            <a:off x="7763256" y="1122363"/>
            <a:ext cx="3834384" cy="2902882"/>
          </a:xfrm>
        </p:spPr>
        <p:txBody>
          <a:bodyPr vert="horz" lIns="91440" tIns="45720" rIns="91440" bIns="45720" rtlCol="0" anchor="b">
            <a:normAutofit/>
          </a:bodyPr>
          <a:lstStyle/>
          <a:p>
            <a:r>
              <a:rPr lang="en-US" sz="4800"/>
              <a:t>Prevalence in Target Population</a:t>
            </a:r>
            <a:r>
              <a:rPr lang="en-US" sz="4800" baseline="30000"/>
              <a:t>4</a:t>
            </a:r>
          </a:p>
        </p:txBody>
      </p:sp>
      <p:pic>
        <p:nvPicPr>
          <p:cNvPr id="5" name="Content Placeholder 4" descr="A screenshot of a cell phone&#10;&#10;Description automatically generated">
            <a:extLst>
              <a:ext uri="{FF2B5EF4-FFF2-40B4-BE49-F238E27FC236}">
                <a16:creationId xmlns:a16="http://schemas.microsoft.com/office/drawing/2014/main" id="{301E6C7A-F227-9D4D-98BE-6746A7919C2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359" b="-2"/>
          <a:stretch/>
        </p:blipFill>
        <p:spPr>
          <a:xfrm>
            <a:off x="509517" y="576072"/>
            <a:ext cx="6692560" cy="5522976"/>
          </a:xfrm>
          <a:prstGeom prst="rect">
            <a:avLst/>
          </a:prstGeom>
        </p:spPr>
      </p:pic>
    </p:spTree>
    <p:extLst>
      <p:ext uri="{BB962C8B-B14F-4D97-AF65-F5344CB8AC3E}">
        <p14:creationId xmlns:p14="http://schemas.microsoft.com/office/powerpoint/2010/main" val="8548591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BD9D0BC-F0C9-2849-82D9-BC391F4CE346}"/>
              </a:ext>
            </a:extLst>
          </p:cNvPr>
          <p:cNvSpPr>
            <a:spLocks noGrp="1"/>
          </p:cNvSpPr>
          <p:nvPr>
            <p:ph type="title"/>
          </p:nvPr>
        </p:nvSpPr>
        <p:spPr>
          <a:xfrm>
            <a:off x="8153399" y="365125"/>
            <a:ext cx="3627121" cy="5530319"/>
          </a:xfrm>
        </p:spPr>
        <p:txBody>
          <a:bodyPr vert="horz" lIns="91440" tIns="45720" rIns="91440" bIns="45720" rtlCol="0" anchor="ctr">
            <a:normAutofit/>
          </a:bodyPr>
          <a:lstStyle/>
          <a:p>
            <a:r>
              <a:rPr lang="en-US" dirty="0"/>
              <a:t> 51.9% reported ED use in past year due to lack of transportation</a:t>
            </a:r>
            <a:r>
              <a:rPr lang="en-US" baseline="30000" dirty="0"/>
              <a:t>2</a:t>
            </a:r>
          </a:p>
        </p:txBody>
      </p:sp>
      <p:pic>
        <p:nvPicPr>
          <p:cNvPr id="5" name="Content Placeholder 4" descr="A picture containing screenshot&#10;&#10;Description automatically generated">
            <a:extLst>
              <a:ext uri="{FF2B5EF4-FFF2-40B4-BE49-F238E27FC236}">
                <a16:creationId xmlns:a16="http://schemas.microsoft.com/office/drawing/2014/main" id="{A661FFF2-DC2F-CB49-9596-9B94AE505AE4}"/>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705" r="4534" b="-1"/>
          <a:stretch/>
        </p:blipFill>
        <p:spPr>
          <a:xfrm>
            <a:off x="20" y="10"/>
            <a:ext cx="7534636" cy="6857990"/>
          </a:xfrm>
          <a:prstGeom prst="rect">
            <a:avLst/>
          </a:prstGeom>
        </p:spPr>
      </p:pic>
      <p:pic>
        <p:nvPicPr>
          <p:cNvPr id="2" name="Recorded Sound" descr="Recorded Sound">
            <a:hlinkClick r:id="" action="ppaction://media"/>
            <a:extLst>
              <a:ext uri="{FF2B5EF4-FFF2-40B4-BE49-F238E27FC236}">
                <a16:creationId xmlns:a16="http://schemas.microsoft.com/office/drawing/2014/main" id="{2B25FA93-52E1-1442-A978-967474C41E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7720" y="365125"/>
            <a:ext cx="812800" cy="812800"/>
          </a:xfrm>
          <a:prstGeom prst="rect">
            <a:avLst/>
          </a:prstGeom>
        </p:spPr>
      </p:pic>
    </p:spTree>
    <p:extLst>
      <p:ext uri="{BB962C8B-B14F-4D97-AF65-F5344CB8AC3E}">
        <p14:creationId xmlns:p14="http://schemas.microsoft.com/office/powerpoint/2010/main" val="294911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B91B7-3527-1842-9570-BBDA66B09252}"/>
              </a:ext>
            </a:extLst>
          </p:cNvPr>
          <p:cNvSpPr>
            <a:spLocks noGrp="1"/>
          </p:cNvSpPr>
          <p:nvPr>
            <p:ph type="title"/>
          </p:nvPr>
        </p:nvSpPr>
        <p:spPr/>
        <p:txBody>
          <a:bodyPr>
            <a:normAutofit/>
          </a:bodyPr>
          <a:lstStyle/>
          <a:p>
            <a:r>
              <a:rPr lang="en-US" b="1" dirty="0"/>
              <a:t>Emergency Departments in the United States</a:t>
            </a:r>
          </a:p>
        </p:txBody>
      </p:sp>
      <p:sp>
        <p:nvSpPr>
          <p:cNvPr id="3" name="Content Placeholder 2">
            <a:extLst>
              <a:ext uri="{FF2B5EF4-FFF2-40B4-BE49-F238E27FC236}">
                <a16:creationId xmlns:a16="http://schemas.microsoft.com/office/drawing/2014/main" id="{5B60FD90-7FA3-214F-9B02-0AE642552092}"/>
              </a:ext>
            </a:extLst>
          </p:cNvPr>
          <p:cNvSpPr>
            <a:spLocks noGrp="1"/>
          </p:cNvSpPr>
          <p:nvPr>
            <p:ph idx="1"/>
          </p:nvPr>
        </p:nvSpPr>
        <p:spPr/>
        <p:txBody>
          <a:bodyPr vert="horz" lIns="91440" tIns="45720" rIns="91440" bIns="45720" rtlCol="0" anchor="t">
            <a:normAutofit/>
          </a:bodyPr>
          <a:lstStyle/>
          <a:p>
            <a:pPr marL="0" indent="0">
              <a:buNone/>
            </a:pPr>
            <a:r>
              <a:rPr lang="en-US" dirty="0"/>
              <a:t>From 1995 to 2016, the total hospitals with Emergency Departments (ED) in the United States decreased by </a:t>
            </a:r>
            <a:r>
              <a:rPr lang="en-US" b="1" dirty="0"/>
              <a:t>11.6%, </a:t>
            </a:r>
            <a:r>
              <a:rPr lang="en-US" dirty="0"/>
              <a:t>from 4,923 to 4,349 respectively. </a:t>
            </a:r>
          </a:p>
          <a:p>
            <a:pPr marL="0" indent="0">
              <a:buNone/>
            </a:pPr>
            <a:br>
              <a:rPr lang="en-US" dirty="0"/>
            </a:br>
            <a:endParaRPr lang="en-US" baseline="30000" dirty="0">
              <a:cs typeface="Calibri"/>
            </a:endParaRPr>
          </a:p>
          <a:p>
            <a:pPr marL="0" indent="0">
              <a:buNone/>
            </a:pPr>
            <a:r>
              <a:rPr lang="en-US" dirty="0"/>
              <a:t>Meanwhile, total annual visits </a:t>
            </a:r>
            <a:r>
              <a:rPr lang="en-US" b="1" dirty="0"/>
              <a:t>increased 50.6% </a:t>
            </a:r>
            <a:r>
              <a:rPr lang="en-US" dirty="0"/>
              <a:t>from 94.7 million in 1995 to 142.6 million in 2016.</a:t>
            </a:r>
            <a:br>
              <a:rPr lang="en-US" sz="2400" dirty="0"/>
            </a:br>
            <a:endParaRPr lang="en-US" sz="1600" dirty="0"/>
          </a:p>
          <a:p>
            <a:pPr marL="0" indent="0">
              <a:buNone/>
            </a:pPr>
            <a:r>
              <a:rPr lang="en-US" sz="1600" dirty="0"/>
              <a:t>(American Hospital Association, 2016)</a:t>
            </a:r>
            <a:endParaRPr lang="en-US" sz="1600" baseline="30000" dirty="0">
              <a:cs typeface="Calibri"/>
            </a:endParaRPr>
          </a:p>
          <a:p>
            <a:pPr marL="0" indent="0">
              <a:buNone/>
            </a:pPr>
            <a:endParaRPr lang="en-US" baseline="30000" dirty="0">
              <a:cs typeface="Calibri"/>
            </a:endParaRPr>
          </a:p>
          <a:p>
            <a:pPr marL="0" indent="0">
              <a:buNone/>
            </a:pPr>
            <a:endParaRPr lang="en-US" sz="3200" baseline="30000" dirty="0">
              <a:cs typeface="Calibri"/>
            </a:endParaRPr>
          </a:p>
          <a:p>
            <a:pPr marL="0" indent="0">
              <a:buNone/>
            </a:pPr>
            <a:endParaRPr lang="en-US" dirty="0">
              <a:cs typeface="Calibri"/>
            </a:endParaRPr>
          </a:p>
          <a:p>
            <a:pPr marL="0" indent="0">
              <a:buNone/>
            </a:pPr>
            <a:endParaRPr lang="en-US" sz="3200" dirty="0">
              <a:cs typeface="Calibri" panose="020F0502020204030204"/>
            </a:endParaRPr>
          </a:p>
          <a:p>
            <a:pPr marL="0" indent="0">
              <a:buNone/>
            </a:pPr>
            <a:endParaRPr lang="en-US" sz="3200" dirty="0"/>
          </a:p>
          <a:p>
            <a:pPr marL="0" indent="0">
              <a:buNone/>
            </a:pPr>
            <a:endParaRPr lang="en-US" dirty="0">
              <a:cs typeface="Calibri" panose="020F0502020204030204"/>
            </a:endParaRPr>
          </a:p>
          <a:p>
            <a:pPr marL="0" indent="0">
              <a:buNone/>
            </a:pPr>
            <a:endParaRPr lang="en-US" sz="3200" dirty="0">
              <a:cs typeface="Calibri" panose="020F0502020204030204"/>
            </a:endParaRPr>
          </a:p>
          <a:p>
            <a:pPr marL="0" indent="0">
              <a:buNone/>
            </a:pPr>
            <a:endParaRPr lang="en-US" sz="3200" baseline="30000" dirty="0">
              <a:cs typeface="Calibri"/>
            </a:endParaRPr>
          </a:p>
          <a:p>
            <a:pPr marL="0" indent="0">
              <a:buNone/>
            </a:pPr>
            <a:endParaRPr lang="en-US" dirty="0">
              <a:cs typeface="Calibri"/>
            </a:endParaRPr>
          </a:p>
          <a:p>
            <a:pPr marL="0" indent="0">
              <a:buNone/>
            </a:pPr>
            <a:endParaRPr lang="en-US" sz="3200" dirty="0">
              <a:cs typeface="Calibri" panose="020F0502020204030204"/>
            </a:endParaRPr>
          </a:p>
          <a:p>
            <a:pPr marL="0" indent="0">
              <a:buNone/>
            </a:pPr>
            <a:endParaRPr lang="en-US" sz="3200" dirty="0"/>
          </a:p>
          <a:p>
            <a:pPr marL="0" indent="0">
              <a:buNone/>
            </a:pPr>
            <a:endParaRPr lang="en-US" dirty="0">
              <a:cs typeface="Calibri" panose="020F0502020204030204"/>
            </a:endParaRPr>
          </a:p>
          <a:p>
            <a:pPr marL="0" indent="0">
              <a:buNone/>
            </a:pPr>
            <a:endParaRPr lang="en-US" sz="3200" dirty="0">
              <a:cs typeface="Calibri" panose="020F0502020204030204"/>
            </a:endParaRPr>
          </a:p>
        </p:txBody>
      </p:sp>
      <p:pic>
        <p:nvPicPr>
          <p:cNvPr id="4" name="Recorded Sound" descr="Recorded Sound">
            <a:hlinkClick r:id="" action="ppaction://media"/>
            <a:extLst>
              <a:ext uri="{FF2B5EF4-FFF2-40B4-BE49-F238E27FC236}">
                <a16:creationId xmlns:a16="http://schemas.microsoft.com/office/drawing/2014/main" id="{06A9B9EC-9761-8C49-8E4A-0CA2A1A2EC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8267" y="1027906"/>
            <a:ext cx="812800" cy="812800"/>
          </a:xfrm>
          <a:prstGeom prst="rect">
            <a:avLst/>
          </a:prstGeom>
        </p:spPr>
      </p:pic>
    </p:spTree>
    <p:extLst>
      <p:ext uri="{BB962C8B-B14F-4D97-AF65-F5344CB8AC3E}">
        <p14:creationId xmlns:p14="http://schemas.microsoft.com/office/powerpoint/2010/main" val="402006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s_Collaboration_Space_Locked xmlns="dc90a1e4-d20d-4a79-bf41-841c719bd4ca" xsi:nil="true"/>
    <AppVersion xmlns="dc90a1e4-d20d-4a79-bf41-841c719bd4ca" xsi:nil="true"/>
    <Teachers xmlns="dc90a1e4-d20d-4a79-bf41-841c719bd4ca">
      <UserInfo>
        <DisplayName/>
        <AccountId xsi:nil="true"/>
        <AccountType/>
      </UserInfo>
    </Teachers>
    <Student_Groups xmlns="dc90a1e4-d20d-4a79-bf41-841c719bd4ca">
      <UserInfo>
        <DisplayName/>
        <AccountId xsi:nil="true"/>
        <AccountType/>
      </UserInfo>
    </Student_Groups>
    <Distribution_Groups xmlns="dc90a1e4-d20d-4a79-bf41-841c719bd4ca" xsi:nil="true"/>
    <Self_Registration_Enabled xmlns="dc90a1e4-d20d-4a79-bf41-841c719bd4ca" xsi:nil="true"/>
    <LMS_Mappings xmlns="dc90a1e4-d20d-4a79-bf41-841c719bd4ca" xsi:nil="true"/>
    <Invited_Students xmlns="dc90a1e4-d20d-4a79-bf41-841c719bd4ca" xsi:nil="true"/>
    <CultureName xmlns="dc90a1e4-d20d-4a79-bf41-841c719bd4ca" xsi:nil="true"/>
    <Templates xmlns="dc90a1e4-d20d-4a79-bf41-841c719bd4ca" xsi:nil="true"/>
    <Has_Teacher_Only_SectionGroup xmlns="dc90a1e4-d20d-4a79-bf41-841c719bd4ca" xsi:nil="true"/>
    <DefaultSectionNames xmlns="dc90a1e4-d20d-4a79-bf41-841c719bd4ca" xsi:nil="true"/>
    <TeamsChannelId xmlns="dc90a1e4-d20d-4a79-bf41-841c719bd4ca" xsi:nil="true"/>
    <Invited_Teachers xmlns="dc90a1e4-d20d-4a79-bf41-841c719bd4ca" xsi:nil="true"/>
    <IsNotebookLocked xmlns="dc90a1e4-d20d-4a79-bf41-841c719bd4ca" xsi:nil="true"/>
    <Owner xmlns="dc90a1e4-d20d-4a79-bf41-841c719bd4ca">
      <UserInfo>
        <DisplayName/>
        <AccountId xsi:nil="true"/>
        <AccountType/>
      </UserInfo>
    </Owner>
    <Students xmlns="dc90a1e4-d20d-4a79-bf41-841c719bd4ca">
      <UserInfo>
        <DisplayName/>
        <AccountId xsi:nil="true"/>
        <AccountType/>
      </UserInfo>
    </Students>
    <Math_Settings xmlns="dc90a1e4-d20d-4a79-bf41-841c719bd4ca" xsi:nil="true"/>
    <NotebookType xmlns="dc90a1e4-d20d-4a79-bf41-841c719bd4ca" xsi:nil="true"/>
    <FolderType xmlns="dc90a1e4-d20d-4a79-bf41-841c719bd4c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0B188A25316549A6843070B9C7BDB4" ma:contentTypeVersion="22" ma:contentTypeDescription="Create a new document." ma:contentTypeScope="" ma:versionID="7236df18acb188408cdc1069b9b6f0da">
  <xsd:schema xmlns:xsd="http://www.w3.org/2001/XMLSchema" xmlns:xs="http://www.w3.org/2001/XMLSchema" xmlns:p="http://schemas.microsoft.com/office/2006/metadata/properties" xmlns:ns2="dc90a1e4-d20d-4a79-bf41-841c719bd4ca" targetNamespace="http://schemas.microsoft.com/office/2006/metadata/properties" ma:root="true" ma:fieldsID="6e7d3c8a1685dce56fb6398956d4d63f" ns2:_="">
    <xsd:import namespace="dc90a1e4-d20d-4a79-bf41-841c719bd4ca"/>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0a1e4-d20d-4a79-bf41-841c719bd4ca"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8A848A-0F3F-4032-A759-D4807071DC26}">
  <ds:schemaRefs>
    <ds:schemaRef ds:uri="http://schemas.microsoft.com/office/2006/metadata/properties"/>
    <ds:schemaRef ds:uri="http://schemas.microsoft.com/office/infopath/2007/PartnerControls"/>
    <ds:schemaRef ds:uri="07342c55-8c63-4c46-b66d-7ab2a3553aac"/>
  </ds:schemaRefs>
</ds:datastoreItem>
</file>

<file path=customXml/itemProps2.xml><?xml version="1.0" encoding="utf-8"?>
<ds:datastoreItem xmlns:ds="http://schemas.openxmlformats.org/officeDocument/2006/customXml" ds:itemID="{8612317D-E0F1-4731-A92C-8F7CF503561D}"/>
</file>

<file path=customXml/itemProps3.xml><?xml version="1.0" encoding="utf-8"?>
<ds:datastoreItem xmlns:ds="http://schemas.openxmlformats.org/officeDocument/2006/customXml" ds:itemID="{E41AEBA7-C1CD-4E3E-B005-B1299745C7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{C7938291-DFD4-ED42-AED2-A71CEA1CC286}tf10001069</Template>
  <TotalTime>1194</TotalTime>
  <Words>4075</Words>
  <Application>Microsoft Macintosh PowerPoint</Application>
  <PresentationFormat>Widescreen</PresentationFormat>
  <Paragraphs>333</Paragraphs>
  <Slides>25</Slides>
  <Notes>21</Notes>
  <HiddenSlides>1</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Century Gothic</vt:lpstr>
      <vt:lpstr>Wingdings</vt:lpstr>
      <vt:lpstr>Wingdings 3</vt:lpstr>
      <vt:lpstr>Wisp</vt:lpstr>
      <vt:lpstr>Transportation Inequities and Emergency Department Utilization</vt:lpstr>
      <vt:lpstr>Defining the Problem</vt:lpstr>
      <vt:lpstr>Forms of Transportation </vt:lpstr>
      <vt:lpstr>PowerPoint Presentation</vt:lpstr>
      <vt:lpstr>Populations Impacted</vt:lpstr>
      <vt:lpstr>Population Health Statistics</vt:lpstr>
      <vt:lpstr>Prevalence in Target Population4</vt:lpstr>
      <vt:lpstr> 51.9% reported ED use in past year due to lack of transportation2</vt:lpstr>
      <vt:lpstr>Emergency Departments in the United States</vt:lpstr>
      <vt:lpstr>Impact on Emergency Departments </vt:lpstr>
      <vt:lpstr>Transportation as a Barrier</vt:lpstr>
      <vt:lpstr>Ultimately, why is transportation important?</vt:lpstr>
      <vt:lpstr>Transportation as a Social Determinant of Health (SDOH)</vt:lpstr>
      <vt:lpstr>How does insurance impact transportation?</vt:lpstr>
      <vt:lpstr>Battling to Qualify</vt:lpstr>
      <vt:lpstr>Impact on Physical Health Outcomes</vt:lpstr>
      <vt:lpstr>Cost Savings of having Accessible Transportation</vt:lpstr>
      <vt:lpstr>How are transportation barriers  being addressed?</vt:lpstr>
      <vt:lpstr>Cultural Sensitivity</vt:lpstr>
      <vt:lpstr>Resources</vt:lpstr>
      <vt:lpstr>Current Best Practices on Addressing Transportation Barriers</vt:lpstr>
      <vt:lpstr>Recommendations</vt:lpstr>
      <vt:lpstr>Final Thoughts</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Inequities and Emergency Department Utilization</dc:title>
  <dc:creator>Culhane, Kathryn Suzanne</dc:creator>
  <cp:lastModifiedBy>Microsoft Office User</cp:lastModifiedBy>
  <cp:revision>46</cp:revision>
  <dcterms:created xsi:type="dcterms:W3CDTF">2020-04-10T19:22:54Z</dcterms:created>
  <dcterms:modified xsi:type="dcterms:W3CDTF">2020-04-16T14:31:34Z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0x010100860B188A25316549A6843070B9C7BDB4</vt:lpwstr>
  </property>
</Properties>
</file>