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s/slide19.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20.xml" ContentType="application/vnd.openxmlformats-officedocument.presentationml.slide+xml"/>
  <Override PartName="/ppt/slides/slide7.xml" ContentType="application/vnd.openxmlformats-officedocument.presentationml.slide+xml"/>
  <Override PartName="/ppt/slides/slide5.xml" ContentType="application/vnd.openxmlformats-officedocument.presentationml.slide+xml"/>
  <Override PartName="/ppt/slides/slide21.xml" ContentType="application/vnd.openxmlformats-officedocument.presentationml.slide+xml"/>
  <Override PartName="/ppt/slides/slide1.xml" ContentType="application/vnd.openxmlformats-officedocument.presentationml.slide+xml"/>
  <Override PartName="/ppt/slides/slide6.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4.xml" ContentType="application/vnd.openxmlformats-officedocument.presentationml.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7.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notesSlides/notesSlide11.xml" ContentType="application/vnd.openxmlformats-officedocument.presentationml.notesSlide+xml"/>
  <Override PartName="/ppt/notesSlides/notesSlide18.xml" ContentType="application/vnd.openxmlformats-officedocument.presentationml.notesSlide+xml"/>
  <Override PartName="/ppt/notesSlides/notesSlide13.xml" ContentType="application/vnd.openxmlformats-officedocument.presentationml.notes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3"/>
  </p:notesMasterIdLst>
  <p:sldIdLst>
    <p:sldId id="256" r:id="rId2"/>
    <p:sldId id="280" r:id="rId3"/>
    <p:sldId id="278" r:id="rId4"/>
    <p:sldId id="279" r:id="rId5"/>
    <p:sldId id="263" r:id="rId6"/>
    <p:sldId id="281" r:id="rId7"/>
    <p:sldId id="257" r:id="rId8"/>
    <p:sldId id="266" r:id="rId9"/>
    <p:sldId id="265" r:id="rId10"/>
    <p:sldId id="258" r:id="rId11"/>
    <p:sldId id="274" r:id="rId12"/>
    <p:sldId id="277" r:id="rId13"/>
    <p:sldId id="276" r:id="rId14"/>
    <p:sldId id="283" r:id="rId15"/>
    <p:sldId id="264" r:id="rId16"/>
    <p:sldId id="284" r:id="rId17"/>
    <p:sldId id="285" r:id="rId18"/>
    <p:sldId id="261" r:id="rId19"/>
    <p:sldId id="275" r:id="rId20"/>
    <p:sldId id="282" r:id="rId21"/>
    <p:sldId id="27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E215244F-3F2C-7641-9E35-AB85A09E5E93}">
          <p14:sldIdLst>
            <p14:sldId id="256"/>
            <p14:sldId id="280"/>
            <p14:sldId id="278"/>
            <p14:sldId id="279"/>
            <p14:sldId id="263"/>
            <p14:sldId id="281"/>
            <p14:sldId id="257"/>
            <p14:sldId id="266"/>
            <p14:sldId id="265"/>
            <p14:sldId id="258"/>
            <p14:sldId id="274"/>
            <p14:sldId id="277"/>
            <p14:sldId id="276"/>
            <p14:sldId id="283"/>
            <p14:sldId id="264"/>
            <p14:sldId id="284"/>
            <p14:sldId id="285"/>
            <p14:sldId id="261"/>
            <p14:sldId id="275"/>
            <p14:sldId id="282"/>
            <p14:sldId id="27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84"/>
    <p:restoredTop sz="70561"/>
  </p:normalViewPr>
  <p:slideViewPr>
    <p:cSldViewPr snapToGrid="0" snapToObjects="1">
      <p:cViewPr varScale="1">
        <p:scale>
          <a:sx n="63" d="100"/>
          <a:sy n="63" d="100"/>
        </p:scale>
        <p:origin x="1350" y="78"/>
      </p:cViewPr>
      <p:guideLst/>
    </p:cSldViewPr>
  </p:slideViewPr>
  <p:notesTextViewPr>
    <p:cViewPr>
      <p:scale>
        <a:sx n="95" d="100"/>
        <a:sy n="9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 Id="rId30"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A87BBF-D763-5644-B8D7-DF5C75C068FB}" type="datetimeFigureOut">
              <a:rPr lang="en-US" smtClean="0"/>
              <a:t>4/18/2020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C7E6C5-B6DB-EE41-B1AF-00576EC99205}" type="slidenum">
              <a:rPr lang="en-US" smtClean="0"/>
              <a:t>‹#›</a:t>
            </a:fld>
            <a:endParaRPr lang="en-US"/>
          </a:p>
        </p:txBody>
      </p:sp>
    </p:spTree>
    <p:extLst>
      <p:ext uri="{BB962C8B-B14F-4D97-AF65-F5344CB8AC3E}">
        <p14:creationId xmlns:p14="http://schemas.microsoft.com/office/powerpoint/2010/main" val="752606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a:t>
            </a:r>
            <a:r>
              <a:rPr lang="en-US" baseline="0" dirty="0" smtClean="0"/>
              <a:t> m</a:t>
            </a:r>
            <a:r>
              <a:rPr lang="en-US" dirty="0" smtClean="0"/>
              <a:t>y name is Allison Carte and I am a 3</a:t>
            </a:r>
            <a:r>
              <a:rPr lang="en-US" baseline="30000" dirty="0" smtClean="0"/>
              <a:t>rd</a:t>
            </a:r>
            <a:r>
              <a:rPr lang="en-US" dirty="0" smtClean="0"/>
              <a:t> year Triangle</a:t>
            </a:r>
            <a:r>
              <a:rPr lang="en-US" baseline="0" dirty="0" smtClean="0"/>
              <a:t> Distance Education MSW student. My field placement this year was in the NICU at </a:t>
            </a:r>
            <a:r>
              <a:rPr lang="en-US" baseline="0" dirty="0" err="1" smtClean="0"/>
              <a:t>WakeMed</a:t>
            </a:r>
            <a:r>
              <a:rPr lang="en-US" baseline="0" dirty="0" smtClean="0"/>
              <a:t> and I have decided to discuss the issue of assessment and treatment of postpartum depression in incarcerated pregnant mothers. </a:t>
            </a:r>
            <a:endParaRPr lang="en-US" dirty="0"/>
          </a:p>
        </p:txBody>
      </p:sp>
      <p:sp>
        <p:nvSpPr>
          <p:cNvPr id="4" name="Slide Number Placeholder 3"/>
          <p:cNvSpPr>
            <a:spLocks noGrp="1"/>
          </p:cNvSpPr>
          <p:nvPr>
            <p:ph type="sldNum" sz="quarter" idx="10"/>
          </p:nvPr>
        </p:nvSpPr>
        <p:spPr/>
        <p:txBody>
          <a:bodyPr/>
          <a:lstStyle/>
          <a:p>
            <a:fld id="{EAC7E6C5-B6DB-EE41-B1AF-00576EC99205}" type="slidenum">
              <a:rPr lang="en-US" smtClean="0"/>
              <a:t>1</a:t>
            </a:fld>
            <a:endParaRPr lang="en-US"/>
          </a:p>
        </p:txBody>
      </p:sp>
    </p:spTree>
    <p:extLst>
      <p:ext uri="{BB962C8B-B14F-4D97-AF65-F5344CB8AC3E}">
        <p14:creationId xmlns:p14="http://schemas.microsoft.com/office/powerpoint/2010/main" val="1334448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smtClean="0"/>
              <a:t>As previously stated, any woman who is pregnant or</a:t>
            </a:r>
            <a:r>
              <a:rPr lang="en-US" baseline="0" dirty="0" smtClean="0"/>
              <a:t> who has given birth can be affected by postpartum depression. But our primary focus is on women in the criminal justice system as they are among the most vulnerable in our society. Pregnancies among incarcerated women are often unplanned and high-risk and are compromised by a lack of prenatal care at the time of incarceration, poor nutrition, chronic food insecurity, domestic violence, mental illness, substance use and poor dental health. Each of these conditions alone are associated with poor prenatal outcomes, including preterm birth, low birth weight and Neonatal Abstinence Syndrome, also known as NAS. </a:t>
            </a:r>
          </a:p>
          <a:p>
            <a:pPr marL="0" indent="0">
              <a:buFontTx/>
              <a:buNone/>
            </a:pPr>
            <a:endParaRPr lang="en-US" baseline="0" dirty="0" smtClean="0"/>
          </a:p>
          <a:p>
            <a:pPr marL="0" indent="0">
              <a:buFontTx/>
              <a:buNone/>
            </a:pPr>
            <a:r>
              <a:rPr lang="en-US" baseline="0" dirty="0" smtClean="0"/>
              <a:t>Pregnant women in the criminal justice system represent a significantly disadvantaged population. Incarcerated pregnant women are younger at first pregnancy, have more children than average, have limited social support, and face unique health and social issues compared to the general prison population. The most powerful quote that I found in my research states, “failing to provide preventative and curative health care for incarcerated mothers may cost more to society than funding programs that might improve attachment and parenting behaviors, facilitate drug rehabilitation, and reduce recidivism among this population”</a:t>
            </a:r>
            <a:endParaRPr lang="en-US" dirty="0" smtClean="0"/>
          </a:p>
        </p:txBody>
      </p:sp>
      <p:sp>
        <p:nvSpPr>
          <p:cNvPr id="4" name="Slide Number Placeholder 3"/>
          <p:cNvSpPr>
            <a:spLocks noGrp="1"/>
          </p:cNvSpPr>
          <p:nvPr>
            <p:ph type="sldNum" sz="quarter" idx="10"/>
          </p:nvPr>
        </p:nvSpPr>
        <p:spPr/>
        <p:txBody>
          <a:bodyPr/>
          <a:lstStyle/>
          <a:p>
            <a:fld id="{EAC7E6C5-B6DB-EE41-B1AF-00576EC99205}" type="slidenum">
              <a:rPr lang="en-US" smtClean="0"/>
              <a:t>10</a:t>
            </a:fld>
            <a:endParaRPr lang="en-US"/>
          </a:p>
        </p:txBody>
      </p:sp>
    </p:spTree>
    <p:extLst>
      <p:ext uri="{BB962C8B-B14F-4D97-AF65-F5344CB8AC3E}">
        <p14:creationId xmlns:p14="http://schemas.microsoft.com/office/powerpoint/2010/main" val="1275853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US" baseline="0" dirty="0" smtClean="0">
                <a:latin typeface="Times New Roman" charset="0"/>
                <a:ea typeface="Times New Roman" charset="0"/>
                <a:cs typeface="Times New Roman" charset="0"/>
              </a:rPr>
              <a:t>Within the criminal justice system, many jails and prisons lack health providers who are trained in obstetrics and gynecology and too many jails are ill-equipped to safely house and adequately treat women with serious mental health disorders, therefore, many pregnant women are transferred from where they are incarcerated to a local hospital to have their babies. </a:t>
            </a:r>
            <a:r>
              <a:rPr lang="en-US" dirty="0" smtClean="0">
                <a:latin typeface="Times New Roman" charset="0"/>
                <a:ea typeface="Times New Roman" charset="0"/>
                <a:cs typeface="Times New Roman" charset="0"/>
              </a:rPr>
              <a:t>Pregnant women in prison are exposed to many stressors like social isolation, psychological stress,</a:t>
            </a:r>
            <a:r>
              <a:rPr lang="en-US" baseline="0" dirty="0" smtClean="0">
                <a:latin typeface="Times New Roman" charset="0"/>
                <a:ea typeface="Times New Roman" charset="0"/>
                <a:cs typeface="Times New Roman" charset="0"/>
              </a:rPr>
              <a:t> overcrowding and communicable diseases,</a:t>
            </a:r>
            <a:r>
              <a:rPr lang="en-US" dirty="0" smtClean="0">
                <a:latin typeface="Times New Roman" charset="0"/>
                <a:ea typeface="Times New Roman" charset="0"/>
                <a:cs typeface="Times New Roman" charset="0"/>
              </a:rPr>
              <a:t> that could harm them or their fetuses.</a:t>
            </a:r>
            <a:r>
              <a:rPr lang="en-US" baseline="0" dirty="0" smtClean="0">
                <a:latin typeface="Times New Roman" charset="0"/>
                <a:ea typeface="Times New Roman" charset="0"/>
                <a:cs typeface="Times New Roman" charset="0"/>
              </a:rPr>
              <a:t> </a:t>
            </a:r>
            <a:r>
              <a:rPr lang="en-US" dirty="0" smtClean="0">
                <a:latin typeface="Times New Roman" charset="0"/>
                <a:ea typeface="Times New Roman" charset="0"/>
                <a:cs typeface="Times New Roman" charset="0"/>
              </a:rPr>
              <a:t>There are also many mental</a:t>
            </a:r>
            <a:r>
              <a:rPr lang="en-US" baseline="0" dirty="0" smtClean="0">
                <a:latin typeface="Times New Roman" charset="0"/>
                <a:ea typeface="Times New Roman" charset="0"/>
                <a:cs typeface="Times New Roman" charset="0"/>
              </a:rPr>
              <a:t> and behavioral health risks that lie within this population. Postpartum incarcerated women are at higher risk of postpartum depression and psychosis due to their high prevalence of underlying mental health disorders and the emotional trauma surrounding being separated from their newborns. However, screenings for postpartum physical and psychiatric complications are not routinely performed for women who recently delivered, even if they are admitted with a previous history. The focus of care is typically on baby planning and ensuring the baby has a safe place to go once the mother is set to be discharged back to the DOC. Many incarcerated patients will require in-hospital care outside of prison facilities. Budgetary concerns, privatization of jail healthcare, and the dehumanizing treatment that pervades correctional facilities render them incapable for ever providing the full spectrum of minimal treatment that people with mental illnesses need.</a:t>
            </a:r>
          </a:p>
          <a:p>
            <a:pPr marL="0" marR="0" indent="0" algn="l" defTabSz="914400" rtl="0" eaLnBrk="1" fontAlgn="auto" latinLnBrk="0" hangingPunct="1">
              <a:lnSpc>
                <a:spcPct val="100000"/>
              </a:lnSpc>
              <a:spcBef>
                <a:spcPts val="0"/>
              </a:spcBef>
              <a:spcAft>
                <a:spcPts val="0"/>
              </a:spcAft>
              <a:buClrTx/>
              <a:buSzTx/>
              <a:buFont typeface="+mj-lt"/>
              <a:buNone/>
              <a:tabLst/>
              <a:defRPr/>
            </a:pPr>
            <a:endParaRPr lang="en-US" baseline="0" dirty="0" smtClean="0">
              <a:latin typeface="Times New Roman" charset="0"/>
              <a:ea typeface="Times New Roman" charset="0"/>
              <a:cs typeface="Times New Roman" charset="0"/>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smtClean="0">
              <a:latin typeface="Times New Roman" charset="0"/>
              <a:ea typeface="Times New Roman" charset="0"/>
              <a:cs typeface="Times New Roman" charset="0"/>
            </a:endParaRPr>
          </a:p>
          <a:p>
            <a:pPr marL="228600" indent="-228600" rtl="0">
              <a:buFont typeface="+mj-lt"/>
              <a:buAutoNum type="arabicPeriod"/>
            </a:pPr>
            <a:endParaRPr lang="en-US" sz="1200" b="0" i="0" u="none" strike="noStrike" kern="1200" baseline="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AC7E6C5-B6DB-EE41-B1AF-00576EC99205}" type="slidenum">
              <a:rPr lang="en-US" smtClean="0"/>
              <a:t>11</a:t>
            </a:fld>
            <a:endParaRPr lang="en-US"/>
          </a:p>
        </p:txBody>
      </p:sp>
    </p:spTree>
    <p:extLst>
      <p:ext uri="{BB962C8B-B14F-4D97-AF65-F5344CB8AC3E}">
        <p14:creationId xmlns:p14="http://schemas.microsoft.com/office/powerpoint/2010/main" val="1955276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baseline="0" dirty="0" smtClean="0"/>
              <a:t>Incarcerated pregnant women have high levels of psychological distress, but often don’t receive counseling and support services. </a:t>
            </a:r>
            <a:r>
              <a:rPr lang="en-US" dirty="0" smtClean="0"/>
              <a:t>This population has special health care needs that are minimally</a:t>
            </a:r>
            <a:r>
              <a:rPr lang="en-US" baseline="0" dirty="0" smtClean="0"/>
              <a:t> met by prison systems. One issue involving this population is shackling during the labor process and is a consequence of society not meeting the needs of these women. The use of restraints on pregnant incarcerated women and adolescents may not only compromise health care but is demeaning and rarely necessary. </a:t>
            </a:r>
          </a:p>
          <a:p>
            <a:pPr marL="0" indent="0">
              <a:buFont typeface="+mj-lt"/>
              <a:buNone/>
            </a:pPr>
            <a:endParaRPr lang="en-US" baseline="0" dirty="0" smtClean="0"/>
          </a:p>
          <a:p>
            <a:pPr marL="0" marR="0" indent="0" algn="l" defTabSz="914400" rtl="0" eaLnBrk="1" fontAlgn="auto" latinLnBrk="0" hangingPunct="1">
              <a:lnSpc>
                <a:spcPct val="100000"/>
              </a:lnSpc>
              <a:spcBef>
                <a:spcPts val="0"/>
              </a:spcBef>
              <a:spcAft>
                <a:spcPts val="0"/>
              </a:spcAft>
              <a:buClrTx/>
              <a:buSzTx/>
              <a:buFont typeface="+mj-lt"/>
              <a:buNone/>
              <a:tabLst/>
              <a:defRPr/>
            </a:pPr>
            <a:r>
              <a:rPr lang="en-US" baseline="0" dirty="0" smtClean="0"/>
              <a:t>Truthfully, incarcerated pregnant women are receiving little to no care for postpartum depression. Screenings for postpartum depression complications are often not routinely performed for women who deliver while in custody, for women who enter custody or have recently given birth. Emotional support surrounding pregnancy while incarcerated is most important, however, this support alone is often not enough to help this population. Sometimes, emotional support for anxiety, depression, or mental health history is provided in place of postpartum depression screenings, instead of alongside treatment and education. This can often be the extent to which healthcare providers have the ability to provide care within this population, but it can lead to serious consequences and significant gaps in care and treatment for incarcerated women.</a:t>
            </a:r>
          </a:p>
          <a:p>
            <a:pPr marL="0" marR="0" indent="0" algn="l" defTabSz="914400" rtl="0" eaLnBrk="1" fontAlgn="auto" latinLnBrk="0" hangingPunct="1">
              <a:lnSpc>
                <a:spcPct val="100000"/>
              </a:lnSpc>
              <a:spcBef>
                <a:spcPts val="0"/>
              </a:spcBef>
              <a:spcAft>
                <a:spcPts val="0"/>
              </a:spcAft>
              <a:buClrTx/>
              <a:buSzTx/>
              <a:buFont typeface="+mj-lt"/>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 typeface="+mj-lt"/>
              <a:buNone/>
              <a:tabLst/>
              <a:defRPr/>
            </a:pPr>
            <a:r>
              <a:rPr lang="en-US" baseline="0" dirty="0" smtClean="0"/>
              <a:t>The mother-infant attachment is crucial for the infant’s psychological development and the mother’s mental health and this is especially important in the postpartum period. However, most women who give birth while in custody are forced to separate from their infants within 1 to 2 days of giving birth. This separation can put a significant strain on mother-infant attachment putting an already high risk population at an even greater risk of postpartum depression. </a:t>
            </a:r>
            <a:endParaRPr lang="en-US" dirty="0" smtClean="0"/>
          </a:p>
        </p:txBody>
      </p:sp>
      <p:sp>
        <p:nvSpPr>
          <p:cNvPr id="4" name="Slide Number Placeholder 3"/>
          <p:cNvSpPr>
            <a:spLocks noGrp="1"/>
          </p:cNvSpPr>
          <p:nvPr>
            <p:ph type="sldNum" sz="quarter" idx="10"/>
          </p:nvPr>
        </p:nvSpPr>
        <p:spPr/>
        <p:txBody>
          <a:bodyPr/>
          <a:lstStyle/>
          <a:p>
            <a:fld id="{EAC7E6C5-B6DB-EE41-B1AF-00576EC99205}" type="slidenum">
              <a:rPr lang="en-US" smtClean="0"/>
              <a:t>12</a:t>
            </a:fld>
            <a:endParaRPr lang="en-US"/>
          </a:p>
        </p:txBody>
      </p:sp>
    </p:spTree>
    <p:extLst>
      <p:ext uri="{BB962C8B-B14F-4D97-AF65-F5344CB8AC3E}">
        <p14:creationId xmlns:p14="http://schemas.microsoft.com/office/powerpoint/2010/main" val="508882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There are many challenges to</a:t>
            </a:r>
            <a:r>
              <a:rPr lang="en-US" baseline="0" dirty="0" smtClean="0"/>
              <a:t> follow-up care for this population. In North Carolina, if a woman is screened for postpartum depression and mood disorders there are 2 issues that follow: the first is that most commonly prescribed medications are not available within the prison pharmacy. This means that even if it is necessary for a patients treatment and recovery, they are not able to have their prescriptions filled once they return to the facility. Second, the OB who provides care in prison, is not allowed to write prescriptions for psychiatric medications. Even if a woman is diagnosed with postpartum depression while in the healthcare system and a treatment plan is developed, if medication is required, the patient might not be able to have their prescriptions filled until they are released. Any services women receive outside of labor and delivery would need to be done within central prison and if the facility they are in does not offer services for postpartum depression, treatment is delayed even further. </a:t>
            </a:r>
          </a:p>
          <a:p>
            <a:pPr marL="0" indent="0">
              <a:buNone/>
            </a:pPr>
            <a:endParaRPr lang="en-US" baseline="0" dirty="0" smtClean="0"/>
          </a:p>
          <a:p>
            <a:pPr marL="0" indent="0">
              <a:buNone/>
            </a:pPr>
            <a:r>
              <a:rPr lang="en-US" baseline="0" dirty="0" smtClean="0"/>
              <a:t>Any resources that are provided while the patient is in the hospital, including mental health referrals and information on postpartum depression, are not allowed to be brought back to the DOC and can not be implemented by the patient until they are released, whenever that may be. Mood disorder treatment is often not available within jail and prison systems and there is a lack of transparency around what is required or available. Even when terms of care are established, standard practice of care is not always followed within this system. This is due in part to prisons being less knowledgeable or having reduced access to resources that are accommodating. </a:t>
            </a:r>
          </a:p>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EAC7E6C5-B6DB-EE41-B1AF-00576EC99205}" type="slidenum">
              <a:rPr lang="en-US" smtClean="0"/>
              <a:t>13</a:t>
            </a:fld>
            <a:endParaRPr lang="en-US"/>
          </a:p>
        </p:txBody>
      </p:sp>
    </p:spTree>
    <p:extLst>
      <p:ext uri="{BB962C8B-B14F-4D97-AF65-F5344CB8AC3E}">
        <p14:creationId xmlns:p14="http://schemas.microsoft.com/office/powerpoint/2010/main" val="2139326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600" b="0" i="0" u="none" strike="noStrike" kern="1200" dirty="0" smtClean="0">
                <a:solidFill>
                  <a:schemeClr val="tx1"/>
                </a:solidFill>
                <a:effectLst/>
                <a:latin typeface="+mn-lt"/>
                <a:ea typeface="+mn-ea"/>
                <a:cs typeface="+mn-cs"/>
              </a:rPr>
              <a:t>There</a:t>
            </a:r>
            <a:r>
              <a:rPr lang="en-US" sz="1600" b="0" i="0" u="none" strike="noStrike" kern="1200" baseline="0" dirty="0" smtClean="0">
                <a:solidFill>
                  <a:schemeClr val="tx1"/>
                </a:solidFill>
                <a:effectLst/>
                <a:latin typeface="+mn-lt"/>
                <a:ea typeface="+mn-ea"/>
                <a:cs typeface="+mn-cs"/>
              </a:rPr>
              <a:t> are 4 programs that I found which have been implemented in some states and have proven to be successful: </a:t>
            </a:r>
          </a:p>
          <a:p>
            <a:pPr marL="0" indent="0">
              <a:buFontTx/>
              <a:buNone/>
            </a:pPr>
            <a:endParaRPr lang="en-US" sz="1600" b="0" i="0" u="none" strike="noStrike" kern="1200" baseline="0" dirty="0" smtClean="0">
              <a:solidFill>
                <a:schemeClr val="tx1"/>
              </a:solidFill>
              <a:effectLst/>
              <a:latin typeface="+mn-lt"/>
              <a:ea typeface="+mn-ea"/>
              <a:cs typeface="+mn-cs"/>
            </a:endParaRPr>
          </a:p>
          <a:p>
            <a:pPr marL="0" indent="0">
              <a:buFontTx/>
              <a:buNone/>
            </a:pPr>
            <a:r>
              <a:rPr lang="en-US" sz="1600" b="0" i="0" u="none" strike="noStrike" kern="1200" baseline="0" dirty="0" smtClean="0">
                <a:solidFill>
                  <a:schemeClr val="tx1"/>
                </a:solidFill>
                <a:effectLst/>
                <a:latin typeface="+mn-lt"/>
                <a:ea typeface="+mn-ea"/>
                <a:cs typeface="+mn-cs"/>
              </a:rPr>
              <a:t>First, is The Mothers and Infants Nurturing Together Program, also known as MINT. This program was established by the volunteers of America in 1994 in Fort Worth, Texas. It provides prenatal and postnatal classes that address childbirth, parenting, and coping skills and offer counseling and treatment programs. It is an alternative, residential inmate program for minimum security women who are pregnant at the time of sentencing. Eligible women enter the MINT program during their last 3 months of pregnancy, after giving birth, the mother is allowed 3 months with her child to formulate a bond and then, is returned to an institution to complete her sentence/ </a:t>
            </a:r>
          </a:p>
          <a:p>
            <a:pPr marL="0" indent="0">
              <a:buFontTx/>
              <a:buNone/>
            </a:pPr>
            <a:endParaRPr lang="en-US" sz="1600" b="0" i="0" u="none" strike="noStrike" kern="1200" baseline="0" dirty="0" smtClean="0">
              <a:solidFill>
                <a:schemeClr val="tx1"/>
              </a:solidFill>
              <a:effectLst/>
              <a:latin typeface="+mn-lt"/>
              <a:ea typeface="+mn-ea"/>
              <a:cs typeface="+mn-cs"/>
            </a:endParaRPr>
          </a:p>
          <a:p>
            <a:pPr marL="0" indent="0">
              <a:buFontTx/>
              <a:buNone/>
            </a:pPr>
            <a:r>
              <a:rPr lang="en-US" sz="1600" b="0" i="0" u="none" strike="noStrike" kern="1200" baseline="0" dirty="0" smtClean="0">
                <a:solidFill>
                  <a:schemeClr val="tx1"/>
                </a:solidFill>
                <a:effectLst/>
                <a:latin typeface="+mn-lt"/>
                <a:ea typeface="+mn-ea"/>
                <a:cs typeface="+mn-cs"/>
              </a:rPr>
              <a:t>Second, is the Residential Parenting Program. This program was implemented in Washington State and provides an opportunity to keep incarcerated mothers and their babies together in a safe and secure environment. It offers mothers the opportunity to bond with their infants and gain the necessary parenting and childhood development skills through education and external support systems for a successful transition back into the community. </a:t>
            </a:r>
          </a:p>
          <a:p>
            <a:pPr marL="0" indent="0">
              <a:buFontTx/>
              <a:buNone/>
            </a:pPr>
            <a:endParaRPr lang="en-US" sz="1600" b="0" i="0" u="none" strike="noStrike" kern="1200" baseline="0" dirty="0" smtClean="0">
              <a:solidFill>
                <a:schemeClr val="tx1"/>
              </a:solidFill>
              <a:effectLst/>
              <a:latin typeface="+mn-lt"/>
              <a:ea typeface="+mn-ea"/>
              <a:cs typeface="+mn-cs"/>
            </a:endParaRPr>
          </a:p>
          <a:p>
            <a:pPr marL="0" indent="0">
              <a:buFontTx/>
              <a:buNone/>
            </a:pPr>
            <a:r>
              <a:rPr lang="en-US" sz="1600" b="0" i="0" u="none" strike="noStrike" kern="1200" baseline="0" dirty="0" smtClean="0">
                <a:solidFill>
                  <a:schemeClr val="tx1"/>
                </a:solidFill>
                <a:effectLst/>
                <a:latin typeface="+mn-lt"/>
                <a:ea typeface="+mn-ea"/>
                <a:cs typeface="+mn-cs"/>
              </a:rPr>
              <a:t>Third, is The Women and Infants at Risk Program, or WIAR. This program was implemented in Detroit, Michigan and provides a comprehensive residential program for pregnant, drug-dependent women in the Michigan State adult corrections system. With the onset of labor, WIAR program staff take the mother to a birthing room at a local hospital where she is joined by her nurse-midwife and her selected labor coach. After discharge from the hospital, mother and baby are housed in WIAR’s special bonding room, where they remain for the first month. The program was actually developed by social work students who conducted focus groups and determined that the primary needs of pregnant, incarcerated women were intensive prenatal care including social support and health education and comprehensive substance-abuse treatment. </a:t>
            </a:r>
          </a:p>
          <a:p>
            <a:pPr marL="0" indent="0">
              <a:buFontTx/>
              <a:buNone/>
            </a:pPr>
            <a:endParaRPr lang="en-US" sz="1600" b="0" i="0" u="none" strike="noStrike" kern="1200" baseline="0" dirty="0" smtClean="0">
              <a:solidFill>
                <a:schemeClr val="tx1"/>
              </a:solidFill>
              <a:effectLst/>
              <a:latin typeface="+mn-lt"/>
              <a:ea typeface="+mn-ea"/>
              <a:cs typeface="+mn-cs"/>
            </a:endParaRPr>
          </a:p>
          <a:p>
            <a:pPr marL="0" indent="0">
              <a:buFontTx/>
              <a:buNone/>
            </a:pPr>
            <a:r>
              <a:rPr lang="en-US" sz="1600" b="0" i="0" u="none" strike="noStrike" kern="1200" baseline="0" dirty="0" smtClean="0">
                <a:solidFill>
                  <a:schemeClr val="tx1"/>
                </a:solidFill>
                <a:effectLst/>
                <a:latin typeface="+mn-lt"/>
                <a:ea typeface="+mn-ea"/>
                <a:cs typeface="+mn-cs"/>
              </a:rPr>
              <a:t>Finally, is the Minnesota Prison Doula Project, formerly known as Isis Rising. This is a prison-based pregnancy and parenting support program at the Minnesota Correctional Facility-Shakopee. It includes a 12 week support group and doula support for pregnant women. The support group is facilitated weekly for 12 hours and aims to increase a woman’s knowledge about reproductive health and the physiology of pregnancy and birth, increase their tangible parenting skills and life skills, and increase their support from peers and professional staff</a:t>
            </a:r>
            <a:r>
              <a:rPr lang="en-US" sz="1200" b="0" i="0" u="none" strike="noStrike" kern="1200" baseline="0" dirty="0" smtClean="0">
                <a:solidFill>
                  <a:schemeClr val="tx1"/>
                </a:solidFill>
                <a:effectLst/>
                <a:latin typeface="+mn-lt"/>
                <a:ea typeface="+mn-ea"/>
                <a:cs typeface="+mn-cs"/>
              </a:rPr>
              <a:t>. </a:t>
            </a:r>
            <a:endParaRPr lang="en-US" sz="1200" b="0" i="0" u="none" strike="no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C7E6C5-B6DB-EE41-B1AF-00576EC99205}" type="slidenum">
              <a:rPr lang="en-US" smtClean="0"/>
              <a:t>14</a:t>
            </a:fld>
            <a:endParaRPr lang="en-US"/>
          </a:p>
        </p:txBody>
      </p:sp>
    </p:spTree>
    <p:extLst>
      <p:ext uri="{BB962C8B-B14F-4D97-AF65-F5344CB8AC3E}">
        <p14:creationId xmlns:p14="http://schemas.microsoft.com/office/powerpoint/2010/main" val="288988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can</a:t>
            </a:r>
            <a:r>
              <a:rPr lang="en-US" baseline="0" dirty="0" smtClean="0"/>
              <a:t> be done? </a:t>
            </a:r>
          </a:p>
          <a:p>
            <a:endParaRPr lang="en-US" baseline="0" dirty="0" smtClean="0"/>
          </a:p>
          <a:p>
            <a:r>
              <a:rPr lang="en-US" baseline="0" dirty="0" smtClean="0"/>
              <a:t>For hospital providers, The Association of Women’s Health, Obstetric and Neonatal Nurses recommends that all healthcare institutions caring for obstetric, neonatal and pediatric patients utilize screening for perinatal mood and anxiety disorders upon admission. Adult preventative care visits should also be scheduled. The special health care needs of this population should be taken into consideration which includes advocating on behalf of the patient regarding shackling during labor and post delivery and provide the woman with as much contact with their infant as possible, to help foster a stronger bond between mother and child. </a:t>
            </a:r>
          </a:p>
        </p:txBody>
      </p:sp>
      <p:sp>
        <p:nvSpPr>
          <p:cNvPr id="4" name="Slide Number Placeholder 3"/>
          <p:cNvSpPr>
            <a:spLocks noGrp="1"/>
          </p:cNvSpPr>
          <p:nvPr>
            <p:ph type="sldNum" sz="quarter" idx="10"/>
          </p:nvPr>
        </p:nvSpPr>
        <p:spPr/>
        <p:txBody>
          <a:bodyPr/>
          <a:lstStyle/>
          <a:p>
            <a:fld id="{EAC7E6C5-B6DB-EE41-B1AF-00576EC99205}" type="slidenum">
              <a:rPr lang="en-US" smtClean="0"/>
              <a:t>15</a:t>
            </a:fld>
            <a:endParaRPr lang="en-US"/>
          </a:p>
        </p:txBody>
      </p:sp>
    </p:spTree>
    <p:extLst>
      <p:ext uri="{BB962C8B-B14F-4D97-AF65-F5344CB8AC3E}">
        <p14:creationId xmlns:p14="http://schemas.microsoft.com/office/powerpoint/2010/main" val="639083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There is not much that can be done regarding a woman’s mental health or development of postpartum depression once they leave the care of the hospital. However, preventative measures can be taken within the incarceration system to help support pregnant women before, during and after the birthing process. For prison administrators, the implementation of prison nurseries could make a huge difference in the mother-infant attachment. They allow for incarcerated mothers to return to the facility with their babies where they are provided additional education and support in a safe and structured environment. Prison nursery’s have shown to improve women’s feelings of attachment to their children and reduce recidivism. One study found that 86% of women in a prison nursery program, remained in the community 3 years after release.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Nurse-midwifery care for pregnant inmates in state prison systems is crucial to the well-being of the mother during and after labor and delivery. Better communication between DPS, hospitals and providers ensures that everyone is following the same guidelines and regulations to avoid unnecessary confusion. This increase in communication can improve and standardize the care that incarcerated pregnant women receive. Preventative programming and primary health-care services should be offered and the practice of shackling women during labor and delivery should be banned in order to help promote health deliveries and postpartum recovery. The use of restraints on pregnant incarcerated women and adolescents may not only compromise health care but is demeaning and rarely necessary. There is an increased need for educational efforts for health care providers, but also correctional officers about the issues specific to incarcerated pregnant and postpartum women. Overall policy change within the incarceration system surrounding the treatment of pregnant women is needed in order to ensure that we are still treating incarcerated mothers with common human decency. </a:t>
            </a:r>
          </a:p>
        </p:txBody>
      </p:sp>
      <p:sp>
        <p:nvSpPr>
          <p:cNvPr id="4" name="Slide Number Placeholder 3"/>
          <p:cNvSpPr>
            <a:spLocks noGrp="1"/>
          </p:cNvSpPr>
          <p:nvPr>
            <p:ph type="sldNum" sz="quarter" idx="10"/>
          </p:nvPr>
        </p:nvSpPr>
        <p:spPr/>
        <p:txBody>
          <a:bodyPr/>
          <a:lstStyle/>
          <a:p>
            <a:fld id="{EAC7E6C5-B6DB-EE41-B1AF-00576EC99205}" type="slidenum">
              <a:rPr lang="en-US" smtClean="0"/>
              <a:t>16</a:t>
            </a:fld>
            <a:endParaRPr lang="en-US"/>
          </a:p>
        </p:txBody>
      </p:sp>
    </p:spTree>
    <p:extLst>
      <p:ext uri="{BB962C8B-B14F-4D97-AF65-F5344CB8AC3E}">
        <p14:creationId xmlns:p14="http://schemas.microsoft.com/office/powerpoint/2010/main" val="1071275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medical and behavioral health providers in prison, </a:t>
            </a:r>
            <a:r>
              <a:rPr lang="en-US" baseline="0" dirty="0" smtClean="0"/>
              <a:t>it is recommended that all correctional facilities consider offering </a:t>
            </a:r>
            <a:r>
              <a:rPr lang="en-US" dirty="0" smtClean="0"/>
              <a:t>pregnancy tests</a:t>
            </a:r>
            <a:r>
              <a:rPr lang="en-US" baseline="0" dirty="0" smtClean="0"/>
              <a:t> for women of childbearing age within 28 hours of admission to provide earlier identification and better preventative care. The implementation of Lamaze certified childbirth educators (LCCE) and prison doulas is important to affirm and empower women of this population during labor and delivery.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These individuals have the opportunity to replicate model programs that provide these women and their children with support, information and empowering affirmation that improve parenting outcomes and decrease recidivism. Lamaze certified childbirth educators are trained in breastfeeding support, birth and postpartum doula support, and parenting education.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They involve woman-to-woman care in birth and delivery and have the potential to improve health outcomes and reduce costs for an exceptionally vulnerable group of mothers and babies. Providing childbirth and parenting education to pregnant, incarcerated women and their partners and encouraging new moms to express breast milk, if possible, is important to help these women feel more connected with their newborns while they are apart.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American Academy of Family Physicians recommend that in instances of separation women should be assisted in their efforts to maintain lactation. Even if the facility cannot store the milk, simply allowing the women to express the milk to maintain milk supply may have potential maternal mental health benefits, in addition to the health benefits for the child. </a:t>
            </a:r>
            <a:endParaRPr lang="en-US" dirty="0" smtClean="0"/>
          </a:p>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EAC7E6C5-B6DB-EE41-B1AF-00576EC99205}" type="slidenum">
              <a:rPr lang="en-US" smtClean="0"/>
              <a:t>17</a:t>
            </a:fld>
            <a:endParaRPr lang="en-US"/>
          </a:p>
        </p:txBody>
      </p:sp>
    </p:spTree>
    <p:extLst>
      <p:ext uri="{BB962C8B-B14F-4D97-AF65-F5344CB8AC3E}">
        <p14:creationId xmlns:p14="http://schemas.microsoft.com/office/powerpoint/2010/main" val="1306171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Tx/>
              <a:buChar char="-"/>
            </a:pPr>
            <a:endParaRPr lang="en-US" baseline="0" dirty="0" smtClean="0"/>
          </a:p>
          <a:p>
            <a:pPr marL="457200" lvl="1" indent="0">
              <a:buFontTx/>
              <a:buNone/>
            </a:pPr>
            <a:r>
              <a:rPr lang="en-US" baseline="0" dirty="0" smtClean="0"/>
              <a:t>As for social workers who work with this population in a healthcare setting, continuing to provide support to pregnant and incarcerated women before, during and after giving birth is important. We can do this by advocating for access to quality mental health care and treatment and advocating for better prenatal care for incarcerated women. We can assess for current needs such as financial needs, transportation, food access and mental and behavioral health care, despite the inability for women within this population to use any resources given right away. And we can continue to advocate for the patient, by assessing and screening for maternal mental health disorders, such as postpartum depression while in our care, even if follow-up care can not be provided until they are released. </a:t>
            </a:r>
          </a:p>
        </p:txBody>
      </p:sp>
      <p:sp>
        <p:nvSpPr>
          <p:cNvPr id="4" name="Slide Number Placeholder 3"/>
          <p:cNvSpPr>
            <a:spLocks noGrp="1"/>
          </p:cNvSpPr>
          <p:nvPr>
            <p:ph type="sldNum" sz="quarter" idx="10"/>
          </p:nvPr>
        </p:nvSpPr>
        <p:spPr/>
        <p:txBody>
          <a:bodyPr/>
          <a:lstStyle/>
          <a:p>
            <a:fld id="{EAC7E6C5-B6DB-EE41-B1AF-00576EC99205}" type="slidenum">
              <a:rPr lang="en-US" smtClean="0"/>
              <a:t>18</a:t>
            </a:fld>
            <a:endParaRPr lang="en-US"/>
          </a:p>
        </p:txBody>
      </p:sp>
    </p:spTree>
    <p:extLst>
      <p:ext uri="{BB962C8B-B14F-4D97-AF65-F5344CB8AC3E}">
        <p14:creationId xmlns:p14="http://schemas.microsoft.com/office/powerpoint/2010/main" val="383218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u="none" strike="noStrike" kern="1200" dirty="0" smtClean="0">
                <a:solidFill>
                  <a:schemeClr val="tx1"/>
                </a:solidFill>
                <a:effectLst/>
                <a:latin typeface="+mn-lt"/>
                <a:ea typeface="+mn-ea"/>
                <a:cs typeface="+mn-cs"/>
              </a:rPr>
              <a:t>I</a:t>
            </a:r>
            <a:r>
              <a:rPr lang="en-US" sz="1600" b="0" i="0" u="none" strike="noStrike" kern="1200" baseline="0" dirty="0" smtClean="0">
                <a:solidFill>
                  <a:schemeClr val="tx1"/>
                </a:solidFill>
                <a:effectLst/>
                <a:latin typeface="+mn-lt"/>
                <a:ea typeface="+mn-ea"/>
                <a:cs typeface="+mn-cs"/>
              </a:rPr>
              <a:t> wanted to start off by defining the terms “baby blues” and postpartum depression. It’s important to understand their differences as these terms can often falsely be used interchangeably and can be confused with one another. </a:t>
            </a:r>
          </a:p>
          <a:p>
            <a:endParaRPr lang="en-US" sz="1600" b="0" i="0" u="none" strike="noStrike" kern="1200" baseline="0" dirty="0" smtClean="0">
              <a:solidFill>
                <a:schemeClr val="tx1"/>
              </a:solidFill>
              <a:effectLst/>
              <a:latin typeface="+mn-lt"/>
              <a:ea typeface="+mn-ea"/>
              <a:cs typeface="+mn-cs"/>
            </a:endParaRPr>
          </a:p>
          <a:p>
            <a:r>
              <a:rPr lang="en-US" sz="1600" b="0" i="0" u="none" strike="noStrike" kern="1200" baseline="0" dirty="0" smtClean="0">
                <a:solidFill>
                  <a:schemeClr val="tx1"/>
                </a:solidFill>
                <a:effectLst/>
                <a:latin typeface="+mn-lt"/>
                <a:ea typeface="+mn-ea"/>
                <a:cs typeface="+mn-cs"/>
              </a:rPr>
              <a:t>Roughly 75% of new mothers are affected by ”baby blues”. Symptoms involved with “baby blues” are feelings of irritability, sadness, nervousness, anxiety, poor appetite, poor sleep, brief crying spells, reduced concentration and poor emotional reactivity. Postpartum blues or “baby blues” appear within 1 to 2 days with symptoms subsiding within 1 to 3 weeks after delivery. Approximately 50 to 85% of women will experience “baby blues” but it needs to be distinguished from postpartum depression which has and increased severity and duration of symptoms. </a:t>
            </a:r>
            <a:endParaRPr lang="en-US" dirty="0"/>
          </a:p>
        </p:txBody>
      </p:sp>
      <p:sp>
        <p:nvSpPr>
          <p:cNvPr id="4" name="Slide Number Placeholder 3"/>
          <p:cNvSpPr>
            <a:spLocks noGrp="1"/>
          </p:cNvSpPr>
          <p:nvPr>
            <p:ph type="sldNum" sz="quarter" idx="10"/>
          </p:nvPr>
        </p:nvSpPr>
        <p:spPr/>
        <p:txBody>
          <a:bodyPr/>
          <a:lstStyle/>
          <a:p>
            <a:fld id="{EAC7E6C5-B6DB-EE41-B1AF-00576EC99205}" type="slidenum">
              <a:rPr lang="en-US" smtClean="0"/>
              <a:t>2</a:t>
            </a:fld>
            <a:endParaRPr lang="en-US"/>
          </a:p>
        </p:txBody>
      </p:sp>
    </p:spTree>
    <p:extLst>
      <p:ext uri="{BB962C8B-B14F-4D97-AF65-F5344CB8AC3E}">
        <p14:creationId xmlns:p14="http://schemas.microsoft.com/office/powerpoint/2010/main" val="243621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Times New Roman" charset="0"/>
                <a:ea typeface="Times New Roman" charset="0"/>
                <a:cs typeface="Times New Roman" charset="0"/>
              </a:rPr>
              <a:t>Postpartum depression occurs in up to 10% of births. Symptoms include depressed mood or severe mood swings, excessive crying, difficulty bonding with your baby, withdrawing from family and friends, loss of appetite or eating more than usual, sleep impairment, overwhelming fatigue or loss of energy, reduced interest in once pleasurable activities, intense irritability and anger, feelings of hopelessness, physical pain and muscle aches, fear that you</a:t>
            </a:r>
            <a:r>
              <a:rPr lang="ur-PK" sz="1200" baseline="0" dirty="0" smtClean="0">
                <a:latin typeface="Times New Roman" charset="0"/>
                <a:ea typeface="Times New Roman" charset="0"/>
                <a:cs typeface="Times New Roman" charset="0"/>
              </a:rPr>
              <a:t>’</a:t>
            </a:r>
            <a:r>
              <a:rPr lang="en-US" sz="1200" baseline="0" dirty="0" smtClean="0">
                <a:latin typeface="Times New Roman" charset="0"/>
                <a:ea typeface="Times New Roman" charset="0"/>
                <a:cs typeface="Times New Roman" charset="0"/>
              </a:rPr>
              <a:t>re not a good mother, feelings of worthlessness, shame, guilt, or inadequacy, difficulty maintaining relationships, diminished ability to think clearly, concentrate or make decisions, restlessness, severe anxiety, panic attacks, thoughts of harming yourself or your baby and recurrent thoughts of death and suicide.   </a:t>
            </a:r>
            <a:endParaRPr lang="en-US" sz="1200" dirty="0" smtClean="0">
              <a:latin typeface="Times New Roman" charset="0"/>
              <a:ea typeface="Times New Roman" charset="0"/>
              <a:cs typeface="Times New Roman" charset="0"/>
            </a:endParaRPr>
          </a:p>
          <a:p>
            <a:endParaRPr lang="en-US" dirty="0" smtClean="0"/>
          </a:p>
          <a:p>
            <a:r>
              <a:rPr lang="en-US" dirty="0" smtClean="0"/>
              <a:t>It</a:t>
            </a:r>
            <a:r>
              <a:rPr lang="en-US" baseline="0" dirty="0" smtClean="0"/>
              <a:t> is believed that 50% of women who develop postpartum depression, began experiencing symptoms during pregnancy. Postpartum depression symptoms can appear within the 1</a:t>
            </a:r>
            <a:r>
              <a:rPr lang="en-US" baseline="30000" dirty="0" smtClean="0"/>
              <a:t>st</a:t>
            </a:r>
            <a:r>
              <a:rPr lang="en-US" baseline="0" dirty="0" smtClean="0"/>
              <a:t> few weeks after giving birth and new mot</a:t>
            </a:r>
            <a:r>
              <a:rPr lang="en-US" sz="1200" baseline="0" dirty="0" smtClean="0">
                <a:latin typeface="Times New Roman" charset="0"/>
                <a:ea typeface="Times New Roman" charset="0"/>
                <a:cs typeface="Times New Roman" charset="0"/>
              </a:rPr>
              <a:t>hers are most vulnerable within the 4</a:t>
            </a:r>
            <a:r>
              <a:rPr lang="en-US" sz="1200" baseline="30000" dirty="0" smtClean="0">
                <a:latin typeface="Times New Roman" charset="0"/>
                <a:ea typeface="Times New Roman" charset="0"/>
                <a:cs typeface="Times New Roman" charset="0"/>
              </a:rPr>
              <a:t>th</a:t>
            </a:r>
            <a:r>
              <a:rPr lang="en-US" sz="1200" baseline="0" dirty="0" smtClean="0">
                <a:latin typeface="Times New Roman" charset="0"/>
                <a:ea typeface="Times New Roman" charset="0"/>
                <a:cs typeface="Times New Roman" charset="0"/>
              </a:rPr>
              <a:t> week after childbirth. Symptoms can appear anytime within 2 to 3 months after birth and can even appear as late as 1 year after delivery. Postpartum depression is a serious illness and if symptoms are left untreated, they can have a significant and lasting impact on the mother, the infant and the family.  </a:t>
            </a:r>
            <a:endParaRPr lang="en-US" sz="1200" dirty="0" smtClean="0">
              <a:latin typeface="Times New Roman" charset="0"/>
              <a:ea typeface="Times New Roman" charset="0"/>
              <a:cs typeface="Times New Roman" charset="0"/>
            </a:endParaRPr>
          </a:p>
          <a:p>
            <a:pPr marL="228600" marR="0" lvl="0" indent="-228600" algn="l" defTabSz="914400" rtl="0" eaLnBrk="1" fontAlgn="auto" latinLnBrk="0" hangingPunct="1">
              <a:lnSpc>
                <a:spcPct val="100000"/>
              </a:lnSpc>
              <a:spcBef>
                <a:spcPts val="0"/>
              </a:spcBef>
              <a:spcAft>
                <a:spcPts val="0"/>
              </a:spcAft>
              <a:buClrTx/>
              <a:buSzTx/>
              <a:buFont typeface="+mj-lt"/>
              <a:buNone/>
              <a:tabLst/>
              <a:defRPr/>
            </a:pPr>
            <a:endParaRPr lang="en-US" sz="1200" dirty="0">
              <a:latin typeface="Times New Roman" charset="0"/>
              <a:ea typeface="Times New Roman" charset="0"/>
              <a:cs typeface="Times New Roman" charset="0"/>
            </a:endParaRPr>
          </a:p>
        </p:txBody>
      </p:sp>
      <p:sp>
        <p:nvSpPr>
          <p:cNvPr id="4" name="Slide Number Placeholder 3"/>
          <p:cNvSpPr>
            <a:spLocks noGrp="1"/>
          </p:cNvSpPr>
          <p:nvPr>
            <p:ph type="sldNum" sz="quarter" idx="10"/>
          </p:nvPr>
        </p:nvSpPr>
        <p:spPr/>
        <p:txBody>
          <a:bodyPr/>
          <a:lstStyle/>
          <a:p>
            <a:fld id="{EAC7E6C5-B6DB-EE41-B1AF-00576EC99205}" type="slidenum">
              <a:rPr lang="en-US" smtClean="0"/>
              <a:t>3</a:t>
            </a:fld>
            <a:endParaRPr lang="en-US"/>
          </a:p>
        </p:txBody>
      </p:sp>
    </p:spTree>
    <p:extLst>
      <p:ext uri="{BB962C8B-B14F-4D97-AF65-F5344CB8AC3E}">
        <p14:creationId xmlns:p14="http://schemas.microsoft.com/office/powerpoint/2010/main" val="711809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last term that I think is important to define, is Maternal Mental Health. Roughly 1 in 5 women will suffer from a maternal mental health disorder like postpartum depression. But this can also include postpartum obsessive compulsive disorder, postpartum anxiety, and postpartum post traumatic stress disorder. According to the World Health Organization, 10% of pregnant women and 13% of women who have just given birth experience a mental health disorder, primarily depression. Maternal mental health conditions are wide-ranging, treatable and all conditions should receive attention.  </a:t>
            </a:r>
            <a:endParaRPr lang="en-US" dirty="0"/>
          </a:p>
        </p:txBody>
      </p:sp>
      <p:sp>
        <p:nvSpPr>
          <p:cNvPr id="4" name="Slide Number Placeholder 3"/>
          <p:cNvSpPr>
            <a:spLocks noGrp="1"/>
          </p:cNvSpPr>
          <p:nvPr>
            <p:ph type="sldNum" sz="quarter" idx="10"/>
          </p:nvPr>
        </p:nvSpPr>
        <p:spPr/>
        <p:txBody>
          <a:bodyPr/>
          <a:lstStyle/>
          <a:p>
            <a:fld id="{EAC7E6C5-B6DB-EE41-B1AF-00576EC99205}" type="slidenum">
              <a:rPr lang="en-US" smtClean="0"/>
              <a:t>4</a:t>
            </a:fld>
            <a:endParaRPr lang="en-US"/>
          </a:p>
        </p:txBody>
      </p:sp>
    </p:spTree>
    <p:extLst>
      <p:ext uri="{BB962C8B-B14F-4D97-AF65-F5344CB8AC3E}">
        <p14:creationId xmlns:p14="http://schemas.microsoft.com/office/powerpoint/2010/main" val="1624757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latin typeface="Times New Roman" charset="0"/>
                <a:ea typeface="Times New Roman" charset="0"/>
                <a:cs typeface="Times New Roman" charset="0"/>
              </a:rPr>
              <a:t>Postpartum depression can occur in any woman who is</a:t>
            </a:r>
            <a:r>
              <a:rPr lang="en-US" baseline="0" dirty="0" smtClean="0">
                <a:latin typeface="Times New Roman" charset="0"/>
                <a:ea typeface="Times New Roman" charset="0"/>
                <a:cs typeface="Times New Roman" charset="0"/>
              </a:rPr>
              <a:t> pregnant or has given birth, however, there are some women who have a greater likelihood of developing it. The number one thing that determines whether a woman will develop postpartum depression is if this woman has a personal or family history of depression, anxiety, or mood disorders. These women are 30 to 35% more likely to develop postpartum depression in the future. And if a woman has a previous history of experiencing postpartum depression during pregnancy or after birth, she is 10 to 50% more likely to experience it again.</a:t>
            </a:r>
          </a:p>
          <a:p>
            <a:pPr marL="0" indent="0">
              <a:buNone/>
            </a:pPr>
            <a:endParaRPr lang="en-US" baseline="0" dirty="0" smtClean="0">
              <a:latin typeface="Times New Roman" charset="0"/>
              <a:ea typeface="Times New Roman" charset="0"/>
              <a:cs typeface="Times New Roman" charset="0"/>
            </a:endParaRPr>
          </a:p>
          <a:p>
            <a:pPr marL="0" indent="0">
              <a:buNone/>
            </a:pPr>
            <a:r>
              <a:rPr lang="en-US" baseline="0" dirty="0" smtClean="0">
                <a:latin typeface="Times New Roman" charset="0"/>
                <a:ea typeface="Times New Roman" charset="0"/>
                <a:cs typeface="Times New Roman" charset="0"/>
              </a:rPr>
              <a:t>Other risk factors for postpartum depression include lack of access to prenatal care and treatment, stressful life events, financial, employment and environmental stressors, infertility or complicated childbirth, difficulty breastfeeding, loss of a loved one, burden of caring for a newborn, social isolation and if the woman is an adolescent or an older mother.</a:t>
            </a:r>
          </a:p>
          <a:p>
            <a:pPr marL="228600" indent="-228600">
              <a:buAutoNum type="arabicPeriod"/>
            </a:pPr>
            <a:endParaRPr lang="en-US" dirty="0">
              <a:latin typeface="Times New Roman" charset="0"/>
              <a:ea typeface="Times New Roman" charset="0"/>
              <a:cs typeface="Times New Roman" charset="0"/>
            </a:endParaRPr>
          </a:p>
        </p:txBody>
      </p:sp>
      <p:sp>
        <p:nvSpPr>
          <p:cNvPr id="4" name="Slide Number Placeholder 3"/>
          <p:cNvSpPr>
            <a:spLocks noGrp="1"/>
          </p:cNvSpPr>
          <p:nvPr>
            <p:ph type="sldNum" sz="quarter" idx="10"/>
          </p:nvPr>
        </p:nvSpPr>
        <p:spPr/>
        <p:txBody>
          <a:bodyPr/>
          <a:lstStyle/>
          <a:p>
            <a:fld id="{EAC7E6C5-B6DB-EE41-B1AF-00576EC99205}" type="slidenum">
              <a:rPr lang="en-US" smtClean="0"/>
              <a:t>5</a:t>
            </a:fld>
            <a:endParaRPr lang="en-US"/>
          </a:p>
        </p:txBody>
      </p:sp>
    </p:spTree>
    <p:extLst>
      <p:ext uri="{BB962C8B-B14F-4D97-AF65-F5344CB8AC3E}">
        <p14:creationId xmlns:p14="http://schemas.microsoft.com/office/powerpoint/2010/main" val="130682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imes New Roman" charset="0"/>
                <a:ea typeface="Times New Roman" charset="0"/>
                <a:cs typeface="Times New Roman" charset="0"/>
              </a:rPr>
              <a:t>There are approximately 4 million live births occurring each year in the U.S.  Which would equal to roughly 600,000</a:t>
            </a:r>
            <a:r>
              <a:rPr lang="en-US" baseline="0" dirty="0" smtClean="0">
                <a:latin typeface="Times New Roman" charset="0"/>
                <a:ea typeface="Times New Roman" charset="0"/>
                <a:cs typeface="Times New Roman" charset="0"/>
              </a:rPr>
              <a:t> postpartum depression diagnoses. These numbers do not include women who have experienced a miscarriage or a stillbirth. When these women are accounted for, the number of postpartum cases increases to around 900,000.</a:t>
            </a:r>
          </a:p>
          <a:p>
            <a:endParaRPr lang="en-US" dirty="0" smtClean="0">
              <a:latin typeface="Times New Roman" charset="0"/>
              <a:ea typeface="Times New Roman" charset="0"/>
              <a:cs typeface="Times New Roman" charset="0"/>
            </a:endParaRPr>
          </a:p>
          <a:p>
            <a:r>
              <a:rPr lang="en-US" dirty="0" smtClean="0">
                <a:latin typeface="Times New Roman" charset="0"/>
                <a:ea typeface="Times New Roman" charset="0"/>
                <a:cs typeface="Times New Roman" charset="0"/>
              </a:rPr>
              <a:t>If all countries are accounted for,</a:t>
            </a:r>
            <a:r>
              <a:rPr lang="en-US" baseline="0" dirty="0" smtClean="0">
                <a:latin typeface="Times New Roman" charset="0"/>
                <a:ea typeface="Times New Roman" charset="0"/>
                <a:cs typeface="Times New Roman" charset="0"/>
              </a:rPr>
              <a:t> postpartum depression affects tens, if not, hundreds of millions of woman annually. However, postpartum depression is much more common than statistics reveal. Medical experts even believe that the rate of postpartum depression could be at least 2x higher than actually diagnoses or reported. </a:t>
            </a:r>
          </a:p>
          <a:p>
            <a:endParaRPr lang="en-US" baseline="0" dirty="0" smtClean="0">
              <a:latin typeface="Times New Roman" charset="0"/>
              <a:ea typeface="Times New Roman" charset="0"/>
              <a:cs typeface="Times New Roman" charset="0"/>
            </a:endParaRPr>
          </a:p>
          <a:p>
            <a:r>
              <a:rPr lang="en-US" baseline="0" dirty="0" smtClean="0">
                <a:latin typeface="Times New Roman" charset="0"/>
                <a:ea typeface="Times New Roman" charset="0"/>
                <a:cs typeface="Times New Roman" charset="0"/>
              </a:rPr>
              <a:t>By race and ethnicity, American Indian women experience postpartum depression at a rate of 16.6%. Among black women the rate of postpartum depression is 13.4%, white women 11.7%, Hispanic and native American and Hawaiian women at 11.5 and 11.4%, with the lowest rates of postpartum depression among Asian women. However, these statistics might not fully represent the rate in which postpartum depression is experienced. </a:t>
            </a:r>
          </a:p>
          <a:p>
            <a:endParaRPr lang="en-US" baseline="0" dirty="0" smtClean="0">
              <a:latin typeface="Times New Roman" charset="0"/>
              <a:ea typeface="Times New Roman" charset="0"/>
              <a:cs typeface="Times New Roman" charset="0"/>
            </a:endParaRPr>
          </a:p>
          <a:p>
            <a:r>
              <a:rPr lang="en-US" baseline="0" dirty="0" smtClean="0">
                <a:latin typeface="Times New Roman" charset="0"/>
                <a:ea typeface="Times New Roman" charset="0"/>
                <a:cs typeface="Times New Roman" charset="0"/>
              </a:rPr>
              <a:t>Postpartum depression can affect women of all backgrounds including those who are experiencing poverty and who have poor access to education and health care. One study found that women of lower socioeconomic status were 11x more likely to develop postpartum depression symptoms than women of higher socioeconomic status. </a:t>
            </a:r>
          </a:p>
          <a:p>
            <a:endParaRPr lang="en-US" baseline="0" dirty="0" smtClean="0">
              <a:latin typeface="Times New Roman" charset="0"/>
              <a:ea typeface="Times New Roman" charset="0"/>
              <a:cs typeface="Times New Roman" charset="0"/>
            </a:endParaRPr>
          </a:p>
          <a:p>
            <a:r>
              <a:rPr lang="en-US" baseline="0" dirty="0" smtClean="0">
                <a:latin typeface="Times New Roman" charset="0"/>
                <a:ea typeface="Times New Roman" charset="0"/>
                <a:cs typeface="Times New Roman" charset="0"/>
              </a:rPr>
              <a:t>19% of women in the U.S. experience postpartum depression within 3 months of delivery, approximately 1 in 7 women in the U.S. experience post partum depression in the year after giving birth and roughly 7% of women will experience at least 1 major depressive episode. </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EAC7E6C5-B6DB-EE41-B1AF-00576EC99205}" type="slidenum">
              <a:rPr lang="en-US" smtClean="0"/>
              <a:t>6</a:t>
            </a:fld>
            <a:endParaRPr lang="en-US"/>
          </a:p>
        </p:txBody>
      </p:sp>
    </p:spTree>
    <p:extLst>
      <p:ext uri="{BB962C8B-B14F-4D97-AF65-F5344CB8AC3E}">
        <p14:creationId xmlns:p14="http://schemas.microsoft.com/office/powerpoint/2010/main" val="267908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lumMod val="65000"/>
                    <a:lumOff val="35000"/>
                  </a:schemeClr>
                </a:solidFill>
                <a:latin typeface="Times New Roman" charset="0"/>
                <a:ea typeface="Times New Roman" charset="0"/>
                <a:cs typeface="Times New Roman" charset="0"/>
              </a:rPr>
              <a:t>Dallaire, D.H., Forestell, C.A., &amp; Shlafer, R. (2015); Hayes, C., Kuhlik, L., &amp; Puckett-Williams, K. (2019)</a:t>
            </a:r>
            <a:endParaRPr lang="en-US" sz="1200" b="1" dirty="0" smtClean="0"/>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sz="12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t>Between 1980 and 2010, the number of incarcerated women increased by 646%</a:t>
            </a:r>
            <a:r>
              <a:rPr lang="en-US" sz="1200" b="0" baseline="0" dirty="0" smtClean="0"/>
              <a:t>, going from 15,000 women to 113,000. At the end of 2015, an estimated 210,595 women were in state or federal prison or jail in the U.S. Nearly 3 quarters of these women were incarcerated between the ages of 18 and 44 and nearly 2 thirds of them were mothers and primary caregivers to minor children. However, data on pregnancy among incarcerated women is outdated and when available, often limited to prevalence estimates.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baseline="0" dirty="0" smtClean="0"/>
              <a:t>Nationally, 6 to 10% of incarcerated women are pregnant, with the highest rates in local jails. As the illustration shows, the highest rates of women who were incarcerated in 2017 were in local jails totaling 5,060 with state prisons closely following at 3,950 women. Many women experience economic and social problems leading them to incarceration, as well as, higher-risk pregnancies.  </a:t>
            </a:r>
            <a:r>
              <a:rPr lang="en-US" sz="1200" b="1" baseline="0" dirty="0" smtClean="0"/>
              <a:t>As long as the mass incarceration of women endures, incarcerated pregnancies will continue to rise and because of this, it is imperative that correctional systems set policies to ensure the health and well-being of the woman while in custody.</a:t>
            </a:r>
            <a:endParaRPr lang="en-US" sz="1200" b="0" baseline="0" dirty="0" smtClean="0"/>
          </a:p>
        </p:txBody>
      </p:sp>
      <p:sp>
        <p:nvSpPr>
          <p:cNvPr id="4" name="Slide Number Placeholder 3"/>
          <p:cNvSpPr>
            <a:spLocks noGrp="1"/>
          </p:cNvSpPr>
          <p:nvPr>
            <p:ph type="sldNum" sz="quarter" idx="10"/>
          </p:nvPr>
        </p:nvSpPr>
        <p:spPr/>
        <p:txBody>
          <a:bodyPr/>
          <a:lstStyle/>
          <a:p>
            <a:fld id="{EAC7E6C5-B6DB-EE41-B1AF-00576EC99205}" type="slidenum">
              <a:rPr lang="en-US" smtClean="0"/>
              <a:t>7</a:t>
            </a:fld>
            <a:endParaRPr lang="en-US"/>
          </a:p>
        </p:txBody>
      </p:sp>
    </p:spTree>
    <p:extLst>
      <p:ext uri="{BB962C8B-B14F-4D97-AF65-F5344CB8AC3E}">
        <p14:creationId xmlns:p14="http://schemas.microsoft.com/office/powerpoint/2010/main" val="234482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figure shows the substantial increase in incarcerated women</a:t>
            </a:r>
            <a:r>
              <a:rPr lang="en-US" baseline="0" dirty="0" smtClean="0"/>
              <a:t> as of 2018. With over 2,879,00 women jailed in the U.S. each year, approximately 80% of those women are mothers. </a:t>
            </a:r>
            <a:endParaRPr lang="en-US" dirty="0"/>
          </a:p>
        </p:txBody>
      </p:sp>
      <p:sp>
        <p:nvSpPr>
          <p:cNvPr id="4" name="Slide Number Placeholder 3"/>
          <p:cNvSpPr>
            <a:spLocks noGrp="1"/>
          </p:cNvSpPr>
          <p:nvPr>
            <p:ph type="sldNum" sz="quarter" idx="10"/>
          </p:nvPr>
        </p:nvSpPr>
        <p:spPr/>
        <p:txBody>
          <a:bodyPr/>
          <a:lstStyle/>
          <a:p>
            <a:fld id="{EAC7E6C5-B6DB-EE41-B1AF-00576EC99205}" type="slidenum">
              <a:rPr lang="en-US" smtClean="0"/>
              <a:t>8</a:t>
            </a:fld>
            <a:endParaRPr lang="en-US"/>
          </a:p>
        </p:txBody>
      </p:sp>
    </p:spTree>
    <p:extLst>
      <p:ext uri="{BB962C8B-B14F-4D97-AF65-F5344CB8AC3E}">
        <p14:creationId xmlns:p14="http://schemas.microsoft.com/office/powerpoint/2010/main" val="174868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quote on the left reiterates the importance</a:t>
            </a:r>
            <a:r>
              <a:rPr lang="en-US" baseline="0" dirty="0" smtClean="0"/>
              <a:t> of expanded mental and behavioral health treatment in care for women who are incarcerated. It states that “a focus on trauma care, rehabilitation, comprehensive pre-release planning, and effective post-release case management may positively influence health outcomes and ultimately lead to decreased female prison populations and lower rates of recidivism” </a:t>
            </a:r>
            <a:endParaRPr lang="en-US" dirty="0" smtClean="0"/>
          </a:p>
          <a:p>
            <a:endParaRPr lang="en-US" dirty="0" smtClean="0"/>
          </a:p>
          <a:p>
            <a:r>
              <a:rPr lang="en-US" dirty="0" smtClean="0"/>
              <a:t>The illustration on the right, shows results from a survey that was completed in</a:t>
            </a:r>
            <a:r>
              <a:rPr lang="en-US" baseline="0" dirty="0" smtClean="0"/>
              <a:t> 2016-2017 by Johns Hopkins Medicine. This survey sampled prisons that house 57% of imprisoned women in the U.S. and found that 1,396 women were pregnant at intake. However, the main takeaway from this survey is that there are no mandatory standards of care for pregnant women in U.S. prisons. </a:t>
            </a:r>
            <a:endParaRPr lang="en-US" dirty="0"/>
          </a:p>
        </p:txBody>
      </p:sp>
      <p:sp>
        <p:nvSpPr>
          <p:cNvPr id="4" name="Slide Number Placeholder 3"/>
          <p:cNvSpPr>
            <a:spLocks noGrp="1"/>
          </p:cNvSpPr>
          <p:nvPr>
            <p:ph type="sldNum" sz="quarter" idx="10"/>
          </p:nvPr>
        </p:nvSpPr>
        <p:spPr/>
        <p:txBody>
          <a:bodyPr/>
          <a:lstStyle/>
          <a:p>
            <a:fld id="{EAC7E6C5-B6DB-EE41-B1AF-00576EC99205}" type="slidenum">
              <a:rPr lang="en-US" smtClean="0"/>
              <a:t>9</a:t>
            </a:fld>
            <a:endParaRPr lang="en-US"/>
          </a:p>
        </p:txBody>
      </p:sp>
    </p:spTree>
    <p:extLst>
      <p:ext uri="{BB962C8B-B14F-4D97-AF65-F5344CB8AC3E}">
        <p14:creationId xmlns:p14="http://schemas.microsoft.com/office/powerpoint/2010/main" val="1424540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B930006F-A632-8940-9152-AF79E861D19B}" type="datetimeFigureOut">
              <a:rPr lang="en-US" smtClean="0"/>
              <a:t>4/18/2020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EE3F32-15BB-C14C-BB83-64EF7C611818}"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930006F-A632-8940-9152-AF79E861D19B}" type="datetimeFigureOut">
              <a:rPr lang="en-US" smtClean="0"/>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EE3F32-15BB-C14C-BB83-64EF7C61181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930006F-A632-8940-9152-AF79E861D19B}" type="datetimeFigureOut">
              <a:rPr lang="en-US" smtClean="0"/>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EE3F32-15BB-C14C-BB83-64EF7C61181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930006F-A632-8940-9152-AF79E861D19B}" type="datetimeFigureOut">
              <a:rPr lang="en-US" smtClean="0"/>
              <a:t>4/18/2020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EE3F32-15BB-C14C-BB83-64EF7C61181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B930006F-A632-8940-9152-AF79E861D19B}" type="datetimeFigureOut">
              <a:rPr lang="en-US" smtClean="0"/>
              <a:t>4/18/2020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EE3F32-15BB-C14C-BB83-64EF7C611818}"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B930006F-A632-8940-9152-AF79E861D19B}" type="datetimeFigureOut">
              <a:rPr lang="en-US" smtClean="0"/>
              <a:t>4/18/2020</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6AEE3F32-15BB-C14C-BB83-64EF7C61181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B930006F-A632-8940-9152-AF79E861D19B}" type="datetimeFigureOut">
              <a:rPr lang="en-US" smtClean="0"/>
              <a:t>4/18/2020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EE3F32-15BB-C14C-BB83-64EF7C611818}"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930006F-A632-8940-9152-AF79E861D19B}" type="datetimeFigureOut">
              <a:rPr lang="en-US" smtClean="0"/>
              <a:t>4/18/2020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EE3F32-15BB-C14C-BB83-64EF7C61181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30006F-A632-8940-9152-AF79E861D19B}" type="datetimeFigureOut">
              <a:rPr lang="en-US" smtClean="0"/>
              <a:t>4/18/2020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EE3F32-15BB-C14C-BB83-64EF7C61181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9" name="Date Placeholder 8"/>
          <p:cNvSpPr>
            <a:spLocks noGrp="1"/>
          </p:cNvSpPr>
          <p:nvPr>
            <p:ph type="dt" sz="half" idx="10"/>
          </p:nvPr>
        </p:nvSpPr>
        <p:spPr/>
        <p:txBody>
          <a:bodyPr/>
          <a:lstStyle/>
          <a:p>
            <a:fld id="{B930006F-A632-8940-9152-AF79E861D19B}" type="datetimeFigureOut">
              <a:rPr lang="en-US" smtClean="0"/>
              <a:t>4/18/2020</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6AEE3F32-15BB-C14C-BB83-64EF7C61181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B930006F-A632-8940-9152-AF79E861D19B}" type="datetimeFigureOut">
              <a:rPr lang="en-US" smtClean="0"/>
              <a:t>4/18/2020</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6AEE3F32-15BB-C14C-BB83-64EF7C61181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B930006F-A632-8940-9152-AF79E861D19B}" type="datetimeFigureOut">
              <a:rPr lang="en-US" smtClean="0"/>
              <a:t>4/18/2020</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6AEE3F32-15BB-C14C-BB83-64EF7C611818}" type="slidenum">
              <a:rPr lang="en-US" smtClean="0"/>
              <a:t>‹#›</a:t>
            </a:fld>
            <a:endParaRPr lang="en-US"/>
          </a:p>
        </p:txBody>
      </p:sp>
    </p:spTree>
    <p:extLst>
      <p:ext uri="{BB962C8B-B14F-4D97-AF65-F5344CB8AC3E}">
        <p14:creationId xmlns:p14="http://schemas.microsoft.com/office/powerpoint/2010/main" val="19091305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1.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2.tif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3.tiff"/><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4.tiff"/><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5.tiff"/><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hyperlink" Target="https://rewire.news/article/2019/03/22/you-go-through-it-alone-new-bill-would-keep-incarcerated-pregnant-women-from-being-put-in-medical-isolation" TargetMode="External"/><Relationship Id="rId3" Type="http://schemas.openxmlformats.org/officeDocument/2006/relationships/hyperlink" Target="https://scholarworks.wm.edu/cgi/viewcontent.cgi?article=1002&amp;context=asbookchapters" TargetMode="External"/><Relationship Id="rId7" Type="http://schemas.openxmlformats.org/officeDocument/2006/relationships/hyperlink" Target="https://doi.org/10.1624/105812408X298372" TargetMode="External"/><Relationship Id="rId2" Type="http://schemas.openxmlformats.org/officeDocument/2006/relationships/hyperlink" Target="https://www.acog.org/clinical/clinical-guidance/committee-opinion/articles/2011/11/health-care-for-pregnant-and-postpartum-incarcerated-women-and-adolescent-females" TargetMode="External"/><Relationship Id="rId1" Type="http://schemas.openxmlformats.org/officeDocument/2006/relationships/slideLayout" Target="../slideLayouts/slideLayout2.xml"/><Relationship Id="rId6" Type="http://schemas.openxmlformats.org/officeDocument/2006/relationships/hyperlink" Target="https://msmagazine.com/2019/10/23/pregnant-women-in-north-carolina-prisons-are-being-kept-in-solitary-confinement/" TargetMode="External"/><Relationship Id="rId5" Type="http://schemas.openxmlformats.org/officeDocument/2006/relationships/hyperlink" Target="https://scholarworks.smith.edu/cgi/viewcontent.cgi?article=2117&amp;context=theses" TargetMode="External"/><Relationship Id="rId4" Type="http://schemas.openxmlformats.org/officeDocument/2006/relationships/hyperlink" Target="https://www.ncmedicaljournal.com/content/80/6/348"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tiff"/><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s://theconversation.com/pregnant-in-prison-and-facing-health-risks-prenatal-care-for-incarcerated-women-45034" TargetMode="External"/><Relationship Id="rId7" Type="http://schemas.openxmlformats.org/officeDocument/2006/relationships/hyperlink" Target="https://www.ncchc.org/womens-health-care" TargetMode="External"/><Relationship Id="rId2" Type="http://schemas.openxmlformats.org/officeDocument/2006/relationships/hyperlink" Target="https://www.prisonpolicy.org/blog/2018/05/13/mothers-day-2018/" TargetMode="External"/><Relationship Id="rId1" Type="http://schemas.openxmlformats.org/officeDocument/2006/relationships/slideLayout" Target="../slideLayouts/slideLayout2.xml"/><Relationship Id="rId6" Type="http://schemas.openxmlformats.org/officeDocument/2006/relationships/hyperlink" Target="https://www.who.int/mental_health/maternal-child/maternal_mental_health/en/" TargetMode="External"/><Relationship Id="rId5" Type="http://schemas.openxmlformats.org/officeDocument/2006/relationships/hyperlink" Target="https://www.postpartumdepression.org/resources/statistics/" TargetMode="External"/><Relationship Id="rId4" Type="http://schemas.openxmlformats.org/officeDocument/2006/relationships/hyperlink" Target="https://stepuptogether.org/wp-content/uploads/In-Focus-MH-Screening-Assessment-7.31.18-FINAL.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tif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5.tif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6.tif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9.tif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0.tiff"/><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6883398" y="1185531"/>
            <a:ext cx="5079999" cy="3124200"/>
          </a:xfrm>
        </p:spPr>
        <p:txBody>
          <a:bodyPr>
            <a:normAutofit/>
          </a:bodyPr>
          <a:lstStyle/>
          <a:p>
            <a:r>
              <a:rPr lang="en-US" dirty="0" smtClean="0">
                <a:solidFill>
                  <a:schemeClr val="bg2">
                    <a:lumMod val="75000"/>
                  </a:schemeClr>
                </a:solidFill>
                <a:latin typeface="Euphemia UCAS" charset="0"/>
                <a:ea typeface="Euphemia UCAS" charset="0"/>
                <a:cs typeface="Euphemia UCAS" charset="0"/>
              </a:rPr>
              <a:t>postpartum depression in incarcerated pregnant mothers</a:t>
            </a:r>
            <a:endParaRPr lang="en-US" dirty="0">
              <a:solidFill>
                <a:schemeClr val="bg2">
                  <a:lumMod val="75000"/>
                </a:schemeClr>
              </a:solidFill>
              <a:latin typeface="Euphemia UCAS" charset="0"/>
              <a:ea typeface="Euphemia UCAS" charset="0"/>
              <a:cs typeface="Euphemia UCAS" charset="0"/>
            </a:endParaRPr>
          </a:p>
        </p:txBody>
      </p:sp>
      <p:sp>
        <p:nvSpPr>
          <p:cNvPr id="9" name="Subtitle 8"/>
          <p:cNvSpPr>
            <a:spLocks noGrp="1"/>
          </p:cNvSpPr>
          <p:nvPr>
            <p:ph type="subTitle" idx="1"/>
          </p:nvPr>
        </p:nvSpPr>
        <p:spPr>
          <a:xfrm>
            <a:off x="6883398" y="4751788"/>
            <a:ext cx="4724401" cy="1224113"/>
          </a:xfrm>
        </p:spPr>
        <p:txBody>
          <a:bodyPr>
            <a:normAutofit fontScale="85000" lnSpcReduction="10000"/>
          </a:bodyPr>
          <a:lstStyle/>
          <a:p>
            <a:r>
              <a:rPr lang="en-US" dirty="0" smtClean="0">
                <a:solidFill>
                  <a:schemeClr val="bg2">
                    <a:lumMod val="75000"/>
                  </a:schemeClr>
                </a:solidFill>
                <a:latin typeface="Times New Roman" charset="0"/>
                <a:ea typeface="Times New Roman" charset="0"/>
                <a:cs typeface="Times New Roman" charset="0"/>
              </a:rPr>
              <a:t>Allison Carte</a:t>
            </a:r>
          </a:p>
          <a:p>
            <a:r>
              <a:rPr lang="en-US" dirty="0" smtClean="0">
                <a:solidFill>
                  <a:schemeClr val="bg2">
                    <a:lumMod val="75000"/>
                  </a:schemeClr>
                </a:solidFill>
                <a:latin typeface="Times New Roman" charset="0"/>
                <a:ea typeface="Times New Roman" charset="0"/>
                <a:cs typeface="Times New Roman" charset="0"/>
              </a:rPr>
              <a:t>April 2020</a:t>
            </a:r>
          </a:p>
          <a:p>
            <a:r>
              <a:rPr lang="en-US" dirty="0" smtClean="0">
                <a:solidFill>
                  <a:schemeClr val="bg2">
                    <a:lumMod val="75000"/>
                  </a:schemeClr>
                </a:solidFill>
                <a:latin typeface="Times New Roman" charset="0"/>
                <a:ea typeface="Times New Roman" charset="0"/>
                <a:cs typeface="Times New Roman" charset="0"/>
              </a:rPr>
              <a:t>University of North Carolina School of Social Work</a:t>
            </a:r>
            <a:endParaRPr lang="en-US" dirty="0">
              <a:solidFill>
                <a:schemeClr val="bg2">
                  <a:lumMod val="75000"/>
                </a:schemeClr>
              </a:solidFill>
              <a:latin typeface="Times New Roman" charset="0"/>
              <a:ea typeface="Times New Roman" charset="0"/>
              <a:cs typeface="Times New Roman"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572" y="1185531"/>
            <a:ext cx="6048493" cy="453637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72782" y="5975901"/>
            <a:ext cx="812800" cy="812800"/>
          </a:xfrm>
          <a:prstGeom prst="rect">
            <a:avLst/>
          </a:prstGeom>
        </p:spPr>
      </p:pic>
    </p:spTree>
    <p:extLst>
      <p:ext uri="{BB962C8B-B14F-4D97-AF65-F5344CB8AC3E}">
        <p14:creationId xmlns:p14="http://schemas.microsoft.com/office/powerpoint/2010/main" val="1257779641"/>
      </p:ext>
    </p:extLst>
  </p:cSld>
  <p:clrMapOvr>
    <a:masterClrMapping/>
  </p:clrMapOvr>
  <mc:AlternateContent xmlns:mc="http://schemas.openxmlformats.org/markup-compatibility/2006" xmlns:p14="http://schemas.microsoft.com/office/powerpoint/2010/main">
    <mc:Choice Requires="p14">
      <p:transition spd="slow" p14:dur="2000" advTm="12868"/>
    </mc:Choice>
    <mc:Fallback xmlns="">
      <p:transition spd="slow" advTm="12868"/>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96" y="1342440"/>
            <a:ext cx="5201684" cy="589820"/>
          </a:xfrm>
          <a:ln>
            <a:solidFill>
              <a:schemeClr val="tx2">
                <a:lumMod val="75000"/>
              </a:schemeClr>
            </a:solidFill>
          </a:ln>
        </p:spPr>
        <p:txBody>
          <a:bodyPr>
            <a:noAutofit/>
          </a:bodyPr>
          <a:lstStyle/>
          <a:p>
            <a:r>
              <a:rPr lang="en-US" sz="2500" dirty="0" smtClean="0">
                <a:solidFill>
                  <a:schemeClr val="tx2">
                    <a:lumMod val="75000"/>
                  </a:schemeClr>
                </a:solidFill>
                <a:latin typeface="Euphemia UCAS" charset="0"/>
                <a:ea typeface="Euphemia UCAS" charset="0"/>
                <a:cs typeface="Euphemia UCAS" charset="0"/>
              </a:rPr>
              <a:t>Affected population </a:t>
            </a:r>
            <a:endParaRPr lang="en-US" sz="2500" dirty="0">
              <a:solidFill>
                <a:schemeClr val="tx2">
                  <a:lumMod val="75000"/>
                </a:schemeClr>
              </a:solidFill>
              <a:latin typeface="Euphemia UCAS" charset="0"/>
              <a:ea typeface="Euphemia UCAS" charset="0"/>
              <a:cs typeface="Euphemia UCAS" charset="0"/>
            </a:endParaRPr>
          </a:p>
        </p:txBody>
      </p:sp>
      <p:sp>
        <p:nvSpPr>
          <p:cNvPr id="3" name="Content Placeholder 2"/>
          <p:cNvSpPr>
            <a:spLocks noGrp="1"/>
          </p:cNvSpPr>
          <p:nvPr>
            <p:ph idx="1"/>
          </p:nvPr>
        </p:nvSpPr>
        <p:spPr>
          <a:xfrm>
            <a:off x="6392896" y="3860849"/>
            <a:ext cx="4736663" cy="1409158"/>
          </a:xfrm>
        </p:spPr>
        <p:txBody>
          <a:bodyPr>
            <a:normAutofit/>
          </a:bodyPr>
          <a:lstStyle/>
          <a:p>
            <a:pPr marL="0" indent="0" algn="ctr">
              <a:buNone/>
            </a:pPr>
            <a:r>
              <a:rPr lang="en-US" sz="2800" b="1" dirty="0" smtClean="0">
                <a:solidFill>
                  <a:schemeClr val="tx2">
                    <a:lumMod val="75000"/>
                  </a:schemeClr>
                </a:solidFill>
                <a:latin typeface="Times New Roman" charset="0"/>
                <a:ea typeface="Times New Roman" charset="0"/>
                <a:cs typeface="Times New Roman" charset="0"/>
              </a:rPr>
              <a:t>Women in the criminal justice system </a:t>
            </a:r>
            <a:r>
              <a:rPr lang="en-US" sz="2800" dirty="0" smtClean="0">
                <a:solidFill>
                  <a:schemeClr val="tx2">
                    <a:lumMod val="75000"/>
                  </a:schemeClr>
                </a:solidFill>
                <a:latin typeface="Times New Roman" charset="0"/>
                <a:ea typeface="Times New Roman" charset="0"/>
                <a:cs typeface="Times New Roman" charset="0"/>
              </a:rPr>
              <a:t>are among the most vulnerable in our society</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105" y="2641600"/>
            <a:ext cx="4908455" cy="3266354"/>
          </a:xfrm>
          <a:prstGeom prst="rect">
            <a:avLst/>
          </a:prstGeom>
        </p:spPr>
      </p:pic>
      <p:sp>
        <p:nvSpPr>
          <p:cNvPr id="6" name="TextBox 5"/>
          <p:cNvSpPr txBox="1"/>
          <p:nvPr/>
        </p:nvSpPr>
        <p:spPr>
          <a:xfrm>
            <a:off x="8761228" y="6274257"/>
            <a:ext cx="3125972" cy="307777"/>
          </a:xfrm>
          <a:prstGeom prst="rect">
            <a:avLst/>
          </a:prstGeom>
          <a:noFill/>
        </p:spPr>
        <p:txBody>
          <a:bodyPr wrap="square" rtlCol="0">
            <a:spAutoFit/>
          </a:bodyPr>
          <a:lstStyle/>
          <a:p>
            <a:r>
              <a:rPr lang="en-US" sz="1400" dirty="0" smtClean="0">
                <a:solidFill>
                  <a:schemeClr val="tx1">
                    <a:lumMod val="65000"/>
                    <a:lumOff val="35000"/>
                  </a:schemeClr>
                </a:solidFill>
                <a:latin typeface="Times New Roman" charset="0"/>
                <a:ea typeface="Times New Roman" charset="0"/>
                <a:cs typeface="Times New Roman" charset="0"/>
              </a:rPr>
              <a:t>Baker, B. (2019); Hotelling, B.A. (2008)</a:t>
            </a:r>
            <a:endParaRPr lang="en-US" sz="1400" dirty="0">
              <a:solidFill>
                <a:schemeClr val="tx1">
                  <a:lumMod val="65000"/>
                  <a:lumOff val="35000"/>
                </a:schemeClr>
              </a:solidFill>
              <a:latin typeface="Times New Roman" charset="0"/>
              <a:ea typeface="Times New Roman" charset="0"/>
              <a:cs typeface="Times New Roman" charset="0"/>
            </a:endParaRPr>
          </a:p>
        </p:txBody>
      </p:sp>
      <p:sp>
        <p:nvSpPr>
          <p:cNvPr id="7" name="TextBox 6"/>
          <p:cNvSpPr txBox="1"/>
          <p:nvPr/>
        </p:nvSpPr>
        <p:spPr>
          <a:xfrm>
            <a:off x="7137400" y="834956"/>
            <a:ext cx="4470399" cy="2523768"/>
          </a:xfrm>
          <a:prstGeom prst="rect">
            <a:avLst/>
          </a:prstGeom>
          <a:solidFill>
            <a:schemeClr val="bg1"/>
          </a:solidFill>
          <a:ln>
            <a:solidFill>
              <a:schemeClr val="tx1"/>
            </a:solidFill>
          </a:ln>
        </p:spPr>
        <p:txBody>
          <a:bodyPr wrap="square" rtlCol="0">
            <a:spAutoFit/>
          </a:bodyPr>
          <a:lstStyle/>
          <a:p>
            <a:pPr algn="ctr"/>
            <a:r>
              <a:rPr lang="en-US" sz="2000" i="1" dirty="0" smtClean="0">
                <a:solidFill>
                  <a:schemeClr val="tx2">
                    <a:lumMod val="75000"/>
                  </a:schemeClr>
                </a:solidFill>
                <a:latin typeface="Times New Roman" charset="0"/>
                <a:ea typeface="Times New Roman" charset="0"/>
                <a:cs typeface="Times New Roman" charset="0"/>
              </a:rPr>
              <a:t>“Failing </a:t>
            </a:r>
            <a:r>
              <a:rPr lang="en-US" sz="2000" i="1" dirty="0">
                <a:solidFill>
                  <a:schemeClr val="tx2">
                    <a:lumMod val="75000"/>
                  </a:schemeClr>
                </a:solidFill>
                <a:latin typeface="Times New Roman" charset="0"/>
                <a:ea typeface="Times New Roman" charset="0"/>
                <a:cs typeface="Times New Roman" charset="0"/>
              </a:rPr>
              <a:t>to provide preventive and curative health care for incarcerated mothers may cost more to society than funding programs that might improve attachment and parenting behaviors, facilitate drug rehabilitation, and reduce recidivism among this </a:t>
            </a:r>
            <a:r>
              <a:rPr lang="en-US" sz="2000" i="1" dirty="0" smtClean="0">
                <a:solidFill>
                  <a:schemeClr val="tx2">
                    <a:lumMod val="75000"/>
                  </a:schemeClr>
                </a:solidFill>
                <a:latin typeface="Times New Roman" charset="0"/>
                <a:ea typeface="Times New Roman" charset="0"/>
                <a:cs typeface="Times New Roman" charset="0"/>
              </a:rPr>
              <a:t>population” </a:t>
            </a:r>
            <a:r>
              <a:rPr lang="en-US" dirty="0"/>
              <a:t/>
            </a:r>
            <a:br>
              <a:rPr lang="en-US" dirty="0"/>
            </a:br>
            <a:endParaRPr lang="en-US" dirty="0"/>
          </a:p>
        </p:txBody>
      </p:sp>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98750" y="6021745"/>
            <a:ext cx="812800" cy="812800"/>
          </a:xfrm>
          <a:prstGeom prst="rect">
            <a:avLst/>
          </a:prstGeom>
        </p:spPr>
      </p:pic>
    </p:spTree>
    <p:extLst>
      <p:ext uri="{BB962C8B-B14F-4D97-AF65-F5344CB8AC3E}">
        <p14:creationId xmlns:p14="http://schemas.microsoft.com/office/powerpoint/2010/main" val="2690265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642"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126189" y="823203"/>
            <a:ext cx="8310027" cy="914400"/>
          </a:xfrm>
          <a:ln>
            <a:solidFill>
              <a:schemeClr val="tx2">
                <a:lumMod val="75000"/>
              </a:schemeClr>
            </a:solidFill>
          </a:ln>
        </p:spPr>
        <p:txBody>
          <a:bodyPr>
            <a:noAutofit/>
          </a:bodyPr>
          <a:lstStyle/>
          <a:p>
            <a:r>
              <a:rPr lang="en-US" sz="2500" dirty="0">
                <a:solidFill>
                  <a:schemeClr val="tx2">
                    <a:lumMod val="75000"/>
                  </a:schemeClr>
                </a:solidFill>
                <a:latin typeface="Euphemia UCAS" charset="0"/>
                <a:ea typeface="Euphemia UCAS" charset="0"/>
                <a:cs typeface="Euphemia UCAS" charset="0"/>
              </a:rPr>
              <a:t>Mental &amp; physical health risks of incarcerated  pregnant women</a:t>
            </a:r>
          </a:p>
        </p:txBody>
      </p:sp>
      <p:sp>
        <p:nvSpPr>
          <p:cNvPr id="5" name="TextBox 4"/>
          <p:cNvSpPr txBox="1"/>
          <p:nvPr/>
        </p:nvSpPr>
        <p:spPr>
          <a:xfrm>
            <a:off x="410417" y="6383859"/>
            <a:ext cx="4657060" cy="307777"/>
          </a:xfrm>
          <a:prstGeom prst="rect">
            <a:avLst/>
          </a:prstGeom>
          <a:noFill/>
        </p:spPr>
        <p:txBody>
          <a:bodyPr wrap="square" rtlCol="0">
            <a:spAutoFit/>
          </a:bodyPr>
          <a:lstStyle/>
          <a:p>
            <a:r>
              <a:rPr lang="en-US" sz="1400" dirty="0" smtClean="0">
                <a:solidFill>
                  <a:schemeClr val="tx1">
                    <a:lumMod val="65000"/>
                    <a:lumOff val="35000"/>
                  </a:schemeClr>
                </a:solidFill>
                <a:latin typeface="Times New Roman" charset="0"/>
                <a:ea typeface="Times New Roman" charset="0"/>
                <a:cs typeface="Times New Roman" charset="0"/>
              </a:rPr>
              <a:t>Law, V. (2019); Shlafer, R., &amp; Davis, L. (2016)</a:t>
            </a:r>
            <a:endParaRPr lang="en-US" sz="1400" dirty="0">
              <a:solidFill>
                <a:schemeClr val="tx1">
                  <a:lumMod val="65000"/>
                  <a:lumOff val="35000"/>
                </a:schemeClr>
              </a:solidFill>
              <a:latin typeface="Times New Roman" charset="0"/>
              <a:ea typeface="Times New Roman" charset="0"/>
              <a:cs typeface="Times New Roman" charset="0"/>
            </a:endParaRPr>
          </a:p>
        </p:txBody>
      </p:sp>
      <p:sp>
        <p:nvSpPr>
          <p:cNvPr id="8" name="Content Placeholder 2"/>
          <p:cNvSpPr txBox="1">
            <a:spLocks/>
          </p:cNvSpPr>
          <p:nvPr/>
        </p:nvSpPr>
        <p:spPr>
          <a:xfrm>
            <a:off x="590550" y="2238226"/>
            <a:ext cx="5505451" cy="3876824"/>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342900" indent="-342900">
              <a:buClr>
                <a:schemeClr val="tx2">
                  <a:lumMod val="75000"/>
                </a:schemeClr>
              </a:buClr>
              <a:buFont typeface="Wingdings" charset="2"/>
              <a:buChar char="Ø"/>
            </a:pPr>
            <a:r>
              <a:rPr lang="en-US" dirty="0" smtClean="0">
                <a:solidFill>
                  <a:schemeClr val="tx2">
                    <a:lumMod val="75000"/>
                  </a:schemeClr>
                </a:solidFill>
                <a:latin typeface="Times New Roman" charset="0"/>
                <a:ea typeface="Times New Roman" charset="0"/>
                <a:cs typeface="Times New Roman" charset="0"/>
              </a:rPr>
              <a:t>Many jails and prisons lack health providers who are trained in Obstetrics and Gynecology (OB-GYN)</a:t>
            </a:r>
          </a:p>
          <a:p>
            <a:pPr marL="342900" indent="-342900">
              <a:buClr>
                <a:schemeClr val="tx2">
                  <a:lumMod val="75000"/>
                </a:schemeClr>
              </a:buClr>
              <a:buFont typeface="Wingdings" charset="2"/>
              <a:buChar char="Ø"/>
            </a:pPr>
            <a:r>
              <a:rPr lang="en-US" dirty="0" smtClean="0">
                <a:solidFill>
                  <a:schemeClr val="tx2">
                    <a:lumMod val="75000"/>
                  </a:schemeClr>
                </a:solidFill>
                <a:latin typeface="Times New Roman" charset="0"/>
                <a:ea typeface="Times New Roman" charset="0"/>
                <a:cs typeface="Times New Roman" charset="0"/>
              </a:rPr>
              <a:t>Too many jails are ill-equipped to safely house and adequately treat women with serious mental health disorders </a:t>
            </a:r>
          </a:p>
          <a:p>
            <a:pPr marL="342900" indent="-342900">
              <a:buClr>
                <a:schemeClr val="tx2">
                  <a:lumMod val="75000"/>
                </a:schemeClr>
              </a:buClr>
              <a:buFont typeface="Wingdings" charset="2"/>
              <a:buChar char="Ø"/>
            </a:pPr>
            <a:r>
              <a:rPr lang="en-US" dirty="0" smtClean="0">
                <a:solidFill>
                  <a:schemeClr val="tx2">
                    <a:lumMod val="75000"/>
                  </a:schemeClr>
                </a:solidFill>
                <a:latin typeface="Times New Roman" charset="0"/>
                <a:ea typeface="Times New Roman" charset="0"/>
                <a:cs typeface="Times New Roman" charset="0"/>
              </a:rPr>
              <a:t>Many incarcerated patients will require in-hospital care outside of prison facilities </a:t>
            </a:r>
          </a:p>
          <a:p>
            <a:pPr marL="342900" indent="-342900">
              <a:buClr>
                <a:schemeClr val="tx2">
                  <a:lumMod val="75000"/>
                </a:schemeClr>
              </a:buClr>
              <a:buFont typeface="Wingdings" charset="2"/>
              <a:buChar char="Ø"/>
            </a:pPr>
            <a:r>
              <a:rPr lang="en-US" dirty="0" smtClean="0">
                <a:solidFill>
                  <a:schemeClr val="tx2">
                    <a:lumMod val="75000"/>
                  </a:schemeClr>
                </a:solidFill>
                <a:latin typeface="Times New Roman" charset="0"/>
                <a:ea typeface="Times New Roman" charset="0"/>
                <a:cs typeface="Times New Roman" charset="0"/>
              </a:rPr>
              <a:t>Pregnant women in prison are exposed to many stressors that could harm them or their fetuses (i.e., social isolation, psychological stress, overcrowding and communicable diseases)</a:t>
            </a:r>
          </a:p>
        </p:txBody>
      </p:sp>
      <p:pic>
        <p:nvPicPr>
          <p:cNvPr id="9" name="Picture 8"/>
          <p:cNvPicPr>
            <a:picLocks noChangeAspect="1"/>
          </p:cNvPicPr>
          <p:nvPr/>
        </p:nvPicPr>
        <p:blipFill>
          <a:blip r:embed="rId5"/>
          <a:stretch>
            <a:fillRect/>
          </a:stretch>
        </p:blipFill>
        <p:spPr>
          <a:xfrm>
            <a:off x="6554253" y="2700749"/>
            <a:ext cx="5272406" cy="2636203"/>
          </a:xfrm>
          <a:prstGeom prst="rect">
            <a:avLst/>
          </a:prstGeom>
        </p:spPr>
      </p:pic>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90456" y="5893698"/>
            <a:ext cx="812800" cy="812800"/>
          </a:xfrm>
          <a:prstGeom prst="rect">
            <a:avLst/>
          </a:prstGeom>
        </p:spPr>
      </p:pic>
    </p:spTree>
    <p:extLst>
      <p:ext uri="{BB962C8B-B14F-4D97-AF65-F5344CB8AC3E}">
        <p14:creationId xmlns:p14="http://schemas.microsoft.com/office/powerpoint/2010/main" val="2637317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184"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613235" y="711852"/>
            <a:ext cx="7115614" cy="564498"/>
          </a:xfrm>
          <a:ln>
            <a:solidFill>
              <a:schemeClr val="tx2">
                <a:lumMod val="75000"/>
              </a:schemeClr>
            </a:solidFill>
          </a:ln>
        </p:spPr>
        <p:txBody>
          <a:bodyPr>
            <a:noAutofit/>
          </a:bodyPr>
          <a:lstStyle/>
          <a:p>
            <a:r>
              <a:rPr lang="en-US" sz="2500" dirty="0" smtClean="0">
                <a:solidFill>
                  <a:schemeClr val="tx2">
                    <a:lumMod val="75000"/>
                  </a:schemeClr>
                </a:solidFill>
                <a:latin typeface="Euphemia UCAS" charset="0"/>
                <a:ea typeface="Euphemia UCAS" charset="0"/>
                <a:cs typeface="Euphemia UCAS" charset="0"/>
              </a:rPr>
              <a:t>Pregnancy while incarcerated</a:t>
            </a:r>
            <a:endParaRPr lang="en-US" sz="2500" dirty="0">
              <a:solidFill>
                <a:schemeClr val="tx2">
                  <a:lumMod val="75000"/>
                </a:schemeClr>
              </a:solidFill>
              <a:latin typeface="Euphemia UCAS" charset="0"/>
              <a:ea typeface="Euphemia UCAS" charset="0"/>
              <a:cs typeface="Euphemia UCAS" charset="0"/>
            </a:endParaRPr>
          </a:p>
        </p:txBody>
      </p:sp>
      <p:sp>
        <p:nvSpPr>
          <p:cNvPr id="8" name="TextBox 7"/>
          <p:cNvSpPr txBox="1"/>
          <p:nvPr/>
        </p:nvSpPr>
        <p:spPr>
          <a:xfrm>
            <a:off x="309620" y="6408641"/>
            <a:ext cx="3238251" cy="307777"/>
          </a:xfrm>
          <a:prstGeom prst="rect">
            <a:avLst/>
          </a:prstGeom>
          <a:noFill/>
        </p:spPr>
        <p:txBody>
          <a:bodyPr wrap="square" rtlCol="0">
            <a:spAutoFit/>
          </a:bodyPr>
          <a:lstStyle/>
          <a:p>
            <a:r>
              <a:rPr lang="en-US" sz="1400" dirty="0" smtClean="0">
                <a:solidFill>
                  <a:schemeClr val="tx1">
                    <a:lumMod val="65000"/>
                    <a:lumOff val="35000"/>
                  </a:schemeClr>
                </a:solidFill>
                <a:latin typeface="Times New Roman" charset="0"/>
                <a:ea typeface="Times New Roman" charset="0"/>
                <a:cs typeface="Times New Roman" charset="0"/>
              </a:rPr>
              <a:t>Baker, B. (2019); Hotelling, B.A. (2008) </a:t>
            </a:r>
            <a:endParaRPr lang="en-US" sz="1400" dirty="0">
              <a:solidFill>
                <a:schemeClr val="tx1">
                  <a:lumMod val="65000"/>
                  <a:lumOff val="35000"/>
                </a:schemeClr>
              </a:solidFill>
              <a:latin typeface="Times New Roman" charset="0"/>
              <a:ea typeface="Times New Roman" charset="0"/>
              <a:cs typeface="Times New Roman" charset="0"/>
            </a:endParaRPr>
          </a:p>
        </p:txBody>
      </p:sp>
      <p:sp>
        <p:nvSpPr>
          <p:cNvPr id="9" name="Content Placeholder 2"/>
          <p:cNvSpPr txBox="1">
            <a:spLocks/>
          </p:cNvSpPr>
          <p:nvPr/>
        </p:nvSpPr>
        <p:spPr>
          <a:xfrm>
            <a:off x="1216884" y="1753128"/>
            <a:ext cx="10213116" cy="480940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342900" indent="-342900">
              <a:buClr>
                <a:schemeClr val="tx2">
                  <a:lumMod val="75000"/>
                </a:schemeClr>
              </a:buClr>
              <a:buFont typeface="Wingdings" charset="2"/>
              <a:buChar char="Ø"/>
            </a:pPr>
            <a:r>
              <a:rPr lang="en-US" sz="2000" dirty="0" smtClean="0">
                <a:solidFill>
                  <a:schemeClr val="tx2">
                    <a:lumMod val="75000"/>
                  </a:schemeClr>
                </a:solidFill>
                <a:latin typeface="Times New Roman" charset="0"/>
                <a:ea typeface="Times New Roman" charset="0"/>
                <a:cs typeface="Times New Roman" charset="0"/>
              </a:rPr>
              <a:t>Incarcerated pregnant women have health-care needs that are minimally met by prison systems </a:t>
            </a:r>
          </a:p>
          <a:p>
            <a:pPr marL="571500" lvl="1" indent="-342900">
              <a:buClr>
                <a:schemeClr val="tx2">
                  <a:lumMod val="75000"/>
                </a:schemeClr>
              </a:buClr>
              <a:buFont typeface="Wingdings" charset="2"/>
              <a:buChar char="Ø"/>
            </a:pPr>
            <a:r>
              <a:rPr lang="en-US" sz="1800" dirty="0" smtClean="0">
                <a:solidFill>
                  <a:schemeClr val="tx2">
                    <a:lumMod val="75000"/>
                  </a:schemeClr>
                </a:solidFill>
                <a:latin typeface="Times New Roman" charset="0"/>
                <a:ea typeface="Times New Roman" charset="0"/>
                <a:cs typeface="Times New Roman" charset="0"/>
              </a:rPr>
              <a:t>Shackling during labor</a:t>
            </a:r>
          </a:p>
          <a:p>
            <a:pPr marL="342900" indent="-342900">
              <a:buClr>
                <a:schemeClr val="tx2">
                  <a:lumMod val="75000"/>
                </a:schemeClr>
              </a:buClr>
              <a:buFont typeface="Wingdings" charset="2"/>
              <a:buChar char="Ø"/>
            </a:pPr>
            <a:r>
              <a:rPr lang="en-US" sz="2000" dirty="0" smtClean="0">
                <a:solidFill>
                  <a:schemeClr val="tx2">
                    <a:lumMod val="75000"/>
                  </a:schemeClr>
                </a:solidFill>
                <a:latin typeface="Times New Roman" charset="0"/>
                <a:ea typeface="Times New Roman" charset="0"/>
                <a:cs typeface="Times New Roman" charset="0"/>
              </a:rPr>
              <a:t>Screenings for postpartum depression complications often are not routinely performed for women who deliver while in custody and for women who enter custody or have recently given birth </a:t>
            </a:r>
          </a:p>
          <a:p>
            <a:pPr marL="342900" indent="-342900">
              <a:buClr>
                <a:schemeClr val="tx2">
                  <a:lumMod val="75000"/>
                </a:schemeClr>
              </a:buClr>
              <a:buFont typeface="Wingdings" charset="2"/>
              <a:buChar char="Ø"/>
            </a:pPr>
            <a:r>
              <a:rPr lang="en-US" sz="2000" dirty="0" smtClean="0">
                <a:solidFill>
                  <a:schemeClr val="tx2">
                    <a:lumMod val="75000"/>
                  </a:schemeClr>
                </a:solidFill>
                <a:latin typeface="Times New Roman" charset="0"/>
                <a:ea typeface="Times New Roman" charset="0"/>
                <a:cs typeface="Times New Roman" charset="0"/>
              </a:rPr>
              <a:t>Emotional support is key </a:t>
            </a:r>
          </a:p>
          <a:p>
            <a:pPr marL="342900" indent="-342900">
              <a:buClr>
                <a:schemeClr val="tx2">
                  <a:lumMod val="75000"/>
                </a:schemeClr>
              </a:buClr>
              <a:buFont typeface="Wingdings" charset="2"/>
              <a:buChar char="Ø"/>
            </a:pPr>
            <a:r>
              <a:rPr lang="en-US" sz="2000" dirty="0" smtClean="0">
                <a:solidFill>
                  <a:schemeClr val="tx2">
                    <a:lumMod val="75000"/>
                  </a:schemeClr>
                </a:solidFill>
                <a:latin typeface="Times New Roman" charset="0"/>
                <a:ea typeface="Times New Roman" charset="0"/>
                <a:cs typeface="Times New Roman" charset="0"/>
              </a:rPr>
              <a:t>Mother – infant attachment: </a:t>
            </a:r>
          </a:p>
          <a:p>
            <a:pPr marL="571500" lvl="1" indent="-342900">
              <a:buClr>
                <a:schemeClr val="tx2">
                  <a:lumMod val="75000"/>
                </a:schemeClr>
              </a:buClr>
              <a:buFont typeface="Wingdings" charset="2"/>
              <a:buChar char="Ø"/>
            </a:pPr>
            <a:r>
              <a:rPr lang="en-US" sz="1800" dirty="0" smtClean="0">
                <a:solidFill>
                  <a:schemeClr val="tx2">
                    <a:lumMod val="75000"/>
                  </a:schemeClr>
                </a:solidFill>
                <a:latin typeface="Times New Roman" charset="0"/>
                <a:ea typeface="Times New Roman" charset="0"/>
                <a:cs typeface="Times New Roman" charset="0"/>
              </a:rPr>
              <a:t>Most women who give birth while in custody are forced to separate from their infants within 1 to 2 days of giving birth </a:t>
            </a:r>
          </a:p>
          <a:p>
            <a:pPr marL="571500" lvl="1" indent="-342900">
              <a:buClr>
                <a:schemeClr val="tx2">
                  <a:lumMod val="75000"/>
                </a:schemeClr>
              </a:buClr>
              <a:buFont typeface="Wingdings" charset="2"/>
              <a:buChar char="Ø"/>
            </a:pPr>
            <a:r>
              <a:rPr lang="en-US" sz="1800" dirty="0" smtClean="0">
                <a:solidFill>
                  <a:schemeClr val="tx2">
                    <a:lumMod val="75000"/>
                  </a:schemeClr>
                </a:solidFill>
                <a:latin typeface="Times New Roman" charset="0"/>
                <a:ea typeface="Times New Roman" charset="0"/>
                <a:cs typeface="Times New Roman" charset="0"/>
              </a:rPr>
              <a:t>Postpartum incarcerated women are at higher risk for PPD due to their high prevalence of underlying mental health disorders and the emotional trauma of being separated from their newborns </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06419" y="5903618"/>
            <a:ext cx="812800" cy="812800"/>
          </a:xfrm>
          <a:prstGeom prst="rect">
            <a:avLst/>
          </a:prstGeom>
        </p:spPr>
      </p:pic>
    </p:spTree>
    <p:extLst>
      <p:ext uri="{BB962C8B-B14F-4D97-AF65-F5344CB8AC3E}">
        <p14:creationId xmlns:p14="http://schemas.microsoft.com/office/powerpoint/2010/main" val="18168706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00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0461" y="569953"/>
            <a:ext cx="7295990" cy="517593"/>
          </a:xfrm>
          <a:ln>
            <a:solidFill>
              <a:schemeClr val="tx2">
                <a:lumMod val="75000"/>
              </a:schemeClr>
            </a:solidFill>
          </a:ln>
        </p:spPr>
        <p:txBody>
          <a:bodyPr>
            <a:noAutofit/>
          </a:bodyPr>
          <a:lstStyle/>
          <a:p>
            <a:r>
              <a:rPr lang="en-US" sz="2500" dirty="0" smtClean="0">
                <a:solidFill>
                  <a:schemeClr val="tx2">
                    <a:lumMod val="75000"/>
                  </a:schemeClr>
                </a:solidFill>
                <a:latin typeface="Euphemia UCAS" charset="0"/>
                <a:ea typeface="Euphemia UCAS" charset="0"/>
                <a:cs typeface="Euphemia UCAS" charset="0"/>
              </a:rPr>
              <a:t>Challenges for follow-up care</a:t>
            </a:r>
            <a:endParaRPr lang="en-US" sz="2500" dirty="0">
              <a:solidFill>
                <a:schemeClr val="tx2">
                  <a:lumMod val="75000"/>
                </a:schemeClr>
              </a:solidFill>
              <a:latin typeface="Euphemia UCAS" charset="0"/>
              <a:ea typeface="Euphemia UCAS" charset="0"/>
              <a:cs typeface="Euphemia UCAS" charset="0"/>
            </a:endParaRPr>
          </a:p>
        </p:txBody>
      </p:sp>
      <p:sp>
        <p:nvSpPr>
          <p:cNvPr id="6" name="TextBox 5"/>
          <p:cNvSpPr txBox="1"/>
          <p:nvPr/>
        </p:nvSpPr>
        <p:spPr>
          <a:xfrm>
            <a:off x="256032" y="6416844"/>
            <a:ext cx="1441420" cy="307777"/>
          </a:xfrm>
          <a:prstGeom prst="rect">
            <a:avLst/>
          </a:prstGeom>
          <a:noFill/>
        </p:spPr>
        <p:txBody>
          <a:bodyPr wrap="none" rtlCol="0">
            <a:spAutoFit/>
          </a:bodyPr>
          <a:lstStyle/>
          <a:p>
            <a:r>
              <a:rPr lang="en-US" sz="1400" dirty="0" smtClean="0">
                <a:solidFill>
                  <a:schemeClr val="tx1">
                    <a:lumMod val="65000"/>
                    <a:lumOff val="35000"/>
                  </a:schemeClr>
                </a:solidFill>
                <a:latin typeface="Times New Roman" charset="0"/>
                <a:ea typeface="Times New Roman" charset="0"/>
                <a:cs typeface="Times New Roman" charset="0"/>
              </a:rPr>
              <a:t>Daniel, R. (2019)</a:t>
            </a:r>
            <a:endParaRPr lang="en-US" sz="1400" dirty="0">
              <a:solidFill>
                <a:schemeClr val="tx1">
                  <a:lumMod val="65000"/>
                  <a:lumOff val="35000"/>
                </a:schemeClr>
              </a:solidFill>
              <a:latin typeface="Times New Roman" charset="0"/>
              <a:ea typeface="Times New Roman" charset="0"/>
              <a:cs typeface="Times New Roman" charset="0"/>
            </a:endParaRPr>
          </a:p>
        </p:txBody>
      </p:sp>
      <p:sp>
        <p:nvSpPr>
          <p:cNvPr id="7" name="Content Placeholder 2"/>
          <p:cNvSpPr txBox="1">
            <a:spLocks/>
          </p:cNvSpPr>
          <p:nvPr/>
        </p:nvSpPr>
        <p:spPr>
          <a:xfrm>
            <a:off x="1200150" y="1390961"/>
            <a:ext cx="10607660" cy="487007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342900" indent="-342900">
              <a:buClr>
                <a:schemeClr val="tx2">
                  <a:lumMod val="75000"/>
                </a:schemeClr>
              </a:buClr>
              <a:buFont typeface="Wingdings" charset="2"/>
              <a:buChar char="Ø"/>
            </a:pPr>
            <a:r>
              <a:rPr lang="en-US" dirty="0" smtClean="0">
                <a:solidFill>
                  <a:schemeClr val="tx2">
                    <a:lumMod val="75000"/>
                  </a:schemeClr>
                </a:solidFill>
                <a:latin typeface="Times New Roman" charset="0"/>
                <a:ea typeface="Times New Roman" charset="0"/>
                <a:cs typeface="Times New Roman" charset="0"/>
              </a:rPr>
              <a:t>In NC, if a woman is screened for postpartum mood disorders 2 issues follow: </a:t>
            </a:r>
          </a:p>
          <a:p>
            <a:pPr marL="571500" lvl="1" indent="-342900">
              <a:buClr>
                <a:schemeClr val="tx2">
                  <a:lumMod val="75000"/>
                </a:schemeClr>
              </a:buClr>
              <a:buFont typeface="Wingdings" charset="2"/>
              <a:buChar char="Ø"/>
            </a:pPr>
            <a:r>
              <a:rPr lang="en-US" sz="1800" dirty="0" smtClean="0">
                <a:solidFill>
                  <a:schemeClr val="tx2">
                    <a:lumMod val="75000"/>
                  </a:schemeClr>
                </a:solidFill>
                <a:latin typeface="Times New Roman" charset="0"/>
                <a:ea typeface="Times New Roman" charset="0"/>
                <a:cs typeface="Times New Roman" charset="0"/>
              </a:rPr>
              <a:t>The most commonly prescribed medications are not on the NCCIW formulary</a:t>
            </a:r>
          </a:p>
          <a:p>
            <a:pPr marL="571500" lvl="1" indent="-342900">
              <a:buClr>
                <a:schemeClr val="tx2">
                  <a:lumMod val="75000"/>
                </a:schemeClr>
              </a:buClr>
              <a:buFont typeface="Wingdings" charset="2"/>
              <a:buChar char="Ø"/>
            </a:pPr>
            <a:r>
              <a:rPr lang="en-US" sz="1800" dirty="0" smtClean="0">
                <a:solidFill>
                  <a:schemeClr val="tx2">
                    <a:lumMod val="75000"/>
                  </a:schemeClr>
                </a:solidFill>
                <a:latin typeface="Times New Roman" charset="0"/>
                <a:ea typeface="Times New Roman" charset="0"/>
                <a:cs typeface="Times New Roman" charset="0"/>
              </a:rPr>
              <a:t>The OB who provides care in prison is not “allowed” to write prescriptions for psychiatric medications </a:t>
            </a:r>
          </a:p>
          <a:p>
            <a:pPr marL="342900" indent="-342900">
              <a:buClr>
                <a:schemeClr val="tx2">
                  <a:lumMod val="75000"/>
                </a:schemeClr>
              </a:buClr>
              <a:buFont typeface="Wingdings" charset="2"/>
              <a:buChar char="Ø"/>
            </a:pPr>
            <a:r>
              <a:rPr lang="en-US" dirty="0" smtClean="0">
                <a:solidFill>
                  <a:schemeClr val="tx2">
                    <a:lumMod val="75000"/>
                  </a:schemeClr>
                </a:solidFill>
                <a:latin typeface="Times New Roman" charset="0"/>
                <a:ea typeface="Times New Roman" charset="0"/>
                <a:cs typeface="Times New Roman" charset="0"/>
              </a:rPr>
              <a:t>Prescriptions are often not filled</a:t>
            </a:r>
          </a:p>
          <a:p>
            <a:pPr marL="342900" indent="-342900">
              <a:buClr>
                <a:schemeClr val="tx2">
                  <a:lumMod val="75000"/>
                </a:schemeClr>
              </a:buClr>
              <a:buFont typeface="Wingdings" charset="2"/>
              <a:buChar char="Ø"/>
            </a:pPr>
            <a:r>
              <a:rPr lang="en-US" dirty="0" smtClean="0">
                <a:solidFill>
                  <a:schemeClr val="tx2">
                    <a:lumMod val="75000"/>
                  </a:schemeClr>
                </a:solidFill>
                <a:latin typeface="Times New Roman" charset="0"/>
                <a:ea typeface="Times New Roman" charset="0"/>
                <a:cs typeface="Times New Roman" charset="0"/>
              </a:rPr>
              <a:t>Services must be received within the prison or jails themselves </a:t>
            </a:r>
          </a:p>
          <a:p>
            <a:pPr marL="342900" indent="-342900">
              <a:buClr>
                <a:schemeClr val="tx2">
                  <a:lumMod val="75000"/>
                </a:schemeClr>
              </a:buClr>
              <a:buFont typeface="Wingdings" charset="2"/>
              <a:buChar char="Ø"/>
            </a:pPr>
            <a:r>
              <a:rPr lang="en-US" dirty="0" smtClean="0">
                <a:solidFill>
                  <a:schemeClr val="tx2">
                    <a:lumMod val="75000"/>
                  </a:schemeClr>
                </a:solidFill>
                <a:latin typeface="Times New Roman" charset="0"/>
                <a:ea typeface="Times New Roman" charset="0"/>
                <a:cs typeface="Times New Roman" charset="0"/>
              </a:rPr>
              <a:t>Referrals cannot be brought back to the DOC</a:t>
            </a:r>
            <a:endParaRPr lang="en-US" dirty="0">
              <a:solidFill>
                <a:schemeClr val="tx2">
                  <a:lumMod val="75000"/>
                </a:schemeClr>
              </a:solidFill>
              <a:latin typeface="Times New Roman" charset="0"/>
              <a:ea typeface="Times New Roman" charset="0"/>
              <a:cs typeface="Times New Roman" charset="0"/>
            </a:endParaRPr>
          </a:p>
          <a:p>
            <a:pPr marL="342900" indent="-342900">
              <a:buClr>
                <a:schemeClr val="tx2">
                  <a:lumMod val="75000"/>
                </a:schemeClr>
              </a:buClr>
              <a:buFont typeface="Wingdings" charset="2"/>
              <a:buChar char="Ø"/>
            </a:pPr>
            <a:r>
              <a:rPr lang="en-US" dirty="0" smtClean="0">
                <a:solidFill>
                  <a:schemeClr val="tx2">
                    <a:lumMod val="75000"/>
                  </a:schemeClr>
                </a:solidFill>
                <a:latin typeface="Times New Roman" charset="0"/>
                <a:ea typeface="Times New Roman" charset="0"/>
                <a:cs typeface="Times New Roman" charset="0"/>
              </a:rPr>
              <a:t>Mental health care regarding PPD is often held off until women are released </a:t>
            </a:r>
            <a:endParaRPr lang="en-US" dirty="0">
              <a:solidFill>
                <a:schemeClr val="tx2">
                  <a:lumMod val="75000"/>
                </a:schemeClr>
              </a:solidFill>
              <a:latin typeface="Times New Roman" charset="0"/>
              <a:ea typeface="Times New Roman" charset="0"/>
              <a:cs typeface="Times New Roman" charset="0"/>
            </a:endParaRPr>
          </a:p>
          <a:p>
            <a:pPr marL="342900" indent="-342900">
              <a:buClr>
                <a:schemeClr val="tx2">
                  <a:lumMod val="75000"/>
                </a:schemeClr>
              </a:buClr>
              <a:buFont typeface="Wingdings" charset="2"/>
              <a:buChar char="Ø"/>
            </a:pPr>
            <a:r>
              <a:rPr lang="en-US" dirty="0" smtClean="0">
                <a:solidFill>
                  <a:schemeClr val="tx2">
                    <a:lumMod val="75000"/>
                  </a:schemeClr>
                </a:solidFill>
                <a:latin typeface="Times New Roman" charset="0"/>
                <a:ea typeface="Times New Roman" charset="0"/>
                <a:cs typeface="Times New Roman" charset="0"/>
              </a:rPr>
              <a:t>Mood disorder treatment is not often available</a:t>
            </a:r>
          </a:p>
          <a:p>
            <a:pPr marL="342900" indent="-342900">
              <a:buClr>
                <a:schemeClr val="tx2">
                  <a:lumMod val="75000"/>
                </a:schemeClr>
              </a:buClr>
              <a:buFont typeface="Wingdings" charset="2"/>
              <a:buChar char="Ø"/>
            </a:pPr>
            <a:r>
              <a:rPr lang="en-US" dirty="0" smtClean="0">
                <a:solidFill>
                  <a:schemeClr val="tx2">
                    <a:lumMod val="75000"/>
                  </a:schemeClr>
                </a:solidFill>
                <a:latin typeface="Times New Roman" charset="0"/>
                <a:ea typeface="Times New Roman" charset="0"/>
                <a:cs typeface="Times New Roman" charset="0"/>
              </a:rPr>
              <a:t>Terms of care within the incarcerations system are not transparent </a:t>
            </a:r>
          </a:p>
          <a:p>
            <a:pPr marL="342900" indent="-342900">
              <a:buClr>
                <a:schemeClr val="tx2">
                  <a:lumMod val="75000"/>
                </a:schemeClr>
              </a:buClr>
              <a:buFont typeface="Wingdings" charset="2"/>
              <a:buChar char="Ø"/>
            </a:pPr>
            <a:r>
              <a:rPr lang="en-US" dirty="0" smtClean="0">
                <a:solidFill>
                  <a:schemeClr val="tx2">
                    <a:lumMod val="75000"/>
                  </a:schemeClr>
                </a:solidFill>
                <a:latin typeface="Times New Roman" charset="0"/>
                <a:ea typeface="Times New Roman" charset="0"/>
                <a:cs typeface="Times New Roman" charset="0"/>
              </a:rPr>
              <a:t>Standard practice of care within prisons and jails is not always followed </a:t>
            </a:r>
          </a:p>
          <a:p>
            <a:pPr marL="342900" indent="-342900">
              <a:buClr>
                <a:schemeClr val="tx2">
                  <a:lumMod val="75000"/>
                </a:schemeClr>
              </a:buClr>
              <a:buFont typeface="Wingdings" charset="2"/>
              <a:buChar char="Ø"/>
            </a:pPr>
            <a:r>
              <a:rPr lang="en-US" dirty="0" smtClean="0">
                <a:solidFill>
                  <a:schemeClr val="tx2">
                    <a:lumMod val="75000"/>
                  </a:schemeClr>
                </a:solidFill>
                <a:latin typeface="Times New Roman" charset="0"/>
                <a:ea typeface="Times New Roman" charset="0"/>
                <a:cs typeface="Times New Roman" charset="0"/>
              </a:rPr>
              <a:t>Intervention within the incarceration system typically only occurs if a woman is suicidal and/or creating a behavioral problem </a:t>
            </a:r>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96451" y="5997449"/>
            <a:ext cx="812800" cy="812800"/>
          </a:xfrm>
          <a:prstGeom prst="rect">
            <a:avLst/>
          </a:prstGeom>
        </p:spPr>
      </p:pic>
    </p:spTree>
    <p:extLst>
      <p:ext uri="{BB962C8B-B14F-4D97-AF65-F5344CB8AC3E}">
        <p14:creationId xmlns:p14="http://schemas.microsoft.com/office/powerpoint/2010/main" val="49574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896"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481072" y="553300"/>
            <a:ext cx="6777228" cy="516636"/>
          </a:xfrm>
          <a:ln>
            <a:solidFill>
              <a:schemeClr val="tx2">
                <a:lumMod val="75000"/>
              </a:schemeClr>
            </a:solidFill>
          </a:ln>
        </p:spPr>
        <p:txBody>
          <a:bodyPr>
            <a:noAutofit/>
          </a:bodyPr>
          <a:lstStyle/>
          <a:p>
            <a:r>
              <a:rPr lang="en-US" sz="2500" dirty="0" smtClean="0">
                <a:solidFill>
                  <a:schemeClr val="tx2">
                    <a:lumMod val="75000"/>
                  </a:schemeClr>
                </a:solidFill>
                <a:latin typeface="Euphemia UCAS" charset="0"/>
                <a:ea typeface="Euphemia UCAS" charset="0"/>
                <a:cs typeface="Euphemia UCAS" charset="0"/>
              </a:rPr>
              <a:t>Implemented programs</a:t>
            </a:r>
            <a:endParaRPr lang="en-US" sz="2500" dirty="0">
              <a:solidFill>
                <a:schemeClr val="tx2">
                  <a:lumMod val="75000"/>
                </a:schemeClr>
              </a:solidFill>
              <a:latin typeface="Euphemia UCAS" charset="0"/>
              <a:ea typeface="Euphemia UCAS" charset="0"/>
              <a:cs typeface="Euphemia UCAS" charset="0"/>
            </a:endParaRPr>
          </a:p>
        </p:txBody>
      </p:sp>
      <p:sp>
        <p:nvSpPr>
          <p:cNvPr id="7" name="TextBox 6"/>
          <p:cNvSpPr txBox="1"/>
          <p:nvPr/>
        </p:nvSpPr>
        <p:spPr>
          <a:xfrm>
            <a:off x="361352" y="6423660"/>
            <a:ext cx="1814920" cy="307777"/>
          </a:xfrm>
          <a:prstGeom prst="rect">
            <a:avLst/>
          </a:prstGeom>
          <a:noFill/>
        </p:spPr>
        <p:txBody>
          <a:bodyPr wrap="none" rtlCol="0">
            <a:spAutoFit/>
          </a:bodyPr>
          <a:lstStyle/>
          <a:p>
            <a:r>
              <a:rPr lang="en-US" sz="1400" dirty="0" smtClean="0">
                <a:solidFill>
                  <a:schemeClr val="tx1">
                    <a:lumMod val="65000"/>
                    <a:lumOff val="35000"/>
                  </a:schemeClr>
                </a:solidFill>
                <a:latin typeface="Times New Roman" charset="0"/>
                <a:ea typeface="Times New Roman" charset="0"/>
                <a:cs typeface="Times New Roman" charset="0"/>
              </a:rPr>
              <a:t>Hotelling, B.A. (2008)</a:t>
            </a:r>
            <a:endParaRPr lang="en-US" sz="1400" dirty="0">
              <a:solidFill>
                <a:schemeClr val="tx1">
                  <a:lumMod val="65000"/>
                  <a:lumOff val="35000"/>
                </a:schemeClr>
              </a:solidFill>
              <a:latin typeface="Times New Roman" charset="0"/>
              <a:ea typeface="Times New Roman" charset="0"/>
              <a:cs typeface="Times New Roman" charset="0"/>
            </a:endParaRPr>
          </a:p>
        </p:txBody>
      </p:sp>
      <p:sp>
        <p:nvSpPr>
          <p:cNvPr id="8" name="Content Placeholder 2"/>
          <p:cNvSpPr txBox="1">
            <a:spLocks/>
          </p:cNvSpPr>
          <p:nvPr/>
        </p:nvSpPr>
        <p:spPr>
          <a:xfrm>
            <a:off x="1124402" y="1476336"/>
            <a:ext cx="10607660" cy="487007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342900" indent="-342900">
              <a:buClr>
                <a:schemeClr val="tx2">
                  <a:lumMod val="75000"/>
                </a:schemeClr>
              </a:buClr>
              <a:buFont typeface="Wingdings" charset="2"/>
              <a:buChar char="Ø"/>
            </a:pPr>
            <a:r>
              <a:rPr lang="en-US" sz="2000" i="1" dirty="0" smtClean="0">
                <a:solidFill>
                  <a:schemeClr val="tx2">
                    <a:lumMod val="75000"/>
                  </a:schemeClr>
                </a:solidFill>
                <a:latin typeface="Times New Roman" charset="0"/>
                <a:ea typeface="Times New Roman" charset="0"/>
                <a:cs typeface="Times New Roman" charset="0"/>
              </a:rPr>
              <a:t>The Mothers and Infants Nurturing Together Program (MINT)</a:t>
            </a:r>
          </a:p>
          <a:p>
            <a:pPr marL="571500" lvl="1" indent="-342900">
              <a:buClr>
                <a:schemeClr val="tx2">
                  <a:lumMod val="75000"/>
                </a:schemeClr>
              </a:buClr>
              <a:buFont typeface="Wingdings" charset="2"/>
              <a:buChar char="Ø"/>
            </a:pPr>
            <a:r>
              <a:rPr lang="en-US" sz="1800" dirty="0" smtClean="0">
                <a:solidFill>
                  <a:schemeClr val="tx2">
                    <a:lumMod val="75000"/>
                  </a:schemeClr>
                </a:solidFill>
                <a:latin typeface="Times New Roman" charset="0"/>
                <a:ea typeface="Times New Roman" charset="0"/>
                <a:cs typeface="Times New Roman" charset="0"/>
              </a:rPr>
              <a:t>Established by the Volunteers of America in 1994 in Forth Worth, Texas</a:t>
            </a:r>
          </a:p>
          <a:p>
            <a:pPr marL="571500" lvl="1" indent="-342900">
              <a:buClr>
                <a:schemeClr val="tx2">
                  <a:lumMod val="75000"/>
                </a:schemeClr>
              </a:buClr>
              <a:buFont typeface="Wingdings" charset="2"/>
              <a:buChar char="Ø"/>
            </a:pPr>
            <a:r>
              <a:rPr lang="en-US" sz="1800" dirty="0" smtClean="0">
                <a:solidFill>
                  <a:schemeClr val="tx2">
                    <a:lumMod val="75000"/>
                  </a:schemeClr>
                </a:solidFill>
                <a:latin typeface="Times New Roman" charset="0"/>
                <a:ea typeface="Times New Roman" charset="0"/>
                <a:cs typeface="Times New Roman" charset="0"/>
              </a:rPr>
              <a:t>Provides prenatal and postnatal classes that address childbirth, parenting, and coping skills and offers counseling and treatment programs </a:t>
            </a:r>
          </a:p>
          <a:p>
            <a:pPr marL="342900" indent="-342900">
              <a:buClr>
                <a:schemeClr val="tx2">
                  <a:lumMod val="75000"/>
                </a:schemeClr>
              </a:buClr>
              <a:buFont typeface="Wingdings" charset="2"/>
              <a:buChar char="Ø"/>
            </a:pPr>
            <a:r>
              <a:rPr lang="en-US" sz="2000" i="1" dirty="0" smtClean="0">
                <a:solidFill>
                  <a:schemeClr val="tx2">
                    <a:lumMod val="75000"/>
                  </a:schemeClr>
                </a:solidFill>
                <a:latin typeface="Times New Roman" charset="0"/>
                <a:ea typeface="Times New Roman" charset="0"/>
                <a:cs typeface="Times New Roman" charset="0"/>
              </a:rPr>
              <a:t>Residential Parenting Program</a:t>
            </a:r>
          </a:p>
          <a:p>
            <a:pPr marL="571500" lvl="1" indent="-342900">
              <a:buClr>
                <a:schemeClr val="tx2">
                  <a:lumMod val="75000"/>
                </a:schemeClr>
              </a:buClr>
              <a:buFont typeface="Wingdings" charset="2"/>
              <a:buChar char="Ø"/>
            </a:pPr>
            <a:r>
              <a:rPr lang="en-US" sz="1800" dirty="0" smtClean="0">
                <a:solidFill>
                  <a:schemeClr val="tx2">
                    <a:lumMod val="75000"/>
                  </a:schemeClr>
                </a:solidFill>
                <a:latin typeface="Times New Roman" charset="0"/>
                <a:ea typeface="Times New Roman" charset="0"/>
                <a:cs typeface="Times New Roman" charset="0"/>
              </a:rPr>
              <a:t>Washington State</a:t>
            </a:r>
          </a:p>
          <a:p>
            <a:pPr marL="342900" indent="-342900">
              <a:buClr>
                <a:schemeClr val="tx2">
                  <a:lumMod val="75000"/>
                </a:schemeClr>
              </a:buClr>
              <a:buFont typeface="Wingdings" charset="2"/>
              <a:buChar char="Ø"/>
            </a:pPr>
            <a:r>
              <a:rPr lang="en-US" sz="2000" i="1" dirty="0" smtClean="0">
                <a:solidFill>
                  <a:schemeClr val="tx2">
                    <a:lumMod val="75000"/>
                  </a:schemeClr>
                </a:solidFill>
                <a:latin typeface="Times New Roman" charset="0"/>
                <a:ea typeface="Times New Roman" charset="0"/>
                <a:cs typeface="Times New Roman" charset="0"/>
              </a:rPr>
              <a:t>The Women and Infants at Risk Program (WIAR)</a:t>
            </a:r>
          </a:p>
          <a:p>
            <a:pPr marL="571500" lvl="1" indent="-342900">
              <a:buClr>
                <a:schemeClr val="tx2">
                  <a:lumMod val="75000"/>
                </a:schemeClr>
              </a:buClr>
              <a:buFont typeface="Wingdings" charset="2"/>
              <a:buChar char="Ø"/>
            </a:pPr>
            <a:r>
              <a:rPr lang="en-US" sz="1800" dirty="0" smtClean="0">
                <a:solidFill>
                  <a:schemeClr val="tx2">
                    <a:lumMod val="75000"/>
                  </a:schemeClr>
                </a:solidFill>
                <a:latin typeface="Times New Roman" charset="0"/>
                <a:ea typeface="Times New Roman" charset="0"/>
                <a:cs typeface="Times New Roman" charset="0"/>
              </a:rPr>
              <a:t>Detroit, Michigan</a:t>
            </a:r>
          </a:p>
          <a:p>
            <a:pPr marL="342900" indent="-342900">
              <a:buClr>
                <a:schemeClr val="tx2">
                  <a:lumMod val="75000"/>
                </a:schemeClr>
              </a:buClr>
              <a:buFont typeface="Wingdings" charset="2"/>
              <a:buChar char="Ø"/>
            </a:pPr>
            <a:r>
              <a:rPr lang="en-US" sz="2000" i="1" dirty="0" smtClean="0">
                <a:solidFill>
                  <a:schemeClr val="tx2">
                    <a:lumMod val="75000"/>
                  </a:schemeClr>
                </a:solidFill>
                <a:latin typeface="Times New Roman" charset="0"/>
                <a:ea typeface="Times New Roman" charset="0"/>
                <a:cs typeface="Times New Roman" charset="0"/>
              </a:rPr>
              <a:t>The Minnesota Prison Doula Project (formerly Isis Rising)</a:t>
            </a:r>
          </a:p>
          <a:p>
            <a:pPr marL="571500" lvl="1" indent="-342900">
              <a:buClr>
                <a:schemeClr val="tx2">
                  <a:lumMod val="75000"/>
                </a:schemeClr>
              </a:buClr>
              <a:buFont typeface="Wingdings" charset="2"/>
              <a:buChar char="Ø"/>
            </a:pPr>
            <a:r>
              <a:rPr lang="en-US" sz="1800" dirty="0" smtClean="0">
                <a:solidFill>
                  <a:schemeClr val="tx2">
                    <a:lumMod val="75000"/>
                  </a:schemeClr>
                </a:solidFill>
                <a:latin typeface="Times New Roman" charset="0"/>
                <a:ea typeface="Times New Roman" charset="0"/>
                <a:cs typeface="Times New Roman" charset="0"/>
              </a:rPr>
              <a:t>A prison-based pregnancy and parenting support program at the Minnesota Correctional Facility-Shakopee</a:t>
            </a:r>
          </a:p>
          <a:p>
            <a:pPr marL="571500" lvl="1" indent="-342900">
              <a:buClr>
                <a:schemeClr val="tx2">
                  <a:lumMod val="75000"/>
                </a:schemeClr>
              </a:buClr>
              <a:buFont typeface="Wingdings" charset="2"/>
              <a:buChar char="Ø"/>
            </a:pPr>
            <a:r>
              <a:rPr lang="en-US" sz="1800" dirty="0" smtClean="0">
                <a:solidFill>
                  <a:schemeClr val="tx2">
                    <a:lumMod val="75000"/>
                  </a:schemeClr>
                </a:solidFill>
                <a:latin typeface="Times New Roman" charset="0"/>
                <a:ea typeface="Times New Roman" charset="0"/>
                <a:cs typeface="Times New Roman" charset="0"/>
              </a:rPr>
              <a:t>Includes a 12 week support group and doula support for pregnant women </a:t>
            </a:r>
            <a:endParaRPr lang="en-US" sz="1800" dirty="0">
              <a:solidFill>
                <a:schemeClr val="tx2">
                  <a:lumMod val="75000"/>
                </a:schemeClr>
              </a:solidFill>
              <a:latin typeface="Times New Roman" charset="0"/>
              <a:ea typeface="Times New Roman" charset="0"/>
              <a:cs typeface="Times New Roman"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22036" y="5835277"/>
            <a:ext cx="812800" cy="812800"/>
          </a:xfrm>
          <a:prstGeom prst="rect">
            <a:avLst/>
          </a:prstGeom>
        </p:spPr>
      </p:pic>
    </p:spTree>
    <p:extLst>
      <p:ext uri="{BB962C8B-B14F-4D97-AF65-F5344CB8AC3E}">
        <p14:creationId xmlns:p14="http://schemas.microsoft.com/office/powerpoint/2010/main" val="14374430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13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p:cNvPicPr>
            <a:picLocks noGrp="1" noChangeAspect="1"/>
          </p:cNvPicPr>
          <p:nvPr>
            <p:ph type="pic" idx="1"/>
          </p:nvPr>
        </p:nvPicPr>
        <p:blipFill>
          <a:blip r:embed="rId5"/>
          <a:srcRect t="5425" b="5425"/>
          <a:stretch>
            <a:fillRect/>
          </a:stretch>
        </p:blipFill>
        <p:spPr/>
      </p:pic>
      <p:sp>
        <p:nvSpPr>
          <p:cNvPr id="18" name="Text Placeholder 17"/>
          <p:cNvSpPr>
            <a:spLocks noGrp="1"/>
          </p:cNvSpPr>
          <p:nvPr>
            <p:ph type="body" sz="half" idx="2"/>
          </p:nvPr>
        </p:nvSpPr>
        <p:spPr>
          <a:xfrm>
            <a:off x="332232" y="2147790"/>
            <a:ext cx="5449824" cy="3643087"/>
          </a:xfrm>
        </p:spPr>
        <p:txBody>
          <a:bodyPr>
            <a:noAutofit/>
          </a:bodyPr>
          <a:lstStyle/>
          <a:p>
            <a:pPr marL="285750" indent="-285750" algn="l">
              <a:buClr>
                <a:schemeClr val="bg1"/>
              </a:buClr>
              <a:buFont typeface="Wingdings" charset="2"/>
              <a:buChar char="Ø"/>
            </a:pPr>
            <a:r>
              <a:rPr lang="en-US" sz="1600" dirty="0" smtClean="0">
                <a:solidFill>
                  <a:schemeClr val="bg1"/>
                </a:solidFill>
                <a:latin typeface="Times New Roman" charset="0"/>
                <a:ea typeface="Times New Roman" charset="0"/>
                <a:cs typeface="Times New Roman" charset="0"/>
              </a:rPr>
              <a:t>The </a:t>
            </a:r>
            <a:r>
              <a:rPr lang="en-US" sz="1600" dirty="0" smtClean="0">
                <a:latin typeface="Times New Roman" charset="0"/>
                <a:ea typeface="Times New Roman" charset="0"/>
                <a:cs typeface="Times New Roman" charset="0"/>
              </a:rPr>
              <a:t>Association of Women’s Health, Obstetric and Neonatal Nurses (AWHONN) recommends healthcare institutions caring for obstetric, neonatal, and pediatric patients utilize screening for perinatal mood and anxiety disorders</a:t>
            </a:r>
          </a:p>
          <a:p>
            <a:pPr marL="285750" indent="-285750" algn="l">
              <a:buClr>
                <a:schemeClr val="bg1"/>
              </a:buClr>
              <a:buFont typeface="Wingdings" charset="2"/>
              <a:buChar char="Ø"/>
            </a:pPr>
            <a:r>
              <a:rPr lang="en-US" sz="1600" dirty="0" smtClean="0">
                <a:latin typeface="Times New Roman" charset="0"/>
                <a:ea typeface="Times New Roman" charset="0"/>
                <a:cs typeface="Times New Roman" charset="0"/>
              </a:rPr>
              <a:t>Postpartum Support International recommends universal screening for </a:t>
            </a:r>
            <a:r>
              <a:rPr lang="en-US" sz="1600" u="sng" dirty="0" smtClean="0">
                <a:latin typeface="Times New Roman" charset="0"/>
                <a:ea typeface="Times New Roman" charset="0"/>
                <a:cs typeface="Times New Roman" charset="0"/>
              </a:rPr>
              <a:t>ALL</a:t>
            </a:r>
            <a:r>
              <a:rPr lang="en-US" sz="1600" dirty="0" smtClean="0">
                <a:latin typeface="Times New Roman" charset="0"/>
                <a:ea typeface="Times New Roman" charset="0"/>
                <a:cs typeface="Times New Roman" charset="0"/>
              </a:rPr>
              <a:t> new mothers for prenatal depression and postpartum mood and anxiety disorders</a:t>
            </a:r>
          </a:p>
          <a:p>
            <a:pPr marL="285750" indent="-285750" algn="l">
              <a:buClr>
                <a:schemeClr val="bg1"/>
              </a:buClr>
              <a:buFont typeface="Wingdings" charset="2"/>
              <a:buChar char="Ø"/>
            </a:pPr>
            <a:r>
              <a:rPr lang="en-US" sz="1600" dirty="0" smtClean="0">
                <a:latin typeface="Times New Roman" charset="0"/>
                <a:ea typeface="Times New Roman" charset="0"/>
                <a:cs typeface="Times New Roman" charset="0"/>
              </a:rPr>
              <a:t>Adult preventative care visits should </a:t>
            </a:r>
            <a:r>
              <a:rPr lang="en-US" sz="1600" dirty="0">
                <a:latin typeface="Times New Roman" charset="0"/>
                <a:ea typeface="Times New Roman" charset="0"/>
                <a:cs typeface="Times New Roman" charset="0"/>
              </a:rPr>
              <a:t>be fully </a:t>
            </a:r>
            <a:r>
              <a:rPr lang="en-US" sz="1600" dirty="0" smtClean="0">
                <a:latin typeface="Times New Roman" charset="0"/>
                <a:ea typeface="Times New Roman" charset="0"/>
                <a:cs typeface="Times New Roman" charset="0"/>
              </a:rPr>
              <a:t>implemented</a:t>
            </a:r>
          </a:p>
          <a:p>
            <a:pPr marL="285750" indent="-285750" algn="l">
              <a:buClr>
                <a:schemeClr val="bg1"/>
              </a:buClr>
              <a:buFont typeface="Wingdings" charset="2"/>
              <a:buChar char="Ø"/>
            </a:pPr>
            <a:r>
              <a:rPr lang="en-US" sz="1600" dirty="0" smtClean="0">
                <a:solidFill>
                  <a:schemeClr val="bg1"/>
                </a:solidFill>
                <a:latin typeface="Times New Roman" charset="0"/>
                <a:ea typeface="Times New Roman" charset="0"/>
                <a:cs typeface="Times New Roman" charset="0"/>
              </a:rPr>
              <a:t>Be aware of the special health care needs while caring for incarcerated pregnant women </a:t>
            </a:r>
          </a:p>
          <a:p>
            <a:pPr marL="285750" indent="-285750" algn="l">
              <a:buClr>
                <a:schemeClr val="bg1"/>
              </a:buClr>
              <a:buFont typeface="Wingdings" charset="2"/>
              <a:buChar char="Ø"/>
            </a:pPr>
            <a:r>
              <a:rPr lang="en-US" sz="1600" dirty="0" smtClean="0">
                <a:solidFill>
                  <a:schemeClr val="bg1"/>
                </a:solidFill>
                <a:latin typeface="Times New Roman" charset="0"/>
                <a:ea typeface="Times New Roman" charset="0"/>
                <a:cs typeface="Times New Roman" charset="0"/>
              </a:rPr>
              <a:t>Allow the mother to have contact with their infant to help foster a stronger bond between mother and child</a:t>
            </a:r>
            <a:endParaRPr lang="en-US" sz="1600" dirty="0">
              <a:solidFill>
                <a:schemeClr val="bg1"/>
              </a:solidFill>
              <a:latin typeface="Times New Roman" charset="0"/>
              <a:ea typeface="Times New Roman" charset="0"/>
              <a:cs typeface="Times New Roman" charset="0"/>
            </a:endParaRPr>
          </a:p>
        </p:txBody>
      </p:sp>
      <p:sp>
        <p:nvSpPr>
          <p:cNvPr id="6" name="Title 1"/>
          <p:cNvSpPr>
            <a:spLocks noGrp="1"/>
          </p:cNvSpPr>
          <p:nvPr>
            <p:ph type="title"/>
          </p:nvPr>
        </p:nvSpPr>
        <p:spPr>
          <a:xfrm>
            <a:off x="513588" y="591378"/>
            <a:ext cx="5268468" cy="983724"/>
          </a:xfrm>
          <a:ln>
            <a:solidFill>
              <a:schemeClr val="tx2">
                <a:lumMod val="75000"/>
              </a:schemeClr>
            </a:solidFill>
          </a:ln>
        </p:spPr>
        <p:txBody>
          <a:bodyPr/>
          <a:lstStyle/>
          <a:p>
            <a:r>
              <a:rPr lang="en-US" sz="2500" dirty="0" smtClean="0">
                <a:solidFill>
                  <a:schemeClr val="tx2">
                    <a:lumMod val="75000"/>
                  </a:schemeClr>
                </a:solidFill>
                <a:latin typeface="Euphemia UCAS" charset="0"/>
                <a:ea typeface="Euphemia UCAS" charset="0"/>
                <a:cs typeface="Euphemia UCAS" charset="0"/>
              </a:rPr>
              <a:t>RECOMMENDATIONS for hospital providers</a:t>
            </a:r>
            <a:endParaRPr lang="en-US" sz="2500" dirty="0">
              <a:solidFill>
                <a:schemeClr val="tx2">
                  <a:lumMod val="75000"/>
                </a:schemeClr>
              </a:solidFill>
              <a:latin typeface="Euphemia UCAS" charset="0"/>
              <a:ea typeface="Euphemia UCAS" charset="0"/>
              <a:cs typeface="Euphemia UCAS" charset="0"/>
            </a:endParaRPr>
          </a:p>
        </p:txBody>
      </p:sp>
      <p:sp>
        <p:nvSpPr>
          <p:cNvPr id="3" name="TextBox 2"/>
          <p:cNvSpPr txBox="1"/>
          <p:nvPr/>
        </p:nvSpPr>
        <p:spPr>
          <a:xfrm>
            <a:off x="201168" y="6457552"/>
            <a:ext cx="1556901" cy="307777"/>
          </a:xfrm>
          <a:prstGeom prst="rect">
            <a:avLst/>
          </a:prstGeom>
          <a:noFill/>
        </p:spPr>
        <p:txBody>
          <a:bodyPr wrap="none" rtlCol="0">
            <a:spAutoFit/>
          </a:bodyPr>
          <a:lstStyle/>
          <a:p>
            <a:r>
              <a:rPr lang="en-US" sz="1400" i="1" dirty="0" smtClean="0">
                <a:solidFill>
                  <a:schemeClr val="tx1">
                    <a:lumMod val="65000"/>
                    <a:lumOff val="35000"/>
                  </a:schemeClr>
                </a:solidFill>
                <a:latin typeface="Times New Roman" charset="0"/>
                <a:ea typeface="Times New Roman" charset="0"/>
                <a:cs typeface="Times New Roman" charset="0"/>
              </a:rPr>
              <a:t>AWHONN</a:t>
            </a:r>
            <a:r>
              <a:rPr lang="en-US" sz="1400" dirty="0" smtClean="0">
                <a:solidFill>
                  <a:schemeClr val="tx1">
                    <a:lumMod val="65000"/>
                    <a:lumOff val="35000"/>
                  </a:schemeClr>
                </a:solidFill>
                <a:latin typeface="Times New Roman" charset="0"/>
                <a:ea typeface="Times New Roman" charset="0"/>
                <a:cs typeface="Times New Roman" charset="0"/>
              </a:rPr>
              <a:t> (2016) </a:t>
            </a:r>
            <a:endParaRPr lang="en-US" sz="1400" dirty="0">
              <a:solidFill>
                <a:schemeClr val="tx1">
                  <a:lumMod val="65000"/>
                  <a:lumOff val="35000"/>
                </a:schemeClr>
              </a:solidFill>
              <a:latin typeface="Times New Roman" charset="0"/>
              <a:ea typeface="Times New Roman" charset="0"/>
              <a:cs typeface="Times New Roman" charset="0"/>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05527" y="6051152"/>
            <a:ext cx="812800" cy="812800"/>
          </a:xfrm>
          <a:prstGeom prst="rect">
            <a:avLst/>
          </a:prstGeom>
        </p:spPr>
      </p:pic>
    </p:spTree>
    <p:extLst>
      <p:ext uri="{BB962C8B-B14F-4D97-AF65-F5344CB8AC3E}">
        <p14:creationId xmlns:p14="http://schemas.microsoft.com/office/powerpoint/2010/main" val="16593139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5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87" y="810702"/>
            <a:ext cx="9263063" cy="733680"/>
          </a:xfrm>
          <a:ln>
            <a:solidFill>
              <a:schemeClr val="tx2">
                <a:lumMod val="75000"/>
              </a:schemeClr>
            </a:solidFill>
          </a:ln>
        </p:spPr>
        <p:txBody>
          <a:bodyPr>
            <a:normAutofit fontScale="90000"/>
          </a:bodyPr>
          <a:lstStyle/>
          <a:p>
            <a:r>
              <a:rPr lang="en-US" dirty="0" smtClean="0">
                <a:solidFill>
                  <a:schemeClr val="tx2">
                    <a:lumMod val="75000"/>
                  </a:schemeClr>
                </a:solidFill>
                <a:latin typeface="Euphemia UCAS" charset="0"/>
                <a:ea typeface="Euphemia UCAS" charset="0"/>
                <a:cs typeface="Euphemia UCAS" charset="0"/>
              </a:rPr>
              <a:t>Recommendations for prison administrators</a:t>
            </a:r>
            <a:endParaRPr lang="en-US" dirty="0">
              <a:solidFill>
                <a:schemeClr val="tx2">
                  <a:lumMod val="75000"/>
                </a:schemeClr>
              </a:solidFill>
              <a:latin typeface="Euphemia UCAS" charset="0"/>
              <a:ea typeface="Euphemia UCAS" charset="0"/>
              <a:cs typeface="Euphemia UCAS" charset="0"/>
            </a:endParaRPr>
          </a:p>
        </p:txBody>
      </p:sp>
      <p:sp>
        <p:nvSpPr>
          <p:cNvPr id="4" name="Rectangle 3"/>
          <p:cNvSpPr/>
          <p:nvPr/>
        </p:nvSpPr>
        <p:spPr>
          <a:xfrm>
            <a:off x="276226" y="6410623"/>
            <a:ext cx="11915774" cy="307777"/>
          </a:xfrm>
          <a:prstGeom prst="rect">
            <a:avLst/>
          </a:prstGeom>
        </p:spPr>
        <p:txBody>
          <a:bodyPr wrap="square">
            <a:spAutoFit/>
          </a:bodyPr>
          <a:lstStyle/>
          <a:p>
            <a:r>
              <a:rPr lang="en-US" sz="1400" dirty="0">
                <a:solidFill>
                  <a:schemeClr val="tx1">
                    <a:lumMod val="65000"/>
                    <a:lumOff val="35000"/>
                  </a:schemeClr>
                </a:solidFill>
                <a:latin typeface="Times New Roman" charset="0"/>
                <a:ea typeface="Times New Roman" charset="0"/>
                <a:cs typeface="Times New Roman" charset="0"/>
              </a:rPr>
              <a:t>Shlafer, R., &amp; Davis, L. (2016); </a:t>
            </a:r>
            <a:r>
              <a:rPr lang="en-US" sz="1400" i="1" dirty="0">
                <a:solidFill>
                  <a:schemeClr val="tx1">
                    <a:lumMod val="65000"/>
                    <a:lumOff val="35000"/>
                  </a:schemeClr>
                </a:solidFill>
                <a:latin typeface="Times New Roman" charset="0"/>
                <a:ea typeface="Times New Roman" charset="0"/>
                <a:cs typeface="Times New Roman" charset="0"/>
              </a:rPr>
              <a:t>Mental Health America. </a:t>
            </a:r>
            <a:r>
              <a:rPr lang="en-US" sz="1400" dirty="0">
                <a:solidFill>
                  <a:schemeClr val="tx1">
                    <a:lumMod val="65000"/>
                    <a:lumOff val="35000"/>
                  </a:schemeClr>
                </a:solidFill>
                <a:latin typeface="Times New Roman" charset="0"/>
                <a:ea typeface="Times New Roman" charset="0"/>
                <a:cs typeface="Times New Roman" charset="0"/>
              </a:rPr>
              <a:t>(2020); Shlafer, R., Gerrity, E., &amp; </a:t>
            </a:r>
            <a:r>
              <a:rPr lang="en-US" sz="1400" dirty="0" err="1">
                <a:solidFill>
                  <a:schemeClr val="tx1">
                    <a:lumMod val="65000"/>
                    <a:lumOff val="35000"/>
                  </a:schemeClr>
                </a:solidFill>
                <a:latin typeface="Times New Roman" charset="0"/>
                <a:ea typeface="Times New Roman" charset="0"/>
                <a:cs typeface="Times New Roman" charset="0"/>
              </a:rPr>
              <a:t>Duwe</a:t>
            </a:r>
            <a:r>
              <a:rPr lang="en-US" sz="1400" dirty="0">
                <a:solidFill>
                  <a:schemeClr val="tx1">
                    <a:lumMod val="65000"/>
                    <a:lumOff val="35000"/>
                  </a:schemeClr>
                </a:solidFill>
                <a:latin typeface="Times New Roman" charset="0"/>
                <a:ea typeface="Times New Roman" charset="0"/>
                <a:cs typeface="Times New Roman" charset="0"/>
              </a:rPr>
              <a:t>, G. (2015); Gillette, K.E. (2011)</a:t>
            </a:r>
          </a:p>
        </p:txBody>
      </p:sp>
      <p:sp>
        <p:nvSpPr>
          <p:cNvPr id="6" name="Content Placeholder 2"/>
          <p:cNvSpPr txBox="1">
            <a:spLocks/>
          </p:cNvSpPr>
          <p:nvPr/>
        </p:nvSpPr>
        <p:spPr>
          <a:xfrm>
            <a:off x="6067218" y="2048818"/>
            <a:ext cx="6038850" cy="3883114"/>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342900" indent="-342900">
              <a:buClr>
                <a:schemeClr val="tx2">
                  <a:lumMod val="75000"/>
                </a:schemeClr>
              </a:buClr>
              <a:buFont typeface="Wingdings" charset="2"/>
              <a:buChar char="Ø"/>
            </a:pPr>
            <a:r>
              <a:rPr lang="en-US" dirty="0" smtClean="0">
                <a:solidFill>
                  <a:schemeClr val="tx2">
                    <a:lumMod val="75000"/>
                  </a:schemeClr>
                </a:solidFill>
                <a:latin typeface="Times New Roman" charset="0"/>
                <a:ea typeface="Times New Roman" charset="0"/>
                <a:cs typeface="Times New Roman" charset="0"/>
              </a:rPr>
              <a:t>Prison Nurseries </a:t>
            </a:r>
          </a:p>
          <a:p>
            <a:pPr marL="342900" indent="-342900">
              <a:buClr>
                <a:schemeClr val="tx2">
                  <a:lumMod val="75000"/>
                </a:schemeClr>
              </a:buClr>
              <a:buFont typeface="Wingdings" charset="2"/>
              <a:buChar char="Ø"/>
            </a:pPr>
            <a:r>
              <a:rPr lang="en-US" dirty="0" smtClean="0">
                <a:solidFill>
                  <a:schemeClr val="tx2">
                    <a:lumMod val="75000"/>
                  </a:schemeClr>
                </a:solidFill>
                <a:latin typeface="Times New Roman" charset="0"/>
                <a:ea typeface="Times New Roman" charset="0"/>
                <a:cs typeface="Times New Roman" charset="0"/>
              </a:rPr>
              <a:t>Nurse - Midwifery care for pregnant inmates in state prison systems </a:t>
            </a:r>
          </a:p>
          <a:p>
            <a:pPr marL="342900" indent="-342900">
              <a:buClr>
                <a:schemeClr val="tx2">
                  <a:lumMod val="75000"/>
                </a:schemeClr>
              </a:buClr>
              <a:buFont typeface="Wingdings" charset="2"/>
              <a:buChar char="Ø"/>
            </a:pPr>
            <a:r>
              <a:rPr lang="en-US" dirty="0" smtClean="0">
                <a:solidFill>
                  <a:schemeClr val="tx2">
                    <a:lumMod val="75000"/>
                  </a:schemeClr>
                </a:solidFill>
                <a:latin typeface="Times New Roman" charset="0"/>
                <a:ea typeface="Times New Roman" charset="0"/>
                <a:cs typeface="Times New Roman" charset="0"/>
              </a:rPr>
              <a:t>Better communication between DPS, hospitals and providers</a:t>
            </a:r>
          </a:p>
          <a:p>
            <a:pPr marL="342900" indent="-342900">
              <a:buClr>
                <a:schemeClr val="tx2">
                  <a:lumMod val="75000"/>
                </a:schemeClr>
              </a:buClr>
              <a:buFont typeface="Wingdings" charset="2"/>
              <a:buChar char="Ø"/>
            </a:pPr>
            <a:r>
              <a:rPr lang="en-US" dirty="0" smtClean="0">
                <a:solidFill>
                  <a:schemeClr val="tx2">
                    <a:lumMod val="75000"/>
                  </a:schemeClr>
                </a:solidFill>
                <a:latin typeface="Times New Roman" charset="0"/>
                <a:ea typeface="Times New Roman" charset="0"/>
                <a:cs typeface="Times New Roman" charset="0"/>
              </a:rPr>
              <a:t>Offer preventative programming and primary health-care services </a:t>
            </a:r>
          </a:p>
          <a:p>
            <a:pPr marL="342900" indent="-342900">
              <a:buClr>
                <a:schemeClr val="tx2">
                  <a:lumMod val="75000"/>
                </a:schemeClr>
              </a:buClr>
              <a:buFont typeface="Wingdings" charset="2"/>
              <a:buChar char="Ø"/>
            </a:pPr>
            <a:r>
              <a:rPr lang="en-US" dirty="0" smtClean="0">
                <a:solidFill>
                  <a:schemeClr val="tx2">
                    <a:lumMod val="75000"/>
                  </a:schemeClr>
                </a:solidFill>
                <a:latin typeface="Times New Roman" charset="0"/>
                <a:ea typeface="Times New Roman" charset="0"/>
                <a:cs typeface="Times New Roman" charset="0"/>
              </a:rPr>
              <a:t>Ban the practice of restraining women during labor and delivery to promote health deliveries and postpartum recovery </a:t>
            </a:r>
          </a:p>
          <a:p>
            <a:pPr marL="342900" indent="-342900">
              <a:buClr>
                <a:schemeClr val="tx2">
                  <a:lumMod val="75000"/>
                </a:schemeClr>
              </a:buClr>
              <a:buFont typeface="Wingdings" charset="2"/>
              <a:buChar char="Ø"/>
            </a:pPr>
            <a:r>
              <a:rPr lang="en-US" dirty="0" smtClean="0">
                <a:solidFill>
                  <a:schemeClr val="tx2">
                    <a:lumMod val="75000"/>
                  </a:schemeClr>
                </a:solidFill>
                <a:latin typeface="Times New Roman" charset="0"/>
                <a:ea typeface="Times New Roman" charset="0"/>
                <a:cs typeface="Times New Roman" charset="0"/>
              </a:rPr>
              <a:t>Increased educational efforts </a:t>
            </a:r>
          </a:p>
        </p:txBody>
      </p:sp>
      <p:pic>
        <p:nvPicPr>
          <p:cNvPr id="8" name="Picture 7"/>
          <p:cNvPicPr>
            <a:picLocks noChangeAspect="1"/>
          </p:cNvPicPr>
          <p:nvPr/>
        </p:nvPicPr>
        <p:blipFill>
          <a:blip r:embed="rId5"/>
          <a:stretch>
            <a:fillRect/>
          </a:stretch>
        </p:blipFill>
        <p:spPr>
          <a:xfrm>
            <a:off x="457200" y="2389913"/>
            <a:ext cx="5133769" cy="3063328"/>
          </a:xfrm>
          <a:prstGeom prst="rect">
            <a:avLst/>
          </a:prstGeom>
        </p:spPr>
      </p:pic>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98750" y="5791310"/>
            <a:ext cx="812800" cy="812800"/>
          </a:xfrm>
          <a:prstGeom prst="rect">
            <a:avLst/>
          </a:prstGeom>
        </p:spPr>
      </p:pic>
    </p:spTree>
    <p:extLst>
      <p:ext uri="{BB962C8B-B14F-4D97-AF65-F5344CB8AC3E}">
        <p14:creationId xmlns:p14="http://schemas.microsoft.com/office/powerpoint/2010/main" val="3522299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797"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673100"/>
            <a:ext cx="7928864" cy="946150"/>
          </a:xfrm>
          <a:ln>
            <a:solidFill>
              <a:schemeClr val="tx2">
                <a:lumMod val="75000"/>
              </a:schemeClr>
            </a:solidFill>
          </a:ln>
        </p:spPr>
        <p:txBody>
          <a:bodyPr>
            <a:normAutofit fontScale="90000"/>
          </a:bodyPr>
          <a:lstStyle/>
          <a:p>
            <a:r>
              <a:rPr lang="en-US" dirty="0" smtClean="0">
                <a:solidFill>
                  <a:schemeClr val="tx2">
                    <a:lumMod val="75000"/>
                  </a:schemeClr>
                </a:solidFill>
                <a:latin typeface="Euphemia UCAS" charset="0"/>
                <a:ea typeface="Euphemia UCAS" charset="0"/>
                <a:cs typeface="Euphemia UCAS" charset="0"/>
              </a:rPr>
              <a:t>Recommendations for prison medical and behavioral health providers</a:t>
            </a:r>
            <a:endParaRPr lang="en-US" dirty="0">
              <a:solidFill>
                <a:schemeClr val="tx2">
                  <a:lumMod val="75000"/>
                </a:schemeClr>
              </a:solidFill>
              <a:latin typeface="Euphemia UCAS" charset="0"/>
              <a:ea typeface="Euphemia UCAS" charset="0"/>
              <a:cs typeface="Euphemia UCAS" charset="0"/>
            </a:endParaRPr>
          </a:p>
        </p:txBody>
      </p:sp>
      <p:sp>
        <p:nvSpPr>
          <p:cNvPr id="4" name="TextBox 3"/>
          <p:cNvSpPr txBox="1"/>
          <p:nvPr/>
        </p:nvSpPr>
        <p:spPr>
          <a:xfrm>
            <a:off x="310896" y="6419088"/>
            <a:ext cx="5502660" cy="307777"/>
          </a:xfrm>
          <a:prstGeom prst="rect">
            <a:avLst/>
          </a:prstGeom>
          <a:noFill/>
        </p:spPr>
        <p:txBody>
          <a:bodyPr wrap="none" rtlCol="0">
            <a:spAutoFit/>
          </a:bodyPr>
          <a:lstStyle/>
          <a:p>
            <a:r>
              <a:rPr lang="en-US" sz="1400" dirty="0">
                <a:solidFill>
                  <a:schemeClr val="tx1">
                    <a:lumMod val="65000"/>
                    <a:lumOff val="35000"/>
                  </a:schemeClr>
                </a:solidFill>
                <a:latin typeface="Times New Roman" charset="0"/>
                <a:ea typeface="Times New Roman" charset="0"/>
                <a:cs typeface="Times New Roman" charset="0"/>
              </a:rPr>
              <a:t>Dallaire, D.H., Forestell, C.A., &amp; Shlafer, R. (</a:t>
            </a:r>
            <a:r>
              <a:rPr lang="en-US" sz="1400" dirty="0" smtClean="0">
                <a:solidFill>
                  <a:schemeClr val="tx1">
                    <a:lumMod val="65000"/>
                    <a:lumOff val="35000"/>
                  </a:schemeClr>
                </a:solidFill>
                <a:latin typeface="Times New Roman" charset="0"/>
                <a:ea typeface="Times New Roman" charset="0"/>
                <a:cs typeface="Times New Roman" charset="0"/>
              </a:rPr>
              <a:t>2015); Hotelling, B. (2008) </a:t>
            </a:r>
            <a:endParaRPr lang="en-US" sz="1400" dirty="0">
              <a:solidFill>
                <a:schemeClr val="tx1">
                  <a:lumMod val="65000"/>
                  <a:lumOff val="35000"/>
                </a:schemeClr>
              </a:solidFill>
              <a:latin typeface="Times New Roman" charset="0"/>
              <a:ea typeface="Times New Roman" charset="0"/>
              <a:cs typeface="Times New Roman" charset="0"/>
            </a:endParaRPr>
          </a:p>
        </p:txBody>
      </p:sp>
      <p:sp>
        <p:nvSpPr>
          <p:cNvPr id="6" name="Content Placeholder 2"/>
          <p:cNvSpPr txBox="1">
            <a:spLocks/>
          </p:cNvSpPr>
          <p:nvPr/>
        </p:nvSpPr>
        <p:spPr>
          <a:xfrm>
            <a:off x="1448853" y="2051805"/>
            <a:ext cx="9982199" cy="3778517"/>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342900" indent="-342900">
              <a:buClr>
                <a:schemeClr val="tx2">
                  <a:lumMod val="75000"/>
                </a:schemeClr>
              </a:buClr>
              <a:buFont typeface="Wingdings" charset="2"/>
              <a:buChar char="Ø"/>
            </a:pPr>
            <a:r>
              <a:rPr lang="en-US" sz="2000" dirty="0" smtClean="0">
                <a:solidFill>
                  <a:schemeClr val="tx2">
                    <a:lumMod val="75000"/>
                  </a:schemeClr>
                </a:solidFill>
                <a:latin typeface="Times New Roman" charset="0"/>
                <a:ea typeface="Times New Roman" charset="0"/>
                <a:cs typeface="Times New Roman" charset="0"/>
              </a:rPr>
              <a:t>Provide pregnancy testing to all women of childbearing age, 15-44, within 28 hours of admission into a facility </a:t>
            </a:r>
          </a:p>
          <a:p>
            <a:pPr marL="342900" indent="-342900">
              <a:buClr>
                <a:schemeClr val="tx2">
                  <a:lumMod val="75000"/>
                </a:schemeClr>
              </a:buClr>
              <a:buFont typeface="Wingdings" charset="2"/>
              <a:buChar char="Ø"/>
            </a:pPr>
            <a:r>
              <a:rPr lang="en-US" sz="2000" dirty="0" smtClean="0">
                <a:solidFill>
                  <a:schemeClr val="tx2">
                    <a:lumMod val="75000"/>
                  </a:schemeClr>
                </a:solidFill>
                <a:latin typeface="Times New Roman" charset="0"/>
                <a:ea typeface="Times New Roman" charset="0"/>
                <a:cs typeface="Times New Roman" charset="0"/>
              </a:rPr>
              <a:t>Lamaze Certified Childbirth Educators (LCCE) and prison doulas </a:t>
            </a:r>
          </a:p>
          <a:p>
            <a:pPr marL="571500" lvl="1" indent="-342900">
              <a:buClr>
                <a:schemeClr val="tx2">
                  <a:lumMod val="75000"/>
                </a:schemeClr>
              </a:buClr>
              <a:buFont typeface="Wingdings" charset="2"/>
              <a:buChar char="Ø"/>
            </a:pPr>
            <a:r>
              <a:rPr lang="en-US" sz="1800" dirty="0" smtClean="0">
                <a:solidFill>
                  <a:schemeClr val="tx2">
                    <a:lumMod val="75000"/>
                  </a:schemeClr>
                </a:solidFill>
                <a:latin typeface="Times New Roman" charset="0"/>
                <a:ea typeface="Times New Roman" charset="0"/>
                <a:cs typeface="Times New Roman" charset="0"/>
              </a:rPr>
              <a:t>Woman – to – woman care in birth and postpartum has existed for over 3,000 years </a:t>
            </a:r>
          </a:p>
          <a:p>
            <a:pPr marL="571500" lvl="1" indent="-342900">
              <a:buClr>
                <a:schemeClr val="tx2">
                  <a:lumMod val="75000"/>
                </a:schemeClr>
              </a:buClr>
              <a:buFont typeface="Wingdings" charset="2"/>
              <a:buChar char="Ø"/>
            </a:pPr>
            <a:r>
              <a:rPr lang="en-US" sz="1800" dirty="0" smtClean="0">
                <a:solidFill>
                  <a:schemeClr val="tx2">
                    <a:lumMod val="75000"/>
                  </a:schemeClr>
                </a:solidFill>
                <a:latin typeface="Times New Roman" charset="0"/>
                <a:ea typeface="Times New Roman" charset="0"/>
                <a:cs typeface="Times New Roman" charset="0"/>
              </a:rPr>
              <a:t>Has the potential to improve health outcomes and reduce costs for an exceptionally vulnerable group of mothers and babies </a:t>
            </a:r>
          </a:p>
          <a:p>
            <a:pPr marL="342900" indent="-342900">
              <a:buClr>
                <a:schemeClr val="tx2">
                  <a:lumMod val="75000"/>
                </a:schemeClr>
              </a:buClr>
              <a:buFont typeface="Wingdings" charset="2"/>
              <a:buChar char="Ø"/>
            </a:pPr>
            <a:r>
              <a:rPr lang="en-US" sz="2000" dirty="0" smtClean="0">
                <a:solidFill>
                  <a:schemeClr val="tx2">
                    <a:lumMod val="75000"/>
                  </a:schemeClr>
                </a:solidFill>
                <a:latin typeface="Times New Roman" charset="0"/>
                <a:ea typeface="Times New Roman" charset="0"/>
                <a:cs typeface="Times New Roman" charset="0"/>
              </a:rPr>
              <a:t>Provide childbirth and parenting education to pregnant, incarcerated women and their partners </a:t>
            </a:r>
          </a:p>
          <a:p>
            <a:pPr marL="342900" indent="-342900">
              <a:buClr>
                <a:schemeClr val="tx2">
                  <a:lumMod val="75000"/>
                </a:schemeClr>
              </a:buClr>
              <a:buFont typeface="Wingdings" charset="2"/>
              <a:buChar char="Ø"/>
            </a:pPr>
            <a:r>
              <a:rPr lang="en-US" sz="2000" dirty="0" smtClean="0">
                <a:solidFill>
                  <a:schemeClr val="tx2">
                    <a:lumMod val="75000"/>
                  </a:schemeClr>
                </a:solidFill>
                <a:latin typeface="Times New Roman" charset="0"/>
                <a:ea typeface="Times New Roman" charset="0"/>
                <a:cs typeface="Times New Roman" charset="0"/>
              </a:rPr>
              <a:t>Encourage new moms to express breast milk, if possible, to help them feel more connected with their newborn </a:t>
            </a:r>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60000" y="5932353"/>
            <a:ext cx="812800" cy="812800"/>
          </a:xfrm>
          <a:prstGeom prst="rect">
            <a:avLst/>
          </a:prstGeom>
        </p:spPr>
      </p:pic>
    </p:spTree>
    <p:extLst>
      <p:ext uri="{BB962C8B-B14F-4D97-AF65-F5344CB8AC3E}">
        <p14:creationId xmlns:p14="http://schemas.microsoft.com/office/powerpoint/2010/main" val="14798730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198"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1265" y="873726"/>
            <a:ext cx="9079354" cy="726734"/>
          </a:xfrm>
          <a:ln>
            <a:solidFill>
              <a:schemeClr val="tx2">
                <a:lumMod val="75000"/>
              </a:schemeClr>
            </a:solidFill>
          </a:ln>
        </p:spPr>
        <p:txBody>
          <a:bodyPr>
            <a:noAutofit/>
          </a:bodyPr>
          <a:lstStyle/>
          <a:p>
            <a:r>
              <a:rPr lang="en-US" sz="2500" dirty="0" smtClean="0">
                <a:solidFill>
                  <a:schemeClr val="tx2">
                    <a:lumMod val="75000"/>
                  </a:schemeClr>
                </a:solidFill>
                <a:latin typeface="Euphemia UCAS" charset="0"/>
                <a:ea typeface="Euphemia UCAS" charset="0"/>
                <a:cs typeface="Euphemia UCAS" charset="0"/>
              </a:rPr>
              <a:t>Recommendations for social workers </a:t>
            </a:r>
            <a:endParaRPr lang="en-US" sz="2500" dirty="0">
              <a:solidFill>
                <a:schemeClr val="tx2">
                  <a:lumMod val="75000"/>
                </a:schemeClr>
              </a:solidFill>
              <a:latin typeface="Euphemia UCAS" charset="0"/>
              <a:ea typeface="Euphemia UCAS" charset="0"/>
              <a:cs typeface="Euphemia UCAS" charset="0"/>
            </a:endParaRPr>
          </a:p>
        </p:txBody>
      </p:sp>
      <p:sp>
        <p:nvSpPr>
          <p:cNvPr id="4" name="TextBox 3"/>
          <p:cNvSpPr txBox="1"/>
          <p:nvPr/>
        </p:nvSpPr>
        <p:spPr>
          <a:xfrm>
            <a:off x="2147777" y="6422065"/>
            <a:ext cx="184731" cy="369332"/>
          </a:xfrm>
          <a:prstGeom prst="rect">
            <a:avLst/>
          </a:prstGeom>
          <a:noFill/>
        </p:spPr>
        <p:txBody>
          <a:bodyPr wrap="none" rtlCol="0">
            <a:spAutoFit/>
          </a:bodyPr>
          <a:lstStyle/>
          <a:p>
            <a:endParaRPr lang="en-US" dirty="0"/>
          </a:p>
        </p:txBody>
      </p:sp>
      <p:sp>
        <p:nvSpPr>
          <p:cNvPr id="5" name="TextBox 4"/>
          <p:cNvSpPr txBox="1"/>
          <p:nvPr/>
        </p:nvSpPr>
        <p:spPr>
          <a:xfrm>
            <a:off x="301114" y="6422065"/>
            <a:ext cx="9578092" cy="307777"/>
          </a:xfrm>
          <a:prstGeom prst="rect">
            <a:avLst/>
          </a:prstGeom>
          <a:noFill/>
        </p:spPr>
        <p:txBody>
          <a:bodyPr wrap="square" rtlCol="0">
            <a:spAutoFit/>
          </a:bodyPr>
          <a:lstStyle/>
          <a:p>
            <a:r>
              <a:rPr lang="en-US" sz="1400" dirty="0" smtClean="0">
                <a:solidFill>
                  <a:schemeClr val="tx1">
                    <a:lumMod val="65000"/>
                    <a:lumOff val="35000"/>
                  </a:schemeClr>
                </a:solidFill>
                <a:latin typeface="Times New Roman" charset="0"/>
                <a:ea typeface="Times New Roman" charset="0"/>
                <a:cs typeface="Times New Roman" charset="0"/>
              </a:rPr>
              <a:t>Shlafer, R., &amp; Davis, L. (2016); </a:t>
            </a:r>
            <a:r>
              <a:rPr lang="en-US" sz="1400" i="1" dirty="0" smtClean="0">
                <a:solidFill>
                  <a:schemeClr val="tx1">
                    <a:lumMod val="65000"/>
                    <a:lumOff val="35000"/>
                  </a:schemeClr>
                </a:solidFill>
                <a:latin typeface="Times New Roman" charset="0"/>
                <a:ea typeface="Times New Roman" charset="0"/>
                <a:cs typeface="Times New Roman" charset="0"/>
              </a:rPr>
              <a:t>Mental Health America. </a:t>
            </a:r>
            <a:r>
              <a:rPr lang="en-US" sz="1400" dirty="0" smtClean="0">
                <a:solidFill>
                  <a:schemeClr val="tx1">
                    <a:lumMod val="65000"/>
                    <a:lumOff val="35000"/>
                  </a:schemeClr>
                </a:solidFill>
                <a:latin typeface="Times New Roman" charset="0"/>
                <a:ea typeface="Times New Roman" charset="0"/>
                <a:cs typeface="Times New Roman" charset="0"/>
              </a:rPr>
              <a:t>(2020); Shlafer, R., Gerrity, E., &amp; </a:t>
            </a:r>
            <a:r>
              <a:rPr lang="en-US" sz="1400" dirty="0" err="1" smtClean="0">
                <a:solidFill>
                  <a:schemeClr val="tx1">
                    <a:lumMod val="65000"/>
                    <a:lumOff val="35000"/>
                  </a:schemeClr>
                </a:solidFill>
                <a:latin typeface="Times New Roman" charset="0"/>
                <a:ea typeface="Times New Roman" charset="0"/>
                <a:cs typeface="Times New Roman" charset="0"/>
              </a:rPr>
              <a:t>Duwe</a:t>
            </a:r>
            <a:r>
              <a:rPr lang="en-US" sz="1400" dirty="0" smtClean="0">
                <a:solidFill>
                  <a:schemeClr val="tx1">
                    <a:lumMod val="65000"/>
                    <a:lumOff val="35000"/>
                  </a:schemeClr>
                </a:solidFill>
                <a:latin typeface="Times New Roman" charset="0"/>
                <a:ea typeface="Times New Roman" charset="0"/>
                <a:cs typeface="Times New Roman" charset="0"/>
              </a:rPr>
              <a:t>, G. (2015); Gillette, K.E. (2011)</a:t>
            </a:r>
            <a:endParaRPr lang="en-US" sz="1400" dirty="0">
              <a:solidFill>
                <a:schemeClr val="tx1">
                  <a:lumMod val="65000"/>
                  <a:lumOff val="35000"/>
                </a:schemeClr>
              </a:solidFill>
              <a:latin typeface="Times New Roman" charset="0"/>
              <a:ea typeface="Times New Roman" charset="0"/>
              <a:cs typeface="Times New Roman" charset="0"/>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13069" y="5917042"/>
            <a:ext cx="812800" cy="812800"/>
          </a:xfrm>
          <a:prstGeom prst="rect">
            <a:avLst/>
          </a:prstGeom>
        </p:spPr>
      </p:pic>
      <p:sp>
        <p:nvSpPr>
          <p:cNvPr id="7" name="Content Placeholder 2"/>
          <p:cNvSpPr txBox="1">
            <a:spLocks/>
          </p:cNvSpPr>
          <p:nvPr/>
        </p:nvSpPr>
        <p:spPr>
          <a:xfrm>
            <a:off x="682114" y="2121687"/>
            <a:ext cx="6918836" cy="373380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342900" indent="-342900">
              <a:buClr>
                <a:schemeClr val="tx2">
                  <a:lumMod val="75000"/>
                </a:schemeClr>
              </a:buClr>
              <a:buFont typeface="Wingdings" charset="2"/>
              <a:buChar char="Ø"/>
            </a:pPr>
            <a:r>
              <a:rPr lang="en-US" sz="2000" dirty="0" smtClean="0">
                <a:solidFill>
                  <a:schemeClr val="tx2">
                    <a:lumMod val="75000"/>
                  </a:schemeClr>
                </a:solidFill>
                <a:latin typeface="Times New Roman" charset="0"/>
                <a:ea typeface="Times New Roman" charset="0"/>
                <a:cs typeface="Times New Roman" charset="0"/>
              </a:rPr>
              <a:t>Social workers and other practitioners need to support pregnant women and mothers before, during and after giving birth by:</a:t>
            </a:r>
          </a:p>
          <a:p>
            <a:pPr marL="571500" lvl="1" indent="-342900">
              <a:buClr>
                <a:schemeClr val="tx2">
                  <a:lumMod val="75000"/>
                </a:schemeClr>
              </a:buClr>
              <a:buFont typeface="Wingdings" charset="2"/>
              <a:buChar char="Ø"/>
            </a:pPr>
            <a:r>
              <a:rPr lang="en-US" sz="1800" dirty="0" smtClean="0">
                <a:solidFill>
                  <a:schemeClr val="tx2">
                    <a:lumMod val="75000"/>
                  </a:schemeClr>
                </a:solidFill>
                <a:latin typeface="Times New Roman" charset="0"/>
                <a:ea typeface="Times New Roman" charset="0"/>
                <a:cs typeface="Times New Roman" charset="0"/>
              </a:rPr>
              <a:t>Advocating for access to quality mental health treatment </a:t>
            </a:r>
          </a:p>
          <a:p>
            <a:pPr marL="571500" lvl="1" indent="-342900">
              <a:buClr>
                <a:schemeClr val="tx2">
                  <a:lumMod val="75000"/>
                </a:schemeClr>
              </a:buClr>
              <a:buFont typeface="Wingdings" charset="2"/>
              <a:buChar char="Ø"/>
            </a:pPr>
            <a:r>
              <a:rPr lang="en-US" sz="1800" dirty="0" smtClean="0">
                <a:solidFill>
                  <a:schemeClr val="tx2">
                    <a:lumMod val="75000"/>
                  </a:schemeClr>
                </a:solidFill>
                <a:latin typeface="Times New Roman" charset="0"/>
                <a:ea typeface="Times New Roman" charset="0"/>
                <a:cs typeface="Times New Roman" charset="0"/>
              </a:rPr>
              <a:t>Advocating for better quality prenatal care for incarcerated women</a:t>
            </a:r>
          </a:p>
          <a:p>
            <a:pPr marL="342900" indent="-342900">
              <a:buClr>
                <a:schemeClr val="tx2">
                  <a:lumMod val="75000"/>
                </a:schemeClr>
              </a:buClr>
              <a:buFont typeface="Wingdings" charset="2"/>
              <a:buChar char="Ø"/>
            </a:pPr>
            <a:r>
              <a:rPr lang="en-US" sz="2000" dirty="0" smtClean="0">
                <a:solidFill>
                  <a:schemeClr val="tx2">
                    <a:lumMod val="75000"/>
                  </a:schemeClr>
                </a:solidFill>
                <a:latin typeface="Times New Roman" charset="0"/>
                <a:ea typeface="Times New Roman" charset="0"/>
                <a:cs typeface="Times New Roman" charset="0"/>
              </a:rPr>
              <a:t>Assess for current needs including financial needs, transportation, access to food, mental and behavioral health resources, etc.</a:t>
            </a:r>
          </a:p>
          <a:p>
            <a:pPr marL="342900" indent="-342900">
              <a:buClr>
                <a:schemeClr val="tx2">
                  <a:lumMod val="75000"/>
                </a:schemeClr>
              </a:buClr>
              <a:buFont typeface="Wingdings" charset="2"/>
              <a:buChar char="Ø"/>
            </a:pPr>
            <a:r>
              <a:rPr lang="en-US" sz="2000" dirty="0" smtClean="0">
                <a:solidFill>
                  <a:schemeClr val="tx2">
                    <a:lumMod val="75000"/>
                  </a:schemeClr>
                </a:solidFill>
                <a:latin typeface="Times New Roman" charset="0"/>
                <a:ea typeface="Times New Roman" charset="0"/>
                <a:cs typeface="Times New Roman" charset="0"/>
              </a:rPr>
              <a:t>Assess for postpartum depression, especially if a patient has a prior history</a:t>
            </a:r>
          </a:p>
        </p:txBody>
      </p:sp>
      <p:pic>
        <p:nvPicPr>
          <p:cNvPr id="11" name="Picture 10"/>
          <p:cNvPicPr>
            <a:picLocks noChangeAspect="1"/>
          </p:cNvPicPr>
          <p:nvPr/>
        </p:nvPicPr>
        <p:blipFill>
          <a:blip r:embed="rId6"/>
          <a:stretch>
            <a:fillRect/>
          </a:stretch>
        </p:blipFill>
        <p:spPr>
          <a:xfrm>
            <a:off x="7931046" y="2131331"/>
            <a:ext cx="3896319" cy="3724156"/>
          </a:xfrm>
          <a:prstGeom prst="rect">
            <a:avLst/>
          </a:prstGeom>
        </p:spPr>
      </p:pic>
    </p:spTree>
    <p:extLst>
      <p:ext uri="{BB962C8B-B14F-4D97-AF65-F5344CB8AC3E}">
        <p14:creationId xmlns:p14="http://schemas.microsoft.com/office/powerpoint/2010/main" val="15613759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0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3088" y="384049"/>
            <a:ext cx="3816591" cy="365760"/>
          </a:xfrm>
        </p:spPr>
        <p:txBody>
          <a:bodyPr>
            <a:normAutofit fontScale="90000"/>
          </a:bodyPr>
          <a:lstStyle/>
          <a:p>
            <a:r>
              <a:rPr lang="en-US" sz="2400" dirty="0" smtClean="0">
                <a:latin typeface="Euphemia UCAS" charset="0"/>
                <a:ea typeface="Euphemia UCAS" charset="0"/>
                <a:cs typeface="Euphemia UCAS" charset="0"/>
              </a:rPr>
              <a:t>References </a:t>
            </a:r>
            <a:endParaRPr lang="en-US" sz="2400" dirty="0">
              <a:latin typeface="Euphemia UCAS" charset="0"/>
              <a:ea typeface="Euphemia UCAS" charset="0"/>
              <a:cs typeface="Euphemia UCAS" charset="0"/>
            </a:endParaRPr>
          </a:p>
        </p:txBody>
      </p:sp>
      <p:sp>
        <p:nvSpPr>
          <p:cNvPr id="6" name="TextBox 5"/>
          <p:cNvSpPr txBox="1"/>
          <p:nvPr/>
        </p:nvSpPr>
        <p:spPr>
          <a:xfrm>
            <a:off x="558800" y="1041023"/>
            <a:ext cx="11633200" cy="5816977"/>
          </a:xfrm>
          <a:prstGeom prst="rect">
            <a:avLst/>
          </a:prstGeom>
          <a:noFill/>
        </p:spPr>
        <p:txBody>
          <a:bodyPr wrap="square" rtlCol="0">
            <a:spAutoFit/>
          </a:bodyPr>
          <a:lstStyle/>
          <a:p>
            <a:r>
              <a:rPr lang="en-US" sz="1200" dirty="0">
                <a:latin typeface="Times New Roman" charset="0"/>
                <a:ea typeface="Times New Roman" charset="0"/>
                <a:cs typeface="Times New Roman" charset="0"/>
              </a:rPr>
              <a:t>AWHONN. (2016). Mood and Anxiety Disorders in Pregnant and Postpartum Women. </a:t>
            </a:r>
            <a:r>
              <a:rPr lang="en-US" sz="1200" i="1" dirty="0" err="1">
                <a:latin typeface="Times New Roman" charset="0"/>
                <a:ea typeface="Times New Roman" charset="0"/>
                <a:cs typeface="Times New Roman" charset="0"/>
              </a:rPr>
              <a:t>Jogan</a:t>
            </a:r>
            <a:r>
              <a:rPr lang="en-US" sz="1200" i="1" dirty="0">
                <a:latin typeface="Times New Roman" charset="0"/>
                <a:ea typeface="Times New Roman" charset="0"/>
                <a:cs typeface="Times New Roman" charset="0"/>
              </a:rPr>
              <a:t>, </a:t>
            </a:r>
            <a:r>
              <a:rPr lang="en-US" sz="1200" dirty="0">
                <a:latin typeface="Times New Roman" charset="0"/>
                <a:ea typeface="Times New Roman" charset="0"/>
                <a:cs typeface="Times New Roman" charset="0"/>
              </a:rPr>
              <a:t>44(5), 687-689, </a:t>
            </a:r>
            <a:r>
              <a:rPr lang="cs-CZ" sz="1200" dirty="0">
                <a:latin typeface="Times New Roman" charset="0"/>
                <a:ea typeface="Times New Roman" charset="0"/>
                <a:cs typeface="Times New Roman" charset="0"/>
              </a:rPr>
              <a:t>doi:10.1111/1552-6909.12734</a:t>
            </a:r>
            <a:endParaRPr lang="en-US" sz="1200" dirty="0">
              <a:latin typeface="Times New Roman" charset="0"/>
              <a:ea typeface="Times New Roman" charset="0"/>
              <a:cs typeface="Times New Roman" charset="0"/>
            </a:endParaRPr>
          </a:p>
          <a:p>
            <a:endParaRPr lang="en-US" sz="1200" dirty="0" smtClean="0">
              <a:latin typeface="Times New Roman" charset="0"/>
              <a:ea typeface="Times New Roman" charset="0"/>
              <a:cs typeface="Times New Roman" charset="0"/>
            </a:endParaRPr>
          </a:p>
          <a:p>
            <a:r>
              <a:rPr lang="en-US" sz="1200" dirty="0" smtClean="0">
                <a:latin typeface="Times New Roman" charset="0"/>
                <a:ea typeface="Times New Roman" charset="0"/>
                <a:cs typeface="Times New Roman" charset="0"/>
              </a:rPr>
              <a:t>Baker</a:t>
            </a:r>
            <a:r>
              <a:rPr lang="en-US" sz="1200" dirty="0">
                <a:latin typeface="Times New Roman" charset="0"/>
                <a:ea typeface="Times New Roman" charset="0"/>
                <a:cs typeface="Times New Roman" charset="0"/>
              </a:rPr>
              <a:t>, B. (2019). Perinatal outcomes of Incarcerated Pregnant Women: An Integrative Review. </a:t>
            </a:r>
            <a:r>
              <a:rPr lang="en-US" sz="1200" i="1" dirty="0">
                <a:latin typeface="Times New Roman" charset="0"/>
                <a:ea typeface="Times New Roman" charset="0"/>
                <a:cs typeface="Times New Roman" charset="0"/>
              </a:rPr>
              <a:t>Journal of Correctional Health Care, </a:t>
            </a:r>
            <a:r>
              <a:rPr lang="en-US" sz="1200" dirty="0">
                <a:latin typeface="Times New Roman" charset="0"/>
                <a:ea typeface="Times New Roman" charset="0"/>
                <a:cs typeface="Times New Roman" charset="0"/>
              </a:rPr>
              <a:t>25(2), 92-104. </a:t>
            </a:r>
            <a:r>
              <a:rPr lang="en-US" sz="1200" dirty="0" smtClean="0">
                <a:latin typeface="Times New Roman" charset="0"/>
                <a:ea typeface="Times New Roman" charset="0"/>
                <a:cs typeface="Times New Roman" charset="0"/>
              </a:rPr>
              <a:t>doi-</a:t>
            </a:r>
            <a:r>
              <a:rPr lang="en-US" sz="1200" dirty="0" err="1" smtClean="0">
                <a:latin typeface="Times New Roman" charset="0"/>
                <a:ea typeface="Times New Roman" charset="0"/>
                <a:cs typeface="Times New Roman" charset="0"/>
              </a:rPr>
              <a:t>org.libproxy.lib.unc.edu</a:t>
            </a:r>
            <a:r>
              <a:rPr lang="en-US" sz="1200" dirty="0" smtClean="0">
                <a:latin typeface="Times New Roman" charset="0"/>
                <a:ea typeface="Times New Roman" charset="0"/>
                <a:cs typeface="Times New Roman" charset="0"/>
              </a:rPr>
              <a:t>/10.1177/1078345819832366</a:t>
            </a:r>
          </a:p>
          <a:p>
            <a:endParaRPr lang="en-US" sz="1200" dirty="0">
              <a:latin typeface="Times New Roman" charset="0"/>
              <a:ea typeface="Times New Roman" charset="0"/>
              <a:cs typeface="Times New Roman" charset="0"/>
            </a:endParaRPr>
          </a:p>
          <a:p>
            <a:r>
              <a:rPr lang="en-US" sz="1200" dirty="0" smtClean="0">
                <a:latin typeface="Times New Roman" charset="0"/>
                <a:ea typeface="Times New Roman" charset="0"/>
                <a:cs typeface="Times New Roman" charset="0"/>
              </a:rPr>
              <a:t>Bronson, J., &amp; Sufrin, C. (2019). Pregnant Women in Prison and Jail Don’t Count: Data Gaps on Maternal Health and Incarceration. </a:t>
            </a:r>
            <a:r>
              <a:rPr lang="en-US" sz="1200" i="1" dirty="0" smtClean="0">
                <a:latin typeface="Times New Roman" charset="0"/>
                <a:ea typeface="Times New Roman" charset="0"/>
                <a:cs typeface="Times New Roman" charset="0"/>
              </a:rPr>
              <a:t>SageJournals, </a:t>
            </a:r>
            <a:r>
              <a:rPr lang="en-US" sz="1200" dirty="0" smtClean="0">
                <a:latin typeface="Times New Roman" charset="0"/>
                <a:ea typeface="Times New Roman" charset="0"/>
                <a:cs typeface="Times New Roman" charset="0"/>
              </a:rPr>
              <a:t>134(1), 57S-62S, doi-</a:t>
            </a:r>
            <a:r>
              <a:rPr lang="en-US" sz="1200" dirty="0" err="1" smtClean="0">
                <a:latin typeface="Times New Roman" charset="0"/>
                <a:ea typeface="Times New Roman" charset="0"/>
                <a:cs typeface="Times New Roman" charset="0"/>
              </a:rPr>
              <a:t>org.libproxy.lib.unc.edu</a:t>
            </a:r>
            <a:r>
              <a:rPr lang="en-US" sz="1200" dirty="0" smtClean="0">
                <a:latin typeface="Times New Roman" charset="0"/>
                <a:ea typeface="Times New Roman" charset="0"/>
                <a:cs typeface="Times New Roman" charset="0"/>
              </a:rPr>
              <a:t>/10.1177/0033354918812088</a:t>
            </a:r>
            <a:endParaRPr lang="en-US" sz="1200" dirty="0">
              <a:latin typeface="Times New Roman" charset="0"/>
              <a:ea typeface="Times New Roman" charset="0"/>
              <a:cs typeface="Times New Roman" charset="0"/>
            </a:endParaRPr>
          </a:p>
          <a:p>
            <a:endParaRPr lang="en-US" sz="1200" dirty="0">
              <a:latin typeface="Times New Roman" charset="0"/>
              <a:ea typeface="Times New Roman" charset="0"/>
              <a:cs typeface="Times New Roman" charset="0"/>
            </a:endParaRPr>
          </a:p>
          <a:p>
            <a:r>
              <a:rPr lang="en-US" sz="1200" dirty="0">
                <a:latin typeface="Times New Roman" charset="0"/>
                <a:ea typeface="Times New Roman" charset="0"/>
                <a:cs typeface="Times New Roman" charset="0"/>
              </a:rPr>
              <a:t>Committee on Health Care for Underserved Women. (2016). Health Care for Pregnant and Postpartum Incarcerated Women and Adolescent Females. </a:t>
            </a:r>
            <a:r>
              <a:rPr lang="en-US" sz="1200" i="1" dirty="0">
                <a:latin typeface="Times New Roman" charset="0"/>
                <a:ea typeface="Times New Roman" charset="0"/>
                <a:cs typeface="Times New Roman" charset="0"/>
              </a:rPr>
              <a:t>The American College of Obstetricians and Gynecologists, </a:t>
            </a:r>
            <a:r>
              <a:rPr lang="en-US" sz="1200" dirty="0">
                <a:latin typeface="Times New Roman" charset="0"/>
                <a:ea typeface="Times New Roman" charset="0"/>
                <a:cs typeface="Times New Roman" charset="0"/>
              </a:rPr>
              <a:t>511, Retrieved from: </a:t>
            </a:r>
            <a:r>
              <a:rPr lang="en-US" sz="1200" dirty="0">
                <a:latin typeface="Times New Roman" charset="0"/>
                <a:ea typeface="Times New Roman" charset="0"/>
                <a:cs typeface="Times New Roman" charset="0"/>
                <a:hlinkClick r:id="rId2"/>
              </a:rPr>
              <a:t>https://www.acog.org/clinical/clinical-guidance/committee-opinion/articles/2011/11/health-care-for-pregnant-and-postpartum-incarcerated-women-and-adolescent-females</a:t>
            </a:r>
            <a:endParaRPr lang="en-US" sz="1200" dirty="0">
              <a:latin typeface="Times New Roman" charset="0"/>
              <a:ea typeface="Times New Roman" charset="0"/>
              <a:cs typeface="Times New Roman" charset="0"/>
            </a:endParaRPr>
          </a:p>
          <a:p>
            <a:endParaRPr lang="en-US" sz="1200" dirty="0" smtClean="0">
              <a:latin typeface="Times New Roman" charset="0"/>
              <a:ea typeface="Times New Roman" charset="0"/>
              <a:cs typeface="Times New Roman" charset="0"/>
            </a:endParaRPr>
          </a:p>
          <a:p>
            <a:r>
              <a:rPr lang="en-US" sz="1200" dirty="0" smtClean="0">
                <a:latin typeface="Times New Roman" charset="0"/>
                <a:ea typeface="Times New Roman" charset="0"/>
                <a:cs typeface="Times New Roman" charset="0"/>
              </a:rPr>
              <a:t>Dallaire</a:t>
            </a:r>
            <a:r>
              <a:rPr lang="en-US" sz="1200" dirty="0">
                <a:latin typeface="Times New Roman" charset="0"/>
                <a:ea typeface="Times New Roman" charset="0"/>
                <a:cs typeface="Times New Roman" charset="0"/>
              </a:rPr>
              <a:t>, D.H., Forestell, C.A., &amp; Shlafer, R. (2015). Policy, Programs, and Interventions Regarding Pregnant Incarcerated Women. </a:t>
            </a:r>
            <a:r>
              <a:rPr lang="en-US" sz="1200" i="1" dirty="0">
                <a:latin typeface="Times New Roman" charset="0"/>
                <a:ea typeface="Times New Roman" charset="0"/>
                <a:cs typeface="Times New Roman" charset="0"/>
              </a:rPr>
              <a:t>W&amp;M ScholarWorks. </a:t>
            </a:r>
            <a:r>
              <a:rPr lang="en-US" sz="1200" dirty="0">
                <a:latin typeface="Times New Roman" charset="0"/>
                <a:ea typeface="Times New Roman" charset="0"/>
                <a:cs typeface="Times New Roman" charset="0"/>
              </a:rPr>
              <a:t>Retrieved from: </a:t>
            </a:r>
            <a:r>
              <a:rPr lang="en-US" sz="1200" dirty="0">
                <a:latin typeface="Times New Roman" charset="0"/>
                <a:ea typeface="Times New Roman" charset="0"/>
                <a:cs typeface="Times New Roman" charset="0"/>
                <a:hlinkClick r:id="rId3"/>
              </a:rPr>
              <a:t>https://scholarworks.wm.edu/cgi/viewcontent.cgi?article=1002&amp;context=asbookchapters</a:t>
            </a:r>
            <a:endParaRPr lang="en-US" sz="1200" dirty="0">
              <a:latin typeface="Times New Roman" charset="0"/>
              <a:ea typeface="Times New Roman" charset="0"/>
              <a:cs typeface="Times New Roman" charset="0"/>
            </a:endParaRPr>
          </a:p>
          <a:p>
            <a:pPr lvl="0"/>
            <a:endParaRPr lang="en-US" sz="1200" dirty="0" smtClean="0">
              <a:latin typeface="Times New Roman" charset="0"/>
              <a:ea typeface="Times New Roman" charset="0"/>
              <a:cs typeface="Times New Roman" charset="0"/>
            </a:endParaRPr>
          </a:p>
          <a:p>
            <a:r>
              <a:rPr lang="en-US" sz="1200" dirty="0">
                <a:latin typeface="Times New Roman" charset="0"/>
                <a:ea typeface="Times New Roman" charset="0"/>
                <a:cs typeface="Times New Roman" charset="0"/>
              </a:rPr>
              <a:t>Daniel, R. (2019). Prisons Neglect Pregnant Women in their Healthcare Policies. </a:t>
            </a:r>
            <a:r>
              <a:rPr lang="en-US" sz="1200" i="1" dirty="0">
                <a:latin typeface="Times New Roman" charset="0"/>
                <a:ea typeface="Times New Roman" charset="0"/>
                <a:cs typeface="Times New Roman" charset="0"/>
              </a:rPr>
              <a:t>Prison Initiative. </a:t>
            </a:r>
            <a:r>
              <a:rPr lang="en-US" sz="1200" dirty="0">
                <a:latin typeface="Times New Roman" charset="0"/>
                <a:ea typeface="Times New Roman" charset="0"/>
                <a:cs typeface="Times New Roman" charset="0"/>
              </a:rPr>
              <a:t>Retrieved from: </a:t>
            </a:r>
            <a:r>
              <a:rPr lang="en-US" sz="1200" dirty="0">
                <a:latin typeface="Times New Roman" charset="0"/>
                <a:ea typeface="Times New Roman" charset="0"/>
                <a:cs typeface="Times New Roman" charset="0"/>
                <a:hlinkClick r:id="rId4"/>
              </a:rPr>
              <a:t>https://www.ncmedicaljournal.com/content/80/6/348</a:t>
            </a:r>
            <a:endParaRPr lang="en-US" sz="1200" dirty="0">
              <a:latin typeface="Times New Roman" charset="0"/>
              <a:ea typeface="Times New Roman" charset="0"/>
              <a:cs typeface="Times New Roman" charset="0"/>
            </a:endParaRPr>
          </a:p>
          <a:p>
            <a:pPr lvl="0"/>
            <a:endParaRPr lang="en-US" sz="1200" dirty="0">
              <a:latin typeface="Times New Roman" charset="0"/>
              <a:ea typeface="Times New Roman" charset="0"/>
              <a:cs typeface="Times New Roman" charset="0"/>
            </a:endParaRPr>
          </a:p>
          <a:p>
            <a:pPr lvl="0"/>
            <a:r>
              <a:rPr lang="en-US" sz="1200" dirty="0">
                <a:latin typeface="Times New Roman" charset="0"/>
                <a:ea typeface="Times New Roman" charset="0"/>
                <a:cs typeface="Times New Roman" charset="0"/>
              </a:rPr>
              <a:t>Gillette, K.E. (2011). The Psychological and Emotional Experiences of Pregnant and Postpartum Incarcerated Women. </a:t>
            </a:r>
            <a:r>
              <a:rPr lang="en-US" sz="1200" i="1" dirty="0">
                <a:latin typeface="Times New Roman" charset="0"/>
                <a:ea typeface="Times New Roman" charset="0"/>
                <a:cs typeface="Times New Roman" charset="0"/>
              </a:rPr>
              <a:t>Smith ScholarWorks. </a:t>
            </a:r>
            <a:r>
              <a:rPr lang="en-US" sz="1200" dirty="0">
                <a:latin typeface="Times New Roman" charset="0"/>
                <a:ea typeface="Times New Roman" charset="0"/>
                <a:cs typeface="Times New Roman" charset="0"/>
              </a:rPr>
              <a:t>Retrieved from: </a:t>
            </a:r>
            <a:r>
              <a:rPr lang="en-US" sz="1200" dirty="0">
                <a:latin typeface="Times New Roman" charset="0"/>
                <a:ea typeface="Times New Roman" charset="0"/>
                <a:cs typeface="Times New Roman" charset="0"/>
                <a:hlinkClick r:id="rId5"/>
              </a:rPr>
              <a:t>https://scholarworks.smith.edu/cgi/viewcontent.cgi?article=2117&amp;context=theses</a:t>
            </a:r>
            <a:endParaRPr lang="en-US" sz="1200" i="1" dirty="0">
              <a:latin typeface="Times New Roman" charset="0"/>
              <a:ea typeface="Times New Roman" charset="0"/>
              <a:cs typeface="Times New Roman" charset="0"/>
            </a:endParaRPr>
          </a:p>
          <a:p>
            <a:endParaRPr lang="en-US" sz="1200" dirty="0" smtClean="0">
              <a:latin typeface="Times New Roman" charset="0"/>
              <a:ea typeface="Times New Roman" charset="0"/>
              <a:cs typeface="Times New Roman" charset="0"/>
            </a:endParaRPr>
          </a:p>
          <a:p>
            <a:r>
              <a:rPr lang="en-US" sz="1200" dirty="0" smtClean="0">
                <a:latin typeface="Times New Roman" charset="0"/>
                <a:ea typeface="Times New Roman" charset="0"/>
                <a:cs typeface="Times New Roman" charset="0"/>
              </a:rPr>
              <a:t>Hayes</a:t>
            </a:r>
            <a:r>
              <a:rPr lang="en-US" sz="1200" dirty="0">
                <a:latin typeface="Times New Roman" charset="0"/>
                <a:ea typeface="Times New Roman" charset="0"/>
                <a:cs typeface="Times New Roman" charset="0"/>
              </a:rPr>
              <a:t>, C., Kuhlik, L., &amp; Puckett-Williams, K. (2019). Pregnant Women in North Carolina Prisons are Being Kept in Solitary Confinement. </a:t>
            </a:r>
            <a:r>
              <a:rPr lang="en-US" sz="1200" i="1" dirty="0">
                <a:latin typeface="Times New Roman" charset="0"/>
                <a:ea typeface="Times New Roman" charset="0"/>
                <a:cs typeface="Times New Roman" charset="0"/>
              </a:rPr>
              <a:t>Health, Justice and Law, National. </a:t>
            </a:r>
            <a:r>
              <a:rPr lang="en-US" sz="1200" dirty="0">
                <a:latin typeface="Times New Roman" charset="0"/>
                <a:ea typeface="Times New Roman" charset="0"/>
                <a:cs typeface="Times New Roman" charset="0"/>
              </a:rPr>
              <a:t>Retrieved from: </a:t>
            </a:r>
            <a:r>
              <a:rPr lang="en-US" sz="1200" dirty="0">
                <a:latin typeface="Times New Roman" charset="0"/>
                <a:ea typeface="Times New Roman" charset="0"/>
                <a:cs typeface="Times New Roman" charset="0"/>
                <a:hlinkClick r:id="rId6"/>
              </a:rPr>
              <a:t>https://msmagazine.com/2019/10/23/pregnant-women-in-north-carolina-prisons-are-being-kept-in-solitary-confinement</a:t>
            </a:r>
            <a:r>
              <a:rPr lang="en-US" sz="1200" dirty="0" smtClean="0">
                <a:latin typeface="Times New Roman" charset="0"/>
                <a:ea typeface="Times New Roman" charset="0"/>
                <a:cs typeface="Times New Roman" charset="0"/>
                <a:hlinkClick r:id="rId6"/>
              </a:rPr>
              <a:t>/</a:t>
            </a:r>
            <a:endParaRPr lang="en-US" sz="1200" dirty="0" smtClean="0">
              <a:latin typeface="Times New Roman" charset="0"/>
              <a:ea typeface="Times New Roman" charset="0"/>
              <a:cs typeface="Times New Roman" charset="0"/>
            </a:endParaRPr>
          </a:p>
          <a:p>
            <a:endParaRPr lang="en-US" sz="1200" dirty="0">
              <a:latin typeface="Times New Roman" charset="0"/>
              <a:ea typeface="Times New Roman" charset="0"/>
              <a:cs typeface="Times New Roman" charset="0"/>
            </a:endParaRPr>
          </a:p>
          <a:p>
            <a:r>
              <a:rPr lang="en-US" sz="1200" dirty="0">
                <a:latin typeface="Times New Roman" charset="0"/>
                <a:ea typeface="Times New Roman" charset="0"/>
                <a:cs typeface="Times New Roman" charset="0"/>
              </a:rPr>
              <a:t>Hotelling B. A. (2008). Perinatal needs of pregnant, incarcerated women. </a:t>
            </a:r>
            <a:r>
              <a:rPr lang="en-US" sz="1200" i="1" dirty="0">
                <a:latin typeface="Times New Roman" charset="0"/>
                <a:ea typeface="Times New Roman" charset="0"/>
                <a:cs typeface="Times New Roman" charset="0"/>
              </a:rPr>
              <a:t>The Journal of perinatal education</a:t>
            </a:r>
            <a:r>
              <a:rPr lang="en-US" sz="1200" dirty="0">
                <a:latin typeface="Times New Roman" charset="0"/>
                <a:ea typeface="Times New Roman" charset="0"/>
                <a:cs typeface="Times New Roman" charset="0"/>
              </a:rPr>
              <a:t>, </a:t>
            </a:r>
            <a:r>
              <a:rPr lang="en-US" sz="1200" i="1" dirty="0">
                <a:latin typeface="Times New Roman" charset="0"/>
                <a:ea typeface="Times New Roman" charset="0"/>
                <a:cs typeface="Times New Roman" charset="0"/>
              </a:rPr>
              <a:t>17</a:t>
            </a:r>
            <a:r>
              <a:rPr lang="en-US" sz="1200" dirty="0">
                <a:latin typeface="Times New Roman" charset="0"/>
                <a:ea typeface="Times New Roman" charset="0"/>
                <a:cs typeface="Times New Roman" charset="0"/>
              </a:rPr>
              <a:t>(2), 37–44. </a:t>
            </a:r>
            <a:r>
              <a:rPr lang="en-US" sz="1200" dirty="0">
                <a:latin typeface="Times New Roman" charset="0"/>
                <a:ea typeface="Times New Roman" charset="0"/>
                <a:cs typeface="Times New Roman" charset="0"/>
                <a:hlinkClick r:id="rId7"/>
              </a:rPr>
              <a:t>https://</a:t>
            </a:r>
            <a:r>
              <a:rPr lang="en-US" sz="1200" dirty="0" smtClean="0">
                <a:latin typeface="Times New Roman" charset="0"/>
                <a:ea typeface="Times New Roman" charset="0"/>
                <a:cs typeface="Times New Roman" charset="0"/>
                <a:hlinkClick r:id="rId7"/>
              </a:rPr>
              <a:t>doi.org/10.1624/105812408X298372</a:t>
            </a:r>
            <a:endParaRPr lang="en-US" sz="1200" dirty="0" smtClean="0">
              <a:latin typeface="Times New Roman" charset="0"/>
              <a:ea typeface="Times New Roman" charset="0"/>
              <a:cs typeface="Times New Roman" charset="0"/>
            </a:endParaRPr>
          </a:p>
          <a:p>
            <a:endParaRPr lang="en-US" sz="1200" dirty="0">
              <a:latin typeface="Times New Roman" charset="0"/>
              <a:ea typeface="Times New Roman" charset="0"/>
              <a:cs typeface="Times New Roman" charset="0"/>
            </a:endParaRPr>
          </a:p>
          <a:p>
            <a:r>
              <a:rPr lang="en-US" sz="1200" dirty="0">
                <a:latin typeface="Times New Roman" charset="0"/>
                <a:ea typeface="Times New Roman" charset="0"/>
                <a:cs typeface="Times New Roman" charset="0"/>
              </a:rPr>
              <a:t>Law, V. (2019). ’You Go Through It Alone’: New Bill Would Keep Incarcerated Pregnant Women From Being Put in Medical Isolation. </a:t>
            </a:r>
            <a:r>
              <a:rPr lang="en-US" sz="1200" i="1" dirty="0">
                <a:latin typeface="Times New Roman" charset="0"/>
                <a:ea typeface="Times New Roman" charset="0"/>
                <a:cs typeface="Times New Roman" charset="0"/>
              </a:rPr>
              <a:t>Rewire.News. </a:t>
            </a:r>
            <a:r>
              <a:rPr lang="en-US" sz="1200" dirty="0">
                <a:latin typeface="Times New Roman" charset="0"/>
                <a:ea typeface="Times New Roman" charset="0"/>
                <a:cs typeface="Times New Roman" charset="0"/>
              </a:rPr>
              <a:t>Retrieved from: </a:t>
            </a:r>
            <a:r>
              <a:rPr lang="en-US" sz="1200" dirty="0">
                <a:latin typeface="Times New Roman" charset="0"/>
                <a:ea typeface="Times New Roman" charset="0"/>
                <a:cs typeface="Times New Roman" charset="0"/>
                <a:hlinkClick r:id="rId8"/>
              </a:rPr>
              <a:t>https://</a:t>
            </a:r>
            <a:r>
              <a:rPr lang="en-US" sz="1200" dirty="0" smtClean="0">
                <a:latin typeface="Times New Roman" charset="0"/>
                <a:ea typeface="Times New Roman" charset="0"/>
                <a:cs typeface="Times New Roman" charset="0"/>
                <a:hlinkClick r:id="rId8"/>
              </a:rPr>
              <a:t>rewire.news/article/2019/03/22/you-go-through-it-alone-new-bill-would-keep-incarcerated-pregnant-women-from-being-put-in-medical-isolation</a:t>
            </a:r>
            <a:endParaRPr lang="en-US" sz="1200" dirty="0" smtClean="0">
              <a:latin typeface="Times New Roman" charset="0"/>
              <a:ea typeface="Times New Roman" charset="0"/>
              <a:cs typeface="Times New Roman" charset="0"/>
            </a:endParaRPr>
          </a:p>
          <a:p>
            <a:endParaRPr lang="en-US" sz="1200" dirty="0">
              <a:latin typeface="Times New Roman" charset="0"/>
              <a:ea typeface="Times New Roman" charset="0"/>
              <a:cs typeface="Times New Roman" charset="0"/>
            </a:endParaRPr>
          </a:p>
          <a:p>
            <a:r>
              <a:rPr lang="en-US" sz="1200" dirty="0">
                <a:latin typeface="Times New Roman" charset="0"/>
                <a:ea typeface="Times New Roman" charset="0"/>
                <a:cs typeface="Times New Roman" charset="0"/>
              </a:rPr>
              <a:t>McKelvey, M., &amp; Espelin, J. (2018). Postpartum Depression: Beyond the “Baby Blues”. </a:t>
            </a:r>
            <a:r>
              <a:rPr lang="en-US" sz="1200" i="1" dirty="0">
                <a:latin typeface="Times New Roman" charset="0"/>
                <a:ea typeface="Times New Roman" charset="0"/>
                <a:cs typeface="Times New Roman" charset="0"/>
              </a:rPr>
              <a:t>Nursing Made Incredibly Easy!, </a:t>
            </a:r>
            <a:r>
              <a:rPr lang="en-US" sz="1200" dirty="0">
                <a:latin typeface="Times New Roman" charset="0"/>
                <a:ea typeface="Times New Roman" charset="0"/>
                <a:cs typeface="Times New Roman" charset="0"/>
              </a:rPr>
              <a:t>16(3), 28-35, </a:t>
            </a:r>
            <a:r>
              <a:rPr lang="fi-FI" sz="1200" dirty="0">
                <a:latin typeface="Times New Roman" charset="0"/>
                <a:ea typeface="Times New Roman" charset="0"/>
                <a:cs typeface="Times New Roman" charset="0"/>
              </a:rPr>
              <a:t>doi: 10.1097/01.NME.0000531872.48283.ab.</a:t>
            </a:r>
            <a:endParaRPr lang="en-US" sz="1200" dirty="0">
              <a:latin typeface="Times New Roman" charset="0"/>
              <a:ea typeface="Times New Roman" charset="0"/>
              <a:cs typeface="Times New Roman" charset="0"/>
            </a:endParaRPr>
          </a:p>
          <a:p>
            <a:endParaRPr lang="en-US" sz="12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5334343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425837" y="496860"/>
            <a:ext cx="3885314" cy="523866"/>
          </a:xfrm>
          <a:ln>
            <a:solidFill>
              <a:schemeClr val="tx2">
                <a:lumMod val="75000"/>
              </a:schemeClr>
            </a:solidFill>
          </a:ln>
        </p:spPr>
        <p:txBody>
          <a:bodyPr>
            <a:noAutofit/>
          </a:bodyPr>
          <a:lstStyle/>
          <a:p>
            <a:r>
              <a:rPr lang="en-US" dirty="0" smtClean="0">
                <a:solidFill>
                  <a:schemeClr val="tx2">
                    <a:lumMod val="75000"/>
                  </a:schemeClr>
                </a:solidFill>
                <a:latin typeface="Euphemia UCAS" charset="0"/>
                <a:ea typeface="Euphemia UCAS" charset="0"/>
                <a:cs typeface="Euphemia UCAS" charset="0"/>
              </a:rPr>
              <a:t>“Baby blues”</a:t>
            </a:r>
            <a:endParaRPr lang="en-US" dirty="0">
              <a:solidFill>
                <a:schemeClr val="tx2">
                  <a:lumMod val="75000"/>
                </a:schemeClr>
              </a:solidFill>
              <a:latin typeface="Euphemia UCAS" charset="0"/>
              <a:ea typeface="Euphemia UCAS" charset="0"/>
              <a:cs typeface="Euphemia UCAS" charset="0"/>
            </a:endParaRPr>
          </a:p>
        </p:txBody>
      </p:sp>
      <p:pic>
        <p:nvPicPr>
          <p:cNvPr id="10" name="Picture 9"/>
          <p:cNvPicPr>
            <a:picLocks noChangeAspect="1"/>
          </p:cNvPicPr>
          <p:nvPr/>
        </p:nvPicPr>
        <p:blipFill>
          <a:blip r:embed="rId5"/>
          <a:stretch>
            <a:fillRect/>
          </a:stretch>
        </p:blipFill>
        <p:spPr>
          <a:xfrm>
            <a:off x="515384" y="1288198"/>
            <a:ext cx="7372808" cy="4738804"/>
          </a:xfrm>
          <a:prstGeom prst="rect">
            <a:avLst/>
          </a:prstGeom>
        </p:spPr>
      </p:pic>
      <p:sp>
        <p:nvSpPr>
          <p:cNvPr id="11" name="Content Placeholder 2"/>
          <p:cNvSpPr>
            <a:spLocks noGrp="1"/>
          </p:cNvSpPr>
          <p:nvPr>
            <p:ph sz="half" idx="1"/>
          </p:nvPr>
        </p:nvSpPr>
        <p:spPr>
          <a:xfrm>
            <a:off x="8760777" y="1288198"/>
            <a:ext cx="2908444" cy="4985011"/>
          </a:xfrm>
        </p:spPr>
        <p:txBody>
          <a:bodyPr>
            <a:noAutofit/>
          </a:bodyPr>
          <a:lstStyle/>
          <a:p>
            <a:pPr lvl="1">
              <a:buClr>
                <a:schemeClr val="tx1">
                  <a:lumMod val="85000"/>
                  <a:lumOff val="15000"/>
                </a:schemeClr>
              </a:buClr>
              <a:buFont typeface="Wingdings" charset="2"/>
              <a:buChar char="Ø"/>
            </a:pPr>
            <a:r>
              <a:rPr lang="en-US" dirty="0" smtClean="0">
                <a:latin typeface="Times New Roman" charset="0"/>
                <a:ea typeface="Times New Roman" charset="0"/>
                <a:cs typeface="Times New Roman" charset="0"/>
              </a:rPr>
              <a:t>Mood swings</a:t>
            </a:r>
          </a:p>
          <a:p>
            <a:pPr lvl="1">
              <a:buClr>
                <a:schemeClr val="tx1">
                  <a:lumMod val="85000"/>
                  <a:lumOff val="15000"/>
                </a:schemeClr>
              </a:buClr>
              <a:buFont typeface="Wingdings" charset="2"/>
              <a:buChar char="Ø"/>
            </a:pPr>
            <a:r>
              <a:rPr lang="en-US" i="1" dirty="0" smtClean="0">
                <a:latin typeface="Times New Roman" charset="0"/>
                <a:ea typeface="Times New Roman" charset="0"/>
                <a:cs typeface="Times New Roman" charset="0"/>
              </a:rPr>
              <a:t>Brief</a:t>
            </a:r>
            <a:r>
              <a:rPr lang="en-US" dirty="0" smtClean="0">
                <a:latin typeface="Times New Roman" charset="0"/>
                <a:ea typeface="Times New Roman" charset="0"/>
                <a:cs typeface="Times New Roman" charset="0"/>
              </a:rPr>
              <a:t> crying spells</a:t>
            </a:r>
          </a:p>
          <a:p>
            <a:pPr lvl="1">
              <a:buClr>
                <a:schemeClr val="tx1">
                  <a:lumMod val="85000"/>
                  <a:lumOff val="15000"/>
                </a:schemeClr>
              </a:buClr>
              <a:buFont typeface="Wingdings" charset="2"/>
              <a:buChar char="Ø"/>
            </a:pPr>
            <a:r>
              <a:rPr lang="en-US" dirty="0" smtClean="0">
                <a:latin typeface="Times New Roman" charset="0"/>
                <a:ea typeface="Times New Roman" charset="0"/>
                <a:cs typeface="Times New Roman" charset="0"/>
              </a:rPr>
              <a:t>Irritability</a:t>
            </a:r>
          </a:p>
          <a:p>
            <a:pPr lvl="1">
              <a:buClr>
                <a:schemeClr val="tx1">
                  <a:lumMod val="85000"/>
                  <a:lumOff val="15000"/>
                </a:schemeClr>
              </a:buClr>
              <a:buFont typeface="Wingdings" charset="2"/>
              <a:buChar char="Ø"/>
            </a:pPr>
            <a:r>
              <a:rPr lang="en-US" dirty="0" smtClean="0">
                <a:latin typeface="Times New Roman" charset="0"/>
                <a:ea typeface="Times New Roman" charset="0"/>
                <a:cs typeface="Times New Roman" charset="0"/>
              </a:rPr>
              <a:t>Nervousness/Anxiety</a:t>
            </a:r>
          </a:p>
          <a:p>
            <a:pPr lvl="1">
              <a:buClr>
                <a:schemeClr val="tx1">
                  <a:lumMod val="85000"/>
                  <a:lumOff val="15000"/>
                </a:schemeClr>
              </a:buClr>
              <a:buFont typeface="Wingdings" charset="2"/>
              <a:buChar char="Ø"/>
            </a:pPr>
            <a:r>
              <a:rPr lang="en-US" dirty="0" smtClean="0">
                <a:latin typeface="Times New Roman" charset="0"/>
                <a:ea typeface="Times New Roman" charset="0"/>
                <a:cs typeface="Times New Roman" charset="0"/>
              </a:rPr>
              <a:t>Sadness</a:t>
            </a:r>
          </a:p>
          <a:p>
            <a:pPr lvl="1">
              <a:buClr>
                <a:schemeClr val="tx1">
                  <a:lumMod val="85000"/>
                  <a:lumOff val="15000"/>
                </a:schemeClr>
              </a:buClr>
              <a:buFont typeface="Wingdings" charset="2"/>
              <a:buChar char="Ø"/>
            </a:pPr>
            <a:r>
              <a:rPr lang="en-US" i="1" dirty="0" smtClean="0">
                <a:latin typeface="Times New Roman" charset="0"/>
                <a:ea typeface="Times New Roman" charset="0"/>
                <a:cs typeface="Times New Roman" charset="0"/>
              </a:rPr>
              <a:t>Reduced</a:t>
            </a:r>
            <a:r>
              <a:rPr lang="en-US" dirty="0" smtClean="0">
                <a:latin typeface="Times New Roman" charset="0"/>
                <a:ea typeface="Times New Roman" charset="0"/>
                <a:cs typeface="Times New Roman" charset="0"/>
              </a:rPr>
              <a:t> concentration</a:t>
            </a:r>
          </a:p>
          <a:p>
            <a:pPr lvl="1">
              <a:buClr>
                <a:schemeClr val="tx1">
                  <a:lumMod val="85000"/>
                  <a:lumOff val="15000"/>
                </a:schemeClr>
              </a:buClr>
              <a:buFont typeface="Wingdings" charset="2"/>
              <a:buChar char="Ø"/>
            </a:pPr>
            <a:r>
              <a:rPr lang="en-US" dirty="0" smtClean="0">
                <a:latin typeface="Times New Roman" charset="0"/>
                <a:ea typeface="Times New Roman" charset="0"/>
                <a:cs typeface="Times New Roman" charset="0"/>
              </a:rPr>
              <a:t>Poor appetite</a:t>
            </a:r>
          </a:p>
          <a:p>
            <a:pPr lvl="1">
              <a:buClr>
                <a:schemeClr val="tx1">
                  <a:lumMod val="85000"/>
                  <a:lumOff val="15000"/>
                </a:schemeClr>
              </a:buClr>
              <a:buFont typeface="Wingdings" charset="2"/>
              <a:buChar char="Ø"/>
            </a:pPr>
            <a:r>
              <a:rPr lang="en-US" dirty="0" smtClean="0">
                <a:latin typeface="Times New Roman" charset="0"/>
                <a:ea typeface="Times New Roman" charset="0"/>
                <a:cs typeface="Times New Roman" charset="0"/>
              </a:rPr>
              <a:t>Poor sleep</a:t>
            </a:r>
          </a:p>
          <a:p>
            <a:pPr lvl="1">
              <a:buClr>
                <a:schemeClr val="tx1">
                  <a:lumMod val="85000"/>
                  <a:lumOff val="15000"/>
                </a:schemeClr>
              </a:buClr>
              <a:buFont typeface="Wingdings" charset="2"/>
              <a:buChar char="Ø"/>
            </a:pPr>
            <a:r>
              <a:rPr lang="en-US" dirty="0" smtClean="0">
                <a:latin typeface="Times New Roman" charset="0"/>
                <a:ea typeface="Times New Roman" charset="0"/>
                <a:cs typeface="Times New Roman" charset="0"/>
              </a:rPr>
              <a:t>Emotional reactivity</a:t>
            </a:r>
          </a:p>
          <a:p>
            <a:pPr lvl="1">
              <a:buClr>
                <a:schemeClr val="tx1">
                  <a:lumMod val="85000"/>
                  <a:lumOff val="15000"/>
                </a:schemeClr>
              </a:buClr>
              <a:buFont typeface="Wingdings" charset="2"/>
              <a:buChar char="Ø"/>
            </a:pPr>
            <a:r>
              <a:rPr lang="en-US" dirty="0" smtClean="0">
                <a:latin typeface="Times New Roman" charset="0"/>
                <a:ea typeface="Times New Roman" charset="0"/>
                <a:cs typeface="Times New Roman" charset="0"/>
              </a:rPr>
              <a:t>Affects </a:t>
            </a:r>
            <a:r>
              <a:rPr lang="en-US" i="1" dirty="0" smtClean="0">
                <a:latin typeface="Times New Roman" charset="0"/>
                <a:ea typeface="Times New Roman" charset="0"/>
                <a:cs typeface="Times New Roman" charset="0"/>
              </a:rPr>
              <a:t>75% </a:t>
            </a:r>
            <a:r>
              <a:rPr lang="en-US" dirty="0" smtClean="0">
                <a:latin typeface="Times New Roman" charset="0"/>
                <a:ea typeface="Times New Roman" charset="0"/>
                <a:cs typeface="Times New Roman" charset="0"/>
              </a:rPr>
              <a:t>of new mothers</a:t>
            </a:r>
          </a:p>
          <a:p>
            <a:pPr lvl="1">
              <a:buClr>
                <a:schemeClr val="tx1">
                  <a:lumMod val="85000"/>
                  <a:lumOff val="15000"/>
                </a:schemeClr>
              </a:buClr>
              <a:buFont typeface="Wingdings" charset="2"/>
              <a:buChar char="Ø"/>
            </a:pPr>
            <a:r>
              <a:rPr lang="en-US" i="1" dirty="0" smtClean="0">
                <a:latin typeface="Times New Roman" charset="0"/>
                <a:ea typeface="Times New Roman" charset="0"/>
                <a:cs typeface="Times New Roman" charset="0"/>
              </a:rPr>
              <a:t>Onset is within 1 to 2 days </a:t>
            </a:r>
          </a:p>
          <a:p>
            <a:pPr lvl="1">
              <a:buClr>
                <a:schemeClr val="tx1">
                  <a:lumMod val="85000"/>
                  <a:lumOff val="15000"/>
                </a:schemeClr>
              </a:buClr>
              <a:buFont typeface="Wingdings" charset="2"/>
              <a:buChar char="Ø"/>
            </a:pPr>
            <a:r>
              <a:rPr lang="en-US" dirty="0" smtClean="0">
                <a:latin typeface="Times New Roman" charset="0"/>
                <a:ea typeface="Times New Roman" charset="0"/>
                <a:cs typeface="Times New Roman" charset="0"/>
              </a:rPr>
              <a:t>Resolves 1-3 weeks post delivery</a:t>
            </a:r>
          </a:p>
        </p:txBody>
      </p:sp>
      <p:sp>
        <p:nvSpPr>
          <p:cNvPr id="12" name="TextBox 11"/>
          <p:cNvSpPr txBox="1"/>
          <p:nvPr/>
        </p:nvSpPr>
        <p:spPr>
          <a:xfrm>
            <a:off x="515384" y="6488668"/>
            <a:ext cx="6110177" cy="276999"/>
          </a:xfrm>
          <a:prstGeom prst="rect">
            <a:avLst/>
          </a:prstGeom>
          <a:noFill/>
        </p:spPr>
        <p:txBody>
          <a:bodyPr wrap="square" rtlCol="0">
            <a:spAutoFit/>
          </a:bodyPr>
          <a:lstStyle/>
          <a:p>
            <a:pPr marL="0" lvl="1">
              <a:defRPr/>
            </a:pPr>
            <a:r>
              <a:rPr lang="en-US" sz="1200" dirty="0">
                <a:solidFill>
                  <a:schemeClr val="tx1">
                    <a:lumMod val="65000"/>
                    <a:lumOff val="35000"/>
                  </a:schemeClr>
                </a:solidFill>
                <a:latin typeface="Times New Roman" charset="0"/>
                <a:ea typeface="Times New Roman" charset="0"/>
                <a:cs typeface="Times New Roman" charset="0"/>
              </a:rPr>
              <a:t>Baker, B. (2019); Sit, D.K., &amp; Wisner, K.L. (2009); Carberg, J. (2019); </a:t>
            </a:r>
            <a:r>
              <a:rPr lang="en-US" sz="1200" i="1" dirty="0">
                <a:solidFill>
                  <a:schemeClr val="tx1">
                    <a:lumMod val="65000"/>
                    <a:lumOff val="35000"/>
                  </a:schemeClr>
                </a:solidFill>
                <a:latin typeface="Times New Roman" charset="0"/>
                <a:ea typeface="Times New Roman" charset="0"/>
                <a:cs typeface="Times New Roman" charset="0"/>
              </a:rPr>
              <a:t>Mayo Clinic. </a:t>
            </a:r>
            <a:r>
              <a:rPr lang="en-US" sz="1200" dirty="0">
                <a:solidFill>
                  <a:schemeClr val="tx1">
                    <a:lumMod val="65000"/>
                    <a:lumOff val="35000"/>
                  </a:schemeClr>
                </a:solidFill>
                <a:latin typeface="Times New Roman" charset="0"/>
                <a:ea typeface="Times New Roman" charset="0"/>
                <a:cs typeface="Times New Roman" charset="0"/>
              </a:rPr>
              <a:t>(2019)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62821" y="6027002"/>
            <a:ext cx="812800" cy="812800"/>
          </a:xfrm>
          <a:prstGeom prst="rect">
            <a:avLst/>
          </a:prstGeom>
        </p:spPr>
      </p:pic>
    </p:spTree>
    <p:extLst>
      <p:ext uri="{BB962C8B-B14F-4D97-AF65-F5344CB8AC3E}">
        <p14:creationId xmlns:p14="http://schemas.microsoft.com/office/powerpoint/2010/main" val="5014218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83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4406" y="625679"/>
            <a:ext cx="3968496" cy="408609"/>
          </a:xfrm>
        </p:spPr>
        <p:txBody>
          <a:bodyPr>
            <a:normAutofit fontScale="90000"/>
          </a:bodyPr>
          <a:lstStyle/>
          <a:p>
            <a:r>
              <a:rPr lang="en-US" sz="2400" dirty="0" smtClean="0">
                <a:latin typeface="Euphemia UCAS" charset="0"/>
                <a:ea typeface="Euphemia UCAS" charset="0"/>
                <a:cs typeface="Euphemia UCAS" charset="0"/>
              </a:rPr>
              <a:t>References </a:t>
            </a:r>
            <a:endParaRPr lang="en-US" sz="2400" dirty="0">
              <a:latin typeface="Euphemia UCAS" charset="0"/>
              <a:ea typeface="Euphemia UCAS" charset="0"/>
              <a:cs typeface="Euphemia UCAS" charset="0"/>
            </a:endParaRPr>
          </a:p>
        </p:txBody>
      </p:sp>
      <p:sp>
        <p:nvSpPr>
          <p:cNvPr id="5" name="TextBox 4"/>
          <p:cNvSpPr txBox="1"/>
          <p:nvPr/>
        </p:nvSpPr>
        <p:spPr>
          <a:xfrm>
            <a:off x="612553" y="1371601"/>
            <a:ext cx="11252201" cy="5293757"/>
          </a:xfrm>
          <a:prstGeom prst="rect">
            <a:avLst/>
          </a:prstGeom>
          <a:noFill/>
        </p:spPr>
        <p:txBody>
          <a:bodyPr wrap="square" rtlCol="0">
            <a:spAutoFit/>
          </a:bodyPr>
          <a:lstStyle/>
          <a:p>
            <a:r>
              <a:rPr lang="en-US" sz="1200" dirty="0" smtClean="0">
                <a:latin typeface="Times New Roman" charset="0"/>
                <a:ea typeface="Times New Roman" charset="0"/>
                <a:cs typeface="Times New Roman" charset="0"/>
              </a:rPr>
              <a:t>Sawyer, W., &amp; Bertram, W. (2018). Jail will Separate 2.3Million Mothers from their Children this year. </a:t>
            </a:r>
            <a:r>
              <a:rPr lang="en-US" sz="1200" i="1" dirty="0" smtClean="0">
                <a:latin typeface="Times New Roman" charset="0"/>
                <a:ea typeface="Times New Roman" charset="0"/>
                <a:cs typeface="Times New Roman" charset="0"/>
              </a:rPr>
              <a:t>Prison Policy Initiative. </a:t>
            </a:r>
            <a:r>
              <a:rPr lang="en-US" sz="1200" dirty="0" smtClean="0">
                <a:latin typeface="Times New Roman" charset="0"/>
                <a:ea typeface="Times New Roman" charset="0"/>
                <a:cs typeface="Times New Roman" charset="0"/>
              </a:rPr>
              <a:t>Retrieved from: </a:t>
            </a:r>
            <a:r>
              <a:rPr lang="en-US" sz="1200" dirty="0">
                <a:latin typeface="Times New Roman" charset="0"/>
                <a:ea typeface="Times New Roman" charset="0"/>
                <a:cs typeface="Times New Roman" charset="0"/>
                <a:hlinkClick r:id="rId2"/>
              </a:rPr>
              <a:t>https://www.prisonpolicy.org/blog/2018/05/13/mothers-day-2018</a:t>
            </a:r>
            <a:r>
              <a:rPr lang="en-US" sz="1200" dirty="0" smtClean="0">
                <a:latin typeface="Times New Roman" charset="0"/>
                <a:ea typeface="Times New Roman" charset="0"/>
                <a:cs typeface="Times New Roman" charset="0"/>
                <a:hlinkClick r:id="rId2"/>
              </a:rPr>
              <a:t>/</a:t>
            </a:r>
            <a:endParaRPr lang="en-US" sz="1200" dirty="0" smtClean="0">
              <a:latin typeface="Times New Roman" charset="0"/>
              <a:ea typeface="Times New Roman" charset="0"/>
              <a:cs typeface="Times New Roman" charset="0"/>
            </a:endParaRPr>
          </a:p>
          <a:p>
            <a:endParaRPr lang="en-US" sz="1200" dirty="0">
              <a:latin typeface="Times New Roman" charset="0"/>
              <a:ea typeface="Times New Roman" charset="0"/>
              <a:cs typeface="Times New Roman" charset="0"/>
            </a:endParaRPr>
          </a:p>
          <a:p>
            <a:r>
              <a:rPr lang="en-US" sz="1200" dirty="0" smtClean="0">
                <a:latin typeface="Times New Roman" charset="0"/>
                <a:ea typeface="Times New Roman" charset="0"/>
                <a:cs typeface="Times New Roman" charset="0"/>
              </a:rPr>
              <a:t>Scarlet, S., &amp; </a:t>
            </a:r>
            <a:r>
              <a:rPr lang="en-US" sz="1200" dirty="0" err="1" smtClean="0">
                <a:latin typeface="Times New Roman" charset="0"/>
                <a:ea typeface="Times New Roman" charset="0"/>
                <a:cs typeface="Times New Roman" charset="0"/>
              </a:rPr>
              <a:t>Dreesen</a:t>
            </a:r>
            <a:r>
              <a:rPr lang="en-US" sz="1200" dirty="0" smtClean="0">
                <a:latin typeface="Times New Roman" charset="0"/>
                <a:ea typeface="Times New Roman" charset="0"/>
                <a:cs typeface="Times New Roman" charset="0"/>
              </a:rPr>
              <a:t>, E.B. (2019). Delivering Hospital-based Medical Care to Incarcerated Patients in North Carolina State Prisons. </a:t>
            </a:r>
            <a:r>
              <a:rPr lang="en-US" sz="1200" i="1" dirty="0" smtClean="0">
                <a:latin typeface="Times New Roman" charset="0"/>
                <a:ea typeface="Times New Roman" charset="0"/>
                <a:cs typeface="Times New Roman" charset="0"/>
              </a:rPr>
              <a:t>North Carolina Medical Journal, </a:t>
            </a:r>
            <a:r>
              <a:rPr lang="en-US" sz="1200" dirty="0" smtClean="0">
                <a:latin typeface="Times New Roman" charset="0"/>
                <a:ea typeface="Times New Roman" charset="0"/>
                <a:cs typeface="Times New Roman" charset="0"/>
              </a:rPr>
              <a:t>80(6), 348-351, doi: </a:t>
            </a:r>
            <a:r>
              <a:rPr lang="en-US" sz="1200" dirty="0">
                <a:latin typeface="Times New Roman" charset="0"/>
                <a:ea typeface="Times New Roman" charset="0"/>
                <a:cs typeface="Times New Roman" charset="0"/>
              </a:rPr>
              <a:t>https://</a:t>
            </a:r>
            <a:r>
              <a:rPr lang="en-US" sz="1200" dirty="0" err="1">
                <a:latin typeface="Times New Roman" charset="0"/>
                <a:ea typeface="Times New Roman" charset="0"/>
                <a:cs typeface="Times New Roman" charset="0"/>
              </a:rPr>
              <a:t>doi.org</a:t>
            </a:r>
            <a:r>
              <a:rPr lang="en-US" sz="1200" dirty="0">
                <a:latin typeface="Times New Roman" charset="0"/>
                <a:ea typeface="Times New Roman" charset="0"/>
                <a:cs typeface="Times New Roman" charset="0"/>
              </a:rPr>
              <a:t>/10.18043/ncm.80.6.348</a:t>
            </a:r>
            <a:endParaRPr lang="en-US" sz="1200" dirty="0" smtClean="0">
              <a:latin typeface="Times New Roman" charset="0"/>
              <a:ea typeface="Times New Roman" charset="0"/>
              <a:cs typeface="Times New Roman" charset="0"/>
            </a:endParaRPr>
          </a:p>
          <a:p>
            <a:endParaRPr lang="en-US" sz="1200" dirty="0">
              <a:latin typeface="Times New Roman" charset="0"/>
              <a:ea typeface="Times New Roman" charset="0"/>
              <a:cs typeface="Times New Roman" charset="0"/>
            </a:endParaRPr>
          </a:p>
          <a:p>
            <a:pPr lvl="0"/>
            <a:r>
              <a:rPr lang="en-US" sz="1200" dirty="0">
                <a:latin typeface="Times New Roman" charset="0"/>
                <a:ea typeface="Times New Roman" charset="0"/>
                <a:cs typeface="Times New Roman" charset="0"/>
              </a:rPr>
              <a:t>Shlafer, R., &amp; Davis, L. (2016). Pregnant, in Prison and Facing Health Risks: Prenatal Care for Incarcerated Women. </a:t>
            </a:r>
            <a:r>
              <a:rPr lang="en-US" sz="1200" i="1" dirty="0">
                <a:latin typeface="Times New Roman" charset="0"/>
                <a:ea typeface="Times New Roman" charset="0"/>
                <a:cs typeface="Times New Roman" charset="0"/>
              </a:rPr>
              <a:t>The Conversation, </a:t>
            </a:r>
            <a:r>
              <a:rPr lang="en-US" sz="1200" dirty="0">
                <a:latin typeface="Times New Roman" charset="0"/>
                <a:ea typeface="Times New Roman" charset="0"/>
                <a:cs typeface="Times New Roman" charset="0"/>
              </a:rPr>
              <a:t>Retrieved from: </a:t>
            </a:r>
            <a:r>
              <a:rPr lang="en-US" sz="1200" dirty="0">
                <a:latin typeface="Times New Roman" charset="0"/>
                <a:ea typeface="Times New Roman" charset="0"/>
                <a:cs typeface="Times New Roman" charset="0"/>
                <a:hlinkClick r:id="rId3"/>
              </a:rPr>
              <a:t>https://theconversation.com/pregnant-in-prison-and-facing-health-risks-prenatal-care-for-incarcerated-women-45034</a:t>
            </a:r>
            <a:endParaRPr lang="en-US" sz="1200" dirty="0">
              <a:latin typeface="Times New Roman" charset="0"/>
              <a:ea typeface="Times New Roman" charset="0"/>
              <a:cs typeface="Times New Roman" charset="0"/>
            </a:endParaRPr>
          </a:p>
          <a:p>
            <a:endParaRPr lang="en-US" sz="1200" dirty="0">
              <a:latin typeface="Times New Roman" charset="0"/>
              <a:ea typeface="Times New Roman" charset="0"/>
              <a:cs typeface="Times New Roman" charset="0"/>
            </a:endParaRPr>
          </a:p>
          <a:p>
            <a:pPr lvl="0"/>
            <a:r>
              <a:rPr lang="en-US" sz="1200" dirty="0">
                <a:latin typeface="Times New Roman" charset="0"/>
                <a:ea typeface="Times New Roman" charset="0"/>
                <a:cs typeface="Times New Roman" charset="0"/>
              </a:rPr>
              <a:t>Shlafer, R.J., Gerrity, E., &amp; Duew, G. (2015). Pregnancy and Parenting Support for Incarcerated Women: Lessons Learned. </a:t>
            </a:r>
            <a:r>
              <a:rPr lang="en-US" sz="1200" i="1" dirty="0">
                <a:latin typeface="Times New Roman" charset="0"/>
                <a:ea typeface="Times New Roman" charset="0"/>
                <a:cs typeface="Times New Roman" charset="0"/>
              </a:rPr>
              <a:t>Progress in Community Health Partnerships: Research, Education, and Action</a:t>
            </a:r>
            <a:r>
              <a:rPr lang="en-US" sz="1200" dirty="0">
                <a:latin typeface="Times New Roman" charset="0"/>
                <a:ea typeface="Times New Roman" charset="0"/>
                <a:cs typeface="Times New Roman" charset="0"/>
              </a:rPr>
              <a:t>, 9(3), 371-378. doi: </a:t>
            </a:r>
            <a:r>
              <a:rPr lang="en-US" sz="1200" dirty="0" smtClean="0">
                <a:latin typeface="Times New Roman" charset="0"/>
                <a:ea typeface="Times New Roman" charset="0"/>
                <a:cs typeface="Times New Roman" charset="0"/>
              </a:rPr>
              <a:t>10.1353/cpr.2015.0061</a:t>
            </a:r>
          </a:p>
          <a:p>
            <a:pPr lvl="0"/>
            <a:endParaRPr lang="en-US" sz="1200" dirty="0">
              <a:latin typeface="Times New Roman" charset="0"/>
              <a:ea typeface="Times New Roman" charset="0"/>
              <a:cs typeface="Times New Roman" charset="0"/>
            </a:endParaRPr>
          </a:p>
          <a:p>
            <a:pPr lvl="0"/>
            <a:r>
              <a:rPr lang="en-US" sz="1200" dirty="0" smtClean="0">
                <a:latin typeface="Times New Roman" charset="0"/>
                <a:ea typeface="Times New Roman" charset="0"/>
                <a:cs typeface="Times New Roman" charset="0"/>
              </a:rPr>
              <a:t>UNC Center for Women’s Mood Disorders (2020). Perinatal Mood and Anxiety Disorders. </a:t>
            </a:r>
            <a:r>
              <a:rPr lang="en-US" sz="1200" i="1" dirty="0" smtClean="0">
                <a:latin typeface="Times New Roman" charset="0"/>
                <a:ea typeface="Times New Roman" charset="0"/>
                <a:cs typeface="Times New Roman" charset="0"/>
              </a:rPr>
              <a:t>UNC School of Medicine. </a:t>
            </a:r>
            <a:r>
              <a:rPr lang="en-US" sz="1200" dirty="0">
                <a:latin typeface="Times New Roman" charset="0"/>
                <a:ea typeface="Times New Roman" charset="0"/>
                <a:cs typeface="Times New Roman" charset="0"/>
              </a:rPr>
              <a:t>Retrieved </a:t>
            </a:r>
            <a:r>
              <a:rPr lang="en-US" sz="1200" dirty="0" smtClean="0">
                <a:latin typeface="Times New Roman" charset="0"/>
                <a:ea typeface="Times New Roman" charset="0"/>
                <a:cs typeface="Times New Roman" charset="0"/>
              </a:rPr>
              <a:t>from: https</a:t>
            </a:r>
            <a:r>
              <a:rPr lang="en-US" sz="1200" dirty="0">
                <a:latin typeface="Times New Roman" charset="0"/>
                <a:ea typeface="Times New Roman" charset="0"/>
                <a:cs typeface="Times New Roman" charset="0"/>
              </a:rPr>
              <a:t>://www.med.unc.edu/psych/</a:t>
            </a:r>
            <a:r>
              <a:rPr lang="en-US" sz="1200" dirty="0" err="1">
                <a:latin typeface="Times New Roman" charset="0"/>
                <a:ea typeface="Times New Roman" charset="0"/>
                <a:cs typeface="Times New Roman" charset="0"/>
              </a:rPr>
              <a:t>wmd</a:t>
            </a:r>
            <a:r>
              <a:rPr lang="en-US" sz="1200" dirty="0">
                <a:latin typeface="Times New Roman" charset="0"/>
                <a:ea typeface="Times New Roman" charset="0"/>
                <a:cs typeface="Times New Roman" charset="0"/>
              </a:rPr>
              <a:t>/mood-disorders/perinatal/#md_pregnancy</a:t>
            </a:r>
            <a:endParaRPr lang="en-US" sz="1200" dirty="0" smtClean="0">
              <a:latin typeface="Times New Roman" charset="0"/>
              <a:ea typeface="Times New Roman" charset="0"/>
              <a:cs typeface="Times New Roman" charset="0"/>
            </a:endParaRPr>
          </a:p>
          <a:p>
            <a:endParaRPr lang="en-US" sz="1200" dirty="0">
              <a:latin typeface="Times New Roman" charset="0"/>
              <a:ea typeface="Times New Roman" charset="0"/>
              <a:cs typeface="Times New Roman" charset="0"/>
            </a:endParaRPr>
          </a:p>
          <a:p>
            <a:pPr lvl="0"/>
            <a:r>
              <a:rPr lang="en-US" sz="1200" dirty="0">
                <a:latin typeface="Times New Roman" charset="0"/>
                <a:ea typeface="Times New Roman" charset="0"/>
                <a:cs typeface="Times New Roman" charset="0"/>
              </a:rPr>
              <a:t>(n.d). In Focus Implementing Mental Health Screening and Assessment. </a:t>
            </a:r>
            <a:r>
              <a:rPr lang="en-US" sz="1200" i="1" dirty="0">
                <a:latin typeface="Times New Roman" charset="0"/>
                <a:ea typeface="Times New Roman" charset="0"/>
                <a:cs typeface="Times New Roman" charset="0"/>
              </a:rPr>
              <a:t>The Stepping Up Initiative. </a:t>
            </a:r>
            <a:r>
              <a:rPr lang="en-US" sz="1200" dirty="0">
                <a:latin typeface="Times New Roman" charset="0"/>
                <a:ea typeface="Times New Roman" charset="0"/>
                <a:cs typeface="Times New Roman" charset="0"/>
              </a:rPr>
              <a:t>Retrieved from: </a:t>
            </a:r>
          </a:p>
          <a:p>
            <a:r>
              <a:rPr lang="en-US" sz="1200" dirty="0">
                <a:latin typeface="Times New Roman" charset="0"/>
                <a:ea typeface="Times New Roman" charset="0"/>
                <a:cs typeface="Times New Roman" charset="0"/>
                <a:hlinkClick r:id="rId4"/>
              </a:rPr>
              <a:t>https://stepuptogether.org/wp-content/uploads/In-Focus-MH-Screening-Assessment-7.31.18-FINAL.pdf</a:t>
            </a:r>
            <a:endParaRPr lang="en-US" sz="1200" dirty="0">
              <a:latin typeface="Times New Roman" charset="0"/>
              <a:ea typeface="Times New Roman" charset="0"/>
              <a:cs typeface="Times New Roman" charset="0"/>
            </a:endParaRPr>
          </a:p>
          <a:p>
            <a:endParaRPr lang="en-US" sz="1200" dirty="0" smtClean="0">
              <a:latin typeface="Times New Roman" charset="0"/>
              <a:ea typeface="Times New Roman" charset="0"/>
              <a:cs typeface="Times New Roman" charset="0"/>
            </a:endParaRPr>
          </a:p>
          <a:p>
            <a:r>
              <a:rPr lang="en-US" sz="1200" dirty="0" smtClean="0">
                <a:latin typeface="Times New Roman" charset="0"/>
                <a:ea typeface="Times New Roman" charset="0"/>
                <a:cs typeface="Times New Roman" charset="0"/>
              </a:rPr>
              <a:t>(2020). Postpartum Depression Statistics. </a:t>
            </a:r>
            <a:r>
              <a:rPr lang="en-US" sz="1200" i="1" dirty="0" smtClean="0">
                <a:latin typeface="Times New Roman" charset="0"/>
                <a:ea typeface="Times New Roman" charset="0"/>
                <a:cs typeface="Times New Roman" charset="0"/>
              </a:rPr>
              <a:t>Postpartum Depression. </a:t>
            </a:r>
            <a:r>
              <a:rPr lang="en-US" sz="1200" dirty="0" smtClean="0">
                <a:latin typeface="Times New Roman" charset="0"/>
                <a:ea typeface="Times New Roman" charset="0"/>
                <a:cs typeface="Times New Roman" charset="0"/>
              </a:rPr>
              <a:t>Retrieved from: </a:t>
            </a:r>
            <a:r>
              <a:rPr lang="en-US" sz="1200" dirty="0">
                <a:latin typeface="Times New Roman" charset="0"/>
                <a:ea typeface="Times New Roman" charset="0"/>
                <a:cs typeface="Times New Roman" charset="0"/>
                <a:hlinkClick r:id="rId5"/>
              </a:rPr>
              <a:t>https://www.postpartumdepression.org/resources/statistics/</a:t>
            </a:r>
            <a:endParaRPr lang="en-US" sz="1200" dirty="0" smtClean="0">
              <a:latin typeface="Times New Roman" charset="0"/>
              <a:ea typeface="Times New Roman" charset="0"/>
              <a:cs typeface="Times New Roman" charset="0"/>
            </a:endParaRPr>
          </a:p>
          <a:p>
            <a:endParaRPr lang="en-US" sz="1200" dirty="0" smtClean="0">
              <a:latin typeface="Times New Roman" charset="0"/>
              <a:ea typeface="Times New Roman" charset="0"/>
              <a:cs typeface="Times New Roman" charset="0"/>
            </a:endParaRPr>
          </a:p>
          <a:p>
            <a:r>
              <a:rPr lang="en-US" sz="1200" dirty="0" smtClean="0">
                <a:latin typeface="Times New Roman" charset="0"/>
                <a:ea typeface="Times New Roman" charset="0"/>
                <a:cs typeface="Times New Roman" charset="0"/>
              </a:rPr>
              <a:t>(2020). Maternal Mental Health. </a:t>
            </a:r>
            <a:r>
              <a:rPr lang="en-US" sz="1200" i="1" dirty="0" smtClean="0">
                <a:latin typeface="Times New Roman" charset="0"/>
                <a:ea typeface="Times New Roman" charset="0"/>
                <a:cs typeface="Times New Roman" charset="0"/>
              </a:rPr>
              <a:t>World Health Organization. </a:t>
            </a:r>
            <a:r>
              <a:rPr lang="en-US" sz="1200" dirty="0" smtClean="0">
                <a:latin typeface="Times New Roman" charset="0"/>
                <a:ea typeface="Times New Roman" charset="0"/>
                <a:cs typeface="Times New Roman" charset="0"/>
              </a:rPr>
              <a:t>Retrieved from: </a:t>
            </a:r>
            <a:endParaRPr lang="en-US" sz="1200" dirty="0">
              <a:latin typeface="Times New Roman" charset="0"/>
              <a:ea typeface="Times New Roman" charset="0"/>
              <a:cs typeface="Times New Roman" charset="0"/>
            </a:endParaRPr>
          </a:p>
          <a:p>
            <a:r>
              <a:rPr lang="en-US" sz="1200" dirty="0" smtClean="0">
                <a:latin typeface="Times New Roman" charset="0"/>
                <a:ea typeface="Times New Roman" charset="0"/>
                <a:cs typeface="Times New Roman" charset="0"/>
                <a:hlinkClick r:id="rId6"/>
              </a:rPr>
              <a:t>https</a:t>
            </a:r>
            <a:r>
              <a:rPr lang="en-US" sz="1200" dirty="0">
                <a:latin typeface="Times New Roman" charset="0"/>
                <a:ea typeface="Times New Roman" charset="0"/>
                <a:cs typeface="Times New Roman" charset="0"/>
                <a:hlinkClick r:id="rId6"/>
              </a:rPr>
              <a:t>://www.who.int/mental_health/maternal-child/maternal_mental_health/en</a:t>
            </a:r>
            <a:r>
              <a:rPr lang="en-US" sz="1200" dirty="0" smtClean="0">
                <a:latin typeface="Times New Roman" charset="0"/>
                <a:ea typeface="Times New Roman" charset="0"/>
                <a:cs typeface="Times New Roman" charset="0"/>
                <a:hlinkClick r:id="rId6"/>
              </a:rPr>
              <a:t>/</a:t>
            </a:r>
            <a:endParaRPr lang="en-US" sz="1200" dirty="0" smtClean="0">
              <a:latin typeface="Times New Roman" charset="0"/>
              <a:ea typeface="Times New Roman" charset="0"/>
              <a:cs typeface="Times New Roman" charset="0"/>
            </a:endParaRPr>
          </a:p>
          <a:p>
            <a:endParaRPr lang="en-US" sz="1200" dirty="0">
              <a:latin typeface="Times New Roman" charset="0"/>
              <a:ea typeface="Times New Roman" charset="0"/>
              <a:cs typeface="Times New Roman" charset="0"/>
            </a:endParaRPr>
          </a:p>
          <a:p>
            <a:r>
              <a:rPr lang="en-US" sz="1200" dirty="0" smtClean="0">
                <a:latin typeface="Times New Roman" charset="0"/>
                <a:ea typeface="Times New Roman" charset="0"/>
                <a:cs typeface="Times New Roman" charset="0"/>
              </a:rPr>
              <a:t>(2020). Women’s Health Care in Correctional Settings. </a:t>
            </a:r>
            <a:r>
              <a:rPr lang="en-US" sz="1200" i="1" dirty="0" smtClean="0">
                <a:latin typeface="Times New Roman" charset="0"/>
                <a:ea typeface="Times New Roman" charset="0"/>
                <a:cs typeface="Times New Roman" charset="0"/>
              </a:rPr>
              <a:t>National Commission on Correctional Health Care. </a:t>
            </a:r>
            <a:r>
              <a:rPr lang="en-US" sz="1200" dirty="0">
                <a:latin typeface="Times New Roman" charset="0"/>
                <a:ea typeface="Times New Roman" charset="0"/>
                <a:cs typeface="Times New Roman" charset="0"/>
              </a:rPr>
              <a:t>Retrieved from: </a:t>
            </a:r>
            <a:r>
              <a:rPr lang="en-US" sz="1200" dirty="0">
                <a:latin typeface="Times New Roman" charset="0"/>
                <a:ea typeface="Times New Roman" charset="0"/>
                <a:cs typeface="Times New Roman" charset="0"/>
                <a:hlinkClick r:id="rId7"/>
              </a:rPr>
              <a:t>https://</a:t>
            </a:r>
            <a:r>
              <a:rPr lang="en-US" sz="1200" dirty="0" smtClean="0">
                <a:latin typeface="Times New Roman" charset="0"/>
                <a:ea typeface="Times New Roman" charset="0"/>
                <a:cs typeface="Times New Roman" charset="0"/>
                <a:hlinkClick r:id="rId7"/>
              </a:rPr>
              <a:t>www.ncchc.org/womens-health-care</a:t>
            </a:r>
            <a:endParaRPr lang="en-US" sz="1200" dirty="0" smtClean="0">
              <a:latin typeface="Times New Roman" charset="0"/>
              <a:ea typeface="Times New Roman" charset="0"/>
              <a:cs typeface="Times New Roman" charset="0"/>
            </a:endParaRPr>
          </a:p>
          <a:p>
            <a:endParaRPr lang="en-US" sz="1200" dirty="0">
              <a:latin typeface="Times New Roman" charset="0"/>
              <a:ea typeface="Times New Roman" charset="0"/>
              <a:cs typeface="Times New Roman" charset="0"/>
            </a:endParaRPr>
          </a:p>
          <a:p>
            <a:r>
              <a:rPr lang="en-US" sz="1200" dirty="0" smtClean="0">
                <a:latin typeface="Times New Roman" charset="0"/>
                <a:ea typeface="Times New Roman" charset="0"/>
                <a:cs typeface="Times New Roman" charset="0"/>
              </a:rPr>
              <a:t>(2016). Pregnant, in Prison and Facing Health Risks: Prenatal Care for Incarcerated Women. </a:t>
            </a:r>
            <a:r>
              <a:rPr lang="en-US" sz="1200" i="1" dirty="0" smtClean="0">
                <a:latin typeface="Times New Roman" charset="0"/>
                <a:ea typeface="Times New Roman" charset="0"/>
                <a:cs typeface="Times New Roman" charset="0"/>
              </a:rPr>
              <a:t>The Conversation. </a:t>
            </a:r>
            <a:r>
              <a:rPr lang="en-US" sz="1200" dirty="0">
                <a:latin typeface="Times New Roman" charset="0"/>
                <a:ea typeface="Times New Roman" charset="0"/>
                <a:cs typeface="Times New Roman" charset="0"/>
              </a:rPr>
              <a:t>Retrieved from: </a:t>
            </a:r>
            <a:r>
              <a:rPr lang="en-US" sz="1200" dirty="0">
                <a:latin typeface="Times New Roman" charset="0"/>
                <a:ea typeface="Times New Roman" charset="0"/>
                <a:cs typeface="Times New Roman" charset="0"/>
                <a:hlinkClick r:id="rId3"/>
              </a:rPr>
              <a:t>https://</a:t>
            </a:r>
            <a:r>
              <a:rPr lang="en-US" sz="1200" dirty="0" smtClean="0">
                <a:latin typeface="Times New Roman" charset="0"/>
                <a:ea typeface="Times New Roman" charset="0"/>
                <a:cs typeface="Times New Roman" charset="0"/>
                <a:hlinkClick r:id="rId3"/>
              </a:rPr>
              <a:t>theconversation.com/pregnant-in-prison-and-facing-health-risks-prenatal-care-for-incarcerated-women-45034</a:t>
            </a:r>
            <a:endParaRPr lang="en-US" sz="1200" dirty="0" smtClean="0">
              <a:latin typeface="Times New Roman" charset="0"/>
              <a:ea typeface="Times New Roman" charset="0"/>
              <a:cs typeface="Times New Roman" charset="0"/>
            </a:endParaRPr>
          </a:p>
          <a:p>
            <a:endParaRPr lang="en-US" sz="14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9226011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925830" y="721614"/>
            <a:ext cx="10928143" cy="3286417"/>
          </a:xfrm>
        </p:spPr>
        <p:txBody>
          <a:bodyPr>
            <a:normAutofit fontScale="92500" lnSpcReduction="20000"/>
          </a:bodyPr>
          <a:lstStyle/>
          <a:p>
            <a:pPr marL="0" marR="0" indent="0">
              <a:spcBef>
                <a:spcPts val="0"/>
              </a:spcBef>
              <a:spcAft>
                <a:spcPts val="0"/>
              </a:spcAft>
              <a:buNone/>
            </a:pPr>
            <a:r>
              <a:rPr lang="en-US" sz="2600" i="1" dirty="0" smtClean="0">
                <a:solidFill>
                  <a:srgbClr val="212121"/>
                </a:solidFill>
                <a:latin typeface="Times New Roman" charset="0"/>
                <a:ea typeface="Times New Roman" charset="0"/>
                <a:cs typeface="Times New Roman" charset="0"/>
              </a:rPr>
              <a:t>This </a:t>
            </a:r>
            <a:r>
              <a:rPr lang="en-US" sz="2600" i="1" dirty="0">
                <a:solidFill>
                  <a:srgbClr val="212121"/>
                </a:solidFill>
                <a:latin typeface="Times New Roman" charset="0"/>
                <a:ea typeface="Times New Roman" charset="0"/>
                <a:cs typeface="Times New Roman" charset="0"/>
              </a:rPr>
              <a:t>project was supported by the Health Resources and Services Administration (HRSA) of the U.S. Department of Health and Human Services (HHS), </a:t>
            </a:r>
            <a:r>
              <a:rPr lang="en-US" sz="2600" dirty="0">
                <a:solidFill>
                  <a:srgbClr val="323130"/>
                </a:solidFill>
                <a:latin typeface="Times New Roman" charset="0"/>
                <a:ea typeface="Times New Roman" charset="0"/>
                <a:cs typeface="Times New Roman" charset="0"/>
              </a:rPr>
              <a:t>Behavioral Health Workforce Education and Training (BHWET) Program </a:t>
            </a:r>
            <a:r>
              <a:rPr lang="en-US" sz="2600" i="1" dirty="0">
                <a:solidFill>
                  <a:srgbClr val="212121"/>
                </a:solidFill>
                <a:latin typeface="Times New Roman" charset="0"/>
                <a:ea typeface="Times New Roman" charset="0"/>
                <a:cs typeface="Times New Roman" charset="0"/>
              </a:rPr>
              <a:t>under M01HP31370, </a:t>
            </a:r>
            <a:r>
              <a:rPr lang="en-US" sz="2600" b="1" i="1" dirty="0">
                <a:solidFill>
                  <a:srgbClr val="212121"/>
                </a:solidFill>
                <a:latin typeface="Times New Roman" charset="0"/>
                <a:ea typeface="Times New Roman" charset="0"/>
                <a:cs typeface="Times New Roman" charset="0"/>
              </a:rPr>
              <a:t>UNC-</a:t>
            </a:r>
            <a:r>
              <a:rPr lang="en-US" sz="2600" b="1" i="1" dirty="0" err="1">
                <a:solidFill>
                  <a:srgbClr val="212121"/>
                </a:solidFill>
                <a:latin typeface="Times New Roman" charset="0"/>
                <a:ea typeface="Times New Roman" charset="0"/>
                <a:cs typeface="Times New Roman" charset="0"/>
              </a:rPr>
              <a:t>PrimeCare</a:t>
            </a:r>
            <a:r>
              <a:rPr lang="en-US" sz="2600" i="1" dirty="0">
                <a:solidFill>
                  <a:srgbClr val="212121"/>
                </a:solidFill>
                <a:latin typeface="Times New Roman" charset="0"/>
                <a:ea typeface="Times New Roman" charset="0"/>
                <a:cs typeface="Times New Roman" charset="0"/>
              </a:rPr>
              <a:t>, $1,920,000.00, </a:t>
            </a:r>
            <a:r>
              <a:rPr lang="en-US" sz="2600" b="1" i="1" dirty="0">
                <a:solidFill>
                  <a:srgbClr val="212121"/>
                </a:solidFill>
                <a:latin typeface="Times New Roman" charset="0"/>
                <a:ea typeface="Times New Roman" charset="0"/>
                <a:cs typeface="Times New Roman" charset="0"/>
              </a:rPr>
              <a:t>or </a:t>
            </a:r>
            <a:r>
              <a:rPr lang="en-US" sz="2600" i="1" dirty="0">
                <a:solidFill>
                  <a:srgbClr val="212121"/>
                </a:solidFill>
                <a:latin typeface="Times New Roman" charset="0"/>
                <a:ea typeface="Times New Roman" charset="0"/>
                <a:cs typeface="Times New Roman" charset="0"/>
              </a:rPr>
              <a:t>the</a:t>
            </a:r>
            <a:r>
              <a:rPr lang="en-US" sz="2600" b="1" i="1" dirty="0">
                <a:solidFill>
                  <a:srgbClr val="212121"/>
                </a:solidFill>
                <a:latin typeface="Times New Roman" charset="0"/>
                <a:ea typeface="Times New Roman" charset="0"/>
                <a:cs typeface="Times New Roman" charset="0"/>
              </a:rPr>
              <a:t> </a:t>
            </a:r>
            <a:r>
              <a:rPr lang="en-US" sz="2600" dirty="0">
                <a:solidFill>
                  <a:srgbClr val="323130"/>
                </a:solidFill>
                <a:latin typeface="Times New Roman" charset="0"/>
                <a:ea typeface="Times New Roman" charset="0"/>
                <a:cs typeface="Times New Roman" charset="0"/>
              </a:rPr>
              <a:t>Opioid Workforce Expansion </a:t>
            </a:r>
            <a:r>
              <a:rPr lang="en-US" sz="2600" dirty="0" smtClean="0">
                <a:solidFill>
                  <a:srgbClr val="323130"/>
                </a:solidFill>
                <a:latin typeface="Times New Roman" charset="0"/>
                <a:ea typeface="Times New Roman" charset="0"/>
                <a:cs typeface="Times New Roman" charset="0"/>
              </a:rPr>
              <a:t>Program Professional</a:t>
            </a:r>
            <a:r>
              <a:rPr lang="en-US" sz="2600" dirty="0">
                <a:solidFill>
                  <a:srgbClr val="323130"/>
                </a:solidFill>
                <a:latin typeface="Times New Roman" charset="0"/>
                <a:ea typeface="Times New Roman" charset="0"/>
                <a:cs typeface="Times New Roman" charset="0"/>
              </a:rPr>
              <a:t>, </a:t>
            </a:r>
            <a:r>
              <a:rPr lang="en-US" sz="2600" i="1" dirty="0">
                <a:solidFill>
                  <a:srgbClr val="212121"/>
                </a:solidFill>
                <a:latin typeface="Times New Roman" charset="0"/>
                <a:ea typeface="Times New Roman" charset="0"/>
                <a:cs typeface="Times New Roman" charset="0"/>
              </a:rPr>
              <a:t>under </a:t>
            </a:r>
            <a:r>
              <a:rPr lang="en-US" sz="2600" dirty="0">
                <a:solidFill>
                  <a:srgbClr val="323130"/>
                </a:solidFill>
                <a:latin typeface="Times New Roman" charset="0"/>
                <a:ea typeface="Times New Roman" charset="0"/>
                <a:cs typeface="Times New Roman" charset="0"/>
              </a:rPr>
              <a:t>T98HP33425, </a:t>
            </a:r>
            <a:r>
              <a:rPr lang="en-US" sz="2600" b="1" i="1" dirty="0">
                <a:solidFill>
                  <a:srgbClr val="323130"/>
                </a:solidFill>
                <a:latin typeface="Times New Roman" charset="0"/>
                <a:ea typeface="Times New Roman" charset="0"/>
                <a:cs typeface="Times New Roman" charset="0"/>
              </a:rPr>
              <a:t>UNC-</a:t>
            </a:r>
            <a:r>
              <a:rPr lang="en-US" sz="2600" b="1" i="1" dirty="0" err="1">
                <a:solidFill>
                  <a:srgbClr val="323130"/>
                </a:solidFill>
                <a:latin typeface="Times New Roman" charset="0"/>
                <a:ea typeface="Times New Roman" charset="0"/>
                <a:cs typeface="Times New Roman" charset="0"/>
              </a:rPr>
              <a:t>PrimeCare</a:t>
            </a:r>
            <a:r>
              <a:rPr lang="en-US" sz="2600" b="1" i="1" dirty="0">
                <a:solidFill>
                  <a:srgbClr val="323130"/>
                </a:solidFill>
                <a:latin typeface="Times New Roman" charset="0"/>
                <a:ea typeface="Times New Roman" charset="0"/>
                <a:cs typeface="Times New Roman" charset="0"/>
              </a:rPr>
              <a:t>-OUD</a:t>
            </a:r>
            <a:r>
              <a:rPr lang="en-US" sz="2600" dirty="0">
                <a:solidFill>
                  <a:srgbClr val="323130"/>
                </a:solidFill>
                <a:latin typeface="Times New Roman" charset="0"/>
                <a:ea typeface="Times New Roman" charset="0"/>
                <a:cs typeface="Times New Roman" charset="0"/>
              </a:rPr>
              <a:t>, </a:t>
            </a:r>
            <a:r>
              <a:rPr lang="en-US" sz="2600" i="1" dirty="0">
                <a:solidFill>
                  <a:srgbClr val="212121"/>
                </a:solidFill>
                <a:latin typeface="Times New Roman" charset="0"/>
                <a:ea typeface="Times New Roman" charset="0"/>
                <a:cs typeface="Times New Roman" charset="0"/>
              </a:rPr>
              <a:t>$1,350,000. Both programs are 100% financed with governmental sources. This information or content and conclusions are those of the author/s and should not be construed as the official position or policy of, nor should any endorsements be inferred by HRSA, HHS or the U.S. Government.</a:t>
            </a:r>
            <a:endParaRPr lang="en-US" sz="2600" dirty="0">
              <a:latin typeface="Times New Roman" charset="0"/>
              <a:ea typeface="Times New Roman" charset="0"/>
              <a:cs typeface="Times New Roman" charset="0"/>
            </a:endParaRPr>
          </a:p>
          <a:p>
            <a:pPr marL="0" marR="0" indent="0">
              <a:spcBef>
                <a:spcPts val="0"/>
              </a:spcBef>
              <a:spcAft>
                <a:spcPts val="0"/>
              </a:spcAft>
              <a:buNone/>
            </a:pPr>
            <a:r>
              <a:rPr lang="en-US" dirty="0">
                <a:solidFill>
                  <a:srgbClr val="212121"/>
                </a:solidFill>
                <a:latin typeface="Calibri" charset="0"/>
                <a:ea typeface="ＭＳ 明朝" charset="-128"/>
                <a:cs typeface="Times New Roman" charset="0"/>
              </a:rPr>
              <a:t> </a:t>
            </a:r>
            <a:endParaRPr lang="en-US" dirty="0">
              <a:latin typeface="Cambria" charset="0"/>
              <a:ea typeface="ＭＳ 明朝" charset="-128"/>
              <a:cs typeface="Times New Roman" charset="0"/>
            </a:endParaRPr>
          </a:p>
          <a:p>
            <a:endParaRPr lang="en-US" dirty="0"/>
          </a:p>
        </p:txBody>
      </p:sp>
      <p:pic>
        <p:nvPicPr>
          <p:cNvPr id="7" name="Picture 6"/>
          <p:cNvPicPr/>
          <p:nvPr/>
        </p:nvPicPr>
        <p:blipFill>
          <a:blip r:embed="rId2">
            <a:extLst>
              <a:ext uri="{28A0092B-C50C-407E-A947-70E740481C1C}">
                <a14:useLocalDpi xmlns:a14="http://schemas.microsoft.com/office/drawing/2010/main" val="0"/>
              </a:ext>
            </a:extLst>
          </a:blip>
          <a:stretch>
            <a:fillRect/>
          </a:stretch>
        </p:blipFill>
        <p:spPr>
          <a:xfrm>
            <a:off x="678180" y="4553442"/>
            <a:ext cx="3400292" cy="906812"/>
          </a:xfrm>
          <a:prstGeom prst="rect">
            <a:avLst/>
          </a:prstGeom>
        </p:spPr>
      </p:pic>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5250018" y="4553442"/>
            <a:ext cx="3519932" cy="906812"/>
          </a:xfrm>
          <a:prstGeom prst="rect">
            <a:avLst/>
          </a:prstGeom>
        </p:spPr>
      </p:pic>
      <p:pic>
        <p:nvPicPr>
          <p:cNvPr id="9" name="Picture 8"/>
          <p:cNvPicPr/>
          <p:nvPr/>
        </p:nvPicPr>
        <p:blipFill>
          <a:blip r:embed="rId4">
            <a:extLst>
              <a:ext uri="{28A0092B-C50C-407E-A947-70E740481C1C}">
                <a14:useLocalDpi xmlns:a14="http://schemas.microsoft.com/office/drawing/2010/main" val="0"/>
              </a:ext>
            </a:extLst>
          </a:blip>
          <a:stretch>
            <a:fillRect/>
          </a:stretch>
        </p:blipFill>
        <p:spPr>
          <a:xfrm>
            <a:off x="9598596" y="4208542"/>
            <a:ext cx="1831403" cy="1251712"/>
          </a:xfrm>
          <a:prstGeom prst="rect">
            <a:avLst/>
          </a:prstGeom>
        </p:spPr>
      </p:pic>
    </p:spTree>
    <p:extLst>
      <p:ext uri="{BB962C8B-B14F-4D97-AF65-F5344CB8AC3E}">
        <p14:creationId xmlns:p14="http://schemas.microsoft.com/office/powerpoint/2010/main" val="9748038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bwMode="black">
          <a:xfrm>
            <a:off x="585017" y="2362786"/>
            <a:ext cx="4263429" cy="1644538"/>
          </a:xfrm>
          <a:prstGeom prst="rect">
            <a:avLst/>
          </a:prstGeom>
          <a:solidFill>
            <a:srgbClr val="FFFFFF"/>
          </a:solidFill>
          <a:ln w="31750" cap="sq">
            <a:solidFill>
              <a:schemeClr val="tx2">
                <a:lumMod val="75000"/>
              </a:schemeClr>
            </a:solid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dirty="0" smtClean="0">
                <a:solidFill>
                  <a:schemeClr val="tx2">
                    <a:lumMod val="75000"/>
                  </a:schemeClr>
                </a:solidFill>
                <a:latin typeface="Euphemia UCAS" charset="0"/>
                <a:ea typeface="Euphemia UCAS" charset="0"/>
                <a:cs typeface="Euphemia UCAS" charset="0"/>
              </a:rPr>
              <a:t>Postpartum depression</a:t>
            </a:r>
            <a:endParaRPr lang="en-US" dirty="0">
              <a:solidFill>
                <a:schemeClr val="tx2">
                  <a:lumMod val="75000"/>
                </a:schemeClr>
              </a:solidFill>
              <a:latin typeface="Euphemia UCAS" charset="0"/>
              <a:ea typeface="Euphemia UCAS" charset="0"/>
              <a:cs typeface="Euphemia UCAS" charset="0"/>
            </a:endParaRPr>
          </a:p>
        </p:txBody>
      </p:sp>
      <p:pic>
        <p:nvPicPr>
          <p:cNvPr id="15" name="Picture 14"/>
          <p:cNvPicPr>
            <a:picLocks noChangeAspect="1"/>
          </p:cNvPicPr>
          <p:nvPr/>
        </p:nvPicPr>
        <p:blipFill>
          <a:blip r:embed="rId5"/>
          <a:stretch>
            <a:fillRect/>
          </a:stretch>
        </p:blipFill>
        <p:spPr>
          <a:xfrm>
            <a:off x="5436922" y="257629"/>
            <a:ext cx="6280156" cy="6280156"/>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9500" y="5877162"/>
            <a:ext cx="812800" cy="812800"/>
          </a:xfrm>
          <a:prstGeom prst="rect">
            <a:avLst/>
          </a:prstGeom>
        </p:spPr>
      </p:pic>
    </p:spTree>
    <p:extLst>
      <p:ext uri="{BB962C8B-B14F-4D97-AF65-F5344CB8AC3E}">
        <p14:creationId xmlns:p14="http://schemas.microsoft.com/office/powerpoint/2010/main" val="11594150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93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02708" y="968010"/>
            <a:ext cx="5317980" cy="885823"/>
          </a:xfrm>
          <a:ln>
            <a:solidFill>
              <a:schemeClr val="tx2">
                <a:lumMod val="75000"/>
              </a:schemeClr>
            </a:solidFill>
          </a:ln>
        </p:spPr>
        <p:txBody>
          <a:bodyPr>
            <a:noAutofit/>
          </a:bodyPr>
          <a:lstStyle/>
          <a:p>
            <a:r>
              <a:rPr lang="en-US" dirty="0" smtClean="0">
                <a:solidFill>
                  <a:schemeClr val="tx2">
                    <a:lumMod val="75000"/>
                  </a:schemeClr>
                </a:solidFill>
                <a:latin typeface="Euphemia UCAS" charset="0"/>
                <a:ea typeface="Euphemia UCAS" charset="0"/>
                <a:cs typeface="Euphemia UCAS" charset="0"/>
              </a:rPr>
              <a:t>Maternal mental health</a:t>
            </a:r>
            <a:endParaRPr lang="en-US" dirty="0">
              <a:solidFill>
                <a:schemeClr val="tx2">
                  <a:lumMod val="75000"/>
                </a:schemeClr>
              </a:solidFill>
              <a:latin typeface="Euphemia UCAS" charset="0"/>
              <a:ea typeface="Euphemia UCAS" charset="0"/>
              <a:cs typeface="Euphemia UCAS" charset="0"/>
            </a:endParaRPr>
          </a:p>
        </p:txBody>
      </p:sp>
      <p:pic>
        <p:nvPicPr>
          <p:cNvPr id="7" name="Picture 6"/>
          <p:cNvPicPr>
            <a:picLocks noChangeAspect="1"/>
          </p:cNvPicPr>
          <p:nvPr/>
        </p:nvPicPr>
        <p:blipFill>
          <a:blip r:embed="rId5"/>
          <a:stretch>
            <a:fillRect/>
          </a:stretch>
        </p:blipFill>
        <p:spPr>
          <a:xfrm>
            <a:off x="6241312" y="0"/>
            <a:ext cx="5772927" cy="6858000"/>
          </a:xfrm>
          <a:prstGeom prst="rect">
            <a:avLst/>
          </a:prstGeom>
        </p:spPr>
      </p:pic>
      <p:sp>
        <p:nvSpPr>
          <p:cNvPr id="8" name="TextBox 7"/>
          <p:cNvSpPr txBox="1"/>
          <p:nvPr/>
        </p:nvSpPr>
        <p:spPr>
          <a:xfrm>
            <a:off x="502708" y="2534329"/>
            <a:ext cx="5317980" cy="2523768"/>
          </a:xfrm>
          <a:prstGeom prst="rect">
            <a:avLst/>
          </a:prstGeom>
          <a:noFill/>
        </p:spPr>
        <p:txBody>
          <a:bodyPr wrap="square" rtlCol="0">
            <a:spAutoFit/>
          </a:bodyPr>
          <a:lstStyle/>
          <a:p>
            <a:pPr marL="342900" indent="-342900">
              <a:buFont typeface="Wingdings" charset="2"/>
              <a:buChar char="Ø"/>
            </a:pPr>
            <a:r>
              <a:rPr lang="en-US" sz="2000" dirty="0" smtClean="0">
                <a:solidFill>
                  <a:schemeClr val="tx1">
                    <a:lumMod val="85000"/>
                    <a:lumOff val="15000"/>
                  </a:schemeClr>
                </a:solidFill>
                <a:latin typeface="Times New Roman" charset="0"/>
                <a:ea typeface="Times New Roman" charset="0"/>
                <a:cs typeface="Times New Roman" charset="0"/>
              </a:rPr>
              <a:t>According to the </a:t>
            </a:r>
            <a:r>
              <a:rPr lang="en-US" sz="2000" i="1" dirty="0" smtClean="0">
                <a:solidFill>
                  <a:schemeClr val="tx1">
                    <a:lumMod val="85000"/>
                    <a:lumOff val="15000"/>
                  </a:schemeClr>
                </a:solidFill>
                <a:latin typeface="Times New Roman" charset="0"/>
                <a:ea typeface="Times New Roman" charset="0"/>
                <a:cs typeface="Times New Roman" charset="0"/>
              </a:rPr>
              <a:t>World Health Organization </a:t>
            </a:r>
            <a:r>
              <a:rPr lang="en-US" sz="2000" dirty="0" smtClean="0">
                <a:solidFill>
                  <a:schemeClr val="tx1">
                    <a:lumMod val="85000"/>
                    <a:lumOff val="15000"/>
                  </a:schemeClr>
                </a:solidFill>
                <a:latin typeface="Times New Roman" charset="0"/>
                <a:ea typeface="Times New Roman" charset="0"/>
                <a:cs typeface="Times New Roman" charset="0"/>
              </a:rPr>
              <a:t>(WHO), </a:t>
            </a:r>
            <a:r>
              <a:rPr lang="en-US" sz="2000" i="1" dirty="0" smtClean="0">
                <a:solidFill>
                  <a:schemeClr val="tx1">
                    <a:lumMod val="85000"/>
                    <a:lumOff val="15000"/>
                  </a:schemeClr>
                </a:solidFill>
                <a:latin typeface="Times New Roman" charset="0"/>
                <a:ea typeface="Times New Roman" charset="0"/>
                <a:cs typeface="Times New Roman" charset="0"/>
              </a:rPr>
              <a:t>10% </a:t>
            </a:r>
            <a:r>
              <a:rPr lang="en-US" sz="2000" dirty="0" smtClean="0">
                <a:solidFill>
                  <a:schemeClr val="tx1">
                    <a:lumMod val="85000"/>
                    <a:lumOff val="15000"/>
                  </a:schemeClr>
                </a:solidFill>
                <a:latin typeface="Times New Roman" charset="0"/>
                <a:ea typeface="Times New Roman" charset="0"/>
                <a:cs typeface="Times New Roman" charset="0"/>
              </a:rPr>
              <a:t>of pregnant women and </a:t>
            </a:r>
            <a:r>
              <a:rPr lang="en-US" sz="2000" i="1" dirty="0" smtClean="0">
                <a:solidFill>
                  <a:schemeClr val="tx1">
                    <a:lumMod val="85000"/>
                    <a:lumOff val="15000"/>
                  </a:schemeClr>
                </a:solidFill>
                <a:latin typeface="Times New Roman" charset="0"/>
                <a:ea typeface="Times New Roman" charset="0"/>
                <a:cs typeface="Times New Roman" charset="0"/>
              </a:rPr>
              <a:t>13% </a:t>
            </a:r>
            <a:r>
              <a:rPr lang="en-US" sz="2000" dirty="0" smtClean="0">
                <a:solidFill>
                  <a:schemeClr val="tx1">
                    <a:lumMod val="85000"/>
                    <a:lumOff val="15000"/>
                  </a:schemeClr>
                </a:solidFill>
                <a:latin typeface="Times New Roman" charset="0"/>
                <a:ea typeface="Times New Roman" charset="0"/>
                <a:cs typeface="Times New Roman" charset="0"/>
              </a:rPr>
              <a:t>of women who have just given birth experience a mental disorder, primarily depression</a:t>
            </a:r>
            <a:endParaRPr lang="en-US" sz="2000" dirty="0">
              <a:latin typeface="Times New Roman" charset="0"/>
              <a:ea typeface="Times New Roman" charset="0"/>
              <a:cs typeface="Times New Roman" charset="0"/>
            </a:endParaRPr>
          </a:p>
          <a:p>
            <a:pPr marL="285750" indent="-285750">
              <a:buFont typeface="Wingdings" charset="2"/>
              <a:buChar char="v"/>
            </a:pPr>
            <a:endParaRPr lang="en-US" sz="2000" dirty="0" smtClean="0">
              <a:solidFill>
                <a:schemeClr val="tx1">
                  <a:lumMod val="85000"/>
                  <a:lumOff val="15000"/>
                </a:schemeClr>
              </a:solidFill>
              <a:latin typeface="Times New Roman" charset="0"/>
              <a:ea typeface="Times New Roman" charset="0"/>
              <a:cs typeface="Times New Roman" charset="0"/>
            </a:endParaRPr>
          </a:p>
          <a:p>
            <a:pPr marL="342900" indent="-342900">
              <a:buFont typeface="Wingdings" charset="2"/>
              <a:buChar char="Ø"/>
            </a:pPr>
            <a:r>
              <a:rPr lang="en-US" sz="2000" dirty="0" smtClean="0">
                <a:solidFill>
                  <a:schemeClr val="tx1">
                    <a:lumMod val="85000"/>
                    <a:lumOff val="15000"/>
                  </a:schemeClr>
                </a:solidFill>
                <a:latin typeface="Times New Roman" charset="0"/>
                <a:ea typeface="Times New Roman" charset="0"/>
                <a:cs typeface="Times New Roman" charset="0"/>
              </a:rPr>
              <a:t>Maternal </a:t>
            </a:r>
            <a:r>
              <a:rPr lang="en-US" sz="2000" dirty="0">
                <a:solidFill>
                  <a:schemeClr val="tx1">
                    <a:lumMod val="85000"/>
                    <a:lumOff val="15000"/>
                  </a:schemeClr>
                </a:solidFill>
                <a:latin typeface="Times New Roman" charset="0"/>
                <a:ea typeface="Times New Roman" charset="0"/>
                <a:cs typeface="Times New Roman" charset="0"/>
              </a:rPr>
              <a:t>mental health disorders ARE treatable </a:t>
            </a:r>
          </a:p>
          <a:p>
            <a:pPr marL="285750" indent="-285750">
              <a:buFont typeface="Wingdings" charset="2"/>
              <a:buChar char="v"/>
            </a:pPr>
            <a:endParaRPr lang="en-US" dirty="0" smtClean="0"/>
          </a:p>
        </p:txBody>
      </p:sp>
      <p:sp>
        <p:nvSpPr>
          <p:cNvPr id="9" name="TextBox 8"/>
          <p:cNvSpPr txBox="1"/>
          <p:nvPr/>
        </p:nvSpPr>
        <p:spPr>
          <a:xfrm>
            <a:off x="170121" y="6419088"/>
            <a:ext cx="3183601" cy="307777"/>
          </a:xfrm>
          <a:prstGeom prst="rect">
            <a:avLst/>
          </a:prstGeom>
          <a:noFill/>
        </p:spPr>
        <p:txBody>
          <a:bodyPr wrap="square" rtlCol="0">
            <a:spAutoFit/>
          </a:bodyPr>
          <a:lstStyle/>
          <a:p>
            <a:r>
              <a:rPr lang="en-US" sz="1400" i="1" dirty="0" smtClean="0">
                <a:solidFill>
                  <a:schemeClr val="tx1">
                    <a:lumMod val="65000"/>
                    <a:lumOff val="35000"/>
                  </a:schemeClr>
                </a:solidFill>
                <a:latin typeface="Times New Roman" charset="0"/>
                <a:ea typeface="Times New Roman" charset="0"/>
                <a:cs typeface="Times New Roman" charset="0"/>
              </a:rPr>
              <a:t>World Health Organization. </a:t>
            </a:r>
            <a:r>
              <a:rPr lang="en-US" sz="1400" dirty="0" smtClean="0">
                <a:solidFill>
                  <a:schemeClr val="tx1">
                    <a:lumMod val="65000"/>
                    <a:lumOff val="35000"/>
                  </a:schemeClr>
                </a:solidFill>
                <a:latin typeface="Times New Roman" charset="0"/>
                <a:ea typeface="Times New Roman" charset="0"/>
                <a:cs typeface="Times New Roman" charset="0"/>
              </a:rPr>
              <a:t>(2020)</a:t>
            </a:r>
            <a:endParaRPr lang="en-US" sz="1400" i="1" dirty="0">
              <a:solidFill>
                <a:schemeClr val="tx1">
                  <a:lumMod val="65000"/>
                  <a:lumOff val="35000"/>
                </a:schemeClr>
              </a:solidFill>
              <a:latin typeface="Times New Roman" charset="0"/>
              <a:ea typeface="Times New Roman" charset="0"/>
              <a:cs typeface="Times New Roman"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578317" y="5863207"/>
            <a:ext cx="812800" cy="812800"/>
          </a:xfrm>
          <a:prstGeom prst="rect">
            <a:avLst/>
          </a:prstGeom>
        </p:spPr>
      </p:pic>
    </p:spTree>
    <p:extLst>
      <p:ext uri="{BB962C8B-B14F-4D97-AF65-F5344CB8AC3E}">
        <p14:creationId xmlns:p14="http://schemas.microsoft.com/office/powerpoint/2010/main" val="7987892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3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6536" y="649885"/>
            <a:ext cx="5045964" cy="535795"/>
          </a:xfrm>
          <a:ln>
            <a:solidFill>
              <a:schemeClr val="tx2">
                <a:lumMod val="75000"/>
              </a:schemeClr>
            </a:solidFill>
          </a:ln>
        </p:spPr>
        <p:txBody>
          <a:bodyPr>
            <a:noAutofit/>
          </a:bodyPr>
          <a:lstStyle/>
          <a:p>
            <a:r>
              <a:rPr lang="en-US" sz="2500" dirty="0" smtClean="0">
                <a:solidFill>
                  <a:schemeClr val="tx2">
                    <a:lumMod val="75000"/>
                  </a:schemeClr>
                </a:solidFill>
                <a:latin typeface="Euphemia UCAS" charset="0"/>
                <a:ea typeface="Euphemia UCAS" charset="0"/>
                <a:cs typeface="Euphemia UCAS" charset="0"/>
              </a:rPr>
              <a:t>PPD risk factors</a:t>
            </a:r>
            <a:endParaRPr lang="en-US" sz="2500" dirty="0">
              <a:solidFill>
                <a:schemeClr val="tx2">
                  <a:lumMod val="75000"/>
                </a:schemeClr>
              </a:solidFill>
              <a:latin typeface="Euphemia UCAS" charset="0"/>
              <a:ea typeface="Euphemia UCAS" charset="0"/>
              <a:cs typeface="Euphemia UCAS" charset="0"/>
            </a:endParaRPr>
          </a:p>
        </p:txBody>
      </p:sp>
      <p:pic>
        <p:nvPicPr>
          <p:cNvPr id="3" name="Picture 2"/>
          <p:cNvPicPr>
            <a:picLocks noChangeAspect="1"/>
          </p:cNvPicPr>
          <p:nvPr/>
        </p:nvPicPr>
        <p:blipFill>
          <a:blip r:embed="rId5"/>
          <a:stretch>
            <a:fillRect/>
          </a:stretch>
        </p:blipFill>
        <p:spPr>
          <a:xfrm>
            <a:off x="6649788" y="2666389"/>
            <a:ext cx="5053255" cy="3370521"/>
          </a:xfrm>
          <a:prstGeom prst="rect">
            <a:avLst/>
          </a:prstGeom>
        </p:spPr>
      </p:pic>
      <p:sp>
        <p:nvSpPr>
          <p:cNvPr id="4" name="TextBox 3"/>
          <p:cNvSpPr txBox="1"/>
          <p:nvPr/>
        </p:nvSpPr>
        <p:spPr>
          <a:xfrm>
            <a:off x="7574778" y="6374502"/>
            <a:ext cx="4416054" cy="307777"/>
          </a:xfrm>
          <a:prstGeom prst="rect">
            <a:avLst/>
          </a:prstGeom>
          <a:noFill/>
        </p:spPr>
        <p:txBody>
          <a:bodyPr wrap="square" rtlCol="0">
            <a:spAutoFit/>
          </a:bodyPr>
          <a:lstStyle/>
          <a:p>
            <a:r>
              <a:rPr lang="en-US" sz="1400" dirty="0" smtClean="0">
                <a:solidFill>
                  <a:schemeClr val="tx1">
                    <a:lumMod val="65000"/>
                    <a:lumOff val="35000"/>
                  </a:schemeClr>
                </a:solidFill>
                <a:latin typeface="Times New Roman" charset="0"/>
                <a:ea typeface="Times New Roman" charset="0"/>
                <a:cs typeface="Times New Roman" charset="0"/>
              </a:rPr>
              <a:t>McKelvey, M.M., &amp; Espelin, J. (2018); Carberg, J. (2019) </a:t>
            </a:r>
            <a:endParaRPr lang="en-US" sz="1400" dirty="0">
              <a:solidFill>
                <a:schemeClr val="tx1">
                  <a:lumMod val="65000"/>
                  <a:lumOff val="35000"/>
                </a:schemeClr>
              </a:solidFill>
              <a:latin typeface="Times New Roman" charset="0"/>
              <a:ea typeface="Times New Roman" charset="0"/>
              <a:cs typeface="Times New Roman" charset="0"/>
            </a:endParaRPr>
          </a:p>
        </p:txBody>
      </p:sp>
      <p:sp>
        <p:nvSpPr>
          <p:cNvPr id="10" name="Content Placeholder 2"/>
          <p:cNvSpPr txBox="1">
            <a:spLocks/>
          </p:cNvSpPr>
          <p:nvPr/>
        </p:nvSpPr>
        <p:spPr>
          <a:xfrm>
            <a:off x="1194748" y="1523272"/>
            <a:ext cx="9709540" cy="5005118"/>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342900" indent="-342900">
              <a:buClr>
                <a:schemeClr val="tx2">
                  <a:lumMod val="75000"/>
                </a:schemeClr>
              </a:buClr>
              <a:buFont typeface="Wingdings" charset="2"/>
              <a:buChar char="Ø"/>
            </a:pPr>
            <a:r>
              <a:rPr lang="en-US" sz="2000" dirty="0" smtClean="0">
                <a:solidFill>
                  <a:schemeClr val="tx2">
                    <a:lumMod val="75000"/>
                  </a:schemeClr>
                </a:solidFill>
                <a:latin typeface="Times New Roman" charset="0"/>
                <a:ea typeface="Times New Roman" charset="0"/>
                <a:cs typeface="Times New Roman" charset="0"/>
              </a:rPr>
              <a:t>Women with a personal or family history of PPD, depression, anxiety, or mood disorders </a:t>
            </a:r>
          </a:p>
          <a:p>
            <a:pPr marL="342900" indent="-342900">
              <a:buClr>
                <a:schemeClr val="tx2">
                  <a:lumMod val="75000"/>
                </a:schemeClr>
              </a:buClr>
              <a:buFont typeface="Wingdings" charset="2"/>
              <a:buChar char="Ø"/>
            </a:pPr>
            <a:r>
              <a:rPr lang="en-US" sz="2000" dirty="0" smtClean="0">
                <a:solidFill>
                  <a:schemeClr val="tx2">
                    <a:lumMod val="75000"/>
                  </a:schemeClr>
                </a:solidFill>
                <a:latin typeface="Times New Roman" charset="0"/>
                <a:ea typeface="Times New Roman" charset="0"/>
                <a:cs typeface="Times New Roman" charset="0"/>
              </a:rPr>
              <a:t>Past history of PPD in previous births </a:t>
            </a:r>
          </a:p>
          <a:p>
            <a:pPr marL="342900" indent="-342900">
              <a:buClr>
                <a:schemeClr val="tx2">
                  <a:lumMod val="75000"/>
                </a:schemeClr>
              </a:buClr>
              <a:buFont typeface="Wingdings" charset="2"/>
              <a:buChar char="Ø"/>
            </a:pPr>
            <a:r>
              <a:rPr lang="en-US" sz="2000" dirty="0" smtClean="0">
                <a:solidFill>
                  <a:schemeClr val="tx2">
                    <a:lumMod val="75000"/>
                  </a:schemeClr>
                </a:solidFill>
                <a:latin typeface="Times New Roman" charset="0"/>
                <a:ea typeface="Times New Roman" charset="0"/>
                <a:cs typeface="Times New Roman" charset="0"/>
              </a:rPr>
              <a:t>Lack of access to prenatal care and treatment </a:t>
            </a:r>
          </a:p>
          <a:p>
            <a:pPr marL="342900" indent="-342900">
              <a:buClr>
                <a:schemeClr val="tx2">
                  <a:lumMod val="75000"/>
                </a:schemeClr>
              </a:buClr>
              <a:buFont typeface="Wingdings" charset="2"/>
              <a:buChar char="Ø"/>
            </a:pPr>
            <a:r>
              <a:rPr lang="en-US" sz="2000" dirty="0" smtClean="0">
                <a:solidFill>
                  <a:schemeClr val="tx2">
                    <a:lumMod val="75000"/>
                  </a:schemeClr>
                </a:solidFill>
                <a:latin typeface="Times New Roman" charset="0"/>
                <a:ea typeface="Times New Roman" charset="0"/>
                <a:cs typeface="Times New Roman" charset="0"/>
              </a:rPr>
              <a:t>Stressful life events</a:t>
            </a:r>
          </a:p>
          <a:p>
            <a:pPr marL="342900" indent="-342900">
              <a:buClr>
                <a:schemeClr val="tx2">
                  <a:lumMod val="75000"/>
                </a:schemeClr>
              </a:buClr>
              <a:buFont typeface="Wingdings" charset="2"/>
              <a:buChar char="Ø"/>
            </a:pPr>
            <a:r>
              <a:rPr lang="en-US" sz="2000" dirty="0" smtClean="0">
                <a:solidFill>
                  <a:schemeClr val="tx2">
                    <a:lumMod val="75000"/>
                  </a:schemeClr>
                </a:solidFill>
                <a:latin typeface="Times New Roman" charset="0"/>
                <a:ea typeface="Times New Roman" charset="0"/>
                <a:cs typeface="Times New Roman" charset="0"/>
              </a:rPr>
              <a:t>Financial, employment, or environmental stress</a:t>
            </a:r>
          </a:p>
          <a:p>
            <a:pPr marL="342900" indent="-342900">
              <a:buClr>
                <a:schemeClr val="tx2">
                  <a:lumMod val="75000"/>
                </a:schemeClr>
              </a:buClr>
              <a:buFont typeface="Wingdings" charset="2"/>
              <a:buChar char="Ø"/>
            </a:pPr>
            <a:r>
              <a:rPr lang="en-US" sz="2000" dirty="0" smtClean="0">
                <a:solidFill>
                  <a:schemeClr val="tx2">
                    <a:lumMod val="75000"/>
                  </a:schemeClr>
                </a:solidFill>
                <a:latin typeface="Times New Roman" charset="0"/>
                <a:ea typeface="Times New Roman" charset="0"/>
                <a:cs typeface="Times New Roman" charset="0"/>
              </a:rPr>
              <a:t>Infertility or complicated childbirth </a:t>
            </a:r>
          </a:p>
          <a:p>
            <a:pPr marL="342900" indent="-342900">
              <a:buClr>
                <a:schemeClr val="tx2">
                  <a:lumMod val="75000"/>
                </a:schemeClr>
              </a:buClr>
              <a:buFont typeface="Wingdings" charset="2"/>
              <a:buChar char="Ø"/>
            </a:pPr>
            <a:r>
              <a:rPr lang="en-US" sz="2000" dirty="0" smtClean="0">
                <a:solidFill>
                  <a:schemeClr val="tx2">
                    <a:lumMod val="75000"/>
                  </a:schemeClr>
                </a:solidFill>
                <a:latin typeface="Times New Roman" charset="0"/>
                <a:ea typeface="Times New Roman" charset="0"/>
                <a:cs typeface="Times New Roman" charset="0"/>
              </a:rPr>
              <a:t>Difficulty breastfeeding </a:t>
            </a:r>
          </a:p>
          <a:p>
            <a:pPr marL="342900" indent="-342900">
              <a:buClr>
                <a:schemeClr val="tx2">
                  <a:lumMod val="75000"/>
                </a:schemeClr>
              </a:buClr>
              <a:buFont typeface="Wingdings" charset="2"/>
              <a:buChar char="Ø"/>
            </a:pPr>
            <a:r>
              <a:rPr lang="en-US" sz="2000" dirty="0" smtClean="0">
                <a:solidFill>
                  <a:schemeClr val="tx2">
                    <a:lumMod val="75000"/>
                  </a:schemeClr>
                </a:solidFill>
                <a:latin typeface="Times New Roman" charset="0"/>
                <a:ea typeface="Times New Roman" charset="0"/>
                <a:cs typeface="Times New Roman" charset="0"/>
              </a:rPr>
              <a:t>Loss of a loved one</a:t>
            </a:r>
          </a:p>
          <a:p>
            <a:pPr marL="342900" indent="-342900">
              <a:buClr>
                <a:schemeClr val="tx2">
                  <a:lumMod val="75000"/>
                </a:schemeClr>
              </a:buClr>
              <a:buFont typeface="Wingdings" charset="2"/>
              <a:buChar char="Ø"/>
            </a:pPr>
            <a:r>
              <a:rPr lang="en-US" sz="2000" dirty="0" smtClean="0">
                <a:solidFill>
                  <a:schemeClr val="tx2">
                    <a:lumMod val="75000"/>
                  </a:schemeClr>
                </a:solidFill>
                <a:latin typeface="Times New Roman" charset="0"/>
                <a:ea typeface="Times New Roman" charset="0"/>
                <a:cs typeface="Times New Roman" charset="0"/>
              </a:rPr>
              <a:t>Burden of caring for a newborn</a:t>
            </a:r>
          </a:p>
          <a:p>
            <a:pPr marL="342900" indent="-342900">
              <a:buClr>
                <a:schemeClr val="tx2">
                  <a:lumMod val="75000"/>
                </a:schemeClr>
              </a:buClr>
              <a:buFont typeface="Wingdings" charset="2"/>
              <a:buChar char="Ø"/>
            </a:pPr>
            <a:r>
              <a:rPr lang="en-US" sz="2000" dirty="0" smtClean="0">
                <a:solidFill>
                  <a:schemeClr val="tx2">
                    <a:lumMod val="75000"/>
                  </a:schemeClr>
                </a:solidFill>
                <a:latin typeface="Times New Roman" charset="0"/>
                <a:ea typeface="Times New Roman" charset="0"/>
                <a:cs typeface="Times New Roman" charset="0"/>
              </a:rPr>
              <a:t>Social isolation</a:t>
            </a:r>
          </a:p>
          <a:p>
            <a:pPr marL="342900" indent="-342900">
              <a:buClr>
                <a:schemeClr val="tx2">
                  <a:lumMod val="75000"/>
                </a:schemeClr>
              </a:buClr>
              <a:buFont typeface="Wingdings" charset="2"/>
              <a:buChar char="Ø"/>
            </a:pPr>
            <a:r>
              <a:rPr lang="en-US" sz="2000" dirty="0" smtClean="0">
                <a:solidFill>
                  <a:schemeClr val="tx2">
                    <a:lumMod val="75000"/>
                  </a:schemeClr>
                </a:solidFill>
                <a:latin typeface="Times New Roman" charset="0"/>
                <a:ea typeface="Times New Roman" charset="0"/>
                <a:cs typeface="Times New Roman" charset="0"/>
              </a:rPr>
              <a:t>Adolescent or older mothers </a:t>
            </a:r>
          </a:p>
        </p:txBody>
      </p:sp>
      <p:pic>
        <p:nvPicPr>
          <p:cNvPr id="1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750444" y="5989386"/>
            <a:ext cx="812800" cy="812800"/>
          </a:xfrm>
          <a:prstGeom prst="rect">
            <a:avLst/>
          </a:prstGeom>
        </p:spPr>
      </p:pic>
    </p:spTree>
    <p:extLst>
      <p:ext uri="{BB962C8B-B14F-4D97-AF65-F5344CB8AC3E}">
        <p14:creationId xmlns:p14="http://schemas.microsoft.com/office/powerpoint/2010/main" val="16104670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879"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3783" y="1002736"/>
            <a:ext cx="4820602" cy="545077"/>
          </a:xfrm>
          <a:ln>
            <a:solidFill>
              <a:schemeClr val="tx2">
                <a:lumMod val="75000"/>
              </a:schemeClr>
            </a:solidFill>
          </a:ln>
        </p:spPr>
        <p:txBody>
          <a:bodyPr>
            <a:noAutofit/>
          </a:bodyPr>
          <a:lstStyle/>
          <a:p>
            <a:r>
              <a:rPr lang="en-US" sz="2500" dirty="0" smtClean="0">
                <a:solidFill>
                  <a:schemeClr val="tx2">
                    <a:lumMod val="75000"/>
                  </a:schemeClr>
                </a:solidFill>
                <a:latin typeface="Euphemia UCAS" charset="0"/>
                <a:ea typeface="Euphemia UCAS" charset="0"/>
                <a:cs typeface="Euphemia UCAS" charset="0"/>
              </a:rPr>
              <a:t>Prevalence Of ppd</a:t>
            </a:r>
            <a:endParaRPr lang="en-US" sz="2500" dirty="0">
              <a:solidFill>
                <a:schemeClr val="tx2">
                  <a:lumMod val="75000"/>
                </a:schemeClr>
              </a:solidFill>
              <a:latin typeface="Euphemia UCAS" charset="0"/>
              <a:ea typeface="Euphemia UCAS" charset="0"/>
              <a:cs typeface="Euphemia UCAS" charset="0"/>
            </a:endParaRPr>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29271" y="531629"/>
            <a:ext cx="6222850" cy="5589712"/>
          </a:xfr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42600" y="5804154"/>
            <a:ext cx="812800" cy="812800"/>
          </a:xfrm>
          <a:prstGeom prst="rect">
            <a:avLst/>
          </a:prstGeom>
        </p:spPr>
      </p:pic>
      <p:sp>
        <p:nvSpPr>
          <p:cNvPr id="9" name="Content Placeholder 2"/>
          <p:cNvSpPr txBox="1">
            <a:spLocks/>
          </p:cNvSpPr>
          <p:nvPr/>
        </p:nvSpPr>
        <p:spPr>
          <a:xfrm>
            <a:off x="7047838" y="2176732"/>
            <a:ext cx="4836547" cy="324615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342900" indent="-342900">
              <a:buClr>
                <a:schemeClr val="tx2">
                  <a:lumMod val="75000"/>
                </a:schemeClr>
              </a:buClr>
              <a:buFont typeface="Wingdings" charset="2"/>
              <a:buChar char="Ø"/>
            </a:pPr>
            <a:r>
              <a:rPr lang="en-US" sz="2000" dirty="0" smtClean="0">
                <a:solidFill>
                  <a:schemeClr val="tx2">
                    <a:lumMod val="75000"/>
                  </a:schemeClr>
                </a:solidFill>
                <a:latin typeface="Times New Roman" charset="0"/>
                <a:ea typeface="Times New Roman" charset="0"/>
                <a:cs typeface="Times New Roman" charset="0"/>
              </a:rPr>
              <a:t>Socioeconomic status</a:t>
            </a:r>
          </a:p>
          <a:p>
            <a:pPr marL="342900" indent="-342900">
              <a:buClr>
                <a:schemeClr val="tx2">
                  <a:lumMod val="75000"/>
                </a:schemeClr>
              </a:buClr>
              <a:buFont typeface="Wingdings" charset="2"/>
              <a:buChar char="Ø"/>
            </a:pPr>
            <a:r>
              <a:rPr lang="en-US" sz="2000" i="1" dirty="0" smtClean="0">
                <a:solidFill>
                  <a:schemeClr val="tx2">
                    <a:lumMod val="75000"/>
                  </a:schemeClr>
                </a:solidFill>
                <a:latin typeface="Times New Roman" charset="0"/>
                <a:ea typeface="Times New Roman" charset="0"/>
                <a:cs typeface="Times New Roman" charset="0"/>
              </a:rPr>
              <a:t>19% </a:t>
            </a:r>
            <a:r>
              <a:rPr lang="en-US" sz="2000" dirty="0" smtClean="0">
                <a:solidFill>
                  <a:schemeClr val="tx2">
                    <a:lumMod val="75000"/>
                  </a:schemeClr>
                </a:solidFill>
                <a:latin typeface="Times New Roman" charset="0"/>
                <a:ea typeface="Times New Roman" charset="0"/>
                <a:cs typeface="Times New Roman" charset="0"/>
              </a:rPr>
              <a:t>of women in the U.S. experience postpartum depression within 3 months of delivery </a:t>
            </a:r>
          </a:p>
          <a:p>
            <a:pPr marL="342900" indent="-342900">
              <a:buClr>
                <a:schemeClr val="tx2">
                  <a:lumMod val="75000"/>
                </a:schemeClr>
              </a:buClr>
              <a:buFont typeface="Wingdings" charset="2"/>
              <a:buChar char="Ø"/>
            </a:pPr>
            <a:r>
              <a:rPr lang="en-US" sz="2000" dirty="0" smtClean="0">
                <a:solidFill>
                  <a:schemeClr val="tx2">
                    <a:lumMod val="75000"/>
                  </a:schemeClr>
                </a:solidFill>
                <a:latin typeface="Times New Roman" charset="0"/>
                <a:ea typeface="Times New Roman" charset="0"/>
                <a:cs typeface="Times New Roman" charset="0"/>
              </a:rPr>
              <a:t>1 in 7 women may experience PPD in the first year after giving birth</a:t>
            </a:r>
          </a:p>
          <a:p>
            <a:pPr marL="342900" indent="-342900">
              <a:buClr>
                <a:schemeClr val="tx2">
                  <a:lumMod val="75000"/>
                </a:schemeClr>
              </a:buClr>
              <a:buFont typeface="Wingdings" charset="2"/>
              <a:buChar char="Ø"/>
            </a:pPr>
            <a:r>
              <a:rPr lang="en-US" sz="2000" i="1" dirty="0" smtClean="0">
                <a:solidFill>
                  <a:schemeClr val="tx2">
                    <a:lumMod val="75000"/>
                  </a:schemeClr>
                </a:solidFill>
                <a:latin typeface="Times New Roman" charset="0"/>
                <a:ea typeface="Times New Roman" charset="0"/>
                <a:cs typeface="Times New Roman" charset="0"/>
              </a:rPr>
              <a:t>7% </a:t>
            </a:r>
            <a:r>
              <a:rPr lang="en-US" sz="2000" dirty="0" smtClean="0">
                <a:solidFill>
                  <a:schemeClr val="tx2">
                    <a:lumMod val="75000"/>
                  </a:schemeClr>
                </a:solidFill>
                <a:latin typeface="Times New Roman" charset="0"/>
                <a:ea typeface="Times New Roman" charset="0"/>
                <a:cs typeface="Times New Roman" charset="0"/>
              </a:rPr>
              <a:t>of women have a major depressive episode </a:t>
            </a:r>
          </a:p>
        </p:txBody>
      </p:sp>
    </p:spTree>
    <p:extLst>
      <p:ext uri="{BB962C8B-B14F-4D97-AF65-F5344CB8AC3E}">
        <p14:creationId xmlns:p14="http://schemas.microsoft.com/office/powerpoint/2010/main" val="6731782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92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5229223" y="973836"/>
            <a:ext cx="6584156" cy="969264"/>
          </a:xfrm>
          <a:solidFill>
            <a:schemeClr val="tx1"/>
          </a:solidFill>
          <a:ln>
            <a:solidFill>
              <a:schemeClr val="bg2"/>
            </a:solidFill>
          </a:ln>
        </p:spPr>
        <p:txBody>
          <a:bodyPr>
            <a:noAutofit/>
          </a:bodyPr>
          <a:lstStyle/>
          <a:p>
            <a:r>
              <a:rPr lang="en-US" sz="2500" dirty="0" smtClean="0">
                <a:solidFill>
                  <a:schemeClr val="bg2">
                    <a:lumMod val="75000"/>
                  </a:schemeClr>
                </a:solidFill>
                <a:latin typeface="Euphemia UCAS" charset="0"/>
                <a:ea typeface="Euphemia UCAS" charset="0"/>
                <a:cs typeface="Euphemia UCAS" charset="0"/>
              </a:rPr>
              <a:t>Rate of incarcerated women from 2015-2017</a:t>
            </a:r>
            <a:endParaRPr lang="en-US" sz="2500" dirty="0">
              <a:solidFill>
                <a:schemeClr val="bg2">
                  <a:lumMod val="75000"/>
                </a:schemeClr>
              </a:solidFill>
              <a:latin typeface="Euphemia UCAS" charset="0"/>
              <a:ea typeface="Euphemia UCAS" charset="0"/>
              <a:cs typeface="Euphemia UCAS" charset="0"/>
            </a:endParaRPr>
          </a:p>
        </p:txBody>
      </p:sp>
      <p:sp>
        <p:nvSpPr>
          <p:cNvPr id="3" name="Content Placeholder 2"/>
          <p:cNvSpPr>
            <a:spLocks noGrp="1"/>
          </p:cNvSpPr>
          <p:nvPr>
            <p:ph type="body" idx="1"/>
          </p:nvPr>
        </p:nvSpPr>
        <p:spPr>
          <a:xfrm>
            <a:off x="5404459" y="2290206"/>
            <a:ext cx="6233685" cy="3965082"/>
          </a:xfrm>
        </p:spPr>
        <p:txBody>
          <a:bodyPr>
            <a:noAutofit/>
          </a:bodyPr>
          <a:lstStyle/>
          <a:p>
            <a:pPr marL="342900" indent="-342900">
              <a:buClr>
                <a:schemeClr val="bg2">
                  <a:lumMod val="75000"/>
                </a:schemeClr>
              </a:buClr>
              <a:buFont typeface="Wingdings" charset="2"/>
              <a:buChar char="Ø"/>
            </a:pPr>
            <a:r>
              <a:rPr lang="en-US" sz="2000" dirty="0" smtClean="0">
                <a:solidFill>
                  <a:schemeClr val="bg2">
                    <a:lumMod val="75000"/>
                  </a:schemeClr>
                </a:solidFill>
                <a:latin typeface="Times New Roman" charset="0"/>
                <a:ea typeface="Times New Roman" charset="0"/>
                <a:cs typeface="Times New Roman" charset="0"/>
              </a:rPr>
              <a:t>At the end of 2015, an estimated 210,595 women were in state or federal prison or jail in the U.S.</a:t>
            </a:r>
          </a:p>
          <a:p>
            <a:pPr marL="342900" indent="-342900">
              <a:buClr>
                <a:schemeClr val="bg2">
                  <a:lumMod val="75000"/>
                </a:schemeClr>
              </a:buClr>
              <a:buFont typeface="Wingdings" charset="2"/>
              <a:buChar char="Ø"/>
            </a:pPr>
            <a:r>
              <a:rPr lang="en-US" dirty="0" smtClean="0">
                <a:solidFill>
                  <a:schemeClr val="bg2">
                    <a:lumMod val="75000"/>
                  </a:schemeClr>
                </a:solidFill>
                <a:latin typeface="Times New Roman" charset="0"/>
                <a:ea typeface="Times New Roman" charset="0"/>
                <a:cs typeface="Times New Roman" charset="0"/>
              </a:rPr>
              <a:t>Between 2016-2017, roughly 3.8% of  women who entered prison were pregnant </a:t>
            </a:r>
            <a:endParaRPr lang="en-US" sz="2000" dirty="0" smtClean="0">
              <a:solidFill>
                <a:schemeClr val="bg2">
                  <a:lumMod val="75000"/>
                </a:schemeClr>
              </a:solidFill>
              <a:latin typeface="Times New Roman" charset="0"/>
              <a:ea typeface="Times New Roman" charset="0"/>
              <a:cs typeface="Times New Roman" charset="0"/>
            </a:endParaRPr>
          </a:p>
          <a:p>
            <a:pPr marL="342900" indent="-342900">
              <a:buClr>
                <a:schemeClr val="bg2">
                  <a:lumMod val="75000"/>
                </a:schemeClr>
              </a:buClr>
              <a:buFont typeface="Wingdings" charset="2"/>
              <a:buChar char="Ø"/>
            </a:pPr>
            <a:r>
              <a:rPr lang="en-US" dirty="0" smtClean="0">
                <a:solidFill>
                  <a:schemeClr val="bg2">
                    <a:lumMod val="75000"/>
                  </a:schemeClr>
                </a:solidFill>
                <a:latin typeface="Times New Roman" charset="0"/>
                <a:ea typeface="Times New Roman" charset="0"/>
                <a:cs typeface="Times New Roman" charset="0"/>
              </a:rPr>
              <a:t>Nationally, </a:t>
            </a:r>
            <a:r>
              <a:rPr lang="en-US" i="1" dirty="0" smtClean="0">
                <a:solidFill>
                  <a:schemeClr val="bg2">
                    <a:lumMod val="75000"/>
                  </a:schemeClr>
                </a:solidFill>
                <a:latin typeface="Times New Roman" charset="0"/>
                <a:ea typeface="Times New Roman" charset="0"/>
                <a:cs typeface="Times New Roman" charset="0"/>
              </a:rPr>
              <a:t>6 to 10% </a:t>
            </a:r>
            <a:r>
              <a:rPr lang="en-US" dirty="0" smtClean="0">
                <a:solidFill>
                  <a:schemeClr val="bg2">
                    <a:lumMod val="75000"/>
                  </a:schemeClr>
                </a:solidFill>
                <a:latin typeface="Times New Roman" charset="0"/>
                <a:ea typeface="Times New Roman" charset="0"/>
                <a:cs typeface="Times New Roman" charset="0"/>
              </a:rPr>
              <a:t>of incarcerated women are pregnant, with the highest rates in local jails</a:t>
            </a:r>
          </a:p>
          <a:p>
            <a:pPr marL="342900" indent="-342900">
              <a:buClr>
                <a:schemeClr val="bg2">
                  <a:lumMod val="75000"/>
                </a:schemeClr>
              </a:buClr>
              <a:buFont typeface="Wingdings" charset="2"/>
              <a:buChar char="Ø"/>
            </a:pPr>
            <a:r>
              <a:rPr lang="en-US" dirty="0" smtClean="0">
                <a:solidFill>
                  <a:schemeClr val="bg2">
                    <a:lumMod val="75000"/>
                  </a:schemeClr>
                </a:solidFill>
                <a:latin typeface="Times New Roman" charset="0"/>
                <a:ea typeface="Times New Roman" charset="0"/>
                <a:cs typeface="Times New Roman" charset="0"/>
              </a:rPr>
              <a:t>Many women have high-risk pregnancies due to economic and social problems that led them to be incarcerated </a:t>
            </a:r>
          </a:p>
          <a:p>
            <a:pPr marL="342900" indent="-342900">
              <a:buClr>
                <a:schemeClr val="bg2">
                  <a:lumMod val="75000"/>
                </a:schemeClr>
              </a:buClr>
              <a:buFont typeface="Wingdings" charset="2"/>
              <a:buChar char="Ø"/>
            </a:pPr>
            <a:r>
              <a:rPr lang="en-US" dirty="0" smtClean="0">
                <a:solidFill>
                  <a:schemeClr val="bg2">
                    <a:lumMod val="75000"/>
                  </a:schemeClr>
                </a:solidFill>
                <a:latin typeface="Times New Roman" charset="0"/>
                <a:ea typeface="Times New Roman" charset="0"/>
                <a:cs typeface="Times New Roman" charset="0"/>
              </a:rPr>
              <a:t>Highest rates of incarceration are among non-Hispanic black and Hispanic women </a:t>
            </a:r>
          </a:p>
        </p:txBody>
      </p:sp>
      <p:sp>
        <p:nvSpPr>
          <p:cNvPr id="4" name="TextBox 3"/>
          <p:cNvSpPr txBox="1"/>
          <p:nvPr/>
        </p:nvSpPr>
        <p:spPr>
          <a:xfrm>
            <a:off x="314325" y="545672"/>
            <a:ext cx="4629150" cy="581501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US"/>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815" y="651067"/>
            <a:ext cx="4406169" cy="5604221"/>
          </a:xfrm>
          <a:prstGeom prst="rect">
            <a:avLst/>
          </a:prstGeom>
        </p:spPr>
        <p:style>
          <a:lnRef idx="2">
            <a:schemeClr val="dk1"/>
          </a:lnRef>
          <a:fillRef idx="1">
            <a:schemeClr val="lt1"/>
          </a:fillRef>
          <a:effectRef idx="0">
            <a:schemeClr val="dk1"/>
          </a:effectRef>
          <a:fontRef idx="minor">
            <a:schemeClr val="dk1"/>
          </a:fontRef>
        </p:style>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87442" y="6045200"/>
            <a:ext cx="812800" cy="812800"/>
          </a:xfrm>
          <a:prstGeom prst="rect">
            <a:avLst/>
          </a:prstGeom>
        </p:spPr>
      </p:pic>
    </p:spTree>
    <p:extLst>
      <p:ext uri="{BB962C8B-B14F-4D97-AF65-F5344CB8AC3E}">
        <p14:creationId xmlns:p14="http://schemas.microsoft.com/office/powerpoint/2010/main" val="12031772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356"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stretch>
            <a:fillRect/>
          </a:stretch>
        </p:blipFill>
        <p:spPr>
          <a:xfrm>
            <a:off x="2174019" y="1367942"/>
            <a:ext cx="7118524" cy="3990867"/>
          </a:xfrm>
          <a:prstGeom prst="rect">
            <a:avLst/>
          </a:prstGeom>
        </p:spPr>
      </p:pic>
      <p:sp>
        <p:nvSpPr>
          <p:cNvPr id="8" name="TextBox 7"/>
          <p:cNvSpPr txBox="1"/>
          <p:nvPr/>
        </p:nvSpPr>
        <p:spPr>
          <a:xfrm>
            <a:off x="175098" y="6342433"/>
            <a:ext cx="3469802" cy="307777"/>
          </a:xfrm>
          <a:prstGeom prst="rect">
            <a:avLst/>
          </a:prstGeom>
          <a:noFill/>
        </p:spPr>
        <p:txBody>
          <a:bodyPr wrap="square" rtlCol="0">
            <a:spAutoFit/>
          </a:bodyPr>
          <a:lstStyle/>
          <a:p>
            <a:r>
              <a:rPr lang="en-US" sz="1400" dirty="0" smtClean="0">
                <a:solidFill>
                  <a:schemeClr val="tx1">
                    <a:lumMod val="65000"/>
                    <a:lumOff val="35000"/>
                  </a:schemeClr>
                </a:solidFill>
                <a:latin typeface="Times New Roman" charset="0"/>
                <a:ea typeface="Times New Roman" charset="0"/>
                <a:cs typeface="Times New Roman" charset="0"/>
              </a:rPr>
              <a:t>Sawyer, W., &amp; Bertram, W. (2018)</a:t>
            </a:r>
            <a:endParaRPr lang="en-US" sz="1400" dirty="0">
              <a:solidFill>
                <a:schemeClr val="tx1">
                  <a:lumMod val="65000"/>
                  <a:lumOff val="35000"/>
                </a:schemeClr>
              </a:solidFill>
              <a:latin typeface="Times New Roman" charset="0"/>
              <a:ea typeface="Times New Roman" charset="0"/>
              <a:cs typeface="Times New Roman"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53014" y="5837410"/>
            <a:ext cx="812800" cy="812800"/>
          </a:xfrm>
          <a:prstGeom prst="rect">
            <a:avLst/>
          </a:prstGeom>
        </p:spPr>
      </p:pic>
    </p:spTree>
    <p:extLst>
      <p:ext uri="{BB962C8B-B14F-4D97-AF65-F5344CB8AC3E}">
        <p14:creationId xmlns:p14="http://schemas.microsoft.com/office/powerpoint/2010/main" val="19328236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0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idx="1"/>
          </p:nvPr>
        </p:nvPicPr>
        <p:blipFill>
          <a:blip r:embed="rId5"/>
          <a:stretch>
            <a:fillRect/>
          </a:stretch>
        </p:blipFill>
        <p:spPr>
          <a:xfrm>
            <a:off x="6066262" y="0"/>
            <a:ext cx="6125737" cy="6858000"/>
          </a:xfrm>
        </p:spPr>
      </p:pic>
      <p:sp>
        <p:nvSpPr>
          <p:cNvPr id="3" name="Title 2"/>
          <p:cNvSpPr>
            <a:spLocks noGrp="1"/>
          </p:cNvSpPr>
          <p:nvPr>
            <p:ph type="title"/>
          </p:nvPr>
        </p:nvSpPr>
        <p:spPr>
          <a:xfrm>
            <a:off x="698345" y="1605695"/>
            <a:ext cx="4745523" cy="3646609"/>
          </a:xfrm>
        </p:spPr>
        <p:txBody>
          <a:bodyPr>
            <a:normAutofit fontScale="90000"/>
          </a:bodyPr>
          <a:lstStyle/>
          <a:p>
            <a:r>
              <a:rPr lang="en-US" i="1" dirty="0">
                <a:ea typeface="Euphemia UCAS" charset="0"/>
                <a:cs typeface="Euphemia UCAS" charset="0"/>
              </a:rPr>
              <a:t>"A focus on trauma care, rehabilitation, comprehensive pre-release planning, and effective post-release case management may positively influence health outcomes and ultimately lead to decreased female prison populations and lower rates of recidivism."</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1945" y="6045200"/>
            <a:ext cx="812800" cy="812800"/>
          </a:xfrm>
          <a:prstGeom prst="rect">
            <a:avLst/>
          </a:prstGeom>
        </p:spPr>
      </p:pic>
    </p:spTree>
    <p:extLst>
      <p:ext uri="{BB962C8B-B14F-4D97-AF65-F5344CB8AC3E}">
        <p14:creationId xmlns:p14="http://schemas.microsoft.com/office/powerpoint/2010/main" val="11182418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88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0B188A25316549A6843070B9C7BDB4" ma:contentTypeVersion="22" ma:contentTypeDescription="Create a new document." ma:contentTypeScope="" ma:versionID="7236df18acb188408cdc1069b9b6f0da">
  <xsd:schema xmlns:xsd="http://www.w3.org/2001/XMLSchema" xmlns:xs="http://www.w3.org/2001/XMLSchema" xmlns:p="http://schemas.microsoft.com/office/2006/metadata/properties" xmlns:ns2="dc90a1e4-d20d-4a79-bf41-841c719bd4ca" targetNamespace="http://schemas.microsoft.com/office/2006/metadata/properties" ma:root="true" ma:fieldsID="6e7d3c8a1685dce56fb6398956d4d63f" ns2:_="">
    <xsd:import namespace="dc90a1e4-d20d-4a79-bf41-841c719bd4ca"/>
    <xsd:element name="properties">
      <xsd:complexType>
        <xsd:sequence>
          <xsd:element name="documentManagement">
            <xsd:complexType>
              <xsd:all>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Teachers" minOccurs="0"/>
                <xsd:element ref="ns2:Students" minOccurs="0"/>
                <xsd:element ref="ns2:Student_Groups" minOccurs="0"/>
                <xsd:element ref="ns2:Distribution_Groups" minOccurs="0"/>
                <xsd:element ref="ns2:LMS_Mappings" minOccurs="0"/>
                <xsd:element ref="ns2:Invited_Teachers" minOccurs="0"/>
                <xsd:element ref="ns2:Invited_Students" minOccurs="0"/>
                <xsd:element ref="ns2:Self_Registration_Enabled" minOccurs="0"/>
                <xsd:element ref="ns2:Has_Teacher_Only_SectionGroup" minOccurs="0"/>
                <xsd:element ref="ns2:Is_Collaboration_Space_Locked" minOccurs="0"/>
                <xsd:element ref="ns2:IsNotebookLocked" minOccurs="0"/>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90a1e4-d20d-4a79-bf41-841c719bd4ca"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CultureName" ma:index="10" nillable="true" ma:displayName="Culture Name" ma:internalName="CultureName">
      <xsd:simpleType>
        <xsd:restriction base="dms:Text"/>
      </xsd:simpleType>
    </xsd:element>
    <xsd:element name="AppVersion" ma:index="11" nillable="true" ma:displayName="App Version" ma:internalName="AppVersion">
      <xsd:simpleType>
        <xsd:restriction base="dms:Text"/>
      </xsd:simpleType>
    </xsd:element>
    <xsd:element name="TeamsChannelId" ma:index="12" nillable="true" ma:displayName="Teams Channel Id" ma:internalName="TeamsChannelId">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4" nillable="true" ma:displayName="Math Settings" ma:internalName="Math_Settings">
      <xsd:simpleType>
        <xsd:restriction base="dms:Text"/>
      </xsd:simpleType>
    </xsd:element>
    <xsd:element name="DefaultSectionNames" ma:index="15" nillable="true" ma:displayName="Default Section Names" ma:internalName="DefaultSectionNames">
      <xsd:simpleType>
        <xsd:restriction base="dms:Note">
          <xsd:maxLength value="255"/>
        </xsd:restriction>
      </xsd:simpleType>
    </xsd:element>
    <xsd:element name="Templates" ma:index="16" nillable="true" ma:displayName="Templates" ma:internalName="Templates">
      <xsd:simpleType>
        <xsd:restriction base="dms:Note">
          <xsd:maxLength value="255"/>
        </xsd:restriction>
      </xsd:simpleType>
    </xsd:element>
    <xsd:element name="Teachers" ma:index="17"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8"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9"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0" nillable="true" ma:displayName="Distribution Groups" ma:internalName="Distribution_Groups">
      <xsd:simpleType>
        <xsd:restriction base="dms:Note">
          <xsd:maxLength value="255"/>
        </xsd:restriction>
      </xsd:simpleType>
    </xsd:element>
    <xsd:element name="LMS_Mappings" ma:index="21" nillable="true" ma:displayName="LMS Mappings" ma:internalName="LMS_Mappings">
      <xsd:simpleType>
        <xsd:restriction base="dms:Note">
          <xsd:maxLength value="255"/>
        </xsd:restriction>
      </xsd:simpleType>
    </xsd:element>
    <xsd:element name="Invited_Teachers" ma:index="22" nillable="true" ma:displayName="Invited Teachers" ma:internalName="Invited_Teachers">
      <xsd:simpleType>
        <xsd:restriction base="dms:Note">
          <xsd:maxLength value="255"/>
        </xsd:restriction>
      </xsd:simpleType>
    </xsd:element>
    <xsd:element name="Invited_Students" ma:index="23" nillable="true" ma:displayName="Invited Students" ma:internalName="Invited_Students">
      <xsd:simpleType>
        <xsd:restriction base="dms:Note">
          <xsd:maxLength value="255"/>
        </xsd:restriction>
      </xsd:simpleType>
    </xsd:element>
    <xsd:element name="Self_Registration_Enabled" ma:index="24" nillable="true" ma:displayName="Self Registration Enabled" ma:internalName="Self_Registration_Enabled">
      <xsd:simpleType>
        <xsd:restriction base="dms:Boolean"/>
      </xsd:simpleType>
    </xsd:element>
    <xsd:element name="Has_Teacher_Only_SectionGroup" ma:index="25" nillable="true" ma:displayName="Has Teacher Only SectionGroup" ma:internalName="Has_Teacher_Only_SectionGroup">
      <xsd:simpleType>
        <xsd:restriction base="dms:Boolean"/>
      </xsd:simpleType>
    </xsd:element>
    <xsd:element name="Is_Collaboration_Space_Locked" ma:index="26" nillable="true" ma:displayName="Is Collaboration Space Locked" ma:internalName="Is_Collaboration_Space_Locked">
      <xsd:simpleType>
        <xsd:restriction base="dms:Boolean"/>
      </xsd:simpleType>
    </xsd:element>
    <xsd:element name="IsNotebookLocked" ma:index="27" nillable="true" ma:displayName="Is Notebook Locked" ma:internalName="IsNotebookLocked">
      <xsd:simpleType>
        <xsd:restriction base="dms:Boolean"/>
      </xsd:simpleType>
    </xsd:element>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s_Collaboration_Space_Locked xmlns="dc90a1e4-d20d-4a79-bf41-841c719bd4ca" xsi:nil="true"/>
    <AppVersion xmlns="dc90a1e4-d20d-4a79-bf41-841c719bd4ca" xsi:nil="true"/>
    <Teachers xmlns="dc90a1e4-d20d-4a79-bf41-841c719bd4ca">
      <UserInfo>
        <DisplayName/>
        <AccountId xsi:nil="true"/>
        <AccountType/>
      </UserInfo>
    </Teachers>
    <Student_Groups xmlns="dc90a1e4-d20d-4a79-bf41-841c719bd4ca">
      <UserInfo>
        <DisplayName/>
        <AccountId xsi:nil="true"/>
        <AccountType/>
      </UserInfo>
    </Student_Groups>
    <Distribution_Groups xmlns="dc90a1e4-d20d-4a79-bf41-841c719bd4ca" xsi:nil="true"/>
    <Self_Registration_Enabled xmlns="dc90a1e4-d20d-4a79-bf41-841c719bd4ca" xsi:nil="true"/>
    <LMS_Mappings xmlns="dc90a1e4-d20d-4a79-bf41-841c719bd4ca" xsi:nil="true"/>
    <Invited_Students xmlns="dc90a1e4-d20d-4a79-bf41-841c719bd4ca" xsi:nil="true"/>
    <CultureName xmlns="dc90a1e4-d20d-4a79-bf41-841c719bd4ca" xsi:nil="true"/>
    <Templates xmlns="dc90a1e4-d20d-4a79-bf41-841c719bd4ca" xsi:nil="true"/>
    <Has_Teacher_Only_SectionGroup xmlns="dc90a1e4-d20d-4a79-bf41-841c719bd4ca" xsi:nil="true"/>
    <DefaultSectionNames xmlns="dc90a1e4-d20d-4a79-bf41-841c719bd4ca" xsi:nil="true"/>
    <TeamsChannelId xmlns="dc90a1e4-d20d-4a79-bf41-841c719bd4ca" xsi:nil="true"/>
    <Invited_Teachers xmlns="dc90a1e4-d20d-4a79-bf41-841c719bd4ca" xsi:nil="true"/>
    <IsNotebookLocked xmlns="dc90a1e4-d20d-4a79-bf41-841c719bd4ca" xsi:nil="true"/>
    <Owner xmlns="dc90a1e4-d20d-4a79-bf41-841c719bd4ca">
      <UserInfo>
        <DisplayName/>
        <AccountId xsi:nil="true"/>
        <AccountType/>
      </UserInfo>
    </Owner>
    <Students xmlns="dc90a1e4-d20d-4a79-bf41-841c719bd4ca">
      <UserInfo>
        <DisplayName/>
        <AccountId xsi:nil="true"/>
        <AccountType/>
      </UserInfo>
    </Students>
    <Math_Settings xmlns="dc90a1e4-d20d-4a79-bf41-841c719bd4ca" xsi:nil="true"/>
    <NotebookType xmlns="dc90a1e4-d20d-4a79-bf41-841c719bd4ca" xsi:nil="true"/>
    <FolderType xmlns="dc90a1e4-d20d-4a79-bf41-841c719bd4ca" xsi:nil="true"/>
  </documentManagement>
</p:properties>
</file>

<file path=customXml/itemProps1.xml><?xml version="1.0" encoding="utf-8"?>
<ds:datastoreItem xmlns:ds="http://schemas.openxmlformats.org/officeDocument/2006/customXml" ds:itemID="{3A7F7604-CFFA-4315-8D78-C9EDEF898AB3}"/>
</file>

<file path=customXml/itemProps2.xml><?xml version="1.0" encoding="utf-8"?>
<ds:datastoreItem xmlns:ds="http://schemas.openxmlformats.org/officeDocument/2006/customXml" ds:itemID="{95E983A8-3273-4E4C-94AF-2EB3A4A1E75F}"/>
</file>

<file path=customXml/itemProps3.xml><?xml version="1.0" encoding="utf-8"?>
<ds:datastoreItem xmlns:ds="http://schemas.openxmlformats.org/officeDocument/2006/customXml" ds:itemID="{13227358-0B9D-455E-92CC-0969C29D95E2}"/>
</file>

<file path=docProps/app.xml><?xml version="1.0" encoding="utf-8"?>
<Properties xmlns="http://schemas.openxmlformats.org/officeDocument/2006/extended-properties" xmlns:vt="http://schemas.openxmlformats.org/officeDocument/2006/docPropsVTypes">
  <Template>Parcel</Template>
  <TotalTime>30558</TotalTime>
  <Words>5866</Words>
  <Application>Microsoft Office PowerPoint</Application>
  <PresentationFormat>Widescreen</PresentationFormat>
  <Paragraphs>255</Paragraphs>
  <Slides>21</Slides>
  <Notes>18</Notes>
  <HiddenSlides>0</HiddenSlides>
  <MMClips>18</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Calibri</vt:lpstr>
      <vt:lpstr>Cambria</vt:lpstr>
      <vt:lpstr>Euphemia UCAS</vt:lpstr>
      <vt:lpstr>Gill Sans MT</vt:lpstr>
      <vt:lpstr>ＭＳ 明朝</vt:lpstr>
      <vt:lpstr>Times New Roman</vt:lpstr>
      <vt:lpstr>Wingdings</vt:lpstr>
      <vt:lpstr>Parcel</vt:lpstr>
      <vt:lpstr>postpartum depression in incarcerated pregnant mothers</vt:lpstr>
      <vt:lpstr>“Baby blues”</vt:lpstr>
      <vt:lpstr>PowerPoint Presentation</vt:lpstr>
      <vt:lpstr>Maternal mental health</vt:lpstr>
      <vt:lpstr>PPD risk factors</vt:lpstr>
      <vt:lpstr>Prevalence Of ppd</vt:lpstr>
      <vt:lpstr>Rate of incarcerated women from 2015-2017</vt:lpstr>
      <vt:lpstr>PowerPoint Presentation</vt:lpstr>
      <vt:lpstr>"A focus on trauma care, rehabilitation, comprehensive pre-release planning, and effective post-release case management may positively influence health outcomes and ultimately lead to decreased female prison populations and lower rates of recidivism."</vt:lpstr>
      <vt:lpstr>Affected population </vt:lpstr>
      <vt:lpstr>Mental &amp; physical health risks of incarcerated  pregnant women</vt:lpstr>
      <vt:lpstr>Pregnancy while incarcerated</vt:lpstr>
      <vt:lpstr>Challenges for follow-up care</vt:lpstr>
      <vt:lpstr>Implemented programs</vt:lpstr>
      <vt:lpstr>RECOMMENDATIONS for hospital providers</vt:lpstr>
      <vt:lpstr>Recommendations for prison administrators</vt:lpstr>
      <vt:lpstr>Recommendations for prison medical and behavioral health providers</vt:lpstr>
      <vt:lpstr>Recommendations for social workers </vt:lpstr>
      <vt:lpstr>References </vt:lpstr>
      <vt:lpstr>References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Carte</dc:creator>
  <cp:lastModifiedBy>Kanfer, Meryl Ruth</cp:lastModifiedBy>
  <cp:revision>233</cp:revision>
  <dcterms:created xsi:type="dcterms:W3CDTF">2020-03-26T18:09:34Z</dcterms:created>
  <dcterms:modified xsi:type="dcterms:W3CDTF">2020-04-18T14:43:22Z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0x010100860B188A25316549A6843070B9C7BDB4</vt:lpwstr>
  </property>
</Properties>
</file>