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14.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omfortaa" panose="020B0604020202020204" charset="0"/>
      <p:regular r:id="rId25"/>
      <p:bold r:id="rId26"/>
    </p:embeddedFont>
    <p:embeddedFont>
      <p:font typeface="Calibri" panose="020F0502020204030204" pitchFamily="34" charset="0"/>
      <p:regular r:id="rId27"/>
      <p:bold r:id="rId28"/>
      <p:italic r:id="rId29"/>
      <p:boldItalic r:id="rId30"/>
    </p:embeddedFont>
    <p:embeddedFont>
      <p:font typeface="Playfair Display" panose="020B0604020202020204" charset="0"/>
      <p:regular r:id="rId31"/>
      <p:bold r:id="rId32"/>
      <p:italic r:id="rId33"/>
      <p:boldItalic r:id="rId34"/>
    </p:embeddedFont>
    <p:embeddedFont>
      <p:font typeface="Nunito" panose="020B060402020202020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h Wolff" initials="" lastIdx="1" clrIdx="0"/>
  <p:cmAuthor id="1" name="Courtney Cheek"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154" autoAdjust="0"/>
  </p:normalViewPr>
  <p:slideViewPr>
    <p:cSldViewPr snapToGrid="0">
      <p:cViewPr varScale="1">
        <p:scale>
          <a:sx n="60" d="100"/>
          <a:sy n="60" d="100"/>
        </p:scale>
        <p:origin x="1944" y="6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ef60f0ab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ef60f0ab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1f3bb35d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1f3bb35d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ef60f0ab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ef60f0ab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160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18858515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18858515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fdb5f18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6fdb5f18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ef60f0ab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ef60f0ab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ef60f0ab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ef60f0ab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23a5037c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23a5037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ef60f0ab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ef60f0ab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ef60f0ab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ef60f0ab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1885851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1885851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18d788ea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18d788e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320dbbd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2320dbbd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f10f2efa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f10f2ef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script? Other capstones seem to have it on this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6ef60f0a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6ef60f0a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2320dbb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2320dbb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18858515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18858515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6f10f2efa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f10f2ef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f2ea69e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f2ea69e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ef60f0a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ef60f0a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50" dirty="0">
              <a:solidFill>
                <a:srgbClr val="444444"/>
              </a:solidFill>
              <a:highlight>
                <a:srgbClr val="F6F6F6"/>
              </a:highlight>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20969f7b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20969f7b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Playfair Display"/>
              <a:buNone/>
              <a:defRPr sz="5200">
                <a:latin typeface="Playfair Display"/>
                <a:ea typeface="Playfair Display"/>
                <a:cs typeface="Playfair Display"/>
                <a:sym typeface="Playfair Displa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sz="2800">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Playfair Display"/>
              <a:buNone/>
              <a:defRPr>
                <a:latin typeface="Playfair Display"/>
                <a:ea typeface="Playfair Display"/>
                <a:cs typeface="Playfair Display"/>
                <a:sym typeface="Playfair Displ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Nunito"/>
              <a:buChar char="●"/>
              <a:defRPr>
                <a:latin typeface="Nunito"/>
                <a:ea typeface="Nunito"/>
                <a:cs typeface="Nunito"/>
                <a:sym typeface="Nunito"/>
              </a:defRPr>
            </a:lvl1pPr>
            <a:lvl2pPr marL="914400" lvl="1" indent="-317500">
              <a:spcBef>
                <a:spcPts val="1600"/>
              </a:spcBef>
              <a:spcAft>
                <a:spcPts val="0"/>
              </a:spcAft>
              <a:buSzPts val="1400"/>
              <a:buFont typeface="Nunito"/>
              <a:buChar char="○"/>
              <a:defRPr>
                <a:latin typeface="Nunito"/>
                <a:ea typeface="Nunito"/>
                <a:cs typeface="Nunito"/>
                <a:sym typeface="Nunito"/>
              </a:defRPr>
            </a:lvl2pPr>
            <a:lvl3pPr marL="1371600" lvl="2" indent="-317500">
              <a:spcBef>
                <a:spcPts val="1600"/>
              </a:spcBef>
              <a:spcAft>
                <a:spcPts val="0"/>
              </a:spcAft>
              <a:buSzPts val="1400"/>
              <a:buFont typeface="Nunito"/>
              <a:buChar char="■"/>
              <a:defRPr>
                <a:latin typeface="Nunito"/>
                <a:ea typeface="Nunito"/>
                <a:cs typeface="Nunito"/>
                <a:sym typeface="Nunito"/>
              </a:defRPr>
            </a:lvl3pPr>
            <a:lvl4pPr marL="1828800" lvl="3" indent="-317500">
              <a:spcBef>
                <a:spcPts val="1600"/>
              </a:spcBef>
              <a:spcAft>
                <a:spcPts val="0"/>
              </a:spcAft>
              <a:buSzPts val="1400"/>
              <a:buFont typeface="Nunito"/>
              <a:buChar char="●"/>
              <a:defRPr>
                <a:latin typeface="Nunito"/>
                <a:ea typeface="Nunito"/>
                <a:cs typeface="Nunito"/>
                <a:sym typeface="Nunito"/>
              </a:defRPr>
            </a:lvl4pPr>
            <a:lvl5pPr marL="2286000" lvl="4" indent="-317500">
              <a:spcBef>
                <a:spcPts val="1600"/>
              </a:spcBef>
              <a:spcAft>
                <a:spcPts val="0"/>
              </a:spcAft>
              <a:buSzPts val="1400"/>
              <a:buFont typeface="Nunito"/>
              <a:buChar char="○"/>
              <a:defRPr>
                <a:latin typeface="Nunito"/>
                <a:ea typeface="Nunito"/>
                <a:cs typeface="Nunito"/>
                <a:sym typeface="Nunito"/>
              </a:defRPr>
            </a:lvl5pPr>
            <a:lvl6pPr marL="2743200" lvl="5" indent="-317500">
              <a:spcBef>
                <a:spcPts val="1600"/>
              </a:spcBef>
              <a:spcAft>
                <a:spcPts val="0"/>
              </a:spcAft>
              <a:buSzPts val="1400"/>
              <a:buFont typeface="Nunito"/>
              <a:buChar char="■"/>
              <a:defRPr>
                <a:latin typeface="Nunito"/>
                <a:ea typeface="Nunito"/>
                <a:cs typeface="Nunito"/>
                <a:sym typeface="Nunito"/>
              </a:defRPr>
            </a:lvl6pPr>
            <a:lvl7pPr marL="3200400" lvl="6" indent="-317500">
              <a:spcBef>
                <a:spcPts val="1600"/>
              </a:spcBef>
              <a:spcAft>
                <a:spcPts val="0"/>
              </a:spcAft>
              <a:buSzPts val="1400"/>
              <a:buFont typeface="Nunito"/>
              <a:buChar char="●"/>
              <a:defRPr>
                <a:latin typeface="Nunito"/>
                <a:ea typeface="Nunito"/>
                <a:cs typeface="Nunito"/>
                <a:sym typeface="Nunito"/>
              </a:defRPr>
            </a:lvl7pPr>
            <a:lvl8pPr marL="3657600" lvl="7" indent="-317500">
              <a:spcBef>
                <a:spcPts val="1600"/>
              </a:spcBef>
              <a:spcAft>
                <a:spcPts val="0"/>
              </a:spcAft>
              <a:buSzPts val="1400"/>
              <a:buFont typeface="Nunito"/>
              <a:buChar char="○"/>
              <a:defRPr>
                <a:latin typeface="Nunito"/>
                <a:ea typeface="Nunito"/>
                <a:cs typeface="Nunito"/>
                <a:sym typeface="Nunito"/>
              </a:defRPr>
            </a:lvl8pPr>
            <a:lvl9pPr marL="4114800" lvl="8" indent="-317500">
              <a:spcBef>
                <a:spcPts val="1600"/>
              </a:spcBef>
              <a:spcAft>
                <a:spcPts val="1600"/>
              </a:spcAft>
              <a:buSzPts val="1400"/>
              <a:buFont typeface="Nunito"/>
              <a:buChar char="■"/>
              <a:defRPr>
                <a:latin typeface="Nunito"/>
                <a:ea typeface="Nunito"/>
                <a:cs typeface="Nunito"/>
                <a:sym typeface="Nunito"/>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solidFill>
            <a:srgbClr val="274E13"/>
          </a:solidFill>
        </p:spPr>
        <p:txBody>
          <a:bodyPr spcFirstLastPara="1" wrap="square" lIns="91425" tIns="91425" rIns="91425" bIns="91425" anchor="t" anchorCtr="0">
            <a:noAutofit/>
          </a:bodyPr>
          <a:lstStyle>
            <a:lvl1pPr lvl="0">
              <a:spcBef>
                <a:spcPts val="0"/>
              </a:spcBef>
              <a:spcAft>
                <a:spcPts val="0"/>
              </a:spcAft>
              <a:buClr>
                <a:srgbClr val="FFFFFF"/>
              </a:buClr>
              <a:buSzPts val="2800"/>
              <a:buFont typeface="Playfair Display"/>
              <a:buNone/>
              <a:defRPr>
                <a:solidFill>
                  <a:srgbClr val="FFFFFF"/>
                </a:solidFill>
                <a:latin typeface="Playfair Display"/>
                <a:ea typeface="Playfair Display"/>
                <a:cs typeface="Playfair Display"/>
                <a:sym typeface="Playfair Displ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507B3A"/>
              </a:buClr>
              <a:buSzPts val="1400"/>
              <a:buFont typeface="Nunito"/>
              <a:buChar char="●"/>
              <a:defRPr sz="1400">
                <a:solidFill>
                  <a:srgbClr val="507B3A"/>
                </a:solidFill>
                <a:latin typeface="Nunito"/>
                <a:ea typeface="Nunito"/>
                <a:cs typeface="Nunito"/>
                <a:sym typeface="Nunito"/>
              </a:defRPr>
            </a:lvl1pPr>
            <a:lvl2pPr marL="914400" lvl="1"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2pPr>
            <a:lvl3pPr marL="1371600" lvl="2"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3pPr>
            <a:lvl4pPr marL="1828800" lvl="3"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4pPr>
            <a:lvl5pPr marL="2286000" lvl="4"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5pPr>
            <a:lvl6pPr marL="2743200" lvl="5"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6pPr>
            <a:lvl7pPr marL="3200400" lvl="6"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7pPr>
            <a:lvl8pPr marL="3657600" lvl="7"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8pPr>
            <a:lvl9pPr marL="4114800" lvl="8" indent="-304800">
              <a:spcBef>
                <a:spcPts val="1600"/>
              </a:spcBef>
              <a:spcAft>
                <a:spcPts val="1600"/>
              </a:spcAft>
              <a:buClr>
                <a:srgbClr val="507B3A"/>
              </a:buClr>
              <a:buSzPts val="1200"/>
              <a:buFont typeface="Nunito"/>
              <a:buChar char="■"/>
              <a:defRPr sz="1200">
                <a:solidFill>
                  <a:srgbClr val="507B3A"/>
                </a:solidFill>
                <a:latin typeface="Nunito"/>
                <a:ea typeface="Nunito"/>
                <a:cs typeface="Nunito"/>
                <a:sym typeface="Nunito"/>
              </a:defRPr>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507B3A"/>
              </a:buClr>
              <a:buSzPts val="1400"/>
              <a:buFont typeface="Nunito"/>
              <a:buChar char="●"/>
              <a:defRPr sz="1400">
                <a:solidFill>
                  <a:srgbClr val="507B3A"/>
                </a:solidFill>
                <a:latin typeface="Nunito"/>
                <a:ea typeface="Nunito"/>
                <a:cs typeface="Nunito"/>
                <a:sym typeface="Nunito"/>
              </a:defRPr>
            </a:lvl1pPr>
            <a:lvl2pPr marL="914400" lvl="1"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2pPr>
            <a:lvl3pPr marL="1371600" lvl="2"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3pPr>
            <a:lvl4pPr marL="1828800" lvl="3"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4pPr>
            <a:lvl5pPr marL="2286000" lvl="4"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5pPr>
            <a:lvl6pPr marL="2743200" lvl="5"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6pPr>
            <a:lvl7pPr marL="3200400" lvl="6"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7pPr>
            <a:lvl8pPr marL="3657600" lvl="7" indent="-304800">
              <a:spcBef>
                <a:spcPts val="1600"/>
              </a:spcBef>
              <a:spcAft>
                <a:spcPts val="0"/>
              </a:spcAft>
              <a:buClr>
                <a:srgbClr val="507B3A"/>
              </a:buClr>
              <a:buSzPts val="1200"/>
              <a:buFont typeface="Nunito"/>
              <a:buChar char="○"/>
              <a:defRPr sz="1200">
                <a:solidFill>
                  <a:srgbClr val="507B3A"/>
                </a:solidFill>
                <a:latin typeface="Nunito"/>
                <a:ea typeface="Nunito"/>
                <a:cs typeface="Nunito"/>
                <a:sym typeface="Nunito"/>
              </a:defRPr>
            </a:lvl8pPr>
            <a:lvl9pPr marL="4114800" lvl="8" indent="-304800">
              <a:spcBef>
                <a:spcPts val="1600"/>
              </a:spcBef>
              <a:spcAft>
                <a:spcPts val="1600"/>
              </a:spcAft>
              <a:buClr>
                <a:srgbClr val="507B3A"/>
              </a:buClr>
              <a:buSzPts val="1200"/>
              <a:buFont typeface="Nunito"/>
              <a:buChar char="■"/>
              <a:defRPr sz="1200">
                <a:solidFill>
                  <a:srgbClr val="507B3A"/>
                </a:solidFill>
                <a:latin typeface="Nunito"/>
                <a:ea typeface="Nunito"/>
                <a:cs typeface="Nunito"/>
                <a:sym typeface="Nunito"/>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solidFill>
            <a:srgbClr val="274E13"/>
          </a:solidFill>
        </p:spPr>
        <p:txBody>
          <a:bodyPr spcFirstLastPara="1" wrap="square" lIns="91425" tIns="91425" rIns="91425" bIns="91425" anchor="t"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000"/>
              <a:buNone/>
              <a:defRPr sz="1000"/>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solidFill>
            <a:srgbClr val="274E13"/>
          </a:solid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Playfair Display"/>
              <a:buNone/>
              <a:defRPr sz="2800">
                <a:solidFill>
                  <a:srgbClr val="FFFFFF"/>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news.gallup.com/poll/221018/record-high-support-legalizing-marijuana.aspx" TargetMode="External"/><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s://www.cdc.gov/marijuana/fact-sheets.htm"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ottawapublichealth.ca/en/professionals-and-partners/resources/Documents/EN-Factsheet-Cannabis-Info-for-Older-Adults--Caregivers-.pdf" TargetMode="External"/><Relationship Id="rId3" Type="http://schemas.openxmlformats.org/officeDocument/2006/relationships/slideLayout" Target="../slideLayouts/slideLayout3.xml"/><Relationship Id="rId7" Type="http://schemas.openxmlformats.org/officeDocument/2006/relationships/hyperlink" Target="https://www.cdc.gov/marijuana/factsheets/teens.htm"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cdc.gov/marijuana/factsheets/driving.htm" TargetMode="External"/><Relationship Id="rId5" Type="http://schemas.openxmlformats.org/officeDocument/2006/relationships/hyperlink" Target="https://www.cdc.gov/marijuana/factsheets/pregnancy.htm" TargetMode="External"/><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doi-org.libproxy.lib.unc.edu/10.1186/1471-244X-14-136"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doi-org.libproxy.lib.unc.edu/10.1016/j.drugalcdep.2012.06.002" TargetMode="External"/><Relationship Id="rId5" Type="http://schemas.openxmlformats.org/officeDocument/2006/relationships/hyperlink" Target="https://www-sciencedirect-com.libproxy.lib.unc.edu/science/journal/03768716" TargetMode="External"/><Relationship Id="rId4" Type="http://schemas.openxmlformats.org/officeDocument/2006/relationships/hyperlink" Target="https://doi-org.libproxy.lib.unc.edu/10.1016/j.addbeh.2012.06.01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nationalacademies.org/hmd/Reports/2017/health-effects-of-cannabis-and-cannabinoids.asp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libproxy.lib.unc.edu/login?url=https://search-proquest-com.libproxy.lib.unc.edu/docview/1844659618?accountid=14244" TargetMode="External"/><Relationship Id="rId5" Type="http://schemas.openxmlformats.org/officeDocument/2006/relationships/hyperlink" Target="https://erikmessamore.com/cannabis-and-anxiety/" TargetMode="External"/><Relationship Id="rId4" Type="http://schemas.openxmlformats.org/officeDocument/2006/relationships/hyperlink" Target="https://news.gallup.com/poll/221018/record-high-support-legalizing-marijuana.asp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nimh.nih.gov/health/topics/depression/index.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www.durgabuse.gov.publications/research-reports/marijuana"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samhsa.gov/young-adult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81075" y="803500"/>
            <a:ext cx="8770500" cy="1312800"/>
          </a:xfrm>
          <a:prstGeom prst="rect">
            <a:avLst/>
          </a:prstGeom>
          <a:noFill/>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3000" b="1">
                <a:solidFill>
                  <a:srgbClr val="FFFFFF"/>
                </a:solidFill>
              </a:rPr>
              <a:t>Conversations about Cannabis Use with Patients Who Experience Anxiety and Depression</a:t>
            </a:r>
            <a:endParaRPr sz="3000" b="1">
              <a:solidFill>
                <a:srgbClr val="FFFFFF"/>
              </a:solidFill>
            </a:endParaRPr>
          </a:p>
        </p:txBody>
      </p:sp>
      <p:sp>
        <p:nvSpPr>
          <p:cNvPr id="55" name="Google Shape;55;p13"/>
          <p:cNvSpPr txBox="1">
            <a:spLocks noGrp="1"/>
          </p:cNvSpPr>
          <p:nvPr>
            <p:ph type="subTitle" idx="1"/>
          </p:nvPr>
        </p:nvSpPr>
        <p:spPr>
          <a:xfrm>
            <a:off x="306025" y="2730175"/>
            <a:ext cx="8520600" cy="174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Martha Carter</a:t>
            </a:r>
            <a:endParaRPr sz="1800">
              <a:solidFill>
                <a:srgbClr val="FFFFFF"/>
              </a:solidFill>
            </a:endParaRPr>
          </a:p>
          <a:p>
            <a:pPr marL="0" lvl="0" indent="0" algn="ctr" rtl="0">
              <a:spcBef>
                <a:spcPts val="0"/>
              </a:spcBef>
              <a:spcAft>
                <a:spcPts val="0"/>
              </a:spcAft>
              <a:buNone/>
            </a:pPr>
            <a:r>
              <a:rPr lang="en" sz="1800">
                <a:solidFill>
                  <a:srgbClr val="FFFFFF"/>
                </a:solidFill>
              </a:rPr>
              <a:t>Courtney Cheek</a:t>
            </a:r>
            <a:endParaRPr sz="1800">
              <a:solidFill>
                <a:srgbClr val="FFFFFF"/>
              </a:solidFill>
            </a:endParaRPr>
          </a:p>
          <a:p>
            <a:pPr marL="0" lvl="0" indent="0" algn="ctr" rtl="0">
              <a:spcBef>
                <a:spcPts val="0"/>
              </a:spcBef>
              <a:spcAft>
                <a:spcPts val="0"/>
              </a:spcAft>
              <a:buNone/>
            </a:pPr>
            <a:r>
              <a:rPr lang="en" sz="1800">
                <a:solidFill>
                  <a:srgbClr val="FFFFFF"/>
                </a:solidFill>
              </a:rPr>
              <a:t>Anne Olivar</a:t>
            </a:r>
            <a:endParaRPr sz="1800">
              <a:solidFill>
                <a:srgbClr val="FFFFFF"/>
              </a:solidFill>
            </a:endParaRPr>
          </a:p>
          <a:p>
            <a:pPr marL="0" lvl="0" indent="0" algn="ctr" rtl="0">
              <a:spcBef>
                <a:spcPts val="0"/>
              </a:spcBef>
              <a:spcAft>
                <a:spcPts val="0"/>
              </a:spcAft>
              <a:buNone/>
            </a:pPr>
            <a:r>
              <a:rPr lang="en" sz="1800">
                <a:solidFill>
                  <a:srgbClr val="FFFFFF"/>
                </a:solidFill>
              </a:rPr>
              <a:t>Leah Wolff</a:t>
            </a:r>
            <a:endParaRPr sz="1800">
              <a:solidFill>
                <a:srgbClr val="FFFFFF"/>
              </a:solidFill>
            </a:endParaRPr>
          </a:p>
          <a:p>
            <a:pPr marL="0" lvl="0" indent="0" algn="ctr" rtl="0">
              <a:spcBef>
                <a:spcPts val="0"/>
              </a:spcBef>
              <a:spcAft>
                <a:spcPts val="0"/>
              </a:spcAft>
              <a:buNone/>
            </a:pPr>
            <a:endParaRPr sz="900">
              <a:solidFill>
                <a:srgbClr val="FFFFFF"/>
              </a:solidFill>
            </a:endParaRPr>
          </a:p>
          <a:p>
            <a:pPr marL="0" lvl="0" indent="0" algn="ctr" rtl="0">
              <a:spcBef>
                <a:spcPts val="0"/>
              </a:spcBef>
              <a:spcAft>
                <a:spcPts val="0"/>
              </a:spcAft>
              <a:buNone/>
            </a:pPr>
            <a:r>
              <a:rPr lang="en" sz="1800" b="1">
                <a:solidFill>
                  <a:srgbClr val="FFFFFF"/>
                </a:solidFill>
              </a:rPr>
              <a:t>2019-2020 UNC PrimeCare-OUD</a:t>
            </a:r>
            <a:endParaRPr sz="1800" b="1">
              <a:solidFill>
                <a:srgbClr val="FFFFFF"/>
              </a:solidFill>
            </a:endParaRPr>
          </a:p>
          <a:p>
            <a:pPr marL="0" lvl="0" indent="0" algn="ctr" rtl="0">
              <a:spcBef>
                <a:spcPts val="0"/>
              </a:spcBef>
              <a:spcAft>
                <a:spcPts val="0"/>
              </a:spcAft>
              <a:buNone/>
            </a:pPr>
            <a:r>
              <a:rPr lang="en" sz="1800" b="1">
                <a:solidFill>
                  <a:srgbClr val="FFFFFF"/>
                </a:solidFill>
              </a:rPr>
              <a:t>UNC School of Social Work </a:t>
            </a:r>
            <a:endParaRPr sz="1800" b="1">
              <a:solidFill>
                <a:srgbClr val="FFFFFF"/>
              </a:solidFill>
            </a:endParaRPr>
          </a:p>
        </p:txBody>
      </p:sp>
      <p:pic>
        <p:nvPicPr>
          <p:cNvPr id="3" name="Recorded Sound">
            <a:hlinkClick r:id="" action="ppaction://media"/>
            <a:extLst>
              <a:ext uri="{FF2B5EF4-FFF2-40B4-BE49-F238E27FC236}">
                <a16:creationId xmlns:a16="http://schemas.microsoft.com/office/drawing/2014/main" id="{D6A1F503-7225-45FB-A158-0EA50A1230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8358"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Medicine or Recreation?</a:t>
            </a:r>
            <a:endParaRPr/>
          </a:p>
        </p:txBody>
      </p:sp>
      <p:sp>
        <p:nvSpPr>
          <p:cNvPr id="131" name="Google Shape;131;p22"/>
          <p:cNvSpPr txBox="1">
            <a:spLocks noGrp="1"/>
          </p:cNvSpPr>
          <p:nvPr>
            <p:ph type="body" idx="1"/>
          </p:nvPr>
        </p:nvSpPr>
        <p:spPr>
          <a:xfrm>
            <a:off x="311700" y="1152475"/>
            <a:ext cx="8520600" cy="3416400"/>
          </a:xfrm>
          <a:prstGeom prst="rect">
            <a:avLst/>
          </a:prstGeom>
          <a:solidFill>
            <a:srgbClr val="F7FFF3"/>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507B3A"/>
                </a:solidFill>
              </a:rPr>
              <a:t>Cannabis as medicine can be inherently problematic due to </a:t>
            </a:r>
            <a:r>
              <a:rPr lang="en-US" dirty="0">
                <a:solidFill>
                  <a:srgbClr val="507B3A"/>
                </a:solidFill>
              </a:rPr>
              <a:t>the </a:t>
            </a:r>
            <a:r>
              <a:rPr lang="en" dirty="0">
                <a:solidFill>
                  <a:srgbClr val="507B3A"/>
                </a:solidFill>
              </a:rPr>
              <a:t>common method of delivery (largely smoking), no standardized dosage, </a:t>
            </a:r>
            <a:r>
              <a:rPr lang="en-US" dirty="0">
                <a:solidFill>
                  <a:srgbClr val="507B3A"/>
                </a:solidFill>
              </a:rPr>
              <a:t>and the </a:t>
            </a:r>
            <a:r>
              <a:rPr lang="en" dirty="0">
                <a:solidFill>
                  <a:srgbClr val="507B3A"/>
                </a:solidFill>
              </a:rPr>
              <a:t>well documented side effects of increased risk of psychosis and dependency.</a:t>
            </a:r>
            <a:endParaRPr dirty="0">
              <a:solidFill>
                <a:srgbClr val="507B3A"/>
              </a:solidFill>
            </a:endParaRPr>
          </a:p>
          <a:p>
            <a:pPr marL="457200" lvl="0" indent="-342900" algn="l" rtl="0">
              <a:spcBef>
                <a:spcPts val="1600"/>
              </a:spcBef>
              <a:spcAft>
                <a:spcPts val="0"/>
              </a:spcAft>
              <a:buClr>
                <a:srgbClr val="507B3A"/>
              </a:buClr>
              <a:buSzPts val="1800"/>
              <a:buChar char="●"/>
            </a:pPr>
            <a:r>
              <a:rPr lang="en" dirty="0">
                <a:solidFill>
                  <a:srgbClr val="507B3A"/>
                </a:solidFill>
              </a:rPr>
              <a:t>Additionally, if cannabis is to be used as medication, </a:t>
            </a:r>
            <a:r>
              <a:rPr lang="en-US" dirty="0">
                <a:solidFill>
                  <a:srgbClr val="507B3A"/>
                </a:solidFill>
              </a:rPr>
              <a:t>it</a:t>
            </a:r>
            <a:r>
              <a:rPr lang="en" dirty="0">
                <a:solidFill>
                  <a:srgbClr val="507B3A"/>
                </a:solidFill>
              </a:rPr>
              <a:t> must </a:t>
            </a:r>
            <a:r>
              <a:rPr lang="en-US" dirty="0">
                <a:solidFill>
                  <a:srgbClr val="507B3A"/>
                </a:solidFill>
              </a:rPr>
              <a:t>reach</a:t>
            </a:r>
            <a:r>
              <a:rPr lang="en" dirty="0">
                <a:solidFill>
                  <a:srgbClr val="507B3A"/>
                </a:solidFill>
              </a:rPr>
              <a:t> higher standard of positive therapeutic effect (compared to lower bar set for recreational use), avoid serious side effects, and pass double blind clinical trial.</a:t>
            </a:r>
            <a:endParaRPr dirty="0">
              <a:solidFill>
                <a:srgbClr val="507B3A"/>
              </a:solidFill>
            </a:endParaRPr>
          </a:p>
          <a:p>
            <a:pPr marL="457200" lvl="0" indent="-342900" algn="l" rtl="0">
              <a:spcBef>
                <a:spcPts val="0"/>
              </a:spcBef>
              <a:spcAft>
                <a:spcPts val="0"/>
              </a:spcAft>
              <a:buClr>
                <a:srgbClr val="507B3A"/>
              </a:buClr>
              <a:buSzPts val="1800"/>
              <a:buChar char="●"/>
            </a:pPr>
            <a:r>
              <a:rPr lang="en" dirty="0">
                <a:solidFill>
                  <a:srgbClr val="507B3A"/>
                </a:solidFill>
              </a:rPr>
              <a:t>Alcohol and tobacco use can be viewed in similar category as recreational cannabis, with </a:t>
            </a:r>
            <a:r>
              <a:rPr lang="en-US" dirty="0">
                <a:solidFill>
                  <a:srgbClr val="507B3A"/>
                </a:solidFill>
              </a:rPr>
              <a:t>the</a:t>
            </a:r>
            <a:r>
              <a:rPr lang="en" dirty="0">
                <a:solidFill>
                  <a:srgbClr val="507B3A"/>
                </a:solidFill>
              </a:rPr>
              <a:t> creation of euphoric, pleasant intoxicating effect, and no immediate serious health issues in majority of users.</a:t>
            </a:r>
            <a:endParaRPr dirty="0">
              <a:solidFill>
                <a:srgbClr val="507B3A"/>
              </a:solidFill>
            </a:endParaRPr>
          </a:p>
          <a:p>
            <a:pPr marL="0" lvl="0" indent="0" algn="l" rtl="0">
              <a:lnSpc>
                <a:spcPct val="100000"/>
              </a:lnSpc>
              <a:spcBef>
                <a:spcPts val="2000"/>
              </a:spcBef>
              <a:spcAft>
                <a:spcPts val="600"/>
              </a:spcAft>
              <a:buNone/>
            </a:pPr>
            <a:endParaRPr dirty="0">
              <a:solidFill>
                <a:srgbClr val="507B3A"/>
              </a:solidFill>
            </a:endParaRPr>
          </a:p>
        </p:txBody>
      </p:sp>
      <p:sp>
        <p:nvSpPr>
          <p:cNvPr id="132" name="Google Shape;132;p22"/>
          <p:cNvSpPr txBox="1"/>
          <p:nvPr/>
        </p:nvSpPr>
        <p:spPr>
          <a:xfrm>
            <a:off x="311700" y="4385950"/>
            <a:ext cx="2591700" cy="612900"/>
          </a:xfrm>
          <a:prstGeom prst="rect">
            <a:avLst/>
          </a:prstGeom>
          <a:noFill/>
          <a:ln>
            <a:noFill/>
          </a:ln>
        </p:spPr>
        <p:txBody>
          <a:bodyPr spcFirstLastPara="1" wrap="square" lIns="91425" tIns="91425" rIns="91425" bIns="91425" anchor="t" anchorCtr="0">
            <a:noAutofit/>
          </a:bodyPr>
          <a:lstStyle/>
          <a:p>
            <a:pPr marL="0" lvl="0" indent="0" algn="l" rtl="0">
              <a:spcBef>
                <a:spcPts val="2000"/>
              </a:spcBef>
              <a:spcAft>
                <a:spcPts val="600"/>
              </a:spcAft>
              <a:buClr>
                <a:schemeClr val="dk1"/>
              </a:buClr>
              <a:buSzPts val="1100"/>
              <a:buFont typeface="Arial"/>
              <a:buNone/>
            </a:pPr>
            <a:r>
              <a:rPr lang="en" sz="1100">
                <a:solidFill>
                  <a:srgbClr val="507B3A"/>
                </a:solidFill>
                <a:highlight>
                  <a:schemeClr val="lt1"/>
                </a:highlight>
                <a:latin typeface="Nunito"/>
                <a:ea typeface="Nunito"/>
                <a:cs typeface="Nunito"/>
                <a:sym typeface="Nunito"/>
              </a:rPr>
              <a:t>Newton-Howes &amp; McBride, 2016.</a:t>
            </a:r>
            <a:endParaRPr sz="1800">
              <a:solidFill>
                <a:srgbClr val="507B3A"/>
              </a:solidFill>
              <a:latin typeface="Nunito"/>
              <a:ea typeface="Nunito"/>
              <a:cs typeface="Nunito"/>
              <a:sym typeface="Nunito"/>
            </a:endParaRPr>
          </a:p>
        </p:txBody>
      </p:sp>
      <p:pic>
        <p:nvPicPr>
          <p:cNvPr id="3" name="Recorded Sound">
            <a:hlinkClick r:id="" action="ppaction://media"/>
            <a:extLst>
              <a:ext uri="{FF2B5EF4-FFF2-40B4-BE49-F238E27FC236}">
                <a16:creationId xmlns:a16="http://schemas.microsoft.com/office/drawing/2014/main" id="{50DC687D-82BF-451C-B7E6-2A26236FEC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2700" y="43444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patients seek medical use of marijuana?</a:t>
            </a:r>
            <a:endParaRPr/>
          </a:p>
        </p:txBody>
      </p:sp>
      <p:sp>
        <p:nvSpPr>
          <p:cNvPr id="138" name="Google Shape;138;p23"/>
          <p:cNvSpPr txBox="1">
            <a:spLocks noGrp="1"/>
          </p:cNvSpPr>
          <p:nvPr>
            <p:ph type="body" idx="1"/>
          </p:nvPr>
        </p:nvSpPr>
        <p:spPr>
          <a:xfrm>
            <a:off x="311700" y="1152475"/>
            <a:ext cx="8520600" cy="3416400"/>
          </a:xfrm>
          <a:prstGeom prst="rect">
            <a:avLst/>
          </a:prstGeom>
          <a:solidFill>
            <a:srgbClr val="F7FFF3"/>
          </a:solid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07B3A"/>
                </a:solidFill>
              </a:rPr>
              <a:t>In a meta-analysis and systematic review of available research in 2019, the majority of patients reported seeking medical cannabis for pain (63%) </a:t>
            </a:r>
            <a:endParaRPr>
              <a:solidFill>
                <a:srgbClr val="507B3A"/>
              </a:solidFill>
            </a:endParaRPr>
          </a:p>
          <a:p>
            <a:pPr marL="0" lvl="0" indent="0" algn="l" rtl="0">
              <a:spcBef>
                <a:spcPts val="1600"/>
              </a:spcBef>
              <a:spcAft>
                <a:spcPts val="0"/>
              </a:spcAft>
              <a:buNone/>
            </a:pPr>
            <a:r>
              <a:rPr lang="en">
                <a:solidFill>
                  <a:srgbClr val="507B3A"/>
                </a:solidFill>
              </a:rPr>
              <a:t>However, a large portion of individuals also sought prescriptions for their depressive (35%) and anxiety (52%) symptoms</a:t>
            </a:r>
            <a:endParaRPr>
              <a:solidFill>
                <a:srgbClr val="507B3A"/>
              </a:solidFill>
            </a:endParaRPr>
          </a:p>
          <a:p>
            <a:pPr marL="0" lvl="0" indent="0" algn="l" rtl="0">
              <a:spcBef>
                <a:spcPts val="1600"/>
              </a:spcBef>
              <a:spcAft>
                <a:spcPts val="1600"/>
              </a:spcAft>
              <a:buNone/>
            </a:pPr>
            <a:r>
              <a:rPr lang="en">
                <a:solidFill>
                  <a:srgbClr val="507B3A"/>
                </a:solidFill>
              </a:rPr>
              <a:t>Seeking cannabis prescriptions for depressive and anxiety symptoms could be problematic given that there is limited evidence available that points to marijuana having a positive long-term influence on mood symptoms or disorders</a:t>
            </a:r>
            <a:endParaRPr>
              <a:solidFill>
                <a:srgbClr val="507B3A"/>
              </a:solidFill>
            </a:endParaRPr>
          </a:p>
        </p:txBody>
      </p:sp>
      <p:sp>
        <p:nvSpPr>
          <p:cNvPr id="139" name="Google Shape;139;p23"/>
          <p:cNvSpPr txBox="1"/>
          <p:nvPr/>
        </p:nvSpPr>
        <p:spPr>
          <a:xfrm>
            <a:off x="146950" y="4824250"/>
            <a:ext cx="7005000" cy="2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rgbClr val="507B3A"/>
                </a:solidFill>
                <a:latin typeface="Nunito"/>
                <a:ea typeface="Nunito"/>
                <a:cs typeface="Nunito"/>
                <a:sym typeface="Nunito"/>
              </a:rPr>
              <a:t>Van Ameringen, Zhang, Patterson, &amp; Turna. 2020, Kosiba, Maisto, &amp; Ditre, 2019</a:t>
            </a:r>
            <a:endParaRPr sz="1100">
              <a:solidFill>
                <a:srgbClr val="507B3A"/>
              </a:solidFill>
            </a:endParaRPr>
          </a:p>
        </p:txBody>
      </p:sp>
      <p:pic>
        <p:nvPicPr>
          <p:cNvPr id="2" name="Recorded Sound">
            <a:hlinkClick r:id="" action="ppaction://media"/>
            <a:extLst>
              <a:ext uri="{FF2B5EF4-FFF2-40B4-BE49-F238E27FC236}">
                <a16:creationId xmlns:a16="http://schemas.microsoft.com/office/drawing/2014/main" id="{D44FA58F-3D86-47C8-BF0C-00D9C6C924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7342" y="4391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Disparities in access/Impact of criminalization</a:t>
            </a:r>
            <a:endParaRPr/>
          </a:p>
        </p:txBody>
      </p:sp>
      <p:sp>
        <p:nvSpPr>
          <p:cNvPr id="145" name="Google Shape;145;p24"/>
          <p:cNvSpPr txBox="1">
            <a:spLocks noGrp="1"/>
          </p:cNvSpPr>
          <p:nvPr>
            <p:ph type="body" idx="1"/>
          </p:nvPr>
        </p:nvSpPr>
        <p:spPr>
          <a:xfrm>
            <a:off x="311700" y="1152475"/>
            <a:ext cx="8520600" cy="3091200"/>
          </a:xfrm>
          <a:prstGeom prst="rect">
            <a:avLst/>
          </a:prstGeom>
          <a:solidFill>
            <a:srgbClr val="F7FFF3"/>
          </a:solid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07B3A"/>
                </a:solidFill>
              </a:rPr>
              <a:t>Who is benefiting from legalization?</a:t>
            </a:r>
            <a:endParaRPr>
              <a:solidFill>
                <a:srgbClr val="507B3A"/>
              </a:solidFill>
            </a:endParaRPr>
          </a:p>
          <a:p>
            <a:pPr marL="457200" lvl="0" indent="-342900" algn="l" rtl="0">
              <a:spcBef>
                <a:spcPts val="1600"/>
              </a:spcBef>
              <a:spcAft>
                <a:spcPts val="0"/>
              </a:spcAft>
              <a:buClr>
                <a:srgbClr val="507B3A"/>
              </a:buClr>
              <a:buSzPts val="1800"/>
              <a:buChar char="●"/>
            </a:pPr>
            <a:r>
              <a:rPr lang="en">
                <a:solidFill>
                  <a:srgbClr val="507B3A"/>
                </a:solidFill>
              </a:rPr>
              <a:t>Less than 1% of legal dispensaries are owned by people of color</a:t>
            </a:r>
            <a:endParaRPr>
              <a:solidFill>
                <a:srgbClr val="507B3A"/>
              </a:solidFill>
            </a:endParaRPr>
          </a:p>
          <a:p>
            <a:pPr marL="457200" lvl="0" indent="-342900" algn="l" rtl="0">
              <a:spcBef>
                <a:spcPts val="0"/>
              </a:spcBef>
              <a:spcAft>
                <a:spcPts val="0"/>
              </a:spcAft>
              <a:buClr>
                <a:srgbClr val="507B3A"/>
              </a:buClr>
              <a:buSzPts val="1800"/>
              <a:buChar char="●"/>
            </a:pPr>
            <a:r>
              <a:rPr lang="en">
                <a:solidFill>
                  <a:srgbClr val="507B3A"/>
                </a:solidFill>
              </a:rPr>
              <a:t>Drug laws, that have historically targeted populations of color, have branded many people in these communities with criminal records</a:t>
            </a:r>
            <a:endParaRPr>
              <a:solidFill>
                <a:srgbClr val="507B3A"/>
              </a:solidFill>
            </a:endParaRPr>
          </a:p>
          <a:p>
            <a:pPr marL="914400" lvl="1" indent="-317500" algn="l" rtl="0">
              <a:spcBef>
                <a:spcPts val="0"/>
              </a:spcBef>
              <a:spcAft>
                <a:spcPts val="0"/>
              </a:spcAft>
              <a:buClr>
                <a:srgbClr val="507B3A"/>
              </a:buClr>
              <a:buSzPts val="1400"/>
              <a:buChar char="○"/>
            </a:pPr>
            <a:r>
              <a:rPr lang="en">
                <a:solidFill>
                  <a:srgbClr val="507B3A"/>
                </a:solidFill>
              </a:rPr>
              <a:t>In some states where legalization has opened up cannabis industry as a viable business venture, licenses to start these businesses are barred from individuals with cannabis convictions or felony records.</a:t>
            </a:r>
            <a:endParaRPr>
              <a:solidFill>
                <a:srgbClr val="507B3A"/>
              </a:solidFill>
            </a:endParaRPr>
          </a:p>
          <a:p>
            <a:pPr marL="0" lvl="0" indent="0" algn="l" rtl="0">
              <a:spcBef>
                <a:spcPts val="1600"/>
              </a:spcBef>
              <a:spcAft>
                <a:spcPts val="0"/>
              </a:spcAft>
              <a:buNone/>
            </a:pPr>
            <a:endParaRPr>
              <a:solidFill>
                <a:srgbClr val="507B3A"/>
              </a:solidFill>
            </a:endParaRPr>
          </a:p>
          <a:p>
            <a:pPr marL="0" lvl="0" indent="0" algn="l" rtl="0">
              <a:spcBef>
                <a:spcPts val="1600"/>
              </a:spcBef>
              <a:spcAft>
                <a:spcPts val="0"/>
              </a:spcAft>
              <a:buNone/>
            </a:pPr>
            <a:endParaRPr>
              <a:solidFill>
                <a:srgbClr val="507B3A"/>
              </a:solidFill>
            </a:endParaRPr>
          </a:p>
          <a:p>
            <a:pPr marL="0" lvl="0" indent="0" algn="l" rtl="0">
              <a:spcBef>
                <a:spcPts val="1600"/>
              </a:spcBef>
              <a:spcAft>
                <a:spcPts val="0"/>
              </a:spcAft>
              <a:buNone/>
            </a:pPr>
            <a:endParaRPr>
              <a:solidFill>
                <a:srgbClr val="507B3A"/>
              </a:solidFill>
            </a:endParaRPr>
          </a:p>
          <a:p>
            <a:pPr marL="0" lvl="0" indent="0" algn="l" rtl="0">
              <a:spcBef>
                <a:spcPts val="1600"/>
              </a:spcBef>
              <a:spcAft>
                <a:spcPts val="1600"/>
              </a:spcAft>
              <a:buNone/>
            </a:pPr>
            <a:endParaRPr>
              <a:solidFill>
                <a:srgbClr val="507B3A"/>
              </a:solidFill>
            </a:endParaRPr>
          </a:p>
        </p:txBody>
      </p:sp>
      <p:sp>
        <p:nvSpPr>
          <p:cNvPr id="146" name="Google Shape;146;p24"/>
          <p:cNvSpPr txBox="1"/>
          <p:nvPr/>
        </p:nvSpPr>
        <p:spPr>
          <a:xfrm>
            <a:off x="311700" y="4310525"/>
            <a:ext cx="7859100" cy="44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rgbClr val="507B3A"/>
                </a:solidFill>
                <a:highlight>
                  <a:schemeClr val="lt1"/>
                </a:highlight>
                <a:latin typeface="Nunito"/>
                <a:ea typeface="Nunito"/>
                <a:cs typeface="Nunito"/>
                <a:sym typeface="Nunito"/>
              </a:rPr>
              <a:t>Gandhi &amp; Macrae, 2019</a:t>
            </a:r>
            <a:endParaRPr sz="1100">
              <a:solidFill>
                <a:srgbClr val="507B3A"/>
              </a:solidFill>
              <a:highlight>
                <a:schemeClr val="lt1"/>
              </a:highlight>
              <a:latin typeface="Nunito"/>
              <a:ea typeface="Nunito"/>
              <a:cs typeface="Nunito"/>
              <a:sym typeface="Nunito"/>
            </a:endParaRPr>
          </a:p>
          <a:p>
            <a:pPr marL="0" lvl="0" indent="0" algn="l" rtl="0">
              <a:lnSpc>
                <a:spcPct val="115000"/>
              </a:lnSpc>
              <a:spcBef>
                <a:spcPts val="1600"/>
              </a:spcBef>
              <a:spcAft>
                <a:spcPts val="0"/>
              </a:spcAft>
              <a:buNone/>
            </a:pPr>
            <a:r>
              <a:rPr lang="en" sz="1100">
                <a:solidFill>
                  <a:srgbClr val="507B3A"/>
                </a:solidFill>
                <a:latin typeface="Nunito"/>
                <a:ea typeface="Nunito"/>
                <a:cs typeface="Nunito"/>
                <a:sym typeface="Nunito"/>
              </a:rPr>
              <a:t>https://www.nbcnews.com/news/nbcblk/black-entrepreneurs-struggle-join-legal-weed-industry-n1132351</a:t>
            </a:r>
            <a:endParaRPr sz="1100">
              <a:solidFill>
                <a:srgbClr val="507B3A"/>
              </a:solidFill>
              <a:latin typeface="Nunito"/>
              <a:ea typeface="Nunito"/>
              <a:cs typeface="Nunito"/>
              <a:sym typeface="Nunito"/>
            </a:endParaRPr>
          </a:p>
          <a:p>
            <a:pPr marL="0" lvl="0" indent="0" algn="l" rtl="0">
              <a:lnSpc>
                <a:spcPct val="115000"/>
              </a:lnSpc>
              <a:spcBef>
                <a:spcPts val="1600"/>
              </a:spcBef>
              <a:spcAft>
                <a:spcPts val="0"/>
              </a:spcAft>
              <a:buNone/>
            </a:pPr>
            <a:endParaRPr sz="1100">
              <a:solidFill>
                <a:srgbClr val="507B3A"/>
              </a:solidFill>
              <a:highlight>
                <a:schemeClr val="lt1"/>
              </a:highlight>
              <a:latin typeface="Nunito"/>
              <a:ea typeface="Nunito"/>
              <a:cs typeface="Nunito"/>
              <a:sym typeface="Nunito"/>
            </a:endParaRPr>
          </a:p>
          <a:p>
            <a:pPr marL="0" lvl="0" indent="0" algn="l" rtl="0">
              <a:lnSpc>
                <a:spcPct val="115000"/>
              </a:lnSpc>
              <a:spcBef>
                <a:spcPts val="1600"/>
              </a:spcBef>
              <a:spcAft>
                <a:spcPts val="0"/>
              </a:spcAft>
              <a:buClr>
                <a:schemeClr val="dk1"/>
              </a:buClr>
              <a:buSzPts val="1100"/>
              <a:buFont typeface="Arial"/>
              <a:buNone/>
            </a:pPr>
            <a:endParaRPr sz="1000">
              <a:solidFill>
                <a:srgbClr val="507B3A"/>
              </a:solidFill>
              <a:latin typeface="Nunito"/>
              <a:ea typeface="Nunito"/>
              <a:cs typeface="Nunito"/>
              <a:sym typeface="Nunito"/>
            </a:endParaRPr>
          </a:p>
          <a:p>
            <a:pPr marL="0" lvl="0" indent="0" algn="l" rtl="0">
              <a:spcBef>
                <a:spcPts val="1600"/>
              </a:spcBef>
              <a:spcAft>
                <a:spcPts val="0"/>
              </a:spcAft>
              <a:buNone/>
            </a:pPr>
            <a:endParaRPr>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753638F6-B3A5-4840-A183-31D3B9D931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0800" y="437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5"/>
          <p:cNvPicPr preferRelativeResize="0"/>
          <p:nvPr/>
        </p:nvPicPr>
        <p:blipFill>
          <a:blip r:embed="rId5">
            <a:alphaModFix/>
          </a:blip>
          <a:stretch>
            <a:fillRect/>
          </a:stretch>
        </p:blipFill>
        <p:spPr>
          <a:xfrm>
            <a:off x="3634875" y="926550"/>
            <a:ext cx="5022950" cy="3578850"/>
          </a:xfrm>
          <a:prstGeom prst="rect">
            <a:avLst/>
          </a:prstGeom>
          <a:noFill/>
          <a:ln>
            <a:noFill/>
          </a:ln>
        </p:spPr>
      </p:pic>
      <p:sp>
        <p:nvSpPr>
          <p:cNvPr id="152" name="Google Shape;152;p25"/>
          <p:cNvSpPr txBox="1"/>
          <p:nvPr/>
        </p:nvSpPr>
        <p:spPr>
          <a:xfrm>
            <a:off x="316975" y="926550"/>
            <a:ext cx="3270600" cy="3578700"/>
          </a:xfrm>
          <a:prstGeom prst="rect">
            <a:avLst/>
          </a:prstGeom>
          <a:solidFill>
            <a:srgbClr val="F7FFF3"/>
          </a:solid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507B3A"/>
              </a:buClr>
              <a:buSzPts val="1800"/>
              <a:buFont typeface="Nunito"/>
              <a:buChar char="●"/>
            </a:pPr>
            <a:r>
              <a:rPr lang="en" sz="1800">
                <a:solidFill>
                  <a:srgbClr val="507B3A"/>
                </a:solidFill>
                <a:latin typeface="Nunito"/>
                <a:ea typeface="Nunito"/>
                <a:cs typeface="Nunito"/>
                <a:sym typeface="Nunito"/>
              </a:rPr>
              <a:t>More Americans than ever support legalization of marijuana.</a:t>
            </a:r>
            <a:endParaRPr sz="1800">
              <a:solidFill>
                <a:srgbClr val="507B3A"/>
              </a:solidFill>
              <a:latin typeface="Nunito"/>
              <a:ea typeface="Nunito"/>
              <a:cs typeface="Nunito"/>
              <a:sym typeface="Nunito"/>
            </a:endParaRPr>
          </a:p>
          <a:p>
            <a:pPr marL="457200" lvl="0" indent="-342900" algn="l" rtl="0">
              <a:spcBef>
                <a:spcPts val="0"/>
              </a:spcBef>
              <a:spcAft>
                <a:spcPts val="0"/>
              </a:spcAft>
              <a:buClr>
                <a:srgbClr val="507B3A"/>
              </a:buClr>
              <a:buSzPts val="1800"/>
              <a:buFont typeface="Nunito"/>
              <a:buChar char="●"/>
            </a:pPr>
            <a:r>
              <a:rPr lang="en" sz="1800">
                <a:solidFill>
                  <a:srgbClr val="507B3A"/>
                </a:solidFill>
                <a:latin typeface="Nunito"/>
                <a:ea typeface="Nunito"/>
                <a:cs typeface="Nunito"/>
                <a:sym typeface="Nunito"/>
              </a:rPr>
              <a:t>The trajectory is similar to the support shown for legalization of same-sex marriage.</a:t>
            </a:r>
            <a:endParaRPr sz="1800">
              <a:solidFill>
                <a:srgbClr val="507B3A"/>
              </a:solidFill>
              <a:latin typeface="Nunito"/>
              <a:ea typeface="Nunito"/>
              <a:cs typeface="Nunito"/>
              <a:sym typeface="Nunito"/>
            </a:endParaRPr>
          </a:p>
        </p:txBody>
      </p:sp>
      <p:sp>
        <p:nvSpPr>
          <p:cNvPr id="153" name="Google Shape;153;p25"/>
          <p:cNvSpPr txBox="1"/>
          <p:nvPr/>
        </p:nvSpPr>
        <p:spPr>
          <a:xfrm>
            <a:off x="232050" y="4505400"/>
            <a:ext cx="87207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507B3A"/>
                </a:solidFill>
              </a:rPr>
              <a:t>McCarthy, J. (2017). Record-high support for legalizing marijuana use in US. Gallup. Retrieved from: </a:t>
            </a:r>
            <a:r>
              <a:rPr lang="en" sz="1100" u="sng">
                <a:solidFill>
                  <a:srgbClr val="507B3A"/>
                </a:solidFill>
                <a:hlinkClick r:id="rId6"/>
              </a:rPr>
              <a:t>https://news.gallup.com/poll/221018/record-high-support-legalizing-marijuana.aspx</a:t>
            </a:r>
            <a:endParaRPr sz="1100">
              <a:solidFill>
                <a:srgbClr val="507B3A"/>
              </a:solidFill>
            </a:endParaRPr>
          </a:p>
          <a:p>
            <a:pPr marL="0" lvl="0" indent="0" algn="l" rtl="0">
              <a:spcBef>
                <a:spcPts val="0"/>
              </a:spcBef>
              <a:spcAft>
                <a:spcPts val="0"/>
              </a:spcAft>
              <a:buNone/>
            </a:pPr>
            <a:r>
              <a:rPr lang="en" sz="1100">
                <a:solidFill>
                  <a:srgbClr val="507B3A"/>
                </a:solidFill>
              </a:rPr>
              <a:t>Graphic from https://www.statista.com/chart/6242/us-support-for-legalizing-marijuana-hits-all-time-high/</a:t>
            </a:r>
            <a:endParaRPr sz="1100">
              <a:solidFill>
                <a:srgbClr val="507B3A"/>
              </a:solidFill>
            </a:endParaRPr>
          </a:p>
        </p:txBody>
      </p:sp>
      <p:sp>
        <p:nvSpPr>
          <p:cNvPr id="154" name="Google Shape;154;p25"/>
          <p:cNvSpPr txBox="1"/>
          <p:nvPr/>
        </p:nvSpPr>
        <p:spPr>
          <a:xfrm>
            <a:off x="425400" y="232050"/>
            <a:ext cx="8508000" cy="548700"/>
          </a:xfrm>
          <a:prstGeom prst="rect">
            <a:avLst/>
          </a:prstGeom>
          <a:solidFill>
            <a:srgbClr val="274E1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Playfair Display"/>
                <a:ea typeface="Playfair Display"/>
                <a:cs typeface="Playfair Display"/>
                <a:sym typeface="Playfair Display"/>
              </a:rPr>
              <a:t>Current Opinions on Legalization in the US</a:t>
            </a:r>
            <a:endParaRPr sz="2400">
              <a:solidFill>
                <a:srgbClr val="FFFFFF"/>
              </a:solidFill>
              <a:latin typeface="Playfair Display"/>
              <a:ea typeface="Playfair Display"/>
              <a:cs typeface="Playfair Display"/>
              <a:sym typeface="Playfair Display"/>
            </a:endParaRPr>
          </a:p>
        </p:txBody>
      </p:sp>
      <p:pic>
        <p:nvPicPr>
          <p:cNvPr id="2" name="Recorded Sound">
            <a:hlinkClick r:id="" action="ppaction://media"/>
            <a:extLst>
              <a:ext uri="{FF2B5EF4-FFF2-40B4-BE49-F238E27FC236}">
                <a16:creationId xmlns:a16="http://schemas.microsoft.com/office/drawing/2014/main" id="{C0093DC3-DCA1-4F62-90B9-D754490663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8075" y="4413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State of Current Practice/Provider Biases</a:t>
            </a:r>
            <a:endParaRPr/>
          </a:p>
        </p:txBody>
      </p:sp>
      <p:sp>
        <p:nvSpPr>
          <p:cNvPr id="160" name="Google Shape;160;p26"/>
          <p:cNvSpPr txBox="1">
            <a:spLocks noGrp="1"/>
          </p:cNvSpPr>
          <p:nvPr>
            <p:ph type="body" idx="1"/>
          </p:nvPr>
        </p:nvSpPr>
        <p:spPr>
          <a:xfrm>
            <a:off x="2405325" y="1742800"/>
            <a:ext cx="2687100" cy="105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62AD7E"/>
                </a:solidFill>
              </a:rPr>
              <a:t>“It is not as bad as some of the stuff you could be taking…”</a:t>
            </a:r>
            <a:endParaRPr i="1">
              <a:solidFill>
                <a:srgbClr val="62AD7E"/>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61" name="Google Shape;161;p26"/>
          <p:cNvSpPr txBox="1"/>
          <p:nvPr/>
        </p:nvSpPr>
        <p:spPr>
          <a:xfrm>
            <a:off x="3530825" y="2413325"/>
            <a:ext cx="3700500" cy="72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000">
                <a:solidFill>
                  <a:srgbClr val="507B3A"/>
                </a:solidFill>
                <a:latin typeface="Nunito"/>
                <a:ea typeface="Nunito"/>
                <a:cs typeface="Nunito"/>
                <a:sym typeface="Nunito"/>
              </a:rPr>
              <a:t>Don’t Ask, Don’t Tell</a:t>
            </a:r>
            <a:endParaRPr sz="3000">
              <a:solidFill>
                <a:srgbClr val="507B3A"/>
              </a:solidFill>
              <a:latin typeface="Nunito"/>
              <a:ea typeface="Nunito"/>
              <a:cs typeface="Nunito"/>
              <a:sym typeface="Nunito"/>
            </a:endParaRPr>
          </a:p>
        </p:txBody>
      </p:sp>
      <p:sp>
        <p:nvSpPr>
          <p:cNvPr id="162" name="Google Shape;162;p26"/>
          <p:cNvSpPr txBox="1"/>
          <p:nvPr/>
        </p:nvSpPr>
        <p:spPr>
          <a:xfrm>
            <a:off x="3972125" y="2967825"/>
            <a:ext cx="2817900" cy="12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2600" i="1">
                <a:solidFill>
                  <a:srgbClr val="6AA84F"/>
                </a:solidFill>
                <a:latin typeface="Nunito"/>
                <a:ea typeface="Nunito"/>
                <a:cs typeface="Nunito"/>
                <a:sym typeface="Nunito"/>
              </a:rPr>
              <a:t>”Well I smoke so I don’t want to be a hypocrite…”</a:t>
            </a:r>
            <a:endParaRPr sz="2600" i="1">
              <a:solidFill>
                <a:srgbClr val="6AA84F"/>
              </a:solidFill>
              <a:latin typeface="Nunito"/>
              <a:ea typeface="Nunito"/>
              <a:cs typeface="Nunito"/>
              <a:sym typeface="Nunito"/>
            </a:endParaRPr>
          </a:p>
        </p:txBody>
      </p:sp>
      <p:sp>
        <p:nvSpPr>
          <p:cNvPr id="163" name="Google Shape;163;p26"/>
          <p:cNvSpPr txBox="1"/>
          <p:nvPr/>
        </p:nvSpPr>
        <p:spPr>
          <a:xfrm>
            <a:off x="1754100" y="2698125"/>
            <a:ext cx="2376600" cy="152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2200">
                <a:solidFill>
                  <a:srgbClr val="62AD7E"/>
                </a:solidFill>
                <a:latin typeface="Nunito"/>
                <a:ea typeface="Nunito"/>
                <a:cs typeface="Nunito"/>
                <a:sym typeface="Nunito"/>
              </a:rPr>
              <a:t>”If we were in another state it would be legal…”</a:t>
            </a:r>
            <a:endParaRPr sz="2200">
              <a:solidFill>
                <a:srgbClr val="62AD7E"/>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DCC65CBF-0973-47ED-A99F-51EB399D8A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2700" y="4393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it My Business? </a:t>
            </a:r>
            <a:endParaRPr/>
          </a:p>
        </p:txBody>
      </p:sp>
      <p:sp>
        <p:nvSpPr>
          <p:cNvPr id="169" name="Google Shape;169;p27"/>
          <p:cNvSpPr txBox="1">
            <a:spLocks noGrp="1"/>
          </p:cNvSpPr>
          <p:nvPr>
            <p:ph type="body" idx="1"/>
          </p:nvPr>
        </p:nvSpPr>
        <p:spPr>
          <a:xfrm>
            <a:off x="311700" y="1152475"/>
            <a:ext cx="8520600" cy="3416400"/>
          </a:xfrm>
          <a:prstGeom prst="rect">
            <a:avLst/>
          </a:prstGeom>
          <a:solidFill>
            <a:srgbClr val="F7FFF3"/>
          </a:solid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07B3A"/>
                </a:solidFill>
              </a:rPr>
              <a:t>As a clinical social worker, </a:t>
            </a:r>
            <a:r>
              <a:rPr lang="en" i="1">
                <a:solidFill>
                  <a:srgbClr val="507B3A"/>
                </a:solidFill>
              </a:rPr>
              <a:t>YES</a:t>
            </a:r>
            <a:r>
              <a:rPr lang="en">
                <a:solidFill>
                  <a:srgbClr val="507B3A"/>
                </a:solidFill>
              </a:rPr>
              <a:t>!</a:t>
            </a:r>
            <a:endParaRPr>
              <a:solidFill>
                <a:srgbClr val="507B3A"/>
              </a:solidFill>
            </a:endParaRPr>
          </a:p>
          <a:p>
            <a:pPr marL="457200" lvl="0" indent="-342900" algn="l" rtl="0">
              <a:spcBef>
                <a:spcPts val="1600"/>
              </a:spcBef>
              <a:spcAft>
                <a:spcPts val="0"/>
              </a:spcAft>
              <a:buClr>
                <a:srgbClr val="507B3A"/>
              </a:buClr>
              <a:buSzPts val="1800"/>
              <a:buChar char="●"/>
            </a:pPr>
            <a:r>
              <a:rPr lang="en">
                <a:solidFill>
                  <a:srgbClr val="507B3A"/>
                </a:solidFill>
              </a:rPr>
              <a:t>As a provider, it is important to have the full picture and understanding of the client’s experience.</a:t>
            </a:r>
            <a:endParaRPr>
              <a:solidFill>
                <a:srgbClr val="507B3A"/>
              </a:solidFill>
            </a:endParaRPr>
          </a:p>
          <a:p>
            <a:pPr marL="914400" lvl="1" indent="-317500" algn="l" rtl="0">
              <a:spcBef>
                <a:spcPts val="0"/>
              </a:spcBef>
              <a:spcAft>
                <a:spcPts val="0"/>
              </a:spcAft>
              <a:buClr>
                <a:srgbClr val="507B3A"/>
              </a:buClr>
              <a:buSzPts val="1400"/>
              <a:buChar char="○"/>
            </a:pPr>
            <a:r>
              <a:rPr lang="en">
                <a:solidFill>
                  <a:srgbClr val="507B3A"/>
                </a:solidFill>
              </a:rPr>
              <a:t>It is important to have an idea of how cannabis use might be affecting the client’s health, both physical and mental, as well as other aspects of their life, including legal, professional, and social implications. </a:t>
            </a:r>
            <a:endParaRPr>
              <a:solidFill>
                <a:srgbClr val="507B3A"/>
              </a:solidFill>
            </a:endParaRPr>
          </a:p>
          <a:p>
            <a:pPr marL="457200" lvl="0" indent="-342900" algn="l" rtl="0">
              <a:spcBef>
                <a:spcPts val="0"/>
              </a:spcBef>
              <a:spcAft>
                <a:spcPts val="0"/>
              </a:spcAft>
              <a:buClr>
                <a:srgbClr val="507B3A"/>
              </a:buClr>
              <a:buSzPts val="1800"/>
              <a:buChar char="●"/>
            </a:pPr>
            <a:r>
              <a:rPr lang="en">
                <a:solidFill>
                  <a:srgbClr val="507B3A"/>
                </a:solidFill>
              </a:rPr>
              <a:t>Maintain unconditional positive regard and nonjudgmental stance, but also overcome provider discomfort to ask questions about cannabis and other substance use.</a:t>
            </a:r>
            <a:endParaRPr>
              <a:solidFill>
                <a:srgbClr val="507B3A"/>
              </a:solidFill>
            </a:endParaRPr>
          </a:p>
          <a:p>
            <a:pPr marL="914400" lvl="1" indent="-317500" algn="l" rtl="0">
              <a:spcBef>
                <a:spcPts val="0"/>
              </a:spcBef>
              <a:spcAft>
                <a:spcPts val="0"/>
              </a:spcAft>
              <a:buClr>
                <a:srgbClr val="507B3A"/>
              </a:buClr>
              <a:buSzPts val="1400"/>
              <a:buChar char="○"/>
            </a:pPr>
            <a:r>
              <a:rPr lang="en">
                <a:solidFill>
                  <a:srgbClr val="507B3A"/>
                </a:solidFill>
              </a:rPr>
              <a:t>Provider will be missing an important factor in client’s life if neglectful or too uncomfortable to ask. </a:t>
            </a:r>
            <a:endParaRPr>
              <a:solidFill>
                <a:srgbClr val="507B3A"/>
              </a:solidFill>
            </a:endParaRPr>
          </a:p>
          <a:p>
            <a:pPr marL="0" lvl="0" indent="0" algn="l" rtl="0">
              <a:spcBef>
                <a:spcPts val="1600"/>
              </a:spcBef>
              <a:spcAft>
                <a:spcPts val="1600"/>
              </a:spcAft>
              <a:buNone/>
            </a:pPr>
            <a:endParaRPr/>
          </a:p>
        </p:txBody>
      </p:sp>
      <p:pic>
        <p:nvPicPr>
          <p:cNvPr id="3" name="Recorded Sound">
            <a:hlinkClick r:id="" action="ppaction://media"/>
            <a:extLst>
              <a:ext uri="{FF2B5EF4-FFF2-40B4-BE49-F238E27FC236}">
                <a16:creationId xmlns:a16="http://schemas.microsoft.com/office/drawing/2014/main" id="{AEE0E2F0-8303-499C-B9B2-ED9E1A54AD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2700" y="4393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21">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Things to Consider in an Integrated Care Setting:</a:t>
            </a:r>
            <a:endParaRPr/>
          </a:p>
        </p:txBody>
      </p:sp>
      <p:sp>
        <p:nvSpPr>
          <p:cNvPr id="175" name="Google Shape;175;p28"/>
          <p:cNvSpPr txBox="1">
            <a:spLocks noGrp="1"/>
          </p:cNvSpPr>
          <p:nvPr>
            <p:ph type="body" idx="1"/>
          </p:nvPr>
        </p:nvSpPr>
        <p:spPr>
          <a:xfrm>
            <a:off x="0" y="1017725"/>
            <a:ext cx="8832300" cy="3633600"/>
          </a:xfrm>
          <a:prstGeom prst="rect">
            <a:avLst/>
          </a:prstGeom>
          <a:solidFill>
            <a:srgbClr val="F7FFF3"/>
          </a:solidFill>
        </p:spPr>
        <p:txBody>
          <a:bodyPr spcFirstLastPara="1" wrap="square" lIns="91425" tIns="91425" rIns="91425" bIns="91425" anchor="t" anchorCtr="0">
            <a:noAutofit/>
          </a:bodyPr>
          <a:lstStyle/>
          <a:p>
            <a:pPr marL="457200" lvl="0" indent="-342900" algn="l" rtl="0">
              <a:spcBef>
                <a:spcPts val="0"/>
              </a:spcBef>
              <a:spcAft>
                <a:spcPts val="0"/>
              </a:spcAft>
              <a:buClr>
                <a:srgbClr val="507B3A"/>
              </a:buClr>
              <a:buSzPts val="1800"/>
              <a:buChar char="●"/>
            </a:pPr>
            <a:r>
              <a:rPr lang="en" dirty="0">
                <a:solidFill>
                  <a:srgbClr val="507B3A"/>
                </a:solidFill>
              </a:rPr>
              <a:t>Are you screening for cannabis use with all clients, no matter age, identity, religion etc?</a:t>
            </a:r>
            <a:endParaRPr dirty="0">
              <a:solidFill>
                <a:srgbClr val="507B3A"/>
              </a:solidFill>
            </a:endParaRPr>
          </a:p>
          <a:p>
            <a:pPr marL="457200" lvl="0" indent="-342900" algn="l" rtl="0">
              <a:spcBef>
                <a:spcPts val="0"/>
              </a:spcBef>
              <a:spcAft>
                <a:spcPts val="0"/>
              </a:spcAft>
              <a:buClr>
                <a:srgbClr val="507B3A"/>
              </a:buClr>
              <a:buSzPts val="1800"/>
              <a:buChar char="●"/>
            </a:pPr>
            <a:r>
              <a:rPr lang="en" dirty="0">
                <a:solidFill>
                  <a:srgbClr val="507B3A"/>
                </a:solidFill>
              </a:rPr>
              <a:t>Is your staff comfortable having ongoing conversations about cannabis use outside of initial assessment?</a:t>
            </a:r>
            <a:endParaRPr dirty="0">
              <a:solidFill>
                <a:srgbClr val="507B3A"/>
              </a:solidFill>
            </a:endParaRPr>
          </a:p>
          <a:p>
            <a:pPr marL="457200" lvl="0" indent="-342900" algn="l" rtl="0">
              <a:lnSpc>
                <a:spcPct val="100000"/>
              </a:lnSpc>
              <a:spcBef>
                <a:spcPts val="0"/>
              </a:spcBef>
              <a:spcAft>
                <a:spcPts val="0"/>
              </a:spcAft>
              <a:buClr>
                <a:srgbClr val="507B3A"/>
              </a:buClr>
              <a:buSzPts val="1800"/>
              <a:buChar char="●"/>
            </a:pPr>
            <a:r>
              <a:rPr lang="en" dirty="0">
                <a:solidFill>
                  <a:srgbClr val="507B3A"/>
                </a:solidFill>
              </a:rPr>
              <a:t>Can your staff identify cannabis use dependence and withdrawal symptoms?</a:t>
            </a:r>
            <a:endParaRPr dirty="0">
              <a:solidFill>
                <a:srgbClr val="507B3A"/>
              </a:solidFill>
            </a:endParaRPr>
          </a:p>
          <a:p>
            <a:pPr marL="457200" lvl="0" indent="-342900" algn="l" rtl="0">
              <a:spcBef>
                <a:spcPts val="0"/>
              </a:spcBef>
              <a:spcAft>
                <a:spcPts val="0"/>
              </a:spcAft>
              <a:buClr>
                <a:srgbClr val="507B3A"/>
              </a:buClr>
              <a:buSzPts val="1800"/>
              <a:buChar char="●"/>
            </a:pPr>
            <a:r>
              <a:rPr lang="en" dirty="0">
                <a:solidFill>
                  <a:srgbClr val="507B3A"/>
                </a:solidFill>
              </a:rPr>
              <a:t>Does your staff have the needed information to speak with their clients about recreational and habitual use?</a:t>
            </a:r>
            <a:endParaRPr dirty="0">
              <a:solidFill>
                <a:srgbClr val="507B3A"/>
              </a:solidFill>
            </a:endParaRPr>
          </a:p>
          <a:p>
            <a:pPr marL="457200" lvl="0" indent="-342900" algn="l" rtl="0">
              <a:spcBef>
                <a:spcPts val="0"/>
              </a:spcBef>
              <a:spcAft>
                <a:spcPts val="0"/>
              </a:spcAft>
              <a:buClr>
                <a:srgbClr val="507B3A"/>
              </a:buClr>
              <a:buSzPts val="1800"/>
              <a:buChar char="●"/>
            </a:pPr>
            <a:r>
              <a:rPr lang="en" dirty="0">
                <a:solidFill>
                  <a:srgbClr val="507B3A"/>
                </a:solidFill>
              </a:rPr>
              <a:t>What is your referral process/resources for SUDs, particularly cannabis use?</a:t>
            </a:r>
            <a:endParaRPr dirty="0">
              <a:solidFill>
                <a:srgbClr val="507B3A"/>
              </a:solidFill>
            </a:endParaRPr>
          </a:p>
          <a:p>
            <a:pPr marL="457200" lvl="0" indent="-342900" algn="l" rtl="0">
              <a:spcBef>
                <a:spcPts val="0"/>
              </a:spcBef>
              <a:spcAft>
                <a:spcPts val="0"/>
              </a:spcAft>
              <a:buClr>
                <a:srgbClr val="507B3A"/>
              </a:buClr>
              <a:buSzPts val="1800"/>
              <a:buChar char="●"/>
            </a:pPr>
            <a:r>
              <a:rPr lang="en" dirty="0">
                <a:solidFill>
                  <a:srgbClr val="507B3A"/>
                </a:solidFill>
              </a:rPr>
              <a:t>Lack of Standardization for THC levels...Rising potency of marijuana</a:t>
            </a:r>
            <a:endParaRPr dirty="0">
              <a:solidFill>
                <a:srgbClr val="507B3A"/>
              </a:solidFill>
            </a:endParaRPr>
          </a:p>
          <a:p>
            <a:pPr marL="0" lvl="0" indent="0" algn="l" rtl="0">
              <a:lnSpc>
                <a:spcPct val="100000"/>
              </a:lnSpc>
              <a:spcBef>
                <a:spcPts val="1600"/>
              </a:spcBef>
              <a:spcAft>
                <a:spcPts val="0"/>
              </a:spcAft>
              <a:buClr>
                <a:schemeClr val="dk1"/>
              </a:buClr>
              <a:buSzPts val="1100"/>
              <a:buFont typeface="Arial"/>
              <a:buNone/>
            </a:pPr>
            <a:endParaRPr dirty="0">
              <a:solidFill>
                <a:srgbClr val="507B3A"/>
              </a:solidFill>
            </a:endParaRPr>
          </a:p>
          <a:p>
            <a:pPr marL="0" lvl="0" indent="0" algn="l" rtl="0">
              <a:lnSpc>
                <a:spcPct val="100000"/>
              </a:lnSpc>
              <a:spcBef>
                <a:spcPts val="1600"/>
              </a:spcBef>
              <a:spcAft>
                <a:spcPts val="1600"/>
              </a:spcAft>
              <a:buNone/>
            </a:pPr>
            <a:r>
              <a:rPr lang="en" sz="1100" u="sng" dirty="0">
                <a:solidFill>
                  <a:srgbClr val="507B3A"/>
                </a:solidFill>
                <a:hlinkClick r:id="rId5"/>
              </a:rPr>
              <a:t>https://www.cdc.gov/marijuana/fact-sheets.htm</a:t>
            </a:r>
            <a:r>
              <a:rPr lang="en" dirty="0">
                <a:solidFill>
                  <a:srgbClr val="507B3A"/>
                </a:solidFill>
              </a:rPr>
              <a:t> </a:t>
            </a:r>
            <a:endParaRPr dirty="0">
              <a:solidFill>
                <a:srgbClr val="507B3A"/>
              </a:solidFill>
            </a:endParaRPr>
          </a:p>
        </p:txBody>
      </p:sp>
      <p:pic>
        <p:nvPicPr>
          <p:cNvPr id="3" name="Recorded Sound">
            <a:hlinkClick r:id="" action="ppaction://media"/>
            <a:extLst>
              <a:ext uri="{FF2B5EF4-FFF2-40B4-BE49-F238E27FC236}">
                <a16:creationId xmlns:a16="http://schemas.microsoft.com/office/drawing/2014/main" id="{A23006E0-CC6E-4889-9C8D-D27B984826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00" y="422326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6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Suggestions for Decreasing Cannabis Use Risks</a:t>
            </a:r>
            <a:endParaRPr/>
          </a:p>
        </p:txBody>
      </p:sp>
      <p:sp>
        <p:nvSpPr>
          <p:cNvPr id="181" name="Google Shape;181;p29"/>
          <p:cNvSpPr txBox="1">
            <a:spLocks noGrp="1"/>
          </p:cNvSpPr>
          <p:nvPr>
            <p:ph type="body" idx="1"/>
          </p:nvPr>
        </p:nvSpPr>
        <p:spPr>
          <a:xfrm>
            <a:off x="138750" y="1115725"/>
            <a:ext cx="8866500" cy="3720900"/>
          </a:xfrm>
          <a:prstGeom prst="rect">
            <a:avLst/>
          </a:prstGeom>
          <a:solidFill>
            <a:srgbClr val="F7FFF3"/>
          </a:solidFill>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Avoid daily or near daily use of cannabis, if possible limit use to once per week</a:t>
            </a:r>
            <a:endParaRPr sz="1600"/>
          </a:p>
          <a:p>
            <a:pPr marL="914400" lvl="1" indent="-317500" algn="l" rtl="0">
              <a:spcBef>
                <a:spcPts val="0"/>
              </a:spcBef>
              <a:spcAft>
                <a:spcPts val="0"/>
              </a:spcAft>
              <a:buSzPts val="1400"/>
              <a:buChar char="○"/>
            </a:pPr>
            <a:r>
              <a:rPr lang="en"/>
              <a:t>This may not be achievable for all, but a reduction in use may decrease adverse effects for patients</a:t>
            </a:r>
            <a:endParaRPr/>
          </a:p>
          <a:p>
            <a:pPr marL="457200" lvl="0" indent="-330200" algn="l" rtl="0">
              <a:spcBef>
                <a:spcPts val="0"/>
              </a:spcBef>
              <a:spcAft>
                <a:spcPts val="0"/>
              </a:spcAft>
              <a:buSzPts val="1600"/>
              <a:buChar char="●"/>
            </a:pPr>
            <a:r>
              <a:rPr lang="en" sz="1600"/>
              <a:t>Postpone onset of use of cannabis, particularly frequent and intensive use, as use before 18 is associated with increased for dependence and later problem outcomes including depressive symptoms</a:t>
            </a:r>
            <a:endParaRPr sz="1600"/>
          </a:p>
          <a:p>
            <a:pPr marL="457200" lvl="0" indent="-330200" algn="l" rtl="0">
              <a:spcBef>
                <a:spcPts val="0"/>
              </a:spcBef>
              <a:spcAft>
                <a:spcPts val="0"/>
              </a:spcAft>
              <a:buSzPts val="1600"/>
              <a:buChar char="●"/>
            </a:pPr>
            <a:r>
              <a:rPr lang="en" sz="1600"/>
              <a:t>Use products with lower THC content as higher THC content is associated with higher risks</a:t>
            </a:r>
            <a:endParaRPr sz="1600"/>
          </a:p>
          <a:p>
            <a:pPr marL="914400" lvl="1" indent="-317500" algn="l" rtl="0">
              <a:spcBef>
                <a:spcPts val="0"/>
              </a:spcBef>
              <a:spcAft>
                <a:spcPts val="0"/>
              </a:spcAft>
              <a:buSzPts val="1400"/>
              <a:buChar char="○"/>
            </a:pPr>
            <a:r>
              <a:rPr lang="en"/>
              <a:t>This may be harder to achieve in states that have no legal access to cannabis products</a:t>
            </a:r>
            <a:endParaRPr/>
          </a:p>
          <a:p>
            <a:pPr marL="457200" lvl="0" indent="-330200" algn="l" rtl="0">
              <a:spcBef>
                <a:spcPts val="0"/>
              </a:spcBef>
              <a:spcAft>
                <a:spcPts val="0"/>
              </a:spcAft>
              <a:buSzPts val="1600"/>
              <a:buChar char="●"/>
            </a:pPr>
            <a:r>
              <a:rPr lang="en" sz="1600"/>
              <a:t>Consider individual genetic predisposition and/or current condition</a:t>
            </a:r>
            <a:endParaRPr sz="1600"/>
          </a:p>
          <a:p>
            <a:pPr marL="914400" lvl="1" indent="-317500" algn="l" rtl="0">
              <a:spcBef>
                <a:spcPts val="0"/>
              </a:spcBef>
              <a:spcAft>
                <a:spcPts val="0"/>
              </a:spcAft>
              <a:buSzPts val="1400"/>
              <a:buChar char="○"/>
            </a:pPr>
            <a:r>
              <a:rPr lang="en"/>
              <a:t>A first-degree family history of psychosis and/or substance disorder increases risk associated with use</a:t>
            </a:r>
            <a:endParaRPr/>
          </a:p>
          <a:p>
            <a:pPr marL="914400" lvl="1" indent="-317500" algn="l" rtl="0">
              <a:spcBef>
                <a:spcPts val="0"/>
              </a:spcBef>
              <a:spcAft>
                <a:spcPts val="0"/>
              </a:spcAft>
              <a:buSzPts val="1400"/>
              <a:buChar char="○"/>
            </a:pPr>
            <a:r>
              <a:rPr lang="en"/>
              <a:t>Cannabis use while pregnant is connected to adverse birth outcomes (eg: anemia and decreased birth weight)</a:t>
            </a:r>
            <a:endParaRPr/>
          </a:p>
          <a:p>
            <a:pPr marL="0" lvl="0" indent="0" algn="l" rtl="0">
              <a:spcBef>
                <a:spcPts val="1600"/>
              </a:spcBef>
              <a:spcAft>
                <a:spcPts val="1600"/>
              </a:spcAft>
              <a:buNone/>
            </a:pPr>
            <a:endParaRPr/>
          </a:p>
        </p:txBody>
      </p:sp>
      <p:sp>
        <p:nvSpPr>
          <p:cNvPr id="182" name="Google Shape;182;p29"/>
          <p:cNvSpPr txBox="1"/>
          <p:nvPr/>
        </p:nvSpPr>
        <p:spPr>
          <a:xfrm>
            <a:off x="138750" y="4836625"/>
            <a:ext cx="7053900" cy="306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507B3A"/>
                </a:solidFill>
                <a:latin typeface="Nunito"/>
                <a:ea typeface="Nunito"/>
                <a:cs typeface="Nunito"/>
                <a:sym typeface="Nunito"/>
              </a:rPr>
              <a:t>Fischer et al., 2017</a:t>
            </a:r>
            <a:r>
              <a:rPr lang="en">
                <a:solidFill>
                  <a:srgbClr val="507B3A"/>
                </a:solidFill>
                <a:latin typeface="Nunito"/>
                <a:ea typeface="Nunito"/>
                <a:cs typeface="Nunito"/>
                <a:sym typeface="Nunito"/>
              </a:rPr>
              <a:t> </a:t>
            </a:r>
            <a:endParaRPr>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B914CFC5-67BF-49DE-BAE1-B5137418D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3932" y="44958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Recommendations/Guidelines </a:t>
            </a:r>
            <a:endParaRPr/>
          </a:p>
        </p:txBody>
      </p:sp>
      <p:sp>
        <p:nvSpPr>
          <p:cNvPr id="188" name="Google Shape;188;p30"/>
          <p:cNvSpPr txBox="1">
            <a:spLocks noGrp="1"/>
          </p:cNvSpPr>
          <p:nvPr>
            <p:ph type="body" idx="1"/>
          </p:nvPr>
        </p:nvSpPr>
        <p:spPr>
          <a:xfrm>
            <a:off x="311700" y="1152475"/>
            <a:ext cx="8520600" cy="3807300"/>
          </a:xfrm>
          <a:prstGeom prst="rect">
            <a:avLst/>
          </a:prstGeom>
          <a:solidFill>
            <a:srgbClr val="F7FFF3"/>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a:solidFill>
                  <a:srgbClr val="507B3A"/>
                </a:solidFill>
              </a:rPr>
              <a:t>-</a:t>
            </a:r>
            <a:r>
              <a:rPr lang="en" sz="1400">
                <a:solidFill>
                  <a:srgbClr val="507B3A"/>
                </a:solidFill>
              </a:rPr>
              <a:t>Allow space for conversations about habitual and recreational use of cannabis (outside of screening and assessment) </a:t>
            </a:r>
            <a:endParaRPr sz="1400">
              <a:solidFill>
                <a:srgbClr val="507B3A"/>
              </a:solidFill>
            </a:endParaRPr>
          </a:p>
          <a:p>
            <a:pPr marL="0" lvl="0" indent="0" algn="l" rtl="0">
              <a:lnSpc>
                <a:spcPct val="100000"/>
              </a:lnSpc>
              <a:spcBef>
                <a:spcPts val="0"/>
              </a:spcBef>
              <a:spcAft>
                <a:spcPts val="0"/>
              </a:spcAft>
              <a:buNone/>
            </a:pPr>
            <a:endParaRPr sz="1400">
              <a:solidFill>
                <a:srgbClr val="507B3A"/>
              </a:solidFill>
            </a:endParaRPr>
          </a:p>
          <a:p>
            <a:pPr marL="0" lvl="0" indent="0" algn="l" rtl="0">
              <a:lnSpc>
                <a:spcPct val="100000"/>
              </a:lnSpc>
              <a:spcBef>
                <a:spcPts val="0"/>
              </a:spcBef>
              <a:spcAft>
                <a:spcPts val="0"/>
              </a:spcAft>
              <a:buNone/>
            </a:pPr>
            <a:r>
              <a:rPr lang="en" sz="1400">
                <a:solidFill>
                  <a:srgbClr val="507B3A"/>
                </a:solidFill>
              </a:rPr>
              <a:t>-Clinicians should assess for cannabis use especially when working with individuals with anxiety disorders and co-occurring mood disorders</a:t>
            </a:r>
            <a:endParaRPr sz="1400">
              <a:solidFill>
                <a:srgbClr val="507B3A"/>
              </a:solidFill>
            </a:endParaRPr>
          </a:p>
          <a:p>
            <a:pPr marL="0" lvl="0" indent="0" algn="l" rtl="0">
              <a:lnSpc>
                <a:spcPct val="100000"/>
              </a:lnSpc>
              <a:spcBef>
                <a:spcPts val="0"/>
              </a:spcBef>
              <a:spcAft>
                <a:spcPts val="0"/>
              </a:spcAft>
              <a:buNone/>
            </a:pPr>
            <a:endParaRPr sz="1400">
              <a:solidFill>
                <a:srgbClr val="507B3A"/>
              </a:solidFill>
            </a:endParaRPr>
          </a:p>
          <a:p>
            <a:pPr marL="0" lvl="0" indent="0" algn="l" rtl="0">
              <a:lnSpc>
                <a:spcPct val="100000"/>
              </a:lnSpc>
              <a:spcBef>
                <a:spcPts val="0"/>
              </a:spcBef>
              <a:spcAft>
                <a:spcPts val="0"/>
              </a:spcAft>
              <a:buNone/>
            </a:pPr>
            <a:r>
              <a:rPr lang="en" sz="1400">
                <a:solidFill>
                  <a:srgbClr val="507B3A"/>
                </a:solidFill>
              </a:rPr>
              <a:t>-Frequency of use important to assess, as some evidence points to regular cannabis use (as opposed to occasional use) lead to poorer mental health outcomes on quality of life measurements </a:t>
            </a:r>
            <a:endParaRPr sz="1400">
              <a:solidFill>
                <a:srgbClr val="507B3A"/>
              </a:solidFill>
            </a:endParaRPr>
          </a:p>
          <a:p>
            <a:pPr marL="0" lvl="0" indent="0" algn="l" rtl="0">
              <a:lnSpc>
                <a:spcPct val="100000"/>
              </a:lnSpc>
              <a:spcBef>
                <a:spcPts val="0"/>
              </a:spcBef>
              <a:spcAft>
                <a:spcPts val="0"/>
              </a:spcAft>
              <a:buNone/>
            </a:pPr>
            <a:endParaRPr sz="1400">
              <a:solidFill>
                <a:srgbClr val="507B3A"/>
              </a:solidFill>
            </a:endParaRPr>
          </a:p>
          <a:p>
            <a:pPr marL="0" lvl="0" indent="0" algn="l" rtl="0">
              <a:lnSpc>
                <a:spcPct val="130000"/>
              </a:lnSpc>
              <a:spcBef>
                <a:spcPts val="0"/>
              </a:spcBef>
              <a:spcAft>
                <a:spcPts val="0"/>
              </a:spcAft>
              <a:buNone/>
            </a:pPr>
            <a:r>
              <a:rPr lang="en" sz="1400">
                <a:solidFill>
                  <a:srgbClr val="507B3A"/>
                </a:solidFill>
              </a:rPr>
              <a:t>-Know some facts:</a:t>
            </a:r>
            <a:endParaRPr sz="1400">
              <a:solidFill>
                <a:srgbClr val="507B3A"/>
              </a:solidFill>
            </a:endParaRPr>
          </a:p>
          <a:p>
            <a:pPr marL="0" lvl="0" indent="0" algn="l" rtl="0">
              <a:lnSpc>
                <a:spcPct val="130000"/>
              </a:lnSpc>
              <a:spcBef>
                <a:spcPts val="0"/>
              </a:spcBef>
              <a:spcAft>
                <a:spcPts val="0"/>
              </a:spcAft>
              <a:buNone/>
            </a:pPr>
            <a:endParaRPr sz="1100">
              <a:solidFill>
                <a:srgbClr val="507B3A"/>
              </a:solidFill>
            </a:endParaRPr>
          </a:p>
          <a:p>
            <a:pPr marL="0" lvl="0" indent="0" algn="l" rtl="0">
              <a:lnSpc>
                <a:spcPct val="130000"/>
              </a:lnSpc>
              <a:spcBef>
                <a:spcPts val="0"/>
              </a:spcBef>
              <a:spcAft>
                <a:spcPts val="0"/>
              </a:spcAft>
              <a:buClr>
                <a:schemeClr val="dk1"/>
              </a:buClr>
              <a:buSzPts val="1100"/>
              <a:buFont typeface="Arial"/>
              <a:buNone/>
            </a:pPr>
            <a:r>
              <a:rPr lang="en" sz="1100">
                <a:solidFill>
                  <a:srgbClr val="507B3A"/>
                </a:solidFill>
              </a:rPr>
              <a:t>CDC Fact Sheets- In English/Spanish: </a:t>
            </a:r>
            <a:endParaRPr sz="1100">
              <a:solidFill>
                <a:srgbClr val="507B3A"/>
              </a:solidFill>
            </a:endParaRPr>
          </a:p>
          <a:p>
            <a:pPr marL="457200" lvl="0" indent="-311150" algn="l" rtl="0">
              <a:spcBef>
                <a:spcPts val="0"/>
              </a:spcBef>
              <a:spcAft>
                <a:spcPts val="0"/>
              </a:spcAft>
              <a:buClr>
                <a:srgbClr val="507B3A"/>
              </a:buClr>
              <a:buSzPts val="1300"/>
              <a:buChar char="●"/>
            </a:pPr>
            <a:r>
              <a:rPr lang="en" sz="1300" u="sng">
                <a:solidFill>
                  <a:srgbClr val="507B3A"/>
                </a:solidFill>
                <a:highlight>
                  <a:srgbClr val="FFFFFF"/>
                </a:highlight>
                <a:hlinkClick r:id="rId5"/>
              </a:rPr>
              <a:t>What You Need to Know About Marijuana Use and Pregnancy</a:t>
            </a:r>
            <a:endParaRPr sz="1300" u="sng">
              <a:solidFill>
                <a:srgbClr val="507B3A"/>
              </a:solidFill>
              <a:highlight>
                <a:srgbClr val="FFFFFF"/>
              </a:highlight>
            </a:endParaRPr>
          </a:p>
          <a:p>
            <a:pPr marL="457200" lvl="0" indent="-311150" algn="l" rtl="0">
              <a:spcBef>
                <a:spcPts val="0"/>
              </a:spcBef>
              <a:spcAft>
                <a:spcPts val="0"/>
              </a:spcAft>
              <a:buClr>
                <a:srgbClr val="507B3A"/>
              </a:buClr>
              <a:buSzPts val="1300"/>
              <a:buChar char="●"/>
            </a:pPr>
            <a:r>
              <a:rPr lang="en" sz="1300" u="sng">
                <a:solidFill>
                  <a:srgbClr val="507B3A"/>
                </a:solidFill>
                <a:highlight>
                  <a:srgbClr val="FFFFFF"/>
                </a:highlight>
                <a:hlinkClick r:id="rId6"/>
              </a:rPr>
              <a:t>What You Need to Know About Marijuana Use and Driving</a:t>
            </a:r>
            <a:endParaRPr sz="1300" u="sng">
              <a:solidFill>
                <a:srgbClr val="507B3A"/>
              </a:solidFill>
              <a:highlight>
                <a:srgbClr val="FFFFFF"/>
              </a:highlight>
            </a:endParaRPr>
          </a:p>
          <a:p>
            <a:pPr marL="457200" lvl="0" indent="-311150" algn="l" rtl="0">
              <a:spcBef>
                <a:spcPts val="0"/>
              </a:spcBef>
              <a:spcAft>
                <a:spcPts val="0"/>
              </a:spcAft>
              <a:buClr>
                <a:srgbClr val="507B3A"/>
              </a:buClr>
              <a:buSzPts val="1300"/>
              <a:buChar char="●"/>
            </a:pPr>
            <a:r>
              <a:rPr lang="en" sz="1300" u="sng">
                <a:solidFill>
                  <a:srgbClr val="507B3A"/>
                </a:solidFill>
                <a:highlight>
                  <a:srgbClr val="FFFFFF"/>
                </a:highlight>
                <a:hlinkClick r:id="rId7"/>
              </a:rPr>
              <a:t>What You Need to Know About Marijuana Use and Teens</a:t>
            </a:r>
            <a:endParaRPr sz="1300" u="sng">
              <a:solidFill>
                <a:srgbClr val="507B3A"/>
              </a:solidFill>
              <a:highlight>
                <a:srgbClr val="FFFFFF"/>
              </a:highlight>
            </a:endParaRPr>
          </a:p>
          <a:p>
            <a:pPr marL="0" lvl="0" indent="0" algn="l" rtl="0">
              <a:spcBef>
                <a:spcPts val="0"/>
              </a:spcBef>
              <a:spcAft>
                <a:spcPts val="0"/>
              </a:spcAft>
              <a:buNone/>
            </a:pPr>
            <a:r>
              <a:rPr lang="en" sz="1100">
                <a:solidFill>
                  <a:srgbClr val="507B3A"/>
                </a:solidFill>
                <a:highlight>
                  <a:srgbClr val="FFFFFF"/>
                </a:highlight>
              </a:rPr>
              <a:t>Ottawa Public Health Fact Sheet: </a:t>
            </a:r>
            <a:endParaRPr sz="1100">
              <a:solidFill>
                <a:srgbClr val="507B3A"/>
              </a:solidFill>
              <a:highlight>
                <a:srgbClr val="FFFFFF"/>
              </a:highlight>
            </a:endParaRPr>
          </a:p>
          <a:p>
            <a:pPr marL="457200" lvl="0" indent="-311150" algn="l" rtl="0">
              <a:spcBef>
                <a:spcPts val="0"/>
              </a:spcBef>
              <a:spcAft>
                <a:spcPts val="0"/>
              </a:spcAft>
              <a:buClr>
                <a:srgbClr val="507B3A"/>
              </a:buClr>
              <a:buSzPts val="1300"/>
              <a:buChar char="●"/>
            </a:pPr>
            <a:r>
              <a:rPr lang="en" sz="1300" u="sng">
                <a:solidFill>
                  <a:srgbClr val="507B3A"/>
                </a:solidFill>
                <a:highlight>
                  <a:srgbClr val="FFFFFF"/>
                </a:highlight>
                <a:hlinkClick r:id="rId8"/>
              </a:rPr>
              <a:t>Cannabis: Information for Older Adults and Caregivers</a:t>
            </a:r>
            <a:endParaRPr sz="1300">
              <a:solidFill>
                <a:srgbClr val="507B3A"/>
              </a:solidFill>
              <a:highlight>
                <a:srgbClr val="FFFFFF"/>
              </a:highlight>
            </a:endParaRPr>
          </a:p>
          <a:p>
            <a:pPr marL="0" lvl="0" indent="0" algn="l" rtl="0">
              <a:spcBef>
                <a:spcPts val="0"/>
              </a:spcBef>
              <a:spcAft>
                <a:spcPts val="0"/>
              </a:spcAft>
              <a:buNone/>
            </a:pPr>
            <a:endParaRPr sz="1300">
              <a:solidFill>
                <a:srgbClr val="507B3A"/>
              </a:solidFill>
              <a:highlight>
                <a:srgbClr val="FFFFFF"/>
              </a:highlight>
            </a:endParaRPr>
          </a:p>
          <a:p>
            <a:pPr marL="0" lvl="0" indent="0" algn="l" rtl="0">
              <a:spcBef>
                <a:spcPts val="0"/>
              </a:spcBef>
              <a:spcAft>
                <a:spcPts val="1600"/>
              </a:spcAft>
              <a:buNone/>
            </a:pPr>
            <a:endParaRPr/>
          </a:p>
        </p:txBody>
      </p:sp>
      <p:pic>
        <p:nvPicPr>
          <p:cNvPr id="2" name="Recorded Sound">
            <a:hlinkClick r:id="" action="ppaction://media"/>
            <a:extLst>
              <a:ext uri="{FF2B5EF4-FFF2-40B4-BE49-F238E27FC236}">
                <a16:creationId xmlns:a16="http://schemas.microsoft.com/office/drawing/2014/main" id="{18F7079D-8173-45E1-AB10-1C387A0F24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0276" y="4393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311700" y="120925"/>
            <a:ext cx="8520600" cy="572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References</a:t>
            </a:r>
            <a:endParaRPr>
              <a:solidFill>
                <a:srgbClr val="FFFFFF"/>
              </a:solidFill>
            </a:endParaRPr>
          </a:p>
        </p:txBody>
      </p:sp>
      <p:sp>
        <p:nvSpPr>
          <p:cNvPr id="194" name="Google Shape;194;p31"/>
          <p:cNvSpPr txBox="1">
            <a:spLocks noGrp="1"/>
          </p:cNvSpPr>
          <p:nvPr>
            <p:ph type="body" idx="1"/>
          </p:nvPr>
        </p:nvSpPr>
        <p:spPr>
          <a:xfrm>
            <a:off x="50775" y="693625"/>
            <a:ext cx="9144000" cy="3575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dirty="0">
                <a:solidFill>
                  <a:srgbClr val="F6F6F6"/>
                </a:solidFill>
              </a:rPr>
              <a:t>Aspis, I., Feingold, D., Weiser, M., Rehm, J., Shoval, G., &amp; Lev-Ran, S. (2015). Cannabis use and mental health-related quality of life among individuals with depressive disorders. </a:t>
            </a:r>
            <a:r>
              <a:rPr lang="en" sz="1100" i="1" dirty="0">
                <a:solidFill>
                  <a:srgbClr val="F6F6F6"/>
                </a:solidFill>
              </a:rPr>
              <a:t>Psychiatry Research</a:t>
            </a:r>
            <a:r>
              <a:rPr lang="en" sz="1100" dirty="0">
                <a:solidFill>
                  <a:srgbClr val="F6F6F6"/>
                </a:solidFill>
              </a:rPr>
              <a:t>, </a:t>
            </a:r>
            <a:r>
              <a:rPr lang="en" sz="1100" i="1" dirty="0">
                <a:solidFill>
                  <a:srgbClr val="F6F6F6"/>
                </a:solidFill>
              </a:rPr>
              <a:t>230</a:t>
            </a:r>
            <a:r>
              <a:rPr lang="en" sz="1100" dirty="0">
                <a:solidFill>
                  <a:srgbClr val="F6F6F6"/>
                </a:solidFill>
              </a:rPr>
              <a:t>(2), 341–349. doi: 10.1016/j.psychres.2015.09.014</a:t>
            </a:r>
            <a:endParaRPr sz="1100" dirty="0">
              <a:solidFill>
                <a:srgbClr val="F6F6F6"/>
              </a:solidFill>
            </a:endParaRPr>
          </a:p>
          <a:p>
            <a:pPr marL="0" lvl="0" indent="0" algn="l" rtl="0">
              <a:spcBef>
                <a:spcPts val="2000"/>
              </a:spcBef>
              <a:spcAft>
                <a:spcPts val="0"/>
              </a:spcAft>
              <a:buClr>
                <a:schemeClr val="dk1"/>
              </a:buClr>
              <a:buSzPts val="1100"/>
              <a:buFont typeface="Arial"/>
              <a:buNone/>
            </a:pPr>
            <a:r>
              <a:rPr lang="en" sz="1100" dirty="0">
                <a:solidFill>
                  <a:srgbClr val="F6F6F6"/>
                </a:solidFill>
              </a:rPr>
              <a:t>Bahorik, A. L., Leibowitz, A., Sterling, S. A., Travis, A., Weisner, C., &amp; Satre, D. D. (2017). Patterns of marijuana use among psychiatry patients with depression and its impact on recovery. </a:t>
            </a:r>
            <a:r>
              <a:rPr lang="en" sz="1100" i="1" dirty="0">
                <a:solidFill>
                  <a:srgbClr val="F6F6F6"/>
                </a:solidFill>
              </a:rPr>
              <a:t>Journal of Affective Disorders</a:t>
            </a:r>
            <a:r>
              <a:rPr lang="en" sz="1100" dirty="0">
                <a:solidFill>
                  <a:srgbClr val="F6F6F6"/>
                </a:solidFill>
              </a:rPr>
              <a:t>, </a:t>
            </a:r>
            <a:r>
              <a:rPr lang="en" sz="1100" i="1" dirty="0">
                <a:solidFill>
                  <a:srgbClr val="F6F6F6"/>
                </a:solidFill>
              </a:rPr>
              <a:t>213</a:t>
            </a:r>
            <a:r>
              <a:rPr lang="en" sz="1100" dirty="0">
                <a:solidFill>
                  <a:srgbClr val="F6F6F6"/>
                </a:solidFill>
              </a:rPr>
              <a:t>, 168–171. doi: 10.1016/j.jad.2017.02.016</a:t>
            </a:r>
            <a:endParaRPr sz="1100" dirty="0">
              <a:solidFill>
                <a:srgbClr val="F6F6F6"/>
              </a:solidFill>
            </a:endParaRPr>
          </a:p>
          <a:p>
            <a:pPr marL="0" lvl="0" indent="0" algn="l" rtl="0">
              <a:lnSpc>
                <a:spcPct val="100000"/>
              </a:lnSpc>
              <a:spcBef>
                <a:spcPts val="600"/>
              </a:spcBef>
              <a:spcAft>
                <a:spcPts val="0"/>
              </a:spcAft>
              <a:buNone/>
            </a:pPr>
            <a:r>
              <a:rPr lang="en" sz="1100" dirty="0">
                <a:solidFill>
                  <a:srgbClr val="F6F6F6"/>
                </a:solidFill>
              </a:rPr>
              <a:t>Buckner, J. D., Zvolensky, M. J., &amp; Schmidt, N. B. (2012). Cannabis-related impairment and social anxiety: The roles of gender and cannabis use motives. Addictiv</a:t>
            </a:r>
            <a:r>
              <a:rPr lang="en" sz="1100" i="1" dirty="0">
                <a:solidFill>
                  <a:srgbClr val="F6F6F6"/>
                </a:solidFill>
              </a:rPr>
              <a:t>e Behaviors, 37</a:t>
            </a:r>
            <a:r>
              <a:rPr lang="en" sz="1100" dirty="0">
                <a:solidFill>
                  <a:srgbClr val="F6F6F6"/>
                </a:solidFill>
              </a:rPr>
              <a:t>(11), 1294-1297. doi: </a:t>
            </a:r>
            <a:r>
              <a:rPr lang="en" sz="1100" u="sng" dirty="0">
                <a:solidFill>
                  <a:srgbClr val="F6F6F6"/>
                </a:solidFill>
                <a:hlinkClick r:id="rId4"/>
              </a:rPr>
              <a:t>https://doi.org/10.1016/j.addbeh.2012.06.013</a:t>
            </a:r>
            <a:endParaRPr sz="1100" dirty="0">
              <a:solidFill>
                <a:srgbClr val="F6F6F6"/>
              </a:solidFill>
            </a:endParaRPr>
          </a:p>
          <a:p>
            <a:pPr marL="0" lvl="0" indent="0" algn="l" rtl="0">
              <a:spcBef>
                <a:spcPts val="900"/>
              </a:spcBef>
              <a:spcAft>
                <a:spcPts val="0"/>
              </a:spcAft>
              <a:buNone/>
            </a:pPr>
            <a:r>
              <a:rPr lang="en" sz="1100" dirty="0">
                <a:solidFill>
                  <a:srgbClr val="F6F6F6"/>
                </a:solidFill>
              </a:rPr>
              <a:t>Charles, N. (2020, February 11). Black entrepreneurs struggle to join legal weed industry. </a:t>
            </a:r>
            <a:r>
              <a:rPr lang="en" sz="1100" i="1" dirty="0">
                <a:solidFill>
                  <a:srgbClr val="F6F6F6"/>
                </a:solidFill>
              </a:rPr>
              <a:t>NBC News</a:t>
            </a:r>
            <a:r>
              <a:rPr lang="en" sz="1100" dirty="0">
                <a:solidFill>
                  <a:srgbClr val="F6F6F6"/>
                </a:solidFill>
              </a:rPr>
              <a:t>. Retrieved from: https://www.nbcnews.com/news/nbcblk/black-entrepreneurs-struggle-join-legal-weed-industry-n1132351</a:t>
            </a:r>
            <a:endParaRPr sz="1100" dirty="0">
              <a:solidFill>
                <a:srgbClr val="F6F6F6"/>
              </a:solidFill>
            </a:endParaRPr>
          </a:p>
          <a:p>
            <a:pPr marL="0" lvl="0" indent="0" algn="l" rtl="0">
              <a:spcBef>
                <a:spcPts val="900"/>
              </a:spcBef>
              <a:spcAft>
                <a:spcPts val="0"/>
              </a:spcAft>
              <a:buClr>
                <a:schemeClr val="dk1"/>
              </a:buClr>
              <a:buSzPts val="1100"/>
              <a:buFont typeface="Arial"/>
              <a:buNone/>
            </a:pPr>
            <a:r>
              <a:rPr lang="en" sz="1100" dirty="0">
                <a:solidFill>
                  <a:srgbClr val="F6F6F6"/>
                </a:solidFill>
              </a:rPr>
              <a:t>Fischer, B., Russell, C., Sabioni, P., Brink, W. V. D., Foll, B. L., Hall, W., … Room, R. (2017). Lower-Risk Cannabis Use Guidelines: A Comprehensive Update of Evidence and Recommendations. </a:t>
            </a:r>
            <a:r>
              <a:rPr lang="en" sz="1100" i="1" dirty="0">
                <a:solidFill>
                  <a:srgbClr val="F6F6F6"/>
                </a:solidFill>
              </a:rPr>
              <a:t>American Journal of Public Health</a:t>
            </a:r>
            <a:r>
              <a:rPr lang="en" sz="1100" dirty="0">
                <a:solidFill>
                  <a:srgbClr val="F6F6F6"/>
                </a:solidFill>
              </a:rPr>
              <a:t>, </a:t>
            </a:r>
            <a:r>
              <a:rPr lang="en" sz="1100" i="1" dirty="0">
                <a:solidFill>
                  <a:srgbClr val="F6F6F6"/>
                </a:solidFill>
              </a:rPr>
              <a:t>107</a:t>
            </a:r>
            <a:r>
              <a:rPr lang="en" sz="1100" dirty="0">
                <a:solidFill>
                  <a:srgbClr val="F6F6F6"/>
                </a:solidFill>
              </a:rPr>
              <a:t>(8), 1277–1277. doi: 10.2105/ajph.2017.303818a</a:t>
            </a:r>
            <a:endParaRPr sz="1100" dirty="0">
              <a:solidFill>
                <a:srgbClr val="F6F6F6"/>
              </a:solidFill>
            </a:endParaRPr>
          </a:p>
          <a:p>
            <a:pPr marL="0" lvl="0" indent="0" algn="l" rtl="0">
              <a:spcBef>
                <a:spcPts val="900"/>
              </a:spcBef>
              <a:spcAft>
                <a:spcPts val="0"/>
              </a:spcAft>
              <a:buNone/>
            </a:pPr>
            <a:r>
              <a:rPr lang="en" sz="1100" dirty="0">
                <a:solidFill>
                  <a:srgbClr val="F6F6F6"/>
                </a:solidFill>
              </a:rPr>
              <a:t>Gandhi, V., Macrae, A. (Producers), &amp; Fab 5 Freddy (Director). (2019). </a:t>
            </a:r>
            <a:r>
              <a:rPr lang="en" sz="1100" i="1" dirty="0">
                <a:solidFill>
                  <a:srgbClr val="F6F6F6"/>
                </a:solidFill>
              </a:rPr>
              <a:t>Grass is Greener</a:t>
            </a:r>
            <a:r>
              <a:rPr lang="en" sz="1100" dirty="0">
                <a:solidFill>
                  <a:srgbClr val="F6F6F6"/>
                </a:solidFill>
              </a:rPr>
              <a:t> [Documentary]. United States: Netflix.</a:t>
            </a:r>
            <a:endParaRPr sz="1100" dirty="0">
              <a:solidFill>
                <a:srgbClr val="F6F6F6"/>
              </a:solidFill>
            </a:endParaRPr>
          </a:p>
          <a:p>
            <a:pPr marL="0" lvl="0" indent="0" algn="l" rtl="0">
              <a:spcBef>
                <a:spcPts val="900"/>
              </a:spcBef>
              <a:spcAft>
                <a:spcPts val="0"/>
              </a:spcAft>
              <a:buNone/>
            </a:pPr>
            <a:r>
              <a:rPr lang="en" sz="1100" dirty="0">
                <a:solidFill>
                  <a:srgbClr val="F6F6F6"/>
                </a:solidFill>
              </a:rPr>
              <a:t>Hall, W. and L. Degenhardt. (2009). Adverse health effects of non-medical cannabis use. Lancet . 374(9698): p. 1383-91.</a:t>
            </a:r>
            <a:endParaRPr sz="1100" dirty="0">
              <a:solidFill>
                <a:srgbClr val="F6F6F6"/>
              </a:solidFill>
            </a:endParaRPr>
          </a:p>
          <a:p>
            <a:pPr marL="0" lvl="0" indent="0" algn="l" rtl="0">
              <a:lnSpc>
                <a:spcPct val="100000"/>
              </a:lnSpc>
              <a:spcBef>
                <a:spcPts val="900"/>
              </a:spcBef>
              <a:spcAft>
                <a:spcPts val="0"/>
              </a:spcAft>
              <a:buNone/>
            </a:pPr>
            <a:r>
              <a:rPr lang="en" sz="1100" dirty="0">
                <a:solidFill>
                  <a:srgbClr val="F6F6F6"/>
                </a:solidFill>
              </a:rPr>
              <a:t>Hordwood, J. L., Fergusson, D. M., Coffey, C., Patton, G. C., Tait, R., Smart, D., Letcher, P., Silins, E., Hutchinson, D. M. </a:t>
            </a:r>
            <a:r>
              <a:rPr lang="en" sz="1100" dirty="0">
                <a:solidFill>
                  <a:srgbClr val="FFFFFF"/>
                </a:solidFill>
              </a:rPr>
              <a:t>(2012).</a:t>
            </a:r>
            <a:r>
              <a:rPr lang="en" sz="1100" b="1" dirty="0">
                <a:solidFill>
                  <a:srgbClr val="FFFFFF"/>
                </a:solidFill>
              </a:rPr>
              <a:t> </a:t>
            </a:r>
            <a:r>
              <a:rPr lang="en" sz="1100" dirty="0">
                <a:solidFill>
                  <a:srgbClr val="FFFFFF"/>
                </a:solidFill>
              </a:rPr>
              <a:t>Cannabis and depression: An integrative data analysis of four Australasian cohorts. </a:t>
            </a:r>
            <a:r>
              <a:rPr lang="en" sz="1100" i="1" dirty="0">
                <a:solidFill>
                  <a:srgbClr val="FFFFFF"/>
                </a:solidFill>
                <a:uFill>
                  <a:noFill/>
                </a:uFill>
                <a:hlinkClick r:id="rId5"/>
              </a:rPr>
              <a:t>Drug and Alcohol Dependence</a:t>
            </a:r>
            <a:r>
              <a:rPr lang="en" sz="1100" dirty="0">
                <a:solidFill>
                  <a:srgbClr val="FFFFFF"/>
                </a:solidFill>
              </a:rPr>
              <a:t>, </a:t>
            </a:r>
            <a:r>
              <a:rPr lang="en" sz="1100" i="1" dirty="0">
                <a:solidFill>
                  <a:srgbClr val="FFFFFF"/>
                </a:solidFill>
              </a:rPr>
              <a:t>126</a:t>
            </a:r>
            <a:r>
              <a:rPr lang="en" sz="1100" dirty="0">
                <a:solidFill>
                  <a:srgbClr val="FFFFFF"/>
                </a:solidFill>
              </a:rPr>
              <a:t> (3), 369-378. doi: </a:t>
            </a:r>
            <a:r>
              <a:rPr lang="en" sz="1100" dirty="0">
                <a:solidFill>
                  <a:srgbClr val="FFFFFF"/>
                </a:solidFill>
                <a:uFill>
                  <a:noFill/>
                </a:uFill>
                <a:hlinkClick r:id="rId6"/>
              </a:rPr>
              <a:t>https://doi.org/10.1016/j.drugalcdep.2012.06.002</a:t>
            </a:r>
            <a:endParaRPr sz="1100" dirty="0">
              <a:solidFill>
                <a:srgbClr val="FFFFFF"/>
              </a:solidFill>
            </a:endParaRPr>
          </a:p>
          <a:p>
            <a:pPr marL="0" lvl="0" indent="0" algn="l" rtl="0">
              <a:lnSpc>
                <a:spcPct val="100000"/>
              </a:lnSpc>
              <a:spcBef>
                <a:spcPts val="0"/>
              </a:spcBef>
              <a:spcAft>
                <a:spcPts val="0"/>
              </a:spcAft>
              <a:buNone/>
            </a:pPr>
            <a:endParaRPr sz="1100" dirty="0">
              <a:solidFill>
                <a:srgbClr val="FFFFFF"/>
              </a:solidFill>
            </a:endParaRPr>
          </a:p>
          <a:p>
            <a:pPr marL="0" lvl="0" indent="0" algn="l" rtl="0">
              <a:lnSpc>
                <a:spcPct val="100000"/>
              </a:lnSpc>
              <a:spcBef>
                <a:spcPts val="0"/>
              </a:spcBef>
              <a:spcAft>
                <a:spcPts val="0"/>
              </a:spcAft>
              <a:buNone/>
            </a:pPr>
            <a:r>
              <a:rPr lang="en" sz="1100" dirty="0">
                <a:solidFill>
                  <a:schemeClr val="lt1"/>
                </a:solidFill>
              </a:rPr>
              <a:t>Kedzior, K.K., Laeber, L.T.(2014) A positive association between anxiety disorders and cannabis use or cannabis use disorders in the general population- a meta-analysis of 31 studies. </a:t>
            </a:r>
            <a:r>
              <a:rPr lang="en" sz="1100" i="1" dirty="0">
                <a:solidFill>
                  <a:schemeClr val="lt1"/>
                </a:solidFill>
              </a:rPr>
              <a:t>BMC Psychiatry</a:t>
            </a:r>
            <a:r>
              <a:rPr lang="en" sz="1100" dirty="0">
                <a:solidFill>
                  <a:schemeClr val="lt1"/>
                </a:solidFill>
              </a:rPr>
              <a:t> </a:t>
            </a:r>
            <a:r>
              <a:rPr lang="en" sz="1100" b="1" dirty="0">
                <a:solidFill>
                  <a:schemeClr val="lt1"/>
                </a:solidFill>
              </a:rPr>
              <a:t>14, </a:t>
            </a:r>
            <a:r>
              <a:rPr lang="en" sz="1100" dirty="0">
                <a:solidFill>
                  <a:schemeClr val="lt1"/>
                </a:solidFill>
              </a:rPr>
              <a:t>136 . </a:t>
            </a:r>
            <a:r>
              <a:rPr lang="en" sz="1100" dirty="0">
                <a:solidFill>
                  <a:schemeClr val="lt1"/>
                </a:solidFill>
                <a:uFill>
                  <a:noFill/>
                </a:uFill>
                <a:hlinkClick r:id="rId7"/>
              </a:rPr>
              <a:t>https://doi-org.libproxy.lib.unc.edu/10.1186/1471-244X-14-136</a:t>
            </a:r>
            <a:endParaRPr sz="1100" dirty="0">
              <a:solidFill>
                <a:schemeClr val="lt1"/>
              </a:solidFill>
            </a:endParaRPr>
          </a:p>
          <a:p>
            <a:pPr marL="0" lvl="0" indent="0" algn="l" rtl="0">
              <a:lnSpc>
                <a:spcPct val="100000"/>
              </a:lnSpc>
              <a:spcBef>
                <a:spcPts val="0"/>
              </a:spcBef>
              <a:spcAft>
                <a:spcPts val="0"/>
              </a:spcAft>
              <a:buNone/>
            </a:pPr>
            <a:endParaRPr sz="120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Etiology of Anxiety</a:t>
            </a:r>
            <a:endParaRPr/>
          </a:p>
        </p:txBody>
      </p:sp>
      <p:sp>
        <p:nvSpPr>
          <p:cNvPr id="61" name="Google Shape;61;p14"/>
          <p:cNvSpPr txBox="1">
            <a:spLocks noGrp="1"/>
          </p:cNvSpPr>
          <p:nvPr>
            <p:ph type="body" idx="1"/>
          </p:nvPr>
        </p:nvSpPr>
        <p:spPr>
          <a:xfrm>
            <a:off x="311700" y="1590425"/>
            <a:ext cx="4147200" cy="2931900"/>
          </a:xfrm>
          <a:prstGeom prst="rect">
            <a:avLst/>
          </a:prstGeom>
          <a:solidFill>
            <a:srgbClr val="C3EBB1"/>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Nunito"/>
                <a:ea typeface="Nunito"/>
                <a:cs typeface="Nunito"/>
                <a:sym typeface="Nunito"/>
              </a:rPr>
              <a:t>Some </a:t>
            </a:r>
            <a:r>
              <a:rPr lang="en" b="1"/>
              <a:t>symptoms</a:t>
            </a:r>
            <a:r>
              <a:rPr lang="en">
                <a:latin typeface="Nunito"/>
                <a:ea typeface="Nunito"/>
                <a:cs typeface="Nunito"/>
                <a:sym typeface="Nunito"/>
              </a:rPr>
              <a:t> of generalized anxiety, which must be present almost everyday for at least 6 months for diagnosis,  include:</a:t>
            </a:r>
            <a:endParaRPr/>
          </a:p>
          <a:p>
            <a:pPr marL="914400" lvl="1" indent="-304800" algn="l" rtl="0">
              <a:lnSpc>
                <a:spcPct val="100000"/>
              </a:lnSpc>
              <a:spcBef>
                <a:spcPts val="1600"/>
              </a:spcBef>
              <a:spcAft>
                <a:spcPts val="0"/>
              </a:spcAft>
              <a:buSzPts val="1200"/>
              <a:buFont typeface="Nunito"/>
              <a:buChar char="○"/>
            </a:pPr>
            <a:r>
              <a:rPr lang="en">
                <a:latin typeface="Nunito"/>
                <a:ea typeface="Nunito"/>
                <a:cs typeface="Nunito"/>
                <a:sym typeface="Nunito"/>
              </a:rPr>
              <a:t>Feelings of restlessness or being on-edge</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Fatigue</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Difficulty concentrating</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Irritability</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Muscle tension</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Uncontrollable worry</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Issues with sleep</a:t>
            </a:r>
            <a:endParaRPr/>
          </a:p>
        </p:txBody>
      </p:sp>
      <p:sp>
        <p:nvSpPr>
          <p:cNvPr id="62" name="Google Shape;62;p14"/>
          <p:cNvSpPr txBox="1">
            <a:spLocks noGrp="1"/>
          </p:cNvSpPr>
          <p:nvPr>
            <p:ph type="body" idx="2"/>
          </p:nvPr>
        </p:nvSpPr>
        <p:spPr>
          <a:xfrm>
            <a:off x="4458900" y="1583100"/>
            <a:ext cx="4373400" cy="2135100"/>
          </a:xfrm>
          <a:prstGeom prst="rect">
            <a:avLst/>
          </a:prstGeom>
          <a:solidFill>
            <a:srgbClr val="EFFFE8"/>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Risk factors</a:t>
            </a:r>
            <a:r>
              <a:rPr lang="en">
                <a:latin typeface="Nunito"/>
                <a:ea typeface="Nunito"/>
                <a:cs typeface="Nunito"/>
                <a:sym typeface="Nunito"/>
              </a:rPr>
              <a:t> for anxiety include genetic and environmental factors such as:</a:t>
            </a:r>
            <a:endParaRPr>
              <a:latin typeface="Nunito"/>
              <a:ea typeface="Nunito"/>
              <a:cs typeface="Nunito"/>
              <a:sym typeface="Nunito"/>
            </a:endParaRPr>
          </a:p>
          <a:p>
            <a:pPr marL="0" lvl="0" indent="0" algn="l" rtl="0">
              <a:lnSpc>
                <a:spcPct val="100000"/>
              </a:lnSpc>
              <a:spcBef>
                <a:spcPts val="0"/>
              </a:spcBef>
              <a:spcAft>
                <a:spcPts val="0"/>
              </a:spcAft>
              <a:buNone/>
            </a:pPr>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Exposure to trauma, stressful or negative life events in childhood or adulthood</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Family history of anxiety or other mental illnesses</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Physical health conditions such as heart arrhythmias and thyroid issues</a:t>
            </a:r>
            <a:endParaRPr>
              <a:latin typeface="Nunito"/>
              <a:ea typeface="Nunito"/>
              <a:cs typeface="Nunito"/>
              <a:sym typeface="Nunito"/>
            </a:endParaRPr>
          </a:p>
          <a:p>
            <a:pPr marL="914400" lvl="1" indent="-304800" algn="l" rtl="0">
              <a:lnSpc>
                <a:spcPct val="100000"/>
              </a:lnSpc>
              <a:spcBef>
                <a:spcPts val="0"/>
              </a:spcBef>
              <a:spcAft>
                <a:spcPts val="0"/>
              </a:spcAft>
              <a:buSzPts val="1200"/>
              <a:buFont typeface="Nunito"/>
              <a:buChar char="○"/>
            </a:pPr>
            <a:r>
              <a:rPr lang="en">
                <a:latin typeface="Nunito"/>
                <a:ea typeface="Nunito"/>
                <a:cs typeface="Nunito"/>
                <a:sym typeface="Nunito"/>
              </a:rPr>
              <a:t>Substances such as caffeine or medication</a:t>
            </a:r>
            <a:endParaRPr>
              <a:latin typeface="Nunito"/>
              <a:ea typeface="Nunito"/>
              <a:cs typeface="Nunito"/>
              <a:sym typeface="Nunito"/>
            </a:endParaRPr>
          </a:p>
          <a:p>
            <a:pPr marL="0" lvl="0" indent="0" algn="l" rtl="0">
              <a:lnSpc>
                <a:spcPct val="100000"/>
              </a:lnSpc>
              <a:spcBef>
                <a:spcPts val="1600"/>
              </a:spcBef>
              <a:spcAft>
                <a:spcPts val="0"/>
              </a:spcAft>
              <a:buNone/>
            </a:pPr>
            <a:endParaRPr>
              <a:latin typeface="Nunito"/>
              <a:ea typeface="Nunito"/>
              <a:cs typeface="Nunito"/>
              <a:sym typeface="Nunito"/>
            </a:endParaRPr>
          </a:p>
          <a:p>
            <a:pPr marL="0" lvl="0" indent="0" algn="l" rtl="0">
              <a:spcBef>
                <a:spcPts val="0"/>
              </a:spcBef>
              <a:spcAft>
                <a:spcPts val="1600"/>
              </a:spcAft>
              <a:buNone/>
            </a:pPr>
            <a:endParaRPr>
              <a:latin typeface="Nunito"/>
              <a:ea typeface="Nunito"/>
              <a:cs typeface="Nunito"/>
              <a:sym typeface="Nunito"/>
            </a:endParaRPr>
          </a:p>
        </p:txBody>
      </p:sp>
      <p:sp>
        <p:nvSpPr>
          <p:cNvPr id="63" name="Google Shape;63;p14"/>
          <p:cNvSpPr txBox="1"/>
          <p:nvPr/>
        </p:nvSpPr>
        <p:spPr>
          <a:xfrm>
            <a:off x="164975" y="4522400"/>
            <a:ext cx="8821500" cy="51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507B3A"/>
                </a:solidFill>
                <a:latin typeface="Nunito"/>
                <a:ea typeface="Nunito"/>
                <a:cs typeface="Nunito"/>
                <a:sym typeface="Nunito"/>
              </a:rPr>
              <a:t>The National Institute of Mental Health Information Resource Center (2018). Anxiety Disorders. Retrieved from: https://www.nimh.nih.gov/health/topics/anxiety-disorders/index.shtml</a:t>
            </a:r>
            <a:endParaRPr sz="1000">
              <a:solidFill>
                <a:srgbClr val="507B3A"/>
              </a:solidFill>
              <a:latin typeface="Nunito"/>
              <a:ea typeface="Nunito"/>
              <a:cs typeface="Nunito"/>
              <a:sym typeface="Nunito"/>
            </a:endParaRPr>
          </a:p>
          <a:p>
            <a:pPr marL="0" lvl="0" indent="0" algn="l" rtl="0">
              <a:spcBef>
                <a:spcPts val="0"/>
              </a:spcBef>
              <a:spcAft>
                <a:spcPts val="0"/>
              </a:spcAft>
              <a:buNone/>
            </a:pPr>
            <a:endParaRPr/>
          </a:p>
        </p:txBody>
      </p:sp>
      <p:sp>
        <p:nvSpPr>
          <p:cNvPr id="64" name="Google Shape;64;p14"/>
          <p:cNvSpPr txBox="1"/>
          <p:nvPr/>
        </p:nvSpPr>
        <p:spPr>
          <a:xfrm>
            <a:off x="311850" y="1017725"/>
            <a:ext cx="8520600" cy="572700"/>
          </a:xfrm>
          <a:prstGeom prst="rect">
            <a:avLst/>
          </a:prstGeom>
          <a:solidFill>
            <a:srgbClr val="E4F9DA"/>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507B3A"/>
                </a:solidFill>
                <a:latin typeface="Nunito"/>
                <a:ea typeface="Nunito"/>
                <a:cs typeface="Nunito"/>
                <a:sym typeface="Nunito"/>
              </a:rPr>
              <a:t>Anxiety disorders vary from occasional anxiety in that the symptoms do not go away and can get worse over time, interfering with job performance, daily activities, and mental well being.</a:t>
            </a:r>
            <a:endParaRPr>
              <a:solidFill>
                <a:srgbClr val="507B3A"/>
              </a:solidFill>
              <a:latin typeface="Nunito"/>
              <a:ea typeface="Nunito"/>
              <a:cs typeface="Nunito"/>
              <a:sym typeface="Nunito"/>
            </a:endParaRPr>
          </a:p>
        </p:txBody>
      </p:sp>
      <p:sp>
        <p:nvSpPr>
          <p:cNvPr id="65" name="Google Shape;65;p14"/>
          <p:cNvSpPr txBox="1"/>
          <p:nvPr/>
        </p:nvSpPr>
        <p:spPr>
          <a:xfrm>
            <a:off x="4458900" y="3718275"/>
            <a:ext cx="4373400" cy="804000"/>
          </a:xfrm>
          <a:prstGeom prst="rect">
            <a:avLst/>
          </a:prstGeom>
          <a:solidFill>
            <a:srgbClr val="F7FFF3"/>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507B3A"/>
                </a:solidFill>
                <a:latin typeface="Nunito"/>
                <a:ea typeface="Nunito"/>
                <a:cs typeface="Nunito"/>
                <a:sym typeface="Nunito"/>
              </a:rPr>
              <a:t>Some </a:t>
            </a:r>
            <a:r>
              <a:rPr lang="en" b="1">
                <a:solidFill>
                  <a:srgbClr val="507B3A"/>
                </a:solidFill>
                <a:latin typeface="Nunito"/>
                <a:ea typeface="Nunito"/>
                <a:cs typeface="Nunito"/>
                <a:sym typeface="Nunito"/>
              </a:rPr>
              <a:t>examples</a:t>
            </a:r>
            <a:r>
              <a:rPr lang="en">
                <a:solidFill>
                  <a:srgbClr val="507B3A"/>
                </a:solidFill>
                <a:latin typeface="Nunito"/>
                <a:ea typeface="Nunito"/>
                <a:cs typeface="Nunito"/>
                <a:sym typeface="Nunito"/>
              </a:rPr>
              <a:t> of anxiety disorders include generalized anxiety disorder, panic disorder, and phobia-related disorders.</a:t>
            </a:r>
            <a:endParaRPr>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411CFC10-9750-49B7-B14B-D3F64447A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8952" y="4427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311700" y="204575"/>
            <a:ext cx="8520600" cy="572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rPr>
              <a:t>References</a:t>
            </a:r>
            <a:endParaRPr>
              <a:solidFill>
                <a:srgbClr val="FFFFFF"/>
              </a:solidFill>
            </a:endParaRPr>
          </a:p>
        </p:txBody>
      </p:sp>
      <p:sp>
        <p:nvSpPr>
          <p:cNvPr id="200" name="Google Shape;200;p32"/>
          <p:cNvSpPr txBox="1">
            <a:spLocks noGrp="1"/>
          </p:cNvSpPr>
          <p:nvPr>
            <p:ph type="body" idx="1"/>
          </p:nvPr>
        </p:nvSpPr>
        <p:spPr>
          <a:xfrm>
            <a:off x="0" y="544575"/>
            <a:ext cx="8976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a:solidFill>
                <a:srgbClr val="F6F6F6"/>
              </a:solidFill>
            </a:endParaRPr>
          </a:p>
          <a:p>
            <a:pPr marL="0" lvl="0" indent="0" algn="l" rtl="0">
              <a:spcBef>
                <a:spcPts val="0"/>
              </a:spcBef>
              <a:spcAft>
                <a:spcPts val="0"/>
              </a:spcAft>
              <a:buNone/>
            </a:pPr>
            <a:r>
              <a:rPr lang="en" sz="1100">
                <a:solidFill>
                  <a:srgbClr val="F6F6F6"/>
                </a:solidFill>
              </a:rPr>
              <a:t>Kosiba, J. D., Maisto, S. A., &amp; Ditre, J. W. (2019). Patient-reported use of medical cannabis for pain, anxiety, and depression symptoms: Systematic review and meta-analysis. </a:t>
            </a:r>
            <a:r>
              <a:rPr lang="en" sz="1100" i="1">
                <a:solidFill>
                  <a:srgbClr val="F6F6F6"/>
                </a:solidFill>
              </a:rPr>
              <a:t>Social Science &amp; Medicine</a:t>
            </a:r>
            <a:r>
              <a:rPr lang="en" sz="1100">
                <a:solidFill>
                  <a:srgbClr val="F6F6F6"/>
                </a:solidFill>
              </a:rPr>
              <a:t>, </a:t>
            </a:r>
            <a:r>
              <a:rPr lang="en" sz="1100" i="1">
                <a:solidFill>
                  <a:srgbClr val="F6F6F6"/>
                </a:solidFill>
              </a:rPr>
              <a:t>233</a:t>
            </a:r>
            <a:r>
              <a:rPr lang="en" sz="1100">
                <a:solidFill>
                  <a:srgbClr val="F6F6F6"/>
                </a:solidFill>
              </a:rPr>
              <a:t>, 181–192. doi: 10.1016/j.socscimed.2019.06.005</a:t>
            </a:r>
            <a:endParaRPr sz="1100">
              <a:solidFill>
                <a:srgbClr val="F6F6F6"/>
              </a:solidFill>
            </a:endParaRPr>
          </a:p>
          <a:p>
            <a:pPr marL="0" lvl="0" indent="0" algn="l" rtl="0">
              <a:lnSpc>
                <a:spcPct val="100000"/>
              </a:lnSpc>
              <a:spcBef>
                <a:spcPts val="900"/>
              </a:spcBef>
              <a:spcAft>
                <a:spcPts val="0"/>
              </a:spcAft>
              <a:buNone/>
            </a:pPr>
            <a:r>
              <a:rPr lang="en" sz="1200">
                <a:solidFill>
                  <a:schemeClr val="lt1"/>
                </a:solidFill>
              </a:rPr>
              <a:t>L</a:t>
            </a:r>
            <a:r>
              <a:rPr lang="en" sz="1100">
                <a:solidFill>
                  <a:schemeClr val="lt1"/>
                </a:solidFill>
              </a:rPr>
              <a:t>ev-Ran, S., Roerecke, M., Foll, B. L., George, T. P., Mckenzie, K., &amp; Rehm, J. (2013). The association between cannabis use and depression: a systematic review and meta-analysis of longitudinal studies. </a:t>
            </a:r>
            <a:r>
              <a:rPr lang="en" sz="1100" i="1">
                <a:solidFill>
                  <a:schemeClr val="lt1"/>
                </a:solidFill>
              </a:rPr>
              <a:t>Psychological Medicine</a:t>
            </a:r>
            <a:r>
              <a:rPr lang="en" sz="1100">
                <a:solidFill>
                  <a:schemeClr val="lt1"/>
                </a:solidFill>
              </a:rPr>
              <a:t>, </a:t>
            </a:r>
            <a:r>
              <a:rPr lang="en" sz="1100" i="1">
                <a:solidFill>
                  <a:schemeClr val="lt1"/>
                </a:solidFill>
              </a:rPr>
              <a:t>44</a:t>
            </a:r>
            <a:r>
              <a:rPr lang="en" sz="1100">
                <a:solidFill>
                  <a:schemeClr val="lt1"/>
                </a:solidFill>
              </a:rPr>
              <a:t>(4), 797–810. doi: 10.1017/s0033291713001438</a:t>
            </a:r>
            <a:endParaRPr sz="1100">
              <a:solidFill>
                <a:schemeClr val="lt1"/>
              </a:solidFill>
            </a:endParaRPr>
          </a:p>
          <a:p>
            <a:pPr marL="0" lvl="0" indent="0" algn="l" rtl="0">
              <a:lnSpc>
                <a:spcPct val="100000"/>
              </a:lnSpc>
              <a:spcBef>
                <a:spcPts val="900"/>
              </a:spcBef>
              <a:spcAft>
                <a:spcPts val="0"/>
              </a:spcAft>
              <a:buNone/>
            </a:pPr>
            <a:r>
              <a:rPr lang="en" sz="1100">
                <a:solidFill>
                  <a:schemeClr val="lt1"/>
                </a:solidFill>
              </a:rPr>
              <a:t>Lopez-Quintero, C., et al. (2011). Probability and predictors of transition from first use to dependence on nicotine, alcohol, cannabis, and cocaine: results of the National Epidemiologic Survey on Alcohol and Related Conditions (NESARC). Drug Alcohol Depend. 115(1-2): p. 120-30.</a:t>
            </a:r>
            <a:endParaRPr sz="1100">
              <a:solidFill>
                <a:schemeClr val="lt1"/>
              </a:solidFill>
            </a:endParaRPr>
          </a:p>
          <a:p>
            <a:pPr marL="0" lvl="0" indent="0" algn="l" rtl="0">
              <a:lnSpc>
                <a:spcPct val="100000"/>
              </a:lnSpc>
              <a:spcBef>
                <a:spcPts val="900"/>
              </a:spcBef>
              <a:spcAft>
                <a:spcPts val="0"/>
              </a:spcAft>
              <a:buClr>
                <a:schemeClr val="dk1"/>
              </a:buClr>
              <a:buSzPts val="1100"/>
              <a:buFont typeface="Arial"/>
              <a:buNone/>
            </a:pPr>
            <a:r>
              <a:rPr lang="en" sz="1100">
                <a:solidFill>
                  <a:schemeClr val="lt1"/>
                </a:solidFill>
              </a:rPr>
              <a:t>McCarthy, J. (2017). Record-high support for legalizing marijuana use in US. Gallup. Retrieved from: </a:t>
            </a:r>
            <a:r>
              <a:rPr lang="en" sz="1100">
                <a:solidFill>
                  <a:schemeClr val="lt1"/>
                </a:solidFill>
                <a:uFill>
                  <a:noFill/>
                </a:uFill>
                <a:hlinkClick r:id="rId4"/>
              </a:rPr>
              <a:t>https://news.gallup.com/poll/221018/record-high-support-legalizing-marijuana.aspx</a:t>
            </a:r>
            <a:endParaRPr sz="1100">
              <a:solidFill>
                <a:schemeClr val="lt1"/>
              </a:solidFill>
            </a:endParaRPr>
          </a:p>
          <a:p>
            <a:pPr marL="0" lvl="0" indent="0" algn="l" rtl="0">
              <a:lnSpc>
                <a:spcPct val="100000"/>
              </a:lnSpc>
              <a:spcBef>
                <a:spcPts val="900"/>
              </a:spcBef>
              <a:spcAft>
                <a:spcPts val="0"/>
              </a:spcAft>
              <a:buNone/>
            </a:pPr>
            <a:r>
              <a:rPr lang="en" sz="1100">
                <a:solidFill>
                  <a:schemeClr val="lt1"/>
                </a:solidFill>
              </a:rPr>
              <a:t>Messamore, E. (2020). Cannabis and anxiety. Retrieved from: </a:t>
            </a:r>
            <a:r>
              <a:rPr lang="en" sz="1100">
                <a:solidFill>
                  <a:schemeClr val="lt1"/>
                </a:solidFill>
                <a:uFill>
                  <a:noFill/>
                </a:uFill>
                <a:hlinkClick r:id="rId5"/>
              </a:rPr>
              <a:t>https://erikmessamore.com/cannabis-and-anxiety/</a:t>
            </a:r>
            <a:endParaRPr sz="1100">
              <a:solidFill>
                <a:schemeClr val="lt1"/>
              </a:solidFill>
            </a:endParaRPr>
          </a:p>
          <a:p>
            <a:pPr marL="0" lvl="0" indent="0" algn="l" rtl="0">
              <a:lnSpc>
                <a:spcPct val="100000"/>
              </a:lnSpc>
              <a:spcBef>
                <a:spcPts val="900"/>
              </a:spcBef>
              <a:spcAft>
                <a:spcPts val="0"/>
              </a:spcAft>
              <a:buNone/>
            </a:pPr>
            <a:r>
              <a:rPr lang="en" sz="1100">
                <a:solidFill>
                  <a:schemeClr val="lt1"/>
                </a:solidFill>
              </a:rPr>
              <a:t>Newton-Howes, G., &amp; McBride, S. (2016). Medicinal cannabis: Moving the debate forward.</a:t>
            </a:r>
            <a:r>
              <a:rPr lang="en" sz="1100" i="1">
                <a:solidFill>
                  <a:schemeClr val="lt1"/>
                </a:solidFill>
              </a:rPr>
              <a:t> The New Zealand Medical Journal (Online), 129</a:t>
            </a:r>
            <a:r>
              <a:rPr lang="en" sz="1100">
                <a:solidFill>
                  <a:schemeClr val="lt1"/>
                </a:solidFill>
              </a:rPr>
              <a:t>(1445), 103-109,7. Retrieved from </a:t>
            </a:r>
            <a:r>
              <a:rPr lang="en" sz="1100">
                <a:solidFill>
                  <a:schemeClr val="lt1"/>
                </a:solidFill>
                <a:uFill>
                  <a:noFill/>
                </a:uFill>
                <a:hlinkClick r:id="rId6"/>
              </a:rPr>
              <a:t>http://libproxy.lib.unc.edu/login?url=https://search-proquest-com.libproxy.lib.unc.edu/docview/1844659618?accountid=14244</a:t>
            </a:r>
            <a:endParaRPr sz="1100">
              <a:solidFill>
                <a:schemeClr val="lt1"/>
              </a:solidFill>
            </a:endParaRPr>
          </a:p>
          <a:p>
            <a:pPr marL="0" lvl="0" indent="0" algn="l" rtl="0">
              <a:lnSpc>
                <a:spcPct val="100000"/>
              </a:lnSpc>
              <a:spcBef>
                <a:spcPts val="900"/>
              </a:spcBef>
              <a:spcAft>
                <a:spcPts val="0"/>
              </a:spcAft>
              <a:buNone/>
            </a:pPr>
            <a:r>
              <a:rPr lang="en" sz="1100">
                <a:solidFill>
                  <a:schemeClr val="lt1"/>
                </a:solidFill>
              </a:rPr>
              <a:t>National Academies of Sciences E, and Medicine. (2017). </a:t>
            </a:r>
            <a:r>
              <a:rPr lang="en" sz="1100">
                <a:solidFill>
                  <a:schemeClr val="lt1"/>
                </a:solidFill>
                <a:uFill>
                  <a:noFill/>
                </a:uFill>
                <a:hlinkClick r:id="rId7"/>
              </a:rPr>
              <a:t>The health effects of cannabis and cannabinoids: Current state of evidence and recommendations for research</a:t>
            </a:r>
            <a:r>
              <a:rPr lang="en" sz="1100">
                <a:solidFill>
                  <a:schemeClr val="lt1"/>
                </a:solidFill>
              </a:rPr>
              <a:t>. Washington, D.C.</a:t>
            </a:r>
            <a:endParaRPr sz="1100">
              <a:solidFill>
                <a:schemeClr val="lt1"/>
              </a:solidFill>
            </a:endParaRPr>
          </a:p>
          <a:p>
            <a:pPr marL="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r>
              <a:rPr lang="en" sz="1100">
                <a:solidFill>
                  <a:srgbClr val="FFFFFF"/>
                </a:solidFill>
              </a:rPr>
              <a:t>NIDA. (2019, December 24). Marijuana. Retrieved from https://www.drugabuse.gov/publications/research-reports/marijuana on 2020, March 25</a:t>
            </a:r>
            <a:endParaRPr sz="1100">
              <a:solidFill>
                <a:srgbClr val="FFFFFF"/>
              </a:solidFill>
            </a:endParaRPr>
          </a:p>
          <a:p>
            <a:pPr marL="0" lvl="0" indent="0" algn="l" rtl="0">
              <a:spcBef>
                <a:spcPts val="0"/>
              </a:spcBef>
              <a:spcAft>
                <a:spcPts val="0"/>
              </a:spcAft>
              <a:buNone/>
            </a:pPr>
            <a:endParaRPr sz="1100">
              <a:solidFill>
                <a:srgbClr val="FFFFFF"/>
              </a:solidFill>
            </a:endParaRPr>
          </a:p>
          <a:p>
            <a:pPr marL="0" lvl="0" indent="0" algn="l" rtl="0">
              <a:spcBef>
                <a:spcPts val="0"/>
              </a:spcBef>
              <a:spcAft>
                <a:spcPts val="0"/>
              </a:spcAft>
              <a:buNone/>
            </a:pP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204575"/>
            <a:ext cx="8520600" cy="5727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rPr>
              <a:t>References</a:t>
            </a:r>
            <a:endParaRPr>
              <a:solidFill>
                <a:srgbClr val="FFFFFF"/>
              </a:solidFill>
            </a:endParaRPr>
          </a:p>
        </p:txBody>
      </p:sp>
      <p:sp>
        <p:nvSpPr>
          <p:cNvPr id="206" name="Google Shape;206;p33"/>
          <p:cNvSpPr txBox="1">
            <a:spLocks noGrp="1"/>
          </p:cNvSpPr>
          <p:nvPr>
            <p:ph type="body" idx="1"/>
          </p:nvPr>
        </p:nvSpPr>
        <p:spPr>
          <a:xfrm>
            <a:off x="0" y="716025"/>
            <a:ext cx="8976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lt1"/>
                </a:solidFill>
              </a:rPr>
              <a:t>Ottawa Public Health. (n.d.).</a:t>
            </a:r>
            <a:r>
              <a:rPr lang="en" sz="1100" i="1">
                <a:solidFill>
                  <a:schemeClr val="lt1"/>
                </a:solidFill>
              </a:rPr>
              <a:t> Cannabis: Information for Older Adults and Caregivers.</a:t>
            </a:r>
            <a:r>
              <a:rPr lang="en" sz="1100">
                <a:solidFill>
                  <a:schemeClr val="lt1"/>
                </a:solidFill>
              </a:rPr>
              <a:t> [Fact Sheet]. Retreived from https://www.ottawapublichealth.ca/en/professionals-and-partners/resources/Documents/EN-Factsheet-Cannabis-Info-for-Older-Adults--Caregivers-.pdf</a:t>
            </a:r>
            <a:endParaRPr sz="1100">
              <a:solidFill>
                <a:schemeClr val="lt1"/>
              </a:solidFill>
            </a:endParaRPr>
          </a:p>
          <a:p>
            <a:pPr marL="0" lvl="0" indent="0" algn="l" rtl="0">
              <a:lnSpc>
                <a:spcPct val="100000"/>
              </a:lnSpc>
              <a:spcBef>
                <a:spcPts val="900"/>
              </a:spcBef>
              <a:spcAft>
                <a:spcPts val="0"/>
              </a:spcAft>
              <a:buClr>
                <a:schemeClr val="dk1"/>
              </a:buClr>
              <a:buSzPts val="1100"/>
              <a:buFont typeface="Arial"/>
              <a:buNone/>
            </a:pPr>
            <a:r>
              <a:rPr lang="en" sz="1100">
                <a:solidFill>
                  <a:schemeClr val="lt1"/>
                </a:solidFill>
              </a:rPr>
              <a:t>Shalit, N. &amp; Lev-Ran, S. (2020). Does cannabis use increase anxiety disorders? A literature review. </a:t>
            </a:r>
            <a:r>
              <a:rPr lang="en" sz="1100" i="1">
                <a:solidFill>
                  <a:schemeClr val="lt1"/>
                </a:solidFill>
              </a:rPr>
              <a:t>Current Opinion in Psychiatry, 33</a:t>
            </a:r>
            <a:r>
              <a:rPr lang="en" sz="1100">
                <a:solidFill>
                  <a:schemeClr val="lt1"/>
                </a:solidFill>
              </a:rPr>
              <a:t>(1), 8–13. doi: 10.1097/YCO.0000000000000560. </a:t>
            </a:r>
            <a:endParaRPr sz="1100">
              <a:solidFill>
                <a:schemeClr val="lt1"/>
              </a:solidFill>
            </a:endParaRPr>
          </a:p>
          <a:p>
            <a:pPr marL="0" lvl="0" indent="0" algn="l" rtl="0">
              <a:lnSpc>
                <a:spcPct val="100000"/>
              </a:lnSpc>
              <a:spcBef>
                <a:spcPts val="900"/>
              </a:spcBef>
              <a:spcAft>
                <a:spcPts val="0"/>
              </a:spcAft>
              <a:buClr>
                <a:schemeClr val="dk1"/>
              </a:buClr>
              <a:buSzPts val="1100"/>
              <a:buFont typeface="Arial"/>
              <a:buNone/>
            </a:pPr>
            <a:endParaRPr sz="1100">
              <a:solidFill>
                <a:schemeClr val="lt1"/>
              </a:solidFill>
            </a:endParaRPr>
          </a:p>
          <a:p>
            <a:pPr marL="0" lvl="0" indent="0" algn="l" rtl="0">
              <a:spcBef>
                <a:spcPts val="0"/>
              </a:spcBef>
              <a:spcAft>
                <a:spcPts val="0"/>
              </a:spcAft>
              <a:buClr>
                <a:schemeClr val="dk1"/>
              </a:buClr>
              <a:buSzPts val="1100"/>
              <a:buFont typeface="Arial"/>
              <a:buNone/>
            </a:pPr>
            <a:r>
              <a:rPr lang="en" sz="1100">
                <a:solidFill>
                  <a:schemeClr val="lt1"/>
                </a:solidFill>
              </a:rPr>
              <a:t>The National Institute of Mental Health Information Resource Center (2018). Depression. Retrieved from: </a:t>
            </a:r>
            <a:r>
              <a:rPr lang="en" sz="1100">
                <a:solidFill>
                  <a:schemeClr val="lt1"/>
                </a:solidFill>
                <a:uFill>
                  <a:noFill/>
                </a:uFill>
                <a:hlinkClick r:id="rId4"/>
              </a:rPr>
              <a:t>https://www.nimh.nih.gov/health/topics/depression/index.shtml</a:t>
            </a:r>
            <a:endParaRPr>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100">
              <a:solidFill>
                <a:schemeClr val="lt1"/>
              </a:solidFill>
            </a:endParaRPr>
          </a:p>
          <a:p>
            <a:pPr marL="0" lvl="0" indent="0" algn="l" rtl="0">
              <a:lnSpc>
                <a:spcPct val="100000"/>
              </a:lnSpc>
              <a:spcBef>
                <a:spcPts val="0"/>
              </a:spcBef>
              <a:spcAft>
                <a:spcPts val="0"/>
              </a:spcAft>
              <a:buClr>
                <a:schemeClr val="dk1"/>
              </a:buClr>
              <a:buSzPts val="1100"/>
              <a:buFont typeface="Arial"/>
              <a:buNone/>
            </a:pPr>
            <a:r>
              <a:rPr lang="en" sz="1100">
                <a:solidFill>
                  <a:schemeClr val="lt1"/>
                </a:solidFill>
              </a:rPr>
              <a:t>Van Ameringen, M. , Zhang, J. , Patterson, B. &amp; Turna, J. (2020). The role of cannabis in treating anxiety. Current Opinion in Psychiatry, 33(1), 1–7. doi: 10.1097/YCO.0000000000000566.</a:t>
            </a:r>
            <a:endParaRPr sz="11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100">
              <a:solidFill>
                <a:schemeClr val="lt1"/>
              </a:solidFill>
            </a:endParaRPr>
          </a:p>
          <a:p>
            <a:pPr marL="0" lvl="0" indent="0" algn="l" rtl="0">
              <a:lnSpc>
                <a:spcPct val="100000"/>
              </a:lnSpc>
              <a:spcBef>
                <a:spcPts val="0"/>
              </a:spcBef>
              <a:spcAft>
                <a:spcPts val="0"/>
              </a:spcAft>
              <a:buClr>
                <a:schemeClr val="dk1"/>
              </a:buClr>
              <a:buSzPts val="1100"/>
              <a:buFont typeface="Arial"/>
              <a:buNone/>
            </a:pPr>
            <a:r>
              <a:rPr lang="en" sz="1100">
                <a:solidFill>
                  <a:schemeClr val="lt1"/>
                </a:solidFill>
              </a:rPr>
              <a:t>Volkow ND, Swanson JM, Evins AE, et al. (2016). Effects of cannabis use on human behavior, including cognition, motivation, and psychosis: a review. JAMA Psychiatry. 73(3):292-297. doi:10.1001/jamapsychiatry.2015.3278.</a:t>
            </a:r>
            <a:endParaRPr sz="1100">
              <a:solidFill>
                <a:schemeClr val="lt1"/>
              </a:solidFill>
            </a:endParaRPr>
          </a:p>
          <a:p>
            <a:pPr marL="0" lvl="0" indent="0" algn="l" rtl="0">
              <a:lnSpc>
                <a:spcPct val="100000"/>
              </a:lnSpc>
              <a:spcBef>
                <a:spcPts val="1200"/>
              </a:spcBef>
              <a:spcAft>
                <a:spcPts val="0"/>
              </a:spcAft>
              <a:buNone/>
            </a:pPr>
            <a:endParaRPr sz="11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body" idx="4294967295"/>
          </p:nvPr>
        </p:nvSpPr>
        <p:spPr>
          <a:xfrm>
            <a:off x="311713" y="1456088"/>
            <a:ext cx="8520600" cy="19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i="1">
                <a:solidFill>
                  <a:srgbClr val="000000"/>
                </a:solidFill>
                <a:latin typeface="Calibri"/>
                <a:ea typeface="Calibri"/>
                <a:cs typeface="Calibri"/>
                <a:sym typeface="Calibri"/>
              </a:rPr>
              <a:t>This project was supported by the Health Resources and Services Administration (HRSA) of the U.S. Department of Health and Human Services (HHS), </a:t>
            </a:r>
            <a:r>
              <a:rPr lang="en" sz="1400">
                <a:solidFill>
                  <a:srgbClr val="000000"/>
                </a:solidFill>
                <a:latin typeface="Calibri"/>
                <a:ea typeface="Calibri"/>
                <a:cs typeface="Calibri"/>
                <a:sym typeface="Calibri"/>
              </a:rPr>
              <a:t>Behavioral Health Workforce Education and Training (BHWET) Program </a:t>
            </a:r>
            <a:r>
              <a:rPr lang="en" sz="1400" i="1">
                <a:solidFill>
                  <a:srgbClr val="000000"/>
                </a:solidFill>
                <a:latin typeface="Calibri"/>
                <a:ea typeface="Calibri"/>
                <a:cs typeface="Calibri"/>
                <a:sym typeface="Calibri"/>
              </a:rPr>
              <a:t>under M01HP31370, </a:t>
            </a:r>
            <a:r>
              <a:rPr lang="en" sz="1400" b="1" i="1">
                <a:solidFill>
                  <a:srgbClr val="000000"/>
                </a:solidFill>
                <a:latin typeface="Calibri"/>
                <a:ea typeface="Calibri"/>
                <a:cs typeface="Calibri"/>
                <a:sym typeface="Calibri"/>
              </a:rPr>
              <a:t>UNC-PrimeCare</a:t>
            </a:r>
            <a:r>
              <a:rPr lang="en" sz="1400" i="1">
                <a:solidFill>
                  <a:srgbClr val="000000"/>
                </a:solidFill>
                <a:latin typeface="Calibri"/>
                <a:ea typeface="Calibri"/>
                <a:cs typeface="Calibri"/>
                <a:sym typeface="Calibri"/>
              </a:rPr>
              <a:t>, $1,920,000.00, </a:t>
            </a:r>
            <a:r>
              <a:rPr lang="en" sz="1400" b="1" i="1">
                <a:solidFill>
                  <a:srgbClr val="000000"/>
                </a:solidFill>
                <a:latin typeface="Calibri"/>
                <a:ea typeface="Calibri"/>
                <a:cs typeface="Calibri"/>
                <a:sym typeface="Calibri"/>
              </a:rPr>
              <a:t>or </a:t>
            </a:r>
            <a:r>
              <a:rPr lang="en" sz="1400" i="1">
                <a:solidFill>
                  <a:srgbClr val="000000"/>
                </a:solidFill>
                <a:latin typeface="Calibri"/>
                <a:ea typeface="Calibri"/>
                <a:cs typeface="Calibri"/>
                <a:sym typeface="Calibri"/>
              </a:rPr>
              <a:t>the</a:t>
            </a:r>
            <a:r>
              <a:rPr lang="en" sz="1400" b="1" i="1">
                <a:solidFill>
                  <a:srgbClr val="000000"/>
                </a:solidFill>
                <a:latin typeface="Calibri"/>
                <a:ea typeface="Calibri"/>
                <a:cs typeface="Calibri"/>
                <a:sym typeface="Calibri"/>
              </a:rPr>
              <a:t> </a:t>
            </a:r>
            <a:r>
              <a:rPr lang="en" sz="1400">
                <a:solidFill>
                  <a:srgbClr val="000000"/>
                </a:solidFill>
                <a:latin typeface="Calibri"/>
                <a:ea typeface="Calibri"/>
                <a:cs typeface="Calibri"/>
                <a:sym typeface="Calibri"/>
              </a:rPr>
              <a:t>Opioid Workforce Expansion Program -- Professional, </a:t>
            </a:r>
            <a:r>
              <a:rPr lang="en" sz="1400" i="1">
                <a:solidFill>
                  <a:srgbClr val="000000"/>
                </a:solidFill>
                <a:latin typeface="Calibri"/>
                <a:ea typeface="Calibri"/>
                <a:cs typeface="Calibri"/>
                <a:sym typeface="Calibri"/>
              </a:rPr>
              <a:t>under </a:t>
            </a:r>
            <a:r>
              <a:rPr lang="en" sz="1400">
                <a:solidFill>
                  <a:srgbClr val="000000"/>
                </a:solidFill>
                <a:latin typeface="Calibri"/>
                <a:ea typeface="Calibri"/>
                <a:cs typeface="Calibri"/>
                <a:sym typeface="Calibri"/>
              </a:rPr>
              <a:t>T98HP33425, </a:t>
            </a:r>
            <a:r>
              <a:rPr lang="en" sz="1400" b="1" i="1">
                <a:solidFill>
                  <a:srgbClr val="000000"/>
                </a:solidFill>
                <a:latin typeface="Calibri"/>
                <a:ea typeface="Calibri"/>
                <a:cs typeface="Calibri"/>
                <a:sym typeface="Calibri"/>
              </a:rPr>
              <a:t>UNC-PrimeCare-OUD</a:t>
            </a:r>
            <a:r>
              <a:rPr lang="en" sz="1400">
                <a:solidFill>
                  <a:srgbClr val="000000"/>
                </a:solidFill>
                <a:latin typeface="Calibri"/>
                <a:ea typeface="Calibri"/>
                <a:cs typeface="Calibri"/>
                <a:sym typeface="Calibri"/>
              </a:rPr>
              <a:t>, </a:t>
            </a:r>
            <a:r>
              <a:rPr lang="en" sz="1400" i="1">
                <a:solidFill>
                  <a:srgbClr val="000000"/>
                </a:solidFill>
                <a:latin typeface="Calibri"/>
                <a:ea typeface="Calibri"/>
                <a:cs typeface="Calibri"/>
                <a:sym typeface="Calibri"/>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sz="1400" i="1">
              <a:solidFill>
                <a:srgbClr val="000000"/>
              </a:solidFill>
              <a:latin typeface="Calibri"/>
              <a:ea typeface="Calibri"/>
              <a:cs typeface="Calibri"/>
              <a:sym typeface="Calibri"/>
            </a:endParaRPr>
          </a:p>
          <a:p>
            <a:pPr marL="0" lvl="0" indent="0" algn="l" rtl="0">
              <a:spcBef>
                <a:spcPts val="0"/>
              </a:spcBef>
              <a:spcAft>
                <a:spcPts val="1600"/>
              </a:spcAft>
              <a:buNone/>
            </a:pPr>
            <a:endParaRPr/>
          </a:p>
        </p:txBody>
      </p:sp>
      <p:pic>
        <p:nvPicPr>
          <p:cNvPr id="212" name="Google Shape;212;p34"/>
          <p:cNvPicPr preferRelativeResize="0"/>
          <p:nvPr/>
        </p:nvPicPr>
        <p:blipFill>
          <a:blip r:embed="rId3">
            <a:alphaModFix/>
          </a:blip>
          <a:stretch>
            <a:fillRect/>
          </a:stretch>
        </p:blipFill>
        <p:spPr>
          <a:xfrm>
            <a:off x="468510" y="3819500"/>
            <a:ext cx="2741490" cy="459650"/>
          </a:xfrm>
          <a:prstGeom prst="rect">
            <a:avLst/>
          </a:prstGeom>
          <a:noFill/>
          <a:ln>
            <a:noFill/>
          </a:ln>
        </p:spPr>
      </p:pic>
      <p:pic>
        <p:nvPicPr>
          <p:cNvPr id="213" name="Google Shape;213;p34"/>
          <p:cNvPicPr preferRelativeResize="0"/>
          <p:nvPr/>
        </p:nvPicPr>
        <p:blipFill>
          <a:blip r:embed="rId4">
            <a:alphaModFix/>
          </a:blip>
          <a:stretch>
            <a:fillRect/>
          </a:stretch>
        </p:blipFill>
        <p:spPr>
          <a:xfrm>
            <a:off x="3621588" y="3819500"/>
            <a:ext cx="2528075" cy="459650"/>
          </a:xfrm>
          <a:prstGeom prst="rect">
            <a:avLst/>
          </a:prstGeom>
          <a:noFill/>
          <a:ln>
            <a:noFill/>
          </a:ln>
        </p:spPr>
      </p:pic>
      <p:pic>
        <p:nvPicPr>
          <p:cNvPr id="214" name="Google Shape;214;p34"/>
          <p:cNvPicPr preferRelativeResize="0"/>
          <p:nvPr/>
        </p:nvPicPr>
        <p:blipFill>
          <a:blip r:embed="rId5">
            <a:alphaModFix/>
          </a:blip>
          <a:stretch>
            <a:fillRect/>
          </a:stretch>
        </p:blipFill>
        <p:spPr>
          <a:xfrm>
            <a:off x="6852951" y="3585825"/>
            <a:ext cx="1386174" cy="838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Anxiety and Cannabis Use</a:t>
            </a:r>
            <a:endParaRPr/>
          </a:p>
        </p:txBody>
      </p:sp>
      <p:sp>
        <p:nvSpPr>
          <p:cNvPr id="71" name="Google Shape;71;p15"/>
          <p:cNvSpPr txBox="1">
            <a:spLocks noGrp="1"/>
          </p:cNvSpPr>
          <p:nvPr>
            <p:ph type="body" idx="1"/>
          </p:nvPr>
        </p:nvSpPr>
        <p:spPr>
          <a:xfrm>
            <a:off x="311700" y="1152475"/>
            <a:ext cx="8520600" cy="3697200"/>
          </a:xfrm>
          <a:prstGeom prst="rect">
            <a:avLst/>
          </a:prstGeom>
          <a:solidFill>
            <a:srgbClr val="F7FFF3"/>
          </a:solidFill>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07B3A"/>
              </a:buClr>
              <a:buSzPts val="1800"/>
              <a:buChar char="●"/>
            </a:pPr>
            <a:r>
              <a:rPr lang="en">
                <a:solidFill>
                  <a:srgbClr val="507B3A"/>
                </a:solidFill>
              </a:rPr>
              <a:t>Cannabis use disorder is highly comorbid with anxiety disorders</a:t>
            </a:r>
            <a:endParaRPr>
              <a:solidFill>
                <a:srgbClr val="507B3A"/>
              </a:solidFill>
            </a:endParaRPr>
          </a:p>
          <a:p>
            <a:pPr marL="457200" lvl="0" indent="-342900" algn="l" rtl="0">
              <a:lnSpc>
                <a:spcPct val="115000"/>
              </a:lnSpc>
              <a:spcBef>
                <a:spcPts val="0"/>
              </a:spcBef>
              <a:spcAft>
                <a:spcPts val="0"/>
              </a:spcAft>
              <a:buClr>
                <a:srgbClr val="507B3A"/>
              </a:buClr>
              <a:buSzPts val="1800"/>
              <a:buChar char="●"/>
            </a:pPr>
            <a:r>
              <a:rPr lang="en">
                <a:solidFill>
                  <a:srgbClr val="507B3A"/>
                </a:solidFill>
              </a:rPr>
              <a:t>Evidence and findings vary, however mounting literature suggests:</a:t>
            </a:r>
            <a:endParaRPr>
              <a:solidFill>
                <a:srgbClr val="507B3A"/>
              </a:solidFill>
            </a:endParaRPr>
          </a:p>
          <a:p>
            <a:pPr marL="914400" lvl="1" indent="-317500" algn="l" rtl="0">
              <a:lnSpc>
                <a:spcPct val="115000"/>
              </a:lnSpc>
              <a:spcBef>
                <a:spcPts val="0"/>
              </a:spcBef>
              <a:spcAft>
                <a:spcPts val="0"/>
              </a:spcAft>
              <a:buClr>
                <a:srgbClr val="507B3A"/>
              </a:buClr>
              <a:buSzPts val="1400"/>
              <a:buChar char="○"/>
            </a:pPr>
            <a:r>
              <a:rPr lang="en">
                <a:solidFill>
                  <a:srgbClr val="507B3A"/>
                </a:solidFill>
              </a:rPr>
              <a:t>Cannabis use is frequently associated with increased occurrence of anxiety disorders</a:t>
            </a:r>
            <a:endParaRPr>
              <a:solidFill>
                <a:srgbClr val="507B3A"/>
              </a:solidFill>
            </a:endParaRPr>
          </a:p>
          <a:p>
            <a:pPr marL="914400" lvl="1" indent="-317500" algn="l" rtl="0">
              <a:lnSpc>
                <a:spcPct val="115000"/>
              </a:lnSpc>
              <a:spcBef>
                <a:spcPts val="0"/>
              </a:spcBef>
              <a:spcAft>
                <a:spcPts val="0"/>
              </a:spcAft>
              <a:buClr>
                <a:srgbClr val="507B3A"/>
              </a:buClr>
              <a:buSzPts val="1400"/>
              <a:buChar char="○"/>
            </a:pPr>
            <a:r>
              <a:rPr lang="en">
                <a:solidFill>
                  <a:srgbClr val="507B3A"/>
                </a:solidFill>
              </a:rPr>
              <a:t>Heavy cannabis use in particular may be linked to higher risk for anxiety disorders</a:t>
            </a:r>
            <a:endParaRPr>
              <a:solidFill>
                <a:srgbClr val="507B3A"/>
              </a:solidFill>
            </a:endParaRPr>
          </a:p>
          <a:p>
            <a:pPr marL="914400" lvl="1" indent="-317500" algn="l" rtl="0">
              <a:lnSpc>
                <a:spcPct val="115000"/>
              </a:lnSpc>
              <a:spcBef>
                <a:spcPts val="0"/>
              </a:spcBef>
              <a:spcAft>
                <a:spcPts val="0"/>
              </a:spcAft>
              <a:buClr>
                <a:srgbClr val="507B3A"/>
              </a:buClr>
              <a:buSzPts val="1400"/>
              <a:buChar char="○"/>
            </a:pPr>
            <a:r>
              <a:rPr lang="en">
                <a:solidFill>
                  <a:srgbClr val="507B3A"/>
                </a:solidFill>
              </a:rPr>
              <a:t>Cannabis use and cannabis use disorders may be associated with clinically significant symptoms of anxiety</a:t>
            </a:r>
            <a:endParaRPr>
              <a:solidFill>
                <a:srgbClr val="507B3A"/>
              </a:solidFill>
            </a:endParaRPr>
          </a:p>
          <a:p>
            <a:pPr marL="914400" lvl="1" indent="-317500" algn="l" rtl="0">
              <a:lnSpc>
                <a:spcPct val="115000"/>
              </a:lnSpc>
              <a:spcBef>
                <a:spcPts val="0"/>
              </a:spcBef>
              <a:spcAft>
                <a:spcPts val="0"/>
              </a:spcAft>
              <a:buClr>
                <a:srgbClr val="507B3A"/>
              </a:buClr>
              <a:buSzPts val="1400"/>
              <a:buChar char="○"/>
            </a:pPr>
            <a:r>
              <a:rPr lang="en">
                <a:solidFill>
                  <a:srgbClr val="507B3A"/>
                </a:solidFill>
              </a:rPr>
              <a:t>Individuals who regularly use cannabis and have an anxiety disorder reported more frequent mental-health related functional problems such as accomplishing less due to emotional problems and increased interference in social activities due to emotional problems</a:t>
            </a:r>
            <a:endParaRPr>
              <a:solidFill>
                <a:srgbClr val="507B3A"/>
              </a:solidFill>
            </a:endParaRPr>
          </a:p>
          <a:p>
            <a:pPr marL="914400" lvl="1" indent="-317500" algn="l" rtl="0">
              <a:lnSpc>
                <a:spcPct val="115000"/>
              </a:lnSpc>
              <a:spcBef>
                <a:spcPts val="0"/>
              </a:spcBef>
              <a:spcAft>
                <a:spcPts val="0"/>
              </a:spcAft>
              <a:buClr>
                <a:srgbClr val="507B3A"/>
              </a:buClr>
              <a:buSzPts val="1400"/>
              <a:buChar char="○"/>
            </a:pPr>
            <a:r>
              <a:rPr lang="en">
                <a:solidFill>
                  <a:srgbClr val="507B3A"/>
                </a:solidFill>
              </a:rPr>
              <a:t>Social anxiety, in particular, may be linked to cannabis issues, and men with social anxiety are especially vulnerable to problematic cannabis use.</a:t>
            </a:r>
            <a:endParaRPr>
              <a:solidFill>
                <a:srgbClr val="507B3A"/>
              </a:solidFill>
            </a:endParaRPr>
          </a:p>
          <a:p>
            <a:pPr marL="0" lvl="0" indent="0" algn="r" rtl="0">
              <a:spcBef>
                <a:spcPts val="1600"/>
              </a:spcBef>
              <a:spcAft>
                <a:spcPts val="0"/>
              </a:spcAft>
              <a:buClr>
                <a:schemeClr val="dk1"/>
              </a:buClr>
              <a:buSzPts val="1100"/>
              <a:buFont typeface="Arial"/>
              <a:buNone/>
            </a:pPr>
            <a:endParaRPr sz="1000">
              <a:solidFill>
                <a:srgbClr val="507B3A"/>
              </a:solidFill>
            </a:endParaRPr>
          </a:p>
        </p:txBody>
      </p:sp>
      <p:sp>
        <p:nvSpPr>
          <p:cNvPr id="72" name="Google Shape;72;p15"/>
          <p:cNvSpPr txBox="1"/>
          <p:nvPr/>
        </p:nvSpPr>
        <p:spPr>
          <a:xfrm>
            <a:off x="311700" y="4639900"/>
            <a:ext cx="5482500" cy="37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Clr>
                <a:schemeClr val="dk1"/>
              </a:buClr>
              <a:buSzPts val="1100"/>
              <a:buFont typeface="Arial"/>
              <a:buNone/>
            </a:pPr>
            <a:r>
              <a:rPr lang="en" sz="1000">
                <a:solidFill>
                  <a:srgbClr val="507B3A"/>
                </a:solidFill>
                <a:latin typeface="Nunito"/>
                <a:ea typeface="Nunito"/>
                <a:cs typeface="Nunito"/>
                <a:sym typeface="Nunito"/>
              </a:rPr>
              <a:t>Shalit, &amp; Lev-Ran, 2020; Kedzior, &amp; Laeber, 2014; Buckner, Zvolensky, &amp; Schmidt, 2012</a:t>
            </a:r>
            <a:endParaRPr sz="1000">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63A024FA-9C27-4B88-A9E1-EAB4CCBD5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8742" y="44085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Anxiety and Cannabis Use</a:t>
            </a:r>
            <a:endParaRPr/>
          </a:p>
        </p:txBody>
      </p:sp>
      <p:sp>
        <p:nvSpPr>
          <p:cNvPr id="78" name="Google Shape;78;p16"/>
          <p:cNvSpPr txBox="1">
            <a:spLocks noGrp="1"/>
          </p:cNvSpPr>
          <p:nvPr>
            <p:ph type="body" idx="1"/>
          </p:nvPr>
        </p:nvSpPr>
        <p:spPr>
          <a:xfrm>
            <a:off x="311700" y="1152475"/>
            <a:ext cx="8520600" cy="3697200"/>
          </a:xfrm>
          <a:prstGeom prst="rect">
            <a:avLst/>
          </a:prstGeom>
          <a:solidFill>
            <a:srgbClr val="F7FFF3"/>
          </a:solidFill>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07B3A"/>
              </a:buClr>
              <a:buSzPts val="1800"/>
              <a:buChar char="●"/>
            </a:pPr>
            <a:r>
              <a:rPr lang="en" dirty="0">
                <a:solidFill>
                  <a:srgbClr val="507B3A"/>
                </a:solidFill>
              </a:rPr>
              <a:t>Cannabis use disorder is highly comorbid with anxiety disorders</a:t>
            </a:r>
            <a:endParaRPr dirty="0">
              <a:solidFill>
                <a:srgbClr val="507B3A"/>
              </a:solidFill>
            </a:endParaRPr>
          </a:p>
          <a:p>
            <a:pPr marL="457200" lvl="0" indent="-342900" algn="l" rtl="0">
              <a:lnSpc>
                <a:spcPct val="115000"/>
              </a:lnSpc>
              <a:spcBef>
                <a:spcPts val="0"/>
              </a:spcBef>
              <a:spcAft>
                <a:spcPts val="0"/>
              </a:spcAft>
              <a:buClr>
                <a:srgbClr val="507B3A"/>
              </a:buClr>
              <a:buSzPts val="1800"/>
              <a:buChar char="●"/>
            </a:pPr>
            <a:r>
              <a:rPr lang="en" dirty="0">
                <a:solidFill>
                  <a:srgbClr val="507B3A"/>
                </a:solidFill>
              </a:rPr>
              <a:t>Use is associated with increased occurrence of anxiety disorder, but findings are not sustained when controlled for confounding variables</a:t>
            </a:r>
            <a:endParaRPr dirty="0">
              <a:solidFill>
                <a:srgbClr val="507B3A"/>
              </a:solidFill>
            </a:endParaRPr>
          </a:p>
          <a:p>
            <a:pPr marL="457200" lvl="0" indent="-342900" algn="l" rtl="0">
              <a:lnSpc>
                <a:spcPct val="115000"/>
              </a:lnSpc>
              <a:spcBef>
                <a:spcPts val="0"/>
              </a:spcBef>
              <a:spcAft>
                <a:spcPts val="0"/>
              </a:spcAft>
              <a:buClr>
                <a:srgbClr val="507B3A"/>
              </a:buClr>
              <a:buSzPts val="1800"/>
              <a:buChar char="●"/>
            </a:pPr>
            <a:r>
              <a:rPr lang="en" dirty="0">
                <a:solidFill>
                  <a:srgbClr val="507B3A"/>
                </a:solidFill>
              </a:rPr>
              <a:t>Some inconclusive evidence suggests heavy cannabis use leads to higher risk for anxiety disorders, but there is no clear, direct effect of use on treatment or outcomes of anxiety disorder.</a:t>
            </a:r>
            <a:endParaRPr dirty="0">
              <a:solidFill>
                <a:srgbClr val="507B3A"/>
              </a:solidFill>
            </a:endParaRPr>
          </a:p>
          <a:p>
            <a:pPr marL="457200" lvl="0" indent="-342900" algn="l" rtl="0">
              <a:lnSpc>
                <a:spcPct val="115000"/>
              </a:lnSpc>
              <a:spcBef>
                <a:spcPts val="0"/>
              </a:spcBef>
              <a:spcAft>
                <a:spcPts val="0"/>
              </a:spcAft>
              <a:buClr>
                <a:srgbClr val="507B3A"/>
              </a:buClr>
              <a:buSzPts val="1800"/>
              <a:buChar char="●"/>
            </a:pPr>
            <a:r>
              <a:rPr lang="en" dirty="0">
                <a:solidFill>
                  <a:srgbClr val="507B3A"/>
                </a:solidFill>
              </a:rPr>
              <a:t>Social anxiety is particularly linked to cannabis issues, but the association is still unclear</a:t>
            </a:r>
            <a:endParaRPr dirty="0">
              <a:solidFill>
                <a:srgbClr val="507B3A"/>
              </a:solidFill>
            </a:endParaRPr>
          </a:p>
          <a:p>
            <a:pPr marL="914400" lvl="1" indent="-317500" algn="l" rtl="0">
              <a:lnSpc>
                <a:spcPct val="115000"/>
              </a:lnSpc>
              <a:spcBef>
                <a:spcPts val="0"/>
              </a:spcBef>
              <a:spcAft>
                <a:spcPts val="0"/>
              </a:spcAft>
              <a:buClr>
                <a:srgbClr val="507B3A"/>
              </a:buClr>
              <a:buSzPts val="1400"/>
              <a:buChar char="○"/>
            </a:pPr>
            <a:r>
              <a:rPr lang="en" dirty="0">
                <a:solidFill>
                  <a:srgbClr val="507B3A"/>
                </a:solidFill>
              </a:rPr>
              <a:t>Data exists to suggest that men with social anxiety might be especially vulnerable to problematic cannabis use </a:t>
            </a:r>
            <a:endParaRPr dirty="0">
              <a:solidFill>
                <a:srgbClr val="507B3A"/>
              </a:solidFill>
            </a:endParaRPr>
          </a:p>
          <a:p>
            <a:pPr marL="457200" lvl="0" indent="-342900" algn="l" rtl="0">
              <a:lnSpc>
                <a:spcPct val="115000"/>
              </a:lnSpc>
              <a:spcBef>
                <a:spcPts val="0"/>
              </a:spcBef>
              <a:spcAft>
                <a:spcPts val="0"/>
              </a:spcAft>
              <a:buClr>
                <a:srgbClr val="507B3A"/>
              </a:buClr>
              <a:buSzPts val="1800"/>
              <a:buChar char="●"/>
            </a:pPr>
            <a:r>
              <a:rPr lang="en" sz="1400" b="1" dirty="0">
                <a:solidFill>
                  <a:srgbClr val="507B3A"/>
                </a:solidFill>
              </a:rPr>
              <a:t>Meta-analysis suggests association between cannabis use/use disorders and clinically significant symptoms of anxiety, however causation and causal direction is unclear</a:t>
            </a:r>
            <a:endParaRPr b="1" dirty="0">
              <a:solidFill>
                <a:srgbClr val="507B3A"/>
              </a:solidFill>
            </a:endParaRPr>
          </a:p>
          <a:p>
            <a:pPr marL="0" lvl="0" indent="0" algn="r" rtl="0">
              <a:spcBef>
                <a:spcPts val="900"/>
              </a:spcBef>
              <a:spcAft>
                <a:spcPts val="0"/>
              </a:spcAft>
              <a:buClr>
                <a:schemeClr val="dk1"/>
              </a:buClr>
              <a:buSzPts val="1100"/>
              <a:buFont typeface="Arial"/>
              <a:buNone/>
            </a:pPr>
            <a:endParaRPr sz="1000" dirty="0">
              <a:solidFill>
                <a:srgbClr val="507B3A"/>
              </a:solidFill>
            </a:endParaRPr>
          </a:p>
          <a:p>
            <a:pPr marL="0" lvl="0" indent="0" algn="r" rtl="0">
              <a:spcBef>
                <a:spcPts val="900"/>
              </a:spcBef>
              <a:spcAft>
                <a:spcPts val="0"/>
              </a:spcAft>
              <a:buClr>
                <a:schemeClr val="dk1"/>
              </a:buClr>
              <a:buSzPts val="1100"/>
              <a:buFont typeface="Arial"/>
              <a:buNone/>
            </a:pPr>
            <a:endParaRPr sz="1000" dirty="0">
              <a:solidFill>
                <a:srgbClr val="507B3A"/>
              </a:solidFill>
            </a:endParaRPr>
          </a:p>
        </p:txBody>
      </p:sp>
      <p:sp>
        <p:nvSpPr>
          <p:cNvPr id="79" name="Google Shape;79;p16"/>
          <p:cNvSpPr txBox="1"/>
          <p:nvPr/>
        </p:nvSpPr>
        <p:spPr>
          <a:xfrm>
            <a:off x="311700" y="4639900"/>
            <a:ext cx="5482500" cy="37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Clr>
                <a:schemeClr val="dk1"/>
              </a:buClr>
              <a:buSzPts val="1100"/>
              <a:buFont typeface="Arial"/>
              <a:buNone/>
            </a:pPr>
            <a:r>
              <a:rPr lang="en" sz="1000">
                <a:solidFill>
                  <a:srgbClr val="507B3A"/>
                </a:solidFill>
                <a:latin typeface="Nunito"/>
                <a:ea typeface="Nunito"/>
                <a:cs typeface="Nunito"/>
                <a:sym typeface="Nunito"/>
              </a:rPr>
              <a:t>Shalit, &amp; Lev-Ran, 2020; Kedzior, &amp; Laeber, 2014; Buckner, Zvolensky, &amp; Schmidt, 2012</a:t>
            </a:r>
            <a:endParaRPr sz="1000">
              <a:solidFill>
                <a:srgbClr val="507B3A"/>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a:blip r:embed="rId5">
            <a:alphaModFix/>
          </a:blip>
          <a:stretch>
            <a:fillRect/>
          </a:stretch>
        </p:blipFill>
        <p:spPr>
          <a:xfrm>
            <a:off x="320050" y="1110450"/>
            <a:ext cx="3743501" cy="3743501"/>
          </a:xfrm>
          <a:prstGeom prst="rect">
            <a:avLst/>
          </a:prstGeom>
          <a:noFill/>
          <a:ln>
            <a:noFill/>
          </a:ln>
        </p:spPr>
      </p:pic>
      <p:sp>
        <p:nvSpPr>
          <p:cNvPr id="85" name="Google Shape;85;p17"/>
          <p:cNvSpPr txBox="1"/>
          <p:nvPr/>
        </p:nvSpPr>
        <p:spPr>
          <a:xfrm>
            <a:off x="320050" y="182875"/>
            <a:ext cx="8481000" cy="869700"/>
          </a:xfrm>
          <a:prstGeom prst="rect">
            <a:avLst/>
          </a:prstGeom>
          <a:solidFill>
            <a:srgbClr val="274E1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Playfair Display"/>
                <a:ea typeface="Playfair Display"/>
                <a:cs typeface="Playfair Display"/>
                <a:sym typeface="Playfair Display"/>
              </a:rPr>
              <a:t>So does Cannabis </a:t>
            </a:r>
            <a:r>
              <a:rPr lang="en" sz="2400" b="1">
                <a:solidFill>
                  <a:srgbClr val="FFFFFF"/>
                </a:solidFill>
                <a:latin typeface="Playfair Display"/>
                <a:ea typeface="Playfair Display"/>
                <a:cs typeface="Playfair Display"/>
                <a:sym typeface="Playfair Display"/>
              </a:rPr>
              <a:t>cause</a:t>
            </a:r>
            <a:r>
              <a:rPr lang="en" sz="2400">
                <a:solidFill>
                  <a:srgbClr val="FFFFFF"/>
                </a:solidFill>
                <a:latin typeface="Playfair Display"/>
                <a:ea typeface="Playfair Display"/>
                <a:cs typeface="Playfair Display"/>
                <a:sym typeface="Playfair Display"/>
              </a:rPr>
              <a:t> or </a:t>
            </a:r>
            <a:r>
              <a:rPr lang="en" sz="2400" b="1">
                <a:solidFill>
                  <a:srgbClr val="FFFFFF"/>
                </a:solidFill>
                <a:latin typeface="Playfair Display"/>
                <a:ea typeface="Playfair Display"/>
                <a:cs typeface="Playfair Display"/>
                <a:sym typeface="Playfair Display"/>
              </a:rPr>
              <a:t>relieve</a:t>
            </a:r>
            <a:r>
              <a:rPr lang="en" sz="2400">
                <a:solidFill>
                  <a:srgbClr val="FFFFFF"/>
                </a:solidFill>
                <a:latin typeface="Playfair Display"/>
                <a:ea typeface="Playfair Display"/>
                <a:cs typeface="Playfair Display"/>
                <a:sym typeface="Playfair Display"/>
              </a:rPr>
              <a:t> Anxiety? </a:t>
            </a:r>
            <a:endParaRPr sz="240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r>
              <a:rPr lang="en" sz="2400">
                <a:solidFill>
                  <a:srgbClr val="FFFFFF"/>
                </a:solidFill>
                <a:latin typeface="Playfair Display"/>
                <a:ea typeface="Playfair Display"/>
                <a:cs typeface="Playfair Display"/>
                <a:sym typeface="Playfair Display"/>
              </a:rPr>
              <a:t>Can it be </a:t>
            </a:r>
            <a:r>
              <a:rPr lang="en" sz="2400" b="1">
                <a:solidFill>
                  <a:srgbClr val="FFFFFF"/>
                </a:solidFill>
                <a:latin typeface="Playfair Display"/>
                <a:ea typeface="Playfair Display"/>
                <a:cs typeface="Playfair Display"/>
                <a:sym typeface="Playfair Display"/>
              </a:rPr>
              <a:t>Both</a:t>
            </a:r>
            <a:r>
              <a:rPr lang="en" sz="2400">
                <a:solidFill>
                  <a:srgbClr val="FFFFFF"/>
                </a:solidFill>
                <a:latin typeface="Playfair Display"/>
                <a:ea typeface="Playfair Display"/>
                <a:cs typeface="Playfair Display"/>
                <a:sym typeface="Playfair Display"/>
              </a:rPr>
              <a:t>?</a:t>
            </a:r>
            <a:endParaRPr sz="2400">
              <a:solidFill>
                <a:srgbClr val="FFFFFF"/>
              </a:solidFill>
              <a:latin typeface="Playfair Display"/>
              <a:ea typeface="Playfair Display"/>
              <a:cs typeface="Playfair Display"/>
              <a:sym typeface="Playfair Display"/>
            </a:endParaRPr>
          </a:p>
        </p:txBody>
      </p:sp>
      <p:sp>
        <p:nvSpPr>
          <p:cNvPr id="86" name="Google Shape;86;p17"/>
          <p:cNvSpPr txBox="1"/>
          <p:nvPr/>
        </p:nvSpPr>
        <p:spPr>
          <a:xfrm>
            <a:off x="4510900" y="4405625"/>
            <a:ext cx="4515600" cy="4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507B3A"/>
                </a:solidFill>
                <a:latin typeface="Nunito"/>
                <a:ea typeface="Nunito"/>
                <a:cs typeface="Nunito"/>
                <a:sym typeface="Nunito"/>
              </a:rPr>
              <a:t>Messamore, E. (2020). Cannabis and anxiety. Retrieved from: https://erikmessamore.com/cannabis-and-anxiety/</a:t>
            </a:r>
            <a:endParaRPr sz="1000">
              <a:solidFill>
                <a:srgbClr val="507B3A"/>
              </a:solidFill>
              <a:latin typeface="Nunito"/>
              <a:ea typeface="Nunito"/>
              <a:cs typeface="Nunito"/>
              <a:sym typeface="Nunito"/>
            </a:endParaRPr>
          </a:p>
        </p:txBody>
      </p:sp>
      <p:sp>
        <p:nvSpPr>
          <p:cNvPr id="87" name="Google Shape;87;p17"/>
          <p:cNvSpPr txBox="1"/>
          <p:nvPr/>
        </p:nvSpPr>
        <p:spPr>
          <a:xfrm>
            <a:off x="4510900" y="1185350"/>
            <a:ext cx="4290300" cy="31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07B3A"/>
                </a:solidFill>
                <a:latin typeface="Nunito"/>
                <a:ea typeface="Nunito"/>
                <a:cs typeface="Nunito"/>
                <a:sym typeface="Nunito"/>
              </a:rPr>
              <a:t>Cannabis has a </a:t>
            </a:r>
            <a:r>
              <a:rPr lang="en" b="1">
                <a:solidFill>
                  <a:srgbClr val="507B3A"/>
                </a:solidFill>
                <a:latin typeface="Nunito"/>
                <a:ea typeface="Nunito"/>
                <a:cs typeface="Nunito"/>
                <a:sym typeface="Nunito"/>
              </a:rPr>
              <a:t>paradoxical</a:t>
            </a:r>
            <a:r>
              <a:rPr lang="en">
                <a:solidFill>
                  <a:srgbClr val="507B3A"/>
                </a:solidFill>
                <a:latin typeface="Nunito"/>
                <a:ea typeface="Nunito"/>
                <a:cs typeface="Nunito"/>
                <a:sym typeface="Nunito"/>
              </a:rPr>
              <a:t> effect on patients.</a:t>
            </a:r>
            <a:endParaRPr>
              <a:solidFill>
                <a:srgbClr val="507B3A"/>
              </a:solidFill>
              <a:latin typeface="Nunito"/>
              <a:ea typeface="Nunito"/>
              <a:cs typeface="Nunito"/>
              <a:sym typeface="Nunito"/>
            </a:endParaRPr>
          </a:p>
          <a:p>
            <a:pPr marL="457200" lvl="0" indent="-317500" algn="l" rtl="0">
              <a:spcBef>
                <a:spcPts val="0"/>
              </a:spcBef>
              <a:spcAft>
                <a:spcPts val="0"/>
              </a:spcAft>
              <a:buClr>
                <a:srgbClr val="507B3A"/>
              </a:buClr>
              <a:buSzPts val="1400"/>
              <a:buFont typeface="Nunito"/>
              <a:buChar char="●"/>
            </a:pPr>
            <a:r>
              <a:rPr lang="en">
                <a:solidFill>
                  <a:srgbClr val="507B3A"/>
                </a:solidFill>
                <a:latin typeface="Nunito"/>
                <a:ea typeface="Nunito"/>
                <a:cs typeface="Nunito"/>
                <a:sym typeface="Nunito"/>
              </a:rPr>
              <a:t>Some people experience lowered levels of anxiety while using cannabis, while others report increase in anxiety</a:t>
            </a:r>
            <a:endParaRPr>
              <a:solidFill>
                <a:srgbClr val="507B3A"/>
              </a:solidFill>
              <a:latin typeface="Nunito"/>
              <a:ea typeface="Nunito"/>
              <a:cs typeface="Nunito"/>
              <a:sym typeface="Nunito"/>
            </a:endParaRPr>
          </a:p>
          <a:p>
            <a:pPr marL="457200" lvl="0" indent="-317500" algn="l" rtl="0">
              <a:spcBef>
                <a:spcPts val="0"/>
              </a:spcBef>
              <a:spcAft>
                <a:spcPts val="0"/>
              </a:spcAft>
              <a:buClr>
                <a:srgbClr val="507B3A"/>
              </a:buClr>
              <a:buSzPts val="1400"/>
              <a:buFont typeface="Nunito"/>
              <a:buChar char="●"/>
            </a:pPr>
            <a:r>
              <a:rPr lang="en">
                <a:solidFill>
                  <a:srgbClr val="507B3A"/>
                </a:solidFill>
                <a:latin typeface="Nunito"/>
                <a:ea typeface="Nunito"/>
                <a:cs typeface="Nunito"/>
                <a:sym typeface="Nunito"/>
              </a:rPr>
              <a:t>This is attributed to the activity of brain chemicals glutamate (stimulating brain chemical) and GABA (inhibitory brain chemical).</a:t>
            </a:r>
            <a:endParaRPr>
              <a:solidFill>
                <a:srgbClr val="507B3A"/>
              </a:solidFill>
              <a:latin typeface="Nunito"/>
              <a:ea typeface="Nunito"/>
              <a:cs typeface="Nunito"/>
              <a:sym typeface="Nunito"/>
            </a:endParaRPr>
          </a:p>
          <a:p>
            <a:pPr marL="457200" lvl="0" indent="-317500" algn="l" rtl="0">
              <a:spcBef>
                <a:spcPts val="0"/>
              </a:spcBef>
              <a:spcAft>
                <a:spcPts val="0"/>
              </a:spcAft>
              <a:buClr>
                <a:srgbClr val="507B3A"/>
              </a:buClr>
              <a:buSzPts val="1400"/>
              <a:buFont typeface="Nunito"/>
              <a:buChar char="●"/>
            </a:pPr>
            <a:r>
              <a:rPr lang="en">
                <a:solidFill>
                  <a:srgbClr val="507B3A"/>
                </a:solidFill>
                <a:latin typeface="Nunito"/>
                <a:ea typeface="Nunito"/>
                <a:cs typeface="Nunito"/>
                <a:sym typeface="Nunito"/>
              </a:rPr>
              <a:t>THC from cannabis affects both chemicals, and depending on whether the emotion center of the brain (the amygdala) is under control of glutamate or GABA results in reduction or increase of anxiety.</a:t>
            </a:r>
            <a:endParaRPr>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A868EBC0-A016-470C-B612-3050325A23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6900" y="4340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Etiology of Depression</a:t>
            </a:r>
            <a:endParaRPr/>
          </a:p>
        </p:txBody>
      </p:sp>
      <p:sp>
        <p:nvSpPr>
          <p:cNvPr id="93" name="Google Shape;93;p18"/>
          <p:cNvSpPr txBox="1">
            <a:spLocks noGrp="1"/>
          </p:cNvSpPr>
          <p:nvPr>
            <p:ph type="body" idx="1"/>
          </p:nvPr>
        </p:nvSpPr>
        <p:spPr>
          <a:xfrm>
            <a:off x="311700" y="1590425"/>
            <a:ext cx="4068000" cy="2987100"/>
          </a:xfrm>
          <a:prstGeom prst="rect">
            <a:avLst/>
          </a:prstGeom>
          <a:solidFill>
            <a:srgbClr val="C3EBB1"/>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For diagnosis, symptoms must be present nearly every day for at least 2 weeks.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b="1"/>
              <a:t>Common symptoms</a:t>
            </a:r>
            <a:r>
              <a:rPr lang="en"/>
              <a:t> include:</a:t>
            </a:r>
            <a:endParaRPr/>
          </a:p>
          <a:p>
            <a:pPr marL="0" lvl="0" indent="0" algn="l" rtl="0">
              <a:lnSpc>
                <a:spcPct val="100000"/>
              </a:lnSpc>
              <a:spcBef>
                <a:spcPts val="0"/>
              </a:spcBef>
              <a:spcAft>
                <a:spcPts val="0"/>
              </a:spcAft>
              <a:buNone/>
            </a:pPr>
            <a:endParaRPr/>
          </a:p>
          <a:p>
            <a:pPr marL="914400" lvl="1" indent="-292100" algn="l" rtl="0">
              <a:lnSpc>
                <a:spcPct val="100000"/>
              </a:lnSpc>
              <a:spcBef>
                <a:spcPts val="0"/>
              </a:spcBef>
              <a:spcAft>
                <a:spcPts val="0"/>
              </a:spcAft>
              <a:buSzPts val="1000"/>
              <a:buChar char="○"/>
            </a:pPr>
            <a:r>
              <a:rPr lang="en" sz="1000"/>
              <a:t>Persistent sad, empty mood</a:t>
            </a:r>
            <a:endParaRPr sz="1000"/>
          </a:p>
          <a:p>
            <a:pPr marL="914400" lvl="1" indent="-292100" algn="l" rtl="0">
              <a:lnSpc>
                <a:spcPct val="100000"/>
              </a:lnSpc>
              <a:spcBef>
                <a:spcPts val="0"/>
              </a:spcBef>
              <a:spcAft>
                <a:spcPts val="0"/>
              </a:spcAft>
              <a:buSzPts val="1000"/>
              <a:buChar char="○"/>
            </a:pPr>
            <a:r>
              <a:rPr lang="en" sz="1000"/>
              <a:t>Hopelessness or pessimism</a:t>
            </a:r>
            <a:endParaRPr sz="1000"/>
          </a:p>
          <a:p>
            <a:pPr marL="914400" lvl="1" indent="-292100" algn="l" rtl="0">
              <a:lnSpc>
                <a:spcPct val="100000"/>
              </a:lnSpc>
              <a:spcBef>
                <a:spcPts val="0"/>
              </a:spcBef>
              <a:spcAft>
                <a:spcPts val="0"/>
              </a:spcAft>
              <a:buSzPts val="1000"/>
              <a:buChar char="○"/>
            </a:pPr>
            <a:r>
              <a:rPr lang="en" sz="1000"/>
              <a:t>Irritability</a:t>
            </a:r>
            <a:endParaRPr sz="1000"/>
          </a:p>
          <a:p>
            <a:pPr marL="914400" lvl="1" indent="-292100" algn="l" rtl="0">
              <a:lnSpc>
                <a:spcPct val="100000"/>
              </a:lnSpc>
              <a:spcBef>
                <a:spcPts val="0"/>
              </a:spcBef>
              <a:spcAft>
                <a:spcPts val="0"/>
              </a:spcAft>
              <a:buSzPts val="1000"/>
              <a:buChar char="○"/>
            </a:pPr>
            <a:r>
              <a:rPr lang="en" sz="1000"/>
              <a:t>Feelings of guilt or worthlessness</a:t>
            </a:r>
            <a:endParaRPr sz="1000"/>
          </a:p>
          <a:p>
            <a:pPr marL="914400" lvl="1" indent="-292100" algn="l" rtl="0">
              <a:lnSpc>
                <a:spcPct val="100000"/>
              </a:lnSpc>
              <a:spcBef>
                <a:spcPts val="0"/>
              </a:spcBef>
              <a:spcAft>
                <a:spcPts val="0"/>
              </a:spcAft>
              <a:buSzPts val="1000"/>
              <a:buChar char="○"/>
            </a:pPr>
            <a:r>
              <a:rPr lang="en" sz="1000"/>
              <a:t>Loss of interest or pleasure in usual activities</a:t>
            </a:r>
            <a:endParaRPr sz="1000"/>
          </a:p>
          <a:p>
            <a:pPr marL="914400" lvl="1" indent="-292100" algn="l" rtl="0">
              <a:lnSpc>
                <a:spcPct val="100000"/>
              </a:lnSpc>
              <a:spcBef>
                <a:spcPts val="0"/>
              </a:spcBef>
              <a:spcAft>
                <a:spcPts val="0"/>
              </a:spcAft>
              <a:buSzPts val="1000"/>
              <a:buChar char="○"/>
            </a:pPr>
            <a:r>
              <a:rPr lang="en" sz="1000"/>
              <a:t>Fatigue or decrease in energy</a:t>
            </a:r>
            <a:endParaRPr sz="1000"/>
          </a:p>
          <a:p>
            <a:pPr marL="914400" lvl="1" indent="-292100" algn="l" rtl="0">
              <a:lnSpc>
                <a:spcPct val="100000"/>
              </a:lnSpc>
              <a:spcBef>
                <a:spcPts val="0"/>
              </a:spcBef>
              <a:spcAft>
                <a:spcPts val="0"/>
              </a:spcAft>
              <a:buSzPts val="1000"/>
              <a:buChar char="○"/>
            </a:pPr>
            <a:r>
              <a:rPr lang="en" sz="1000"/>
              <a:t>Difficulty concentrating or remembering </a:t>
            </a:r>
            <a:endParaRPr sz="1000"/>
          </a:p>
          <a:p>
            <a:pPr marL="914400" lvl="1" indent="-292100" algn="l" rtl="0">
              <a:lnSpc>
                <a:spcPct val="100000"/>
              </a:lnSpc>
              <a:spcBef>
                <a:spcPts val="0"/>
              </a:spcBef>
              <a:spcAft>
                <a:spcPts val="0"/>
              </a:spcAft>
              <a:buSzPts val="1000"/>
              <a:buChar char="○"/>
            </a:pPr>
            <a:r>
              <a:rPr lang="en" sz="1000"/>
              <a:t>Changes in sleep</a:t>
            </a:r>
            <a:endParaRPr sz="1000"/>
          </a:p>
          <a:p>
            <a:pPr marL="914400" lvl="1" indent="-292100" algn="l" rtl="0">
              <a:lnSpc>
                <a:spcPct val="100000"/>
              </a:lnSpc>
              <a:spcBef>
                <a:spcPts val="0"/>
              </a:spcBef>
              <a:spcAft>
                <a:spcPts val="0"/>
              </a:spcAft>
              <a:buSzPts val="1000"/>
              <a:buChar char="○"/>
            </a:pPr>
            <a:r>
              <a:rPr lang="en" sz="1000"/>
              <a:t>Changes in appetite</a:t>
            </a:r>
            <a:endParaRPr sz="1000"/>
          </a:p>
          <a:p>
            <a:pPr marL="914400" lvl="1" indent="-292100" algn="l" rtl="0">
              <a:lnSpc>
                <a:spcPct val="100000"/>
              </a:lnSpc>
              <a:spcBef>
                <a:spcPts val="0"/>
              </a:spcBef>
              <a:spcAft>
                <a:spcPts val="0"/>
              </a:spcAft>
              <a:buSzPts val="1000"/>
              <a:buChar char="○"/>
            </a:pPr>
            <a:r>
              <a:rPr lang="en" sz="1000"/>
              <a:t>Thoughts of hurting oneself</a:t>
            </a:r>
            <a:endParaRPr sz="1000"/>
          </a:p>
          <a:p>
            <a:pPr marL="0" lvl="0" indent="0" algn="l" rtl="0">
              <a:spcBef>
                <a:spcPts val="1600"/>
              </a:spcBef>
              <a:spcAft>
                <a:spcPts val="0"/>
              </a:spcAft>
              <a:buNone/>
            </a:pPr>
            <a:endParaRPr sz="900">
              <a:solidFill>
                <a:srgbClr val="454545"/>
              </a:solidFill>
            </a:endParaRPr>
          </a:p>
          <a:p>
            <a:pPr marL="457200" lvl="0" indent="0" algn="l" rtl="0">
              <a:lnSpc>
                <a:spcPct val="100000"/>
              </a:lnSpc>
              <a:spcBef>
                <a:spcPts val="0"/>
              </a:spcBef>
              <a:spcAft>
                <a:spcPts val="1600"/>
              </a:spcAft>
              <a:buNone/>
            </a:pPr>
            <a:endParaRPr/>
          </a:p>
        </p:txBody>
      </p:sp>
      <p:sp>
        <p:nvSpPr>
          <p:cNvPr id="94" name="Google Shape;94;p18"/>
          <p:cNvSpPr txBox="1">
            <a:spLocks noGrp="1"/>
          </p:cNvSpPr>
          <p:nvPr>
            <p:ph type="body" idx="2"/>
          </p:nvPr>
        </p:nvSpPr>
        <p:spPr>
          <a:xfrm>
            <a:off x="4379700" y="1590425"/>
            <a:ext cx="4452600" cy="1691400"/>
          </a:xfrm>
          <a:prstGeom prst="rect">
            <a:avLst/>
          </a:prstGeom>
          <a:solidFill>
            <a:srgbClr val="EFFFE8"/>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Risk factors</a:t>
            </a:r>
            <a:r>
              <a:rPr lang="en"/>
              <a:t> of depression include genetic, biological, environmental, and psychological factors.</a:t>
            </a:r>
            <a:endParaRPr/>
          </a:p>
          <a:p>
            <a:pPr marL="914400" lvl="1" indent="-292100" algn="l" rtl="0">
              <a:lnSpc>
                <a:spcPct val="100000"/>
              </a:lnSpc>
              <a:spcBef>
                <a:spcPts val="1600"/>
              </a:spcBef>
              <a:spcAft>
                <a:spcPts val="0"/>
              </a:spcAft>
              <a:buSzPts val="1000"/>
              <a:buChar char="○"/>
            </a:pPr>
            <a:r>
              <a:rPr lang="en" sz="1000"/>
              <a:t>Personal or family history</a:t>
            </a:r>
            <a:endParaRPr sz="1000"/>
          </a:p>
          <a:p>
            <a:pPr marL="914400" lvl="1" indent="-292100" algn="l" rtl="0">
              <a:lnSpc>
                <a:spcPct val="100000"/>
              </a:lnSpc>
              <a:spcBef>
                <a:spcPts val="0"/>
              </a:spcBef>
              <a:spcAft>
                <a:spcPts val="0"/>
              </a:spcAft>
              <a:buSzPts val="1000"/>
              <a:buChar char="○"/>
            </a:pPr>
            <a:r>
              <a:rPr lang="en" sz="1000"/>
              <a:t>Major life changes, trauma, or stress</a:t>
            </a:r>
            <a:endParaRPr sz="1000"/>
          </a:p>
          <a:p>
            <a:pPr marL="914400" lvl="1" indent="-292100" algn="l" rtl="0">
              <a:lnSpc>
                <a:spcPct val="100000"/>
              </a:lnSpc>
              <a:spcBef>
                <a:spcPts val="0"/>
              </a:spcBef>
              <a:spcAft>
                <a:spcPts val="0"/>
              </a:spcAft>
              <a:buSzPts val="1000"/>
              <a:buChar char="○"/>
            </a:pPr>
            <a:r>
              <a:rPr lang="en" sz="1000"/>
              <a:t>Physical illnesses</a:t>
            </a:r>
            <a:endParaRPr sz="1000"/>
          </a:p>
          <a:p>
            <a:pPr marL="914400" lvl="1" indent="-292100" algn="l" rtl="0">
              <a:lnSpc>
                <a:spcPct val="100000"/>
              </a:lnSpc>
              <a:spcBef>
                <a:spcPts val="0"/>
              </a:spcBef>
              <a:spcAft>
                <a:spcPts val="0"/>
              </a:spcAft>
              <a:buSzPts val="1000"/>
              <a:buChar char="○"/>
            </a:pPr>
            <a:r>
              <a:rPr lang="en" sz="1000"/>
              <a:t>Medications </a:t>
            </a:r>
            <a:endParaRPr/>
          </a:p>
          <a:p>
            <a:pPr marL="0" lvl="0" indent="0" algn="l" rtl="0">
              <a:lnSpc>
                <a:spcPct val="100000"/>
              </a:lnSpc>
              <a:spcBef>
                <a:spcPts val="0"/>
              </a:spcBef>
              <a:spcAft>
                <a:spcPts val="0"/>
              </a:spcAft>
              <a:buNone/>
            </a:pPr>
            <a:endParaRPr/>
          </a:p>
          <a:p>
            <a:pPr marL="914400" lvl="0" indent="0" algn="l" rtl="0">
              <a:lnSpc>
                <a:spcPct val="100000"/>
              </a:lnSpc>
              <a:spcBef>
                <a:spcPts val="1600"/>
              </a:spcBef>
              <a:spcAft>
                <a:spcPts val="0"/>
              </a:spcAft>
              <a:buNone/>
            </a:pPr>
            <a:endParaRPr/>
          </a:p>
          <a:p>
            <a:pPr marL="0" lvl="0" indent="0" algn="l" rtl="0">
              <a:spcBef>
                <a:spcPts val="0"/>
              </a:spcBef>
              <a:spcAft>
                <a:spcPts val="1600"/>
              </a:spcAft>
              <a:buNone/>
            </a:pPr>
            <a:endParaRPr/>
          </a:p>
        </p:txBody>
      </p:sp>
      <p:sp>
        <p:nvSpPr>
          <p:cNvPr id="95" name="Google Shape;95;p18"/>
          <p:cNvSpPr txBox="1"/>
          <p:nvPr/>
        </p:nvSpPr>
        <p:spPr>
          <a:xfrm>
            <a:off x="135850" y="4619025"/>
            <a:ext cx="8767800" cy="33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507B3A"/>
                </a:solidFill>
                <a:latin typeface="Nunito"/>
                <a:ea typeface="Nunito"/>
                <a:cs typeface="Nunito"/>
                <a:sym typeface="Nunito"/>
              </a:rPr>
              <a:t>The National Institute of Mental Health Information Resource Center (2018). Depression. Retrieved from: https://www.nimh.nih.gov/health/topics/depression/index.shtml</a:t>
            </a:r>
            <a:endParaRPr sz="1000">
              <a:solidFill>
                <a:srgbClr val="507B3A"/>
              </a:solidFill>
              <a:latin typeface="Nunito"/>
              <a:ea typeface="Nunito"/>
              <a:cs typeface="Nunito"/>
              <a:sym typeface="Nunito"/>
            </a:endParaRPr>
          </a:p>
        </p:txBody>
      </p:sp>
      <p:sp>
        <p:nvSpPr>
          <p:cNvPr id="96" name="Google Shape;96;p18"/>
          <p:cNvSpPr txBox="1"/>
          <p:nvPr/>
        </p:nvSpPr>
        <p:spPr>
          <a:xfrm>
            <a:off x="311700" y="1017725"/>
            <a:ext cx="8520600" cy="572700"/>
          </a:xfrm>
          <a:prstGeom prst="rect">
            <a:avLst/>
          </a:prstGeom>
          <a:solidFill>
            <a:srgbClr val="E4F9DA"/>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507B3A"/>
                </a:solidFill>
                <a:latin typeface="Nunito"/>
                <a:ea typeface="Nunito"/>
                <a:cs typeface="Nunito"/>
                <a:sym typeface="Nunito"/>
              </a:rPr>
              <a:t>Fairly common but serious mood disorder affecting how one thinks, feels, and functions in daily activities such as sleeping, eating, and working.</a:t>
            </a:r>
            <a:endParaRPr>
              <a:solidFill>
                <a:srgbClr val="507B3A"/>
              </a:solidFill>
              <a:latin typeface="Nunito"/>
              <a:ea typeface="Nunito"/>
              <a:cs typeface="Nunito"/>
              <a:sym typeface="Nunito"/>
            </a:endParaRPr>
          </a:p>
        </p:txBody>
      </p:sp>
      <p:sp>
        <p:nvSpPr>
          <p:cNvPr id="97" name="Google Shape;97;p18"/>
          <p:cNvSpPr txBox="1"/>
          <p:nvPr/>
        </p:nvSpPr>
        <p:spPr>
          <a:xfrm>
            <a:off x="4379700" y="3281825"/>
            <a:ext cx="4452600" cy="1295700"/>
          </a:xfrm>
          <a:prstGeom prst="rect">
            <a:avLst/>
          </a:prstGeom>
          <a:solidFill>
            <a:srgbClr val="F7FFF3"/>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507B3A"/>
                </a:solidFill>
                <a:latin typeface="Nunito"/>
                <a:ea typeface="Nunito"/>
                <a:cs typeface="Nunito"/>
                <a:sym typeface="Nunito"/>
              </a:rPr>
              <a:t>Various </a:t>
            </a:r>
            <a:r>
              <a:rPr lang="en" b="1">
                <a:solidFill>
                  <a:srgbClr val="507B3A"/>
                </a:solidFill>
                <a:latin typeface="Nunito"/>
                <a:ea typeface="Nunito"/>
                <a:cs typeface="Nunito"/>
                <a:sym typeface="Nunito"/>
              </a:rPr>
              <a:t>examples</a:t>
            </a:r>
            <a:r>
              <a:rPr lang="en">
                <a:solidFill>
                  <a:srgbClr val="507B3A"/>
                </a:solidFill>
                <a:latin typeface="Nunito"/>
                <a:ea typeface="Nunito"/>
                <a:cs typeface="Nunito"/>
                <a:sym typeface="Nunito"/>
              </a:rPr>
              <a:t> of depression disorders  include major depressive disorder, persistent depressive disorder, postpartum depression, psychotic depression, and seasonal affective disorder.</a:t>
            </a:r>
            <a:endParaRPr>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47016752-9A6D-45BA-A870-EF06CC132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7700" y="43636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Depression and Cannabis Use</a:t>
            </a:r>
            <a:endParaRPr/>
          </a:p>
        </p:txBody>
      </p:sp>
      <p:sp>
        <p:nvSpPr>
          <p:cNvPr id="103" name="Google Shape;103;p19"/>
          <p:cNvSpPr txBox="1">
            <a:spLocks noGrp="1"/>
          </p:cNvSpPr>
          <p:nvPr>
            <p:ph type="body" idx="1"/>
          </p:nvPr>
        </p:nvSpPr>
        <p:spPr>
          <a:xfrm>
            <a:off x="311700" y="1152475"/>
            <a:ext cx="8520600" cy="3340200"/>
          </a:xfrm>
          <a:prstGeom prst="rect">
            <a:avLst/>
          </a:prstGeom>
          <a:solidFill>
            <a:srgbClr val="F7FFF3"/>
          </a:solidFill>
        </p:spPr>
        <p:txBody>
          <a:bodyPr spcFirstLastPara="1" wrap="square" lIns="91425" tIns="91425" rIns="91425" bIns="91425" anchor="t" anchorCtr="0">
            <a:noAutofit/>
          </a:bodyPr>
          <a:lstStyle/>
          <a:p>
            <a:pPr marL="457200" lvl="0" indent="-342900" algn="l" rtl="0">
              <a:spcBef>
                <a:spcPts val="0"/>
              </a:spcBef>
              <a:spcAft>
                <a:spcPts val="0"/>
              </a:spcAft>
              <a:buClr>
                <a:srgbClr val="507B3A"/>
              </a:buClr>
              <a:buSzPts val="1800"/>
              <a:buChar char="●"/>
            </a:pPr>
            <a:r>
              <a:rPr lang="en">
                <a:solidFill>
                  <a:srgbClr val="507B3A"/>
                </a:solidFill>
              </a:rPr>
              <a:t>Cannabis use may lead to worsening of depression symptoms</a:t>
            </a:r>
            <a:endParaRPr>
              <a:solidFill>
                <a:srgbClr val="507B3A"/>
              </a:solidFill>
            </a:endParaRPr>
          </a:p>
          <a:p>
            <a:pPr marL="457200" lvl="0" indent="-342900" algn="l" rtl="0">
              <a:spcBef>
                <a:spcPts val="0"/>
              </a:spcBef>
              <a:spcAft>
                <a:spcPts val="0"/>
              </a:spcAft>
              <a:buClr>
                <a:srgbClr val="507B3A"/>
              </a:buClr>
              <a:buSzPts val="1800"/>
              <a:buChar char="●"/>
            </a:pPr>
            <a:r>
              <a:rPr lang="en">
                <a:solidFill>
                  <a:srgbClr val="507B3A"/>
                </a:solidFill>
              </a:rPr>
              <a:t>There is evidence of a significant linear association between frequency of cannabis use and severity of depression, even after adjustment for confounding non-observed fixed factors </a:t>
            </a:r>
            <a:endParaRPr>
              <a:solidFill>
                <a:srgbClr val="507B3A"/>
              </a:solidFill>
            </a:endParaRPr>
          </a:p>
          <a:p>
            <a:pPr marL="457200" lvl="0" indent="-342900" algn="l" rtl="0">
              <a:spcBef>
                <a:spcPts val="0"/>
              </a:spcBef>
              <a:spcAft>
                <a:spcPts val="0"/>
              </a:spcAft>
              <a:buClr>
                <a:srgbClr val="507B3A"/>
              </a:buClr>
              <a:buSzPts val="1800"/>
              <a:buChar char="●"/>
            </a:pPr>
            <a:r>
              <a:rPr lang="en">
                <a:solidFill>
                  <a:srgbClr val="507B3A"/>
                </a:solidFill>
              </a:rPr>
              <a:t>The strength of the adjusted association between cannabis use and depression varied with age</a:t>
            </a:r>
            <a:endParaRPr>
              <a:solidFill>
                <a:srgbClr val="507B3A"/>
              </a:solidFill>
            </a:endParaRPr>
          </a:p>
          <a:p>
            <a:pPr marL="914400" lvl="1" indent="-317500" algn="l" rtl="0">
              <a:spcBef>
                <a:spcPts val="0"/>
              </a:spcBef>
              <a:spcAft>
                <a:spcPts val="0"/>
              </a:spcAft>
              <a:buClr>
                <a:srgbClr val="507B3A"/>
              </a:buClr>
              <a:buSzPts val="1400"/>
              <a:buChar char="○"/>
            </a:pPr>
            <a:r>
              <a:rPr lang="en">
                <a:solidFill>
                  <a:srgbClr val="507B3A"/>
                </a:solidFill>
              </a:rPr>
              <a:t> associations were strongest in mid-adolescence, and decrease to weak/negligible effects in mature adulthood</a:t>
            </a:r>
            <a:endParaRPr>
              <a:solidFill>
                <a:srgbClr val="507B3A"/>
              </a:solidFill>
            </a:endParaRPr>
          </a:p>
          <a:p>
            <a:pPr marL="457200" lvl="0" indent="-342900" algn="l" rtl="0">
              <a:spcBef>
                <a:spcPts val="0"/>
              </a:spcBef>
              <a:spcAft>
                <a:spcPts val="0"/>
              </a:spcAft>
              <a:buClr>
                <a:srgbClr val="507B3A"/>
              </a:buClr>
              <a:buSzPts val="1800"/>
              <a:buChar char="●"/>
            </a:pPr>
            <a:r>
              <a:rPr lang="en">
                <a:solidFill>
                  <a:srgbClr val="507B3A"/>
                </a:solidFill>
              </a:rPr>
              <a:t>There may be a difference in gender experience of depression and cannabis use as women reported poorer mental health and quality of life outcomes in comparison to men</a:t>
            </a:r>
            <a:endParaRPr>
              <a:solidFill>
                <a:srgbClr val="507B3A"/>
              </a:solidFill>
            </a:endParaRPr>
          </a:p>
          <a:p>
            <a:pPr marL="0" lvl="0" indent="0" algn="l" rtl="0">
              <a:spcBef>
                <a:spcPts val="1600"/>
              </a:spcBef>
              <a:spcAft>
                <a:spcPts val="0"/>
              </a:spcAft>
              <a:buNone/>
            </a:pPr>
            <a:endParaRPr>
              <a:solidFill>
                <a:srgbClr val="507B3A"/>
              </a:solidFill>
            </a:endParaRPr>
          </a:p>
          <a:p>
            <a:pPr marL="0" lvl="0" indent="0" algn="l" rtl="0">
              <a:spcBef>
                <a:spcPts val="1600"/>
              </a:spcBef>
              <a:spcAft>
                <a:spcPts val="0"/>
              </a:spcAft>
              <a:buNone/>
            </a:pPr>
            <a:endParaRPr>
              <a:solidFill>
                <a:srgbClr val="507B3A"/>
              </a:solidFill>
            </a:endParaRPr>
          </a:p>
          <a:p>
            <a:pPr marL="0" lvl="0" indent="0" algn="l" rtl="0">
              <a:spcBef>
                <a:spcPts val="1600"/>
              </a:spcBef>
              <a:spcAft>
                <a:spcPts val="0"/>
              </a:spcAft>
              <a:buNone/>
            </a:pPr>
            <a:endParaRPr>
              <a:solidFill>
                <a:srgbClr val="507B3A"/>
              </a:solidFill>
            </a:endParaRPr>
          </a:p>
        </p:txBody>
      </p:sp>
      <p:sp>
        <p:nvSpPr>
          <p:cNvPr id="104" name="Google Shape;104;p19"/>
          <p:cNvSpPr txBox="1"/>
          <p:nvPr/>
        </p:nvSpPr>
        <p:spPr>
          <a:xfrm>
            <a:off x="311700" y="4492775"/>
            <a:ext cx="8603700" cy="27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Clr>
                <a:schemeClr val="dk1"/>
              </a:buClr>
              <a:buSzPts val="1100"/>
              <a:buFont typeface="Arial"/>
              <a:buNone/>
            </a:pPr>
            <a:r>
              <a:rPr lang="en" sz="1100">
                <a:solidFill>
                  <a:srgbClr val="507B3A"/>
                </a:solidFill>
                <a:latin typeface="Nunito"/>
                <a:ea typeface="Nunito"/>
                <a:cs typeface="Nunito"/>
                <a:sym typeface="Nunito"/>
              </a:rPr>
              <a:t>Aspis, I., Feingold, D., Weiser, M., Rehm, J., Shoval, G., &amp; Lev-Ran, S. 2015; Bahorik, Leibowitz, Sterling, Travis, Weisner, &amp; Satre, 2017, Hordwood, Fergusson, Coffey, Patton, Tait, Smart, Letcher, Silins, &amp; Hutchinson, 2012</a:t>
            </a:r>
            <a:endParaRPr sz="1800">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471319A1-8BAC-4066-BB4E-38FE5D8845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393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Prevalence &amp; Patterns of Use</a:t>
            </a:r>
            <a:endParaRPr/>
          </a:p>
        </p:txBody>
      </p:sp>
      <p:sp>
        <p:nvSpPr>
          <p:cNvPr id="110" name="Google Shape;110;p20"/>
          <p:cNvSpPr txBox="1">
            <a:spLocks noGrp="1"/>
          </p:cNvSpPr>
          <p:nvPr>
            <p:ph type="body" idx="1"/>
          </p:nvPr>
        </p:nvSpPr>
        <p:spPr>
          <a:xfrm>
            <a:off x="1607000" y="1282850"/>
            <a:ext cx="5715000" cy="8904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rgbClr val="38761D"/>
                </a:solidFill>
              </a:rPr>
              <a:t>1-in-6 </a:t>
            </a:r>
            <a:r>
              <a:rPr lang="en" sz="2200">
                <a:solidFill>
                  <a:srgbClr val="38761D"/>
                </a:solidFill>
              </a:rPr>
              <a:t>people who start using marijuana before the age of 18 can become </a:t>
            </a:r>
            <a:r>
              <a:rPr lang="en" sz="2200" b="1" u="sng">
                <a:solidFill>
                  <a:srgbClr val="38761D"/>
                </a:solidFill>
              </a:rPr>
              <a:t>addicted</a:t>
            </a:r>
            <a:r>
              <a:rPr lang="en" sz="2200">
                <a:solidFill>
                  <a:srgbClr val="38761D"/>
                </a:solidFill>
              </a:rPr>
              <a:t>.</a:t>
            </a:r>
            <a:endParaRPr sz="2200">
              <a:solidFill>
                <a:srgbClr val="38761D"/>
              </a:solidFill>
            </a:endParaRPr>
          </a:p>
          <a:p>
            <a:pPr marL="0" lvl="0" indent="0" algn="l" rtl="0">
              <a:spcBef>
                <a:spcPts val="2300"/>
              </a:spcBef>
              <a:spcAft>
                <a:spcPts val="0"/>
              </a:spcAft>
              <a:buNone/>
            </a:pPr>
            <a:endParaRPr/>
          </a:p>
          <a:p>
            <a:pPr marL="0" lvl="0" indent="0" algn="l" rtl="0">
              <a:spcBef>
                <a:spcPts val="1600"/>
              </a:spcBef>
              <a:spcAft>
                <a:spcPts val="1600"/>
              </a:spcAft>
              <a:buNone/>
            </a:pPr>
            <a:endParaRPr/>
          </a:p>
        </p:txBody>
      </p:sp>
      <p:sp>
        <p:nvSpPr>
          <p:cNvPr id="111" name="Google Shape;111;p20"/>
          <p:cNvSpPr txBox="1"/>
          <p:nvPr/>
        </p:nvSpPr>
        <p:spPr>
          <a:xfrm>
            <a:off x="311700" y="4176775"/>
            <a:ext cx="8610600" cy="7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507B3A"/>
                </a:solidFill>
                <a:latin typeface="Nunito"/>
                <a:ea typeface="Nunito"/>
                <a:cs typeface="Nunito"/>
                <a:sym typeface="Nunito"/>
              </a:rPr>
              <a:t>NIDA. (2019, Dec 24). Marijuana. Retrieved from </a:t>
            </a:r>
            <a:r>
              <a:rPr lang="en" sz="1000" u="sng">
                <a:solidFill>
                  <a:srgbClr val="507B3A"/>
                </a:solidFill>
                <a:latin typeface="Nunito"/>
                <a:ea typeface="Nunito"/>
                <a:cs typeface="Nunito"/>
                <a:sym typeface="Nunito"/>
                <a:hlinkClick r:id="rId5"/>
              </a:rPr>
              <a:t>www.drugabuse.gov.publications/research-reports/marijuana</a:t>
            </a:r>
            <a:endParaRPr sz="1000">
              <a:solidFill>
                <a:srgbClr val="507B3A"/>
              </a:solidFill>
              <a:latin typeface="Nunito"/>
              <a:ea typeface="Nunito"/>
              <a:cs typeface="Nunito"/>
              <a:sym typeface="Nunito"/>
            </a:endParaRPr>
          </a:p>
          <a:p>
            <a:pPr marL="0" lvl="0" indent="0" algn="l" rtl="0">
              <a:lnSpc>
                <a:spcPct val="115000"/>
              </a:lnSpc>
              <a:spcBef>
                <a:spcPts val="0"/>
              </a:spcBef>
              <a:spcAft>
                <a:spcPts val="0"/>
              </a:spcAft>
              <a:buNone/>
            </a:pPr>
            <a:r>
              <a:rPr lang="en" sz="1000">
                <a:solidFill>
                  <a:srgbClr val="507B3A"/>
                </a:solidFill>
                <a:highlight>
                  <a:srgbClr val="FFFFFF"/>
                </a:highlight>
                <a:latin typeface="Nunito"/>
                <a:ea typeface="Nunito"/>
                <a:cs typeface="Nunito"/>
                <a:sym typeface="Nunito"/>
              </a:rPr>
              <a:t>Lopez-Quintero, C., et al., Probability and predictors of transition from first use to dependence on nicotine, alcohol, cannabis, and cocaine: results of the National Epidemiologic Survey on Alcohol and Related Conditions (NESARC). Drug Alcohol Depend, 2011. 115(1-2): p. 120-30.; Hall, W. and L. Degenhardt, Adverse health effects of non-medical cannabis use. Lancet, 2009. 374(9698): p. 1383-91.</a:t>
            </a:r>
            <a:endParaRPr sz="1000">
              <a:solidFill>
                <a:srgbClr val="507B3A"/>
              </a:solidFill>
              <a:highlight>
                <a:srgbClr val="FFFFFF"/>
              </a:highlight>
              <a:latin typeface="Nunito"/>
              <a:ea typeface="Nunito"/>
              <a:cs typeface="Nunito"/>
              <a:sym typeface="Nunito"/>
            </a:endParaRPr>
          </a:p>
          <a:p>
            <a:pPr marL="0" lvl="0" indent="0" algn="l" rtl="0">
              <a:spcBef>
                <a:spcPts val="1200"/>
              </a:spcBef>
              <a:spcAft>
                <a:spcPts val="0"/>
              </a:spcAft>
              <a:buNone/>
            </a:pPr>
            <a:endParaRPr sz="1200"/>
          </a:p>
        </p:txBody>
      </p:sp>
      <p:sp>
        <p:nvSpPr>
          <p:cNvPr id="112" name="Google Shape;112;p20"/>
          <p:cNvSpPr txBox="1"/>
          <p:nvPr/>
        </p:nvSpPr>
        <p:spPr>
          <a:xfrm flipH="1">
            <a:off x="899400" y="2942025"/>
            <a:ext cx="74352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b="1">
                <a:solidFill>
                  <a:srgbClr val="62AD7E"/>
                </a:solidFill>
                <a:latin typeface="Nunito"/>
                <a:ea typeface="Nunito"/>
                <a:cs typeface="Nunito"/>
                <a:sym typeface="Nunito"/>
              </a:rPr>
              <a:t>1-in-10</a:t>
            </a:r>
            <a:r>
              <a:rPr lang="en" sz="2200" b="1">
                <a:solidFill>
                  <a:srgbClr val="62AD7E"/>
                </a:solidFill>
                <a:latin typeface="Nunito"/>
                <a:ea typeface="Nunito"/>
                <a:cs typeface="Nunito"/>
                <a:sym typeface="Nunito"/>
              </a:rPr>
              <a:t> </a:t>
            </a:r>
            <a:r>
              <a:rPr lang="en" sz="2200">
                <a:solidFill>
                  <a:srgbClr val="62AD7E"/>
                </a:solidFill>
                <a:latin typeface="Nunito"/>
                <a:ea typeface="Nunito"/>
                <a:cs typeface="Nunito"/>
                <a:sym typeface="Nunito"/>
              </a:rPr>
              <a:t>adults who use marijuana can become </a:t>
            </a:r>
            <a:r>
              <a:rPr lang="en" sz="2200" b="1" u="sng">
                <a:solidFill>
                  <a:srgbClr val="62AD7E"/>
                </a:solidFill>
                <a:latin typeface="Nunito"/>
                <a:ea typeface="Nunito"/>
                <a:cs typeface="Nunito"/>
                <a:sym typeface="Nunito"/>
              </a:rPr>
              <a:t>addicted</a:t>
            </a:r>
            <a:r>
              <a:rPr lang="en" sz="2200">
                <a:solidFill>
                  <a:srgbClr val="62AD7E"/>
                </a:solidFill>
                <a:latin typeface="Nunito"/>
                <a:ea typeface="Nunito"/>
                <a:cs typeface="Nunito"/>
                <a:sym typeface="Nunito"/>
              </a:rPr>
              <a:t>.</a:t>
            </a:r>
            <a:endParaRPr sz="2200">
              <a:solidFill>
                <a:srgbClr val="62AD7E"/>
              </a:solidFill>
              <a:latin typeface="Nunito"/>
              <a:ea typeface="Nunito"/>
              <a:cs typeface="Nunito"/>
              <a:sym typeface="Nunito"/>
            </a:endParaRPr>
          </a:p>
          <a:p>
            <a:pPr marL="0" lvl="0" indent="0" algn="l" rtl="0">
              <a:lnSpc>
                <a:spcPct val="115000"/>
              </a:lnSpc>
              <a:spcBef>
                <a:spcPts val="2300"/>
              </a:spcBef>
              <a:spcAft>
                <a:spcPts val="2300"/>
              </a:spcAft>
              <a:buClr>
                <a:schemeClr val="dk1"/>
              </a:buClr>
              <a:buSzPts val="1100"/>
              <a:buFont typeface="Arial"/>
              <a:buNone/>
            </a:pPr>
            <a:endParaRPr>
              <a:solidFill>
                <a:srgbClr val="62AD7E"/>
              </a:solidFill>
              <a:latin typeface="Nunito"/>
              <a:ea typeface="Nunito"/>
              <a:cs typeface="Nunito"/>
              <a:sym typeface="Nunito"/>
            </a:endParaRPr>
          </a:p>
        </p:txBody>
      </p:sp>
      <p:sp>
        <p:nvSpPr>
          <p:cNvPr id="113" name="Google Shape;113;p20"/>
          <p:cNvSpPr txBox="1"/>
          <p:nvPr/>
        </p:nvSpPr>
        <p:spPr>
          <a:xfrm>
            <a:off x="3180050" y="2405425"/>
            <a:ext cx="2568900" cy="572700"/>
          </a:xfrm>
          <a:prstGeom prst="rect">
            <a:avLst/>
          </a:prstGeom>
          <a:solidFill>
            <a:srgbClr val="C7F6B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Comfortaa"/>
                <a:ea typeface="Comfortaa"/>
                <a:cs typeface="Comfortaa"/>
                <a:sym typeface="Comfortaa"/>
              </a:rPr>
              <a:t>v e r s u s</a:t>
            </a:r>
            <a:endParaRPr sz="2400" b="1">
              <a:solidFill>
                <a:srgbClr val="FFFFFF"/>
              </a:solidFill>
              <a:latin typeface="Comfortaa"/>
              <a:ea typeface="Comfortaa"/>
              <a:cs typeface="Comfortaa"/>
              <a:sym typeface="Comfortaa"/>
            </a:endParaRPr>
          </a:p>
        </p:txBody>
      </p:sp>
      <p:sp>
        <p:nvSpPr>
          <p:cNvPr id="114" name="Google Shape;114;p20"/>
          <p:cNvSpPr txBox="1"/>
          <p:nvPr/>
        </p:nvSpPr>
        <p:spPr>
          <a:xfrm>
            <a:off x="1892750" y="3390250"/>
            <a:ext cx="5143500" cy="37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300"/>
              </a:spcAft>
              <a:buClr>
                <a:schemeClr val="dk1"/>
              </a:buClr>
              <a:buSzPts val="1100"/>
              <a:buFont typeface="Arial"/>
              <a:buNone/>
            </a:pPr>
            <a:r>
              <a:rPr lang="en">
                <a:solidFill>
                  <a:srgbClr val="62AD7E"/>
                </a:solidFill>
                <a:latin typeface="Nunito"/>
                <a:ea typeface="Nunito"/>
                <a:cs typeface="Nunito"/>
                <a:sym typeface="Nunito"/>
              </a:rPr>
              <a:t>~9% of people who smoke marijuana will develop an addiction</a:t>
            </a:r>
            <a:endParaRPr>
              <a:solidFill>
                <a:srgbClr val="62AD7E"/>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EC8EFFA8-3A07-4E19-B653-70AB7A25C8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00" y="433713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95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2400"/>
              <a:t>Entering Adulthood: Link between Mental &amp; Substance Use Disorders?</a:t>
            </a:r>
            <a:endParaRPr sz="2400"/>
          </a:p>
        </p:txBody>
      </p:sp>
      <p:sp>
        <p:nvSpPr>
          <p:cNvPr id="120" name="Google Shape;120;p21"/>
          <p:cNvSpPr txBox="1">
            <a:spLocks noGrp="1"/>
          </p:cNvSpPr>
          <p:nvPr>
            <p:ph type="body" idx="1"/>
          </p:nvPr>
        </p:nvSpPr>
        <p:spPr>
          <a:xfrm>
            <a:off x="905350" y="1824650"/>
            <a:ext cx="3519600" cy="801000"/>
          </a:xfrm>
          <a:prstGeom prst="rect">
            <a:avLst/>
          </a:prstGeom>
          <a:solidFill>
            <a:srgbClr val="C7F6B2"/>
          </a:solidFill>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8.8 million</a:t>
            </a:r>
            <a:r>
              <a:rPr lang="en">
                <a:solidFill>
                  <a:srgbClr val="FFFFFF"/>
                </a:solidFill>
              </a:rPr>
              <a:t> young adults reported having a </a:t>
            </a:r>
            <a:r>
              <a:rPr lang="en" b="1">
                <a:solidFill>
                  <a:srgbClr val="FFFFFF"/>
                </a:solidFill>
              </a:rPr>
              <a:t>mental illness </a:t>
            </a:r>
            <a:endParaRPr b="1">
              <a:solidFill>
                <a:srgbClr val="FFFFFF"/>
              </a:solidFill>
            </a:endParaRPr>
          </a:p>
          <a:p>
            <a:pPr marL="0" lvl="0" indent="457200" algn="l" rtl="0">
              <a:spcBef>
                <a:spcPts val="1600"/>
              </a:spcBef>
              <a:spcAft>
                <a:spcPts val="0"/>
              </a:spcAft>
              <a:buNone/>
            </a:pPr>
            <a:endParaRPr>
              <a:solidFill>
                <a:srgbClr val="000000"/>
              </a:solidFill>
            </a:endParaRPr>
          </a:p>
          <a:p>
            <a:pPr marL="0" lvl="0" indent="0" algn="l" rtl="0">
              <a:spcBef>
                <a:spcPts val="1600"/>
              </a:spcBef>
              <a:spcAft>
                <a:spcPts val="1600"/>
              </a:spcAft>
              <a:buNone/>
            </a:pPr>
            <a:endParaRPr sz="1400" b="1" i="1">
              <a:solidFill>
                <a:srgbClr val="000000"/>
              </a:solidFill>
            </a:endParaRPr>
          </a:p>
        </p:txBody>
      </p:sp>
      <p:sp>
        <p:nvSpPr>
          <p:cNvPr id="121" name="Google Shape;121;p21"/>
          <p:cNvSpPr txBox="1"/>
          <p:nvPr/>
        </p:nvSpPr>
        <p:spPr>
          <a:xfrm>
            <a:off x="255250" y="4656050"/>
            <a:ext cx="8119200" cy="376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507B3A"/>
                </a:solidFill>
                <a:latin typeface="Nunito"/>
                <a:ea typeface="Nunito"/>
                <a:cs typeface="Nunito"/>
                <a:sym typeface="Nunito"/>
              </a:rPr>
              <a:t>SAMHSA. </a:t>
            </a:r>
            <a:r>
              <a:rPr lang="en" sz="1000">
                <a:solidFill>
                  <a:srgbClr val="507B3A"/>
                </a:solidFill>
                <a:uFill>
                  <a:noFill/>
                </a:uFill>
                <a:latin typeface="Nunito"/>
                <a:ea typeface="Nunito"/>
                <a:cs typeface="Nunito"/>
                <a:sym typeface="Nunito"/>
                <a:hlinkClick r:id="rId5"/>
              </a:rPr>
              <a:t>https://www.samhsa.gov/young-adults</a:t>
            </a:r>
            <a:r>
              <a:rPr lang="en" sz="1000">
                <a:solidFill>
                  <a:srgbClr val="507B3A"/>
                </a:solidFill>
                <a:latin typeface="Nunito"/>
                <a:ea typeface="Nunito"/>
                <a:cs typeface="Nunito"/>
                <a:sym typeface="Nunito"/>
              </a:rPr>
              <a:t>; National Academies of Sciences, Engineering and Medicine, 2017.</a:t>
            </a:r>
            <a:r>
              <a:rPr lang="en">
                <a:solidFill>
                  <a:srgbClr val="507B3A"/>
                </a:solidFill>
              </a:rPr>
              <a:t> </a:t>
            </a:r>
            <a:endParaRPr>
              <a:solidFill>
                <a:srgbClr val="507B3A"/>
              </a:solidFill>
            </a:endParaRPr>
          </a:p>
        </p:txBody>
      </p:sp>
      <p:sp>
        <p:nvSpPr>
          <p:cNvPr id="122" name="Google Shape;122;p21"/>
          <p:cNvSpPr txBox="1"/>
          <p:nvPr/>
        </p:nvSpPr>
        <p:spPr>
          <a:xfrm>
            <a:off x="4425050" y="1817050"/>
            <a:ext cx="35760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b="1">
                <a:solidFill>
                  <a:srgbClr val="62AD7E"/>
                </a:solidFill>
                <a:latin typeface="Nunito"/>
                <a:ea typeface="Nunito"/>
                <a:cs typeface="Nunito"/>
                <a:sym typeface="Nunito"/>
              </a:rPr>
              <a:t>42% </a:t>
            </a:r>
            <a:r>
              <a:rPr lang="en" sz="1800">
                <a:solidFill>
                  <a:srgbClr val="62AD7E"/>
                </a:solidFill>
                <a:latin typeface="Nunito"/>
                <a:ea typeface="Nunito"/>
                <a:cs typeface="Nunito"/>
                <a:sym typeface="Nunito"/>
              </a:rPr>
              <a:t>of those with mental illness went </a:t>
            </a:r>
            <a:r>
              <a:rPr lang="en" sz="1800" b="1">
                <a:solidFill>
                  <a:srgbClr val="62AD7E"/>
                </a:solidFill>
                <a:latin typeface="Nunito"/>
                <a:ea typeface="Nunito"/>
                <a:cs typeface="Nunito"/>
                <a:sym typeface="Nunito"/>
              </a:rPr>
              <a:t>untreated</a:t>
            </a:r>
            <a:r>
              <a:rPr lang="en" sz="1800">
                <a:solidFill>
                  <a:srgbClr val="62AD7E"/>
                </a:solidFill>
                <a:latin typeface="Nunito"/>
                <a:ea typeface="Nunito"/>
                <a:cs typeface="Nunito"/>
                <a:sym typeface="Nunito"/>
              </a:rPr>
              <a:t> </a:t>
            </a:r>
            <a:endParaRPr>
              <a:solidFill>
                <a:srgbClr val="62AD7E"/>
              </a:solidFill>
              <a:latin typeface="Nunito"/>
              <a:ea typeface="Nunito"/>
              <a:cs typeface="Nunito"/>
              <a:sym typeface="Nunito"/>
            </a:endParaRPr>
          </a:p>
        </p:txBody>
      </p:sp>
      <p:sp>
        <p:nvSpPr>
          <p:cNvPr id="123" name="Google Shape;123;p21"/>
          <p:cNvSpPr txBox="1"/>
          <p:nvPr/>
        </p:nvSpPr>
        <p:spPr>
          <a:xfrm>
            <a:off x="4425050" y="2703500"/>
            <a:ext cx="3576000" cy="104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b="1">
                <a:solidFill>
                  <a:srgbClr val="6AA84F"/>
                </a:solidFill>
                <a:latin typeface="Nunito"/>
                <a:ea typeface="Nunito"/>
                <a:cs typeface="Nunito"/>
                <a:sym typeface="Nunito"/>
              </a:rPr>
              <a:t>87%</a:t>
            </a:r>
            <a:r>
              <a:rPr lang="en" sz="1800">
                <a:solidFill>
                  <a:srgbClr val="6AA84F"/>
                </a:solidFill>
                <a:latin typeface="Nunito"/>
                <a:ea typeface="Nunito"/>
                <a:cs typeface="Nunito"/>
                <a:sym typeface="Nunito"/>
              </a:rPr>
              <a:t> of those with substance use disorders went </a:t>
            </a:r>
            <a:r>
              <a:rPr lang="en" sz="1800" b="1">
                <a:solidFill>
                  <a:srgbClr val="6AA84F"/>
                </a:solidFill>
                <a:latin typeface="Nunito"/>
                <a:ea typeface="Nunito"/>
                <a:cs typeface="Nunito"/>
                <a:sym typeface="Nunito"/>
              </a:rPr>
              <a:t>untreated</a:t>
            </a:r>
            <a:endParaRPr sz="1800" b="1">
              <a:solidFill>
                <a:srgbClr val="6AA84F"/>
              </a:solidFill>
              <a:latin typeface="Nunito"/>
              <a:ea typeface="Nunito"/>
              <a:cs typeface="Nunito"/>
              <a:sym typeface="Nunito"/>
            </a:endParaRPr>
          </a:p>
        </p:txBody>
      </p:sp>
      <p:sp>
        <p:nvSpPr>
          <p:cNvPr id="124" name="Google Shape;124;p21"/>
          <p:cNvSpPr txBox="1"/>
          <p:nvPr/>
        </p:nvSpPr>
        <p:spPr>
          <a:xfrm>
            <a:off x="905450" y="2703500"/>
            <a:ext cx="3519600" cy="1043700"/>
          </a:xfrm>
          <a:prstGeom prst="rect">
            <a:avLst/>
          </a:prstGeom>
          <a:solidFill>
            <a:srgbClr val="62AD7E"/>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b="1">
                <a:solidFill>
                  <a:srgbClr val="FFFFFF"/>
                </a:solidFill>
                <a:latin typeface="Nunito"/>
                <a:ea typeface="Nunito"/>
                <a:cs typeface="Nunito"/>
                <a:sym typeface="Nunito"/>
              </a:rPr>
              <a:t>5.1 million</a:t>
            </a:r>
            <a:r>
              <a:rPr lang="en" sz="1800">
                <a:solidFill>
                  <a:srgbClr val="FFFFFF"/>
                </a:solidFill>
                <a:latin typeface="Nunito"/>
                <a:ea typeface="Nunito"/>
                <a:cs typeface="Nunito"/>
                <a:sym typeface="Nunito"/>
              </a:rPr>
              <a:t> young adults reported having a </a:t>
            </a:r>
            <a:r>
              <a:rPr lang="en" sz="1800" b="1">
                <a:solidFill>
                  <a:srgbClr val="FFFFFF"/>
                </a:solidFill>
                <a:latin typeface="Nunito"/>
                <a:ea typeface="Nunito"/>
                <a:cs typeface="Nunito"/>
                <a:sym typeface="Nunito"/>
              </a:rPr>
              <a:t>substance use disorder </a:t>
            </a:r>
            <a:endParaRPr sz="1800" b="1">
              <a:solidFill>
                <a:srgbClr val="FFFFFF"/>
              </a:solidFill>
              <a:latin typeface="Nunito"/>
              <a:ea typeface="Nunito"/>
              <a:cs typeface="Nunito"/>
              <a:sym typeface="Nunito"/>
            </a:endParaRPr>
          </a:p>
        </p:txBody>
      </p:sp>
      <p:sp>
        <p:nvSpPr>
          <p:cNvPr id="125" name="Google Shape;125;p21"/>
          <p:cNvSpPr txBox="1"/>
          <p:nvPr/>
        </p:nvSpPr>
        <p:spPr>
          <a:xfrm>
            <a:off x="311700" y="4018850"/>
            <a:ext cx="8520600" cy="637200"/>
          </a:xfrm>
          <a:prstGeom prst="rect">
            <a:avLst/>
          </a:prstGeom>
          <a:solidFill>
            <a:srgbClr val="F7FFF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i="1">
                <a:solidFill>
                  <a:srgbClr val="507B3A"/>
                </a:solidFill>
                <a:latin typeface="Nunito"/>
                <a:ea typeface="Nunito"/>
                <a:cs typeface="Nunito"/>
                <a:sym typeface="Nunito"/>
              </a:rPr>
              <a:t>While marijuana use has also been linked to depression and anxiety, and suicide among teens, </a:t>
            </a:r>
            <a:r>
              <a:rPr lang="en" b="1" i="1">
                <a:solidFill>
                  <a:srgbClr val="507B3A"/>
                </a:solidFill>
                <a:latin typeface="Nunito"/>
                <a:ea typeface="Nunito"/>
                <a:cs typeface="Nunito"/>
                <a:sym typeface="Nunito"/>
              </a:rPr>
              <a:t> it is not known whether this is a causal relationship or simply an association.</a:t>
            </a:r>
            <a:endParaRPr b="1" i="1">
              <a:solidFill>
                <a:srgbClr val="507B3A"/>
              </a:solidFill>
              <a:latin typeface="Nunito"/>
              <a:ea typeface="Nunito"/>
              <a:cs typeface="Nunito"/>
              <a:sym typeface="Nunito"/>
            </a:endParaRPr>
          </a:p>
        </p:txBody>
      </p:sp>
      <p:pic>
        <p:nvPicPr>
          <p:cNvPr id="2" name="Recorded Sound">
            <a:hlinkClick r:id="" action="ppaction://media"/>
            <a:extLst>
              <a:ext uri="{FF2B5EF4-FFF2-40B4-BE49-F238E27FC236}">
                <a16:creationId xmlns:a16="http://schemas.microsoft.com/office/drawing/2014/main" id="{CC4382DD-F9A3-49B7-904C-CFD63016B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00" y="44139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Props1.xml><?xml version="1.0" encoding="utf-8"?>
<ds:datastoreItem xmlns:ds="http://schemas.openxmlformats.org/officeDocument/2006/customXml" ds:itemID="{2DB904D4-D198-4138-A1C5-D4797BCF4BC6}"/>
</file>

<file path=customXml/itemProps2.xml><?xml version="1.0" encoding="utf-8"?>
<ds:datastoreItem xmlns:ds="http://schemas.openxmlformats.org/officeDocument/2006/customXml" ds:itemID="{6E35890D-20FC-4A2E-8739-FCADFD1274A0}"/>
</file>

<file path=customXml/itemProps3.xml><?xml version="1.0" encoding="utf-8"?>
<ds:datastoreItem xmlns:ds="http://schemas.openxmlformats.org/officeDocument/2006/customXml" ds:itemID="{267F94DD-50A1-4FF4-9FD4-E0DB2B4CBCC3}"/>
</file>

<file path=docProps/app.xml><?xml version="1.0" encoding="utf-8"?>
<Properties xmlns="http://schemas.openxmlformats.org/officeDocument/2006/extended-properties" xmlns:vt="http://schemas.openxmlformats.org/officeDocument/2006/docPropsVTypes">
  <TotalTime>161</TotalTime>
  <Words>3102</Words>
  <Application>Microsoft Office PowerPoint</Application>
  <PresentationFormat>On-screen Show (16:9)</PresentationFormat>
  <Paragraphs>199</Paragraphs>
  <Slides>22</Slides>
  <Notes>22</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Comfortaa</vt:lpstr>
      <vt:lpstr>Calibri</vt:lpstr>
      <vt:lpstr>Playfair Display</vt:lpstr>
      <vt:lpstr>Nunito</vt:lpstr>
      <vt:lpstr>Verdana</vt:lpstr>
      <vt:lpstr>Times New Roman</vt:lpstr>
      <vt:lpstr>Simple Light</vt:lpstr>
      <vt:lpstr>Conversations about Cannabis Use with Patients Who Experience Anxiety and Depression</vt:lpstr>
      <vt:lpstr>Etiology of Anxiety</vt:lpstr>
      <vt:lpstr>Anxiety and Cannabis Use</vt:lpstr>
      <vt:lpstr>Anxiety and Cannabis Use</vt:lpstr>
      <vt:lpstr>PowerPoint Presentation</vt:lpstr>
      <vt:lpstr>Etiology of Depression</vt:lpstr>
      <vt:lpstr>Depression and Cannabis Use</vt:lpstr>
      <vt:lpstr>Prevalence &amp; Patterns of Use</vt:lpstr>
      <vt:lpstr>Entering Adulthood: Link between Mental &amp; Substance Use Disorders?</vt:lpstr>
      <vt:lpstr>Medicine or Recreation?</vt:lpstr>
      <vt:lpstr>Why do patients seek medical use of marijuana?</vt:lpstr>
      <vt:lpstr>Disparities in access/Impact of criminalization</vt:lpstr>
      <vt:lpstr>PowerPoint Presentation</vt:lpstr>
      <vt:lpstr>State of Current Practice/Provider Biases</vt:lpstr>
      <vt:lpstr>Is it My Business? </vt:lpstr>
      <vt:lpstr>Things to Consider in an Integrated Care Setting:</vt:lpstr>
      <vt:lpstr>Suggestions for Decreasing Cannabis Use Risks</vt:lpstr>
      <vt:lpstr>Recommendations/Guidelines </vt:lpstr>
      <vt:lpstr>References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Conversations about Cannabis Use with Patients Who Experience Anxiety and Depression</dc:title>
  <dc:creator>user</dc:creator>
  <cp:lastModifiedBy>Kanfer, Meryl Ruth</cp:lastModifiedBy>
  <cp:revision>17</cp:revision>
  <dcterms:modified xsi:type="dcterms:W3CDTF">2020-04-02T14:22:04Z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