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78" r:id="rId2"/>
    <p:sldId id="279" r:id="rId3"/>
    <p:sldId id="292" r:id="rId4"/>
    <p:sldId id="289" r:id="rId5"/>
    <p:sldId id="318" r:id="rId6"/>
    <p:sldId id="325" r:id="rId7"/>
    <p:sldId id="298" r:id="rId8"/>
    <p:sldId id="297" r:id="rId9"/>
    <p:sldId id="300" r:id="rId10"/>
    <p:sldId id="301" r:id="rId11"/>
    <p:sldId id="299" r:id="rId12"/>
    <p:sldId id="269" r:id="rId13"/>
    <p:sldId id="283" r:id="rId14"/>
    <p:sldId id="319" r:id="rId15"/>
    <p:sldId id="320" r:id="rId16"/>
    <p:sldId id="322" r:id="rId17"/>
    <p:sldId id="315" r:id="rId18"/>
    <p:sldId id="323" r:id="rId19"/>
    <p:sldId id="316" r:id="rId20"/>
    <p:sldId id="321" r:id="rId21"/>
    <p:sldId id="31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86351" autoAdjust="0"/>
  </p:normalViewPr>
  <p:slideViewPr>
    <p:cSldViewPr snapToGrid="0" snapToObjects="1">
      <p:cViewPr varScale="1">
        <p:scale>
          <a:sx n="102" d="100"/>
          <a:sy n="102" d="100"/>
        </p:scale>
        <p:origin x="99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998799-93A0-8B44-883B-A8640ECC9544}" type="datetimeFigureOut">
              <a:rPr lang="en-US" smtClean="0"/>
              <a:t>5/2/19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24E98A-F289-C54B-91C9-646D6ED5E2D1}" type="slidenum">
              <a:rPr lang="en-US" smtClean="0"/>
              <a:t>‹#›</a:t>
            </a:fld>
            <a:endParaRPr lang="en-US"/>
          </a:p>
        </p:txBody>
      </p:sp>
    </p:spTree>
    <p:extLst>
      <p:ext uri="{BB962C8B-B14F-4D97-AF65-F5344CB8AC3E}">
        <p14:creationId xmlns:p14="http://schemas.microsoft.com/office/powerpoint/2010/main" val="2671903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chs.dph.ncdhhs.gov/schs/pdf/SB_41_FIN_20140813.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have decided to discuss preterm birth for this project. We will begin by discussing what preterm birth is to illuminate why it is an issue… as well as how it is a disparity. When discussing how preterm birth is a disparity we will elaborate on the systemic inequalities exposed by prevalence rates, for different cultures and locations. Finally, we will discuss current practice guidelines and treatment plans (or how this is currently being addressed in healthcare settings), practice gaps, and some current practice suggestions. We hope this presentation will help individuals understand why cultural sensitivity, and awareness, is important in integrated healthcare settings, as well as why it is something we should continue to improve upon. - In some of our slides we will refer to preterm birth as ”PTB”</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470747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b="0" i="0" kern="1200" dirty="0">
                <a:solidFill>
                  <a:schemeClr val="tx1"/>
                </a:solidFill>
                <a:effectLst/>
                <a:latin typeface="+mn-lt"/>
                <a:ea typeface="+mn-ea"/>
                <a:cs typeface="+mn-cs"/>
              </a:rPr>
              <a:t>Understanding Premature Birth and Assuring Healthy Outcomes Committee, Institute of Medicine Staff, Behrman, R. E., Butler, A. S., Board on Health Sciences Policy Staff, Board on Health Sciences Policy, . . . Committee on Understanding Premature Birth and Assuring Healthy Outcomes. (2007). </a:t>
            </a:r>
            <a:r>
              <a:rPr lang="en-US" sz="1200" b="0" i="1" kern="1200" dirty="0">
                <a:solidFill>
                  <a:schemeClr val="tx1"/>
                </a:solidFill>
                <a:effectLst/>
                <a:latin typeface="+mn-lt"/>
                <a:ea typeface="+mn-ea"/>
                <a:cs typeface="+mn-cs"/>
              </a:rPr>
              <a:t>Preterm birth: Causes, consequences, and prevention</a:t>
            </a:r>
            <a:r>
              <a:rPr lang="en-US" sz="1200" b="0" i="0" kern="1200" dirty="0">
                <a:solidFill>
                  <a:schemeClr val="tx1"/>
                </a:solidFill>
                <a:effectLst/>
                <a:latin typeface="+mn-lt"/>
                <a:ea typeface="+mn-ea"/>
                <a:cs typeface="+mn-cs"/>
              </a:rPr>
              <a:t>. Washington, D.C: National Academies Press. doi:10.17226/11622</a:t>
            </a:r>
          </a:p>
        </p:txBody>
      </p:sp>
    </p:spTree>
    <p:extLst>
      <p:ext uri="{BB962C8B-B14F-4D97-AF65-F5344CB8AC3E}">
        <p14:creationId xmlns:p14="http://schemas.microsoft.com/office/powerpoint/2010/main" val="3711654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Understanding Premature Birth and Assuring Healthy Outcomes Committee, Institute of Medicine Staff, Behrman, R. E., Butler, A. S., Board on Health Sciences Policy Staff, Board on Health Sciences Policy, . . . Committee on Understanding Premature Birth and Assuring Healthy Outcomes. (2007). </a:t>
            </a:r>
            <a:r>
              <a:rPr lang="en-US" sz="1200" b="0" i="1" kern="1200" dirty="0">
                <a:solidFill>
                  <a:schemeClr val="tx1"/>
                </a:solidFill>
                <a:effectLst/>
                <a:latin typeface="+mn-lt"/>
                <a:ea typeface="+mn-ea"/>
                <a:cs typeface="+mn-cs"/>
              </a:rPr>
              <a:t>Preterm birth: Causes, consequences, and prevention</a:t>
            </a:r>
            <a:r>
              <a:rPr lang="en-US" sz="1200" b="0" i="0" kern="1200" dirty="0">
                <a:solidFill>
                  <a:schemeClr val="tx1"/>
                </a:solidFill>
                <a:effectLst/>
                <a:latin typeface="+mn-lt"/>
                <a:ea typeface="+mn-ea"/>
                <a:cs typeface="+mn-cs"/>
              </a:rPr>
              <a:t>. Washington, D.C: National Academies Press. doi:10.17226/11622</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593318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lvl="0"/>
            <a:r>
              <a:rPr lang="en-US" sz="1200" kern="1200" dirty="0">
                <a:solidFill>
                  <a:schemeClr val="tx1"/>
                </a:solidFill>
                <a:effectLst/>
                <a:latin typeface="+mn-lt"/>
                <a:ea typeface="+mn-ea"/>
                <a:cs typeface="+mn-cs"/>
              </a:rPr>
              <a:t>Practice implications: Now, I will go over current practice guidelines on the next few slides. These practice recommendations were drawn from the book: Fundamentals of Perinatal Social Work: A guide for clinical practice with women, infants and families. The chapter I will reference focuses on infants in the newborn intensive care unit (NICU) written by two Licensed Clinical Social Workers: Debra Bachman and Regina Lind. While these practice implications are geared toward families who have children in the NICU, it adapts well to fit all families experiencing a preterm birth. Additionally, these recommendations can be used by all behavioral health professionals. Families </a:t>
            </a:r>
          </a:p>
          <a:p>
            <a:pPr lvl="0"/>
            <a:r>
              <a:rPr lang="en-US" sz="1200" kern="1200" dirty="0">
                <a:solidFill>
                  <a:schemeClr val="tx1"/>
                </a:solidFill>
                <a:effectLst/>
                <a:latin typeface="+mn-lt"/>
                <a:ea typeface="+mn-ea"/>
                <a:cs typeface="+mn-cs"/>
              </a:rPr>
              <a:t>Goals: So, the goals underpinning current practice are 1) to help family’s bond with their infant(s) and 2) help families see their infant despite any lifesaving technology/equipment that maybe in use.</a:t>
            </a:r>
          </a:p>
          <a:p>
            <a:pPr lvl="0"/>
            <a:r>
              <a:rPr lang="en-US" sz="1200" kern="1200" dirty="0">
                <a:solidFill>
                  <a:schemeClr val="tx1"/>
                </a:solidFill>
                <a:effectLst/>
                <a:latin typeface="+mn-lt"/>
                <a:ea typeface="+mn-ea"/>
                <a:cs typeface="+mn-cs"/>
              </a:rPr>
              <a:t>Biopsychosocial Assessment: To begin the behavioral health professional should conduct a thorough biopsychosocial spiritual assessment of the family gathering information from available sources such as: observation, the medical record, input from the medical team, and a culturally relevant clinical interview</a:t>
            </a:r>
          </a:p>
          <a:p>
            <a:pPr lvl="0"/>
            <a:r>
              <a:rPr lang="en-US" sz="1200" kern="1200" dirty="0">
                <a:solidFill>
                  <a:schemeClr val="tx1"/>
                </a:solidFill>
                <a:effectLst/>
                <a:latin typeface="+mn-lt"/>
                <a:ea typeface="+mn-ea"/>
                <a:cs typeface="+mn-cs"/>
              </a:rPr>
              <a:t>Another important area is providing siblings of the preterm infant/s with this support. The focus here is to promote integration of the new infant/s amid family disruption. Some example of interventions includes helping the caregiver identify and respond to their other children’s emotions, appropriate children’s books on preterm birth, medical play, art therapy</a:t>
            </a:r>
          </a:p>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lvl="0"/>
            <a:r>
              <a:rPr lang="en-US" sz="1200" kern="1200" dirty="0">
                <a:solidFill>
                  <a:schemeClr val="tx1"/>
                </a:solidFill>
                <a:effectLst/>
                <a:latin typeface="+mn-lt"/>
                <a:ea typeface="+mn-ea"/>
                <a:cs typeface="+mn-cs"/>
              </a:rPr>
              <a:t>After the assessment process, the behavioral health professional develops a treatment plan in collaboration with other team members. The treatment plan is likely to encompass various interventions where the behavioral health professional may function in one or more of the roles listed.</a:t>
            </a:r>
          </a:p>
          <a:p>
            <a:pPr lvl="0"/>
            <a:r>
              <a:rPr lang="en-US" sz="1200" kern="1200" dirty="0">
                <a:solidFill>
                  <a:schemeClr val="tx1"/>
                </a:solidFill>
                <a:effectLst/>
                <a:latin typeface="+mn-lt"/>
                <a:ea typeface="+mn-ea"/>
                <a:cs typeface="+mn-cs"/>
              </a:rPr>
              <a:t>Social broker – as a social broker, the behavioral health professional helps link the family to community resources through referral. Examples include referrals to support groups or to a visiting nurse agency.</a:t>
            </a:r>
          </a:p>
          <a:p>
            <a:pPr lvl="0"/>
            <a:r>
              <a:rPr lang="en-US" sz="1200" kern="1200" dirty="0">
                <a:solidFill>
                  <a:schemeClr val="tx1"/>
                </a:solidFill>
                <a:effectLst/>
                <a:latin typeface="+mn-lt"/>
                <a:ea typeface="+mn-ea"/>
                <a:cs typeface="+mn-cs"/>
              </a:rPr>
              <a:t>Enabler – as an enabler, the BH utilizes the strengths of the family to promote attachment. An example could be to focus on normal parenting behaviors when appropriate. </a:t>
            </a:r>
          </a:p>
          <a:p>
            <a:pPr lvl="0"/>
            <a:r>
              <a:rPr lang="en-US" sz="1200" kern="1200" dirty="0">
                <a:solidFill>
                  <a:schemeClr val="tx1"/>
                </a:solidFill>
                <a:effectLst/>
                <a:latin typeface="+mn-lt"/>
                <a:ea typeface="+mn-ea"/>
                <a:cs typeface="+mn-cs"/>
              </a:rPr>
              <a:t>Teacher – as a teacher for the family, the professional can help with problem solving. Some concrete example are providing the family with appropriate books, reintroduce them to the care team and how they can contact members on the team</a:t>
            </a:r>
          </a:p>
          <a:p>
            <a:pPr lvl="0"/>
            <a:r>
              <a:rPr lang="en-US" sz="1200" kern="1200" dirty="0">
                <a:solidFill>
                  <a:schemeClr val="tx1"/>
                </a:solidFill>
                <a:effectLst/>
                <a:latin typeface="+mn-lt"/>
                <a:ea typeface="+mn-ea"/>
                <a:cs typeface="+mn-cs"/>
              </a:rPr>
              <a:t>Mediator - the professional may also act as a mediator between important parties. Such as being a mediator for the family and an employer, a mediator between the family and community agencies. A mediator between the family and their insurance company</a:t>
            </a:r>
          </a:p>
          <a:p>
            <a:pPr lvl="0"/>
            <a:r>
              <a:rPr lang="en-US" sz="1200" kern="1200" dirty="0">
                <a:solidFill>
                  <a:schemeClr val="tx1"/>
                </a:solidFill>
                <a:effectLst/>
                <a:latin typeface="+mn-lt"/>
                <a:ea typeface="+mn-ea"/>
                <a:cs typeface="+mn-cs"/>
              </a:rPr>
              <a:t>Advocate – as an advocate, the professional can help families clarify desires/wishes about </a:t>
            </a:r>
            <a:r>
              <a:rPr lang="en-US" sz="1200" kern="1200" dirty="0" err="1">
                <a:solidFill>
                  <a:schemeClr val="tx1"/>
                </a:solidFill>
                <a:effectLst/>
                <a:latin typeface="+mn-lt"/>
                <a:ea typeface="+mn-ea"/>
                <a:cs typeface="+mn-cs"/>
              </a:rPr>
              <a:t>tx</a:t>
            </a:r>
            <a:r>
              <a:rPr lang="en-US" sz="1200" kern="1200" dirty="0">
                <a:solidFill>
                  <a:schemeClr val="tx1"/>
                </a:solidFill>
                <a:effectLst/>
                <a:latin typeface="+mn-lt"/>
                <a:ea typeface="+mn-ea"/>
                <a:cs typeface="+mn-cs"/>
              </a:rPr>
              <a:t>, assist in making difficult treatment decisions solving, ensure the families know their rights and have access to the patient medical information, ensures the family asserts themselves when they have questions/concerns.</a:t>
            </a:r>
          </a:p>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3502925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81764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89685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several local agencies that advocate for the care and prevention of preterm births</a:t>
            </a:r>
          </a:p>
          <a:p>
            <a:r>
              <a:rPr lang="en-US" sz="1200" kern="1200" dirty="0">
                <a:solidFill>
                  <a:schemeClr val="tx1"/>
                </a:solidFill>
                <a:effectLst/>
                <a:latin typeface="+mn-lt"/>
                <a:ea typeface="+mn-ea"/>
                <a:cs typeface="+mn-cs"/>
              </a:rPr>
              <a:t>March of dimes raises money to fund research. The organization advocates and lobbies for supportive policies. </a:t>
            </a:r>
          </a:p>
          <a:p>
            <a:r>
              <a:rPr lang="en-US" sz="1200" kern="1200" dirty="0">
                <a:solidFill>
                  <a:schemeClr val="tx1"/>
                </a:solidFill>
                <a:effectLst/>
                <a:latin typeface="+mn-lt"/>
                <a:ea typeface="+mn-ea"/>
                <a:cs typeface="+mn-cs"/>
              </a:rPr>
              <a:t>Duke university along with Northwestern University and the university of Chicago make up one of the five prematurity research centers funded by March of dimes. This center is currently studying the impact of maternal stress on the timing of birth </a:t>
            </a:r>
          </a:p>
          <a:p>
            <a:r>
              <a:rPr lang="en-US" sz="1200" kern="1200" dirty="0">
                <a:solidFill>
                  <a:schemeClr val="tx1"/>
                </a:solidFill>
                <a:effectLst/>
                <a:latin typeface="+mn-lt"/>
                <a:ea typeface="+mn-ea"/>
                <a:cs typeface="+mn-cs"/>
              </a:rPr>
              <a:t>The NC Preterm Birth prevention telehealth network is a collaboration of organizations and care providers across the state dedicated to improving knowledge and use of evidence-based strategies to prevent preterm birth. The network is currently housed in the UNC school of medicine  </a:t>
            </a:r>
          </a:p>
          <a:p>
            <a:r>
              <a:rPr lang="en-US" sz="1200" kern="1200" dirty="0">
                <a:solidFill>
                  <a:schemeClr val="tx1"/>
                </a:solidFill>
                <a:effectLst/>
                <a:latin typeface="+mn-lt"/>
                <a:ea typeface="+mn-ea"/>
                <a:cs typeface="+mn-cs"/>
              </a:rPr>
              <a:t>In 2015, the NC legislative body focused on infant mortality prevention by budgeting to fund the ECU high risk maternity clinic, the safe sleep campaign, march of dimes, 17p program. Included block grant processes for county health department to increase access to prenatal care and improve birth outcomes and allocated funds to bring evidenced based programs in counties with high infant mortality rates.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would also like to mention the Black Mamas Matter Alliance. This alliance is a great example of an organization focusing on ameliorating the health disparities that exist when we talk about preterm birth. </a:t>
            </a:r>
            <a:r>
              <a:rPr lang="en-US" sz="1200" b="0" i="0" kern="1200" dirty="0">
                <a:solidFill>
                  <a:schemeClr val="tx1"/>
                </a:solidFill>
                <a:effectLst/>
                <a:latin typeface="+mn-lt"/>
                <a:ea typeface="+mn-ea"/>
                <a:cs typeface="+mn-cs"/>
              </a:rPr>
              <a:t>Black Mamas Matter is a Black women-led alliance that spans across different sectors. Their mission is to empower Black mamas to advocate, drive research, build power, and shift the culture around Black maternal health, rights, and justice. Coming up in a less than a week, they have planned a social media campaign for the black maternal health week, which is April 11-17</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to help educate the community and gain support. </a:t>
            </a:r>
            <a:endParaRPr lang="en-US" sz="1200" kern="1200" dirty="0">
              <a:solidFill>
                <a:schemeClr val="tx1"/>
              </a:solidFill>
              <a:effectLst/>
              <a:latin typeface="+mn-lt"/>
              <a:ea typeface="+mn-ea"/>
              <a:cs typeface="+mn-cs"/>
            </a:endParaRPr>
          </a:p>
          <a:p>
            <a:endParaRPr lang="en-US" dirty="0"/>
          </a:p>
          <a:p>
            <a:r>
              <a:rPr lang="en-US" dirty="0"/>
              <a:t>The agencies and organizations on this PowerPoint do not an form an exhaustive list. I just tried to highlight some of the groups doing important work in this area.</a:t>
            </a:r>
          </a:p>
        </p:txBody>
      </p:sp>
      <p:sp>
        <p:nvSpPr>
          <p:cNvPr id="4" name="Slide Number Placeholder 3"/>
          <p:cNvSpPr>
            <a:spLocks noGrp="1"/>
          </p:cNvSpPr>
          <p:nvPr>
            <p:ph type="sldNum" sz="quarter" idx="5"/>
          </p:nvPr>
        </p:nvSpPr>
        <p:spPr/>
        <p:txBody>
          <a:bodyPr/>
          <a:lstStyle/>
          <a:p>
            <a:fld id="{BB24E98A-F289-C54B-91C9-646D6ED5E2D1}" type="slidenum">
              <a:rPr lang="en-US" smtClean="0"/>
              <a:t>16</a:t>
            </a:fld>
            <a:endParaRPr lang="en-US"/>
          </a:p>
        </p:txBody>
      </p:sp>
    </p:spTree>
    <p:extLst>
      <p:ext uri="{BB962C8B-B14F-4D97-AF65-F5344CB8AC3E}">
        <p14:creationId xmlns:p14="http://schemas.microsoft.com/office/powerpoint/2010/main" val="161183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4039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58303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0127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200" b="0" i="0" u="none" strike="noStrike" kern="1200" dirty="0">
                <a:solidFill>
                  <a:schemeClr val="tx1"/>
                </a:solidFill>
                <a:effectLst/>
                <a:latin typeface="+mn-lt"/>
                <a:ea typeface="+mn-ea"/>
                <a:cs typeface="+mn-cs"/>
              </a:rPr>
              <a:t>According to the Center for Disease Control and Prevention (CDC, 2018), a preterm birth, or premature birth, is the birth of a baby prior to 37 weeks of gestation. A baby is considered extremely preterm if born prior to 28 weeks gestation, very preterm between 28-32 weeks gestation, and moderately to late preterm if born between 32-37 weeks of gestation (World Health Organization [WHO], 2018). Additionally, preterm births (PTB) are so concerning because during those last several weeks of gestation a baby goes through an extensive amount of development, including the development of several vital organs (CDC, 2018).  According to the March of Dimes PTB is the leading cause of neonatal deaths and the second leading cause of death among children under the age of five (March of Dimes, 2012).</a:t>
            </a:r>
            <a:endParaRPr lang="en-US" b="0" dirty="0">
              <a:effectLst/>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Baskerville" panose="02020502070401020303" pitchFamily="18" charset="0"/>
                <a:ea typeface="Baskerville" panose="02020502070401020303" pitchFamily="18" charset="0"/>
                <a:cs typeface="Calibri" panose="020F0502020204030204" pitchFamily="34" charset="0"/>
              </a:rPr>
              <a:t>Center for Disease Control and Prevention. (2018). Preterm birth.</a:t>
            </a:r>
            <a:r>
              <a:rPr lang="en-US" sz="1200" i="1" dirty="0">
                <a:solidFill>
                  <a:srgbClr val="000000"/>
                </a:solidFill>
                <a:latin typeface="Baskerville" panose="02020502070401020303" pitchFamily="18" charset="0"/>
                <a:ea typeface="Baskerville" panose="02020502070401020303" pitchFamily="18" charset="0"/>
                <a:cs typeface="Calibri" panose="020F0502020204030204" pitchFamily="34" charset="0"/>
              </a:rPr>
              <a:t> </a:t>
            </a:r>
            <a:r>
              <a:rPr lang="en-US" sz="1200" dirty="0">
                <a:solidFill>
                  <a:srgbClr val="000000"/>
                </a:solidFill>
                <a:latin typeface="Baskerville" panose="02020502070401020303" pitchFamily="18" charset="0"/>
                <a:ea typeface="Baskerville" panose="02020502070401020303" pitchFamily="18" charset="0"/>
                <a:cs typeface="Calibri" panose="020F0502020204030204" pitchFamily="34" charset="0"/>
              </a:rPr>
              <a:t>Retrieved from </a:t>
            </a:r>
            <a:r>
              <a:rPr lang="en-US" sz="1200" dirty="0">
                <a:latin typeface="Baskerville" panose="02020502070401020303" pitchFamily="18" charset="0"/>
                <a:ea typeface="Baskerville" panose="02020502070401020303" pitchFamily="18" charset="0"/>
                <a:cs typeface="Calibri" panose="020F0502020204030204" pitchFamily="34" charset="0"/>
              </a:rPr>
              <a:t>https://</a:t>
            </a:r>
            <a:r>
              <a:rPr lang="en-US" sz="1200" dirty="0" err="1">
                <a:latin typeface="Baskerville" panose="02020502070401020303" pitchFamily="18" charset="0"/>
                <a:ea typeface="Baskerville" panose="02020502070401020303" pitchFamily="18" charset="0"/>
                <a:cs typeface="Calibri" panose="020F0502020204030204" pitchFamily="34" charset="0"/>
              </a:rPr>
              <a:t>www.cdc.gov</a:t>
            </a:r>
            <a:r>
              <a:rPr lang="en-US" sz="1200" dirty="0">
                <a:latin typeface="Baskerville" panose="02020502070401020303" pitchFamily="18" charset="0"/>
                <a:ea typeface="Baskerville" panose="02020502070401020303" pitchFamily="18" charset="0"/>
                <a:cs typeface="Calibri" panose="020F0502020204030204" pitchFamily="34" charset="0"/>
              </a:rPr>
              <a:t>/</a:t>
            </a:r>
            <a:r>
              <a:rPr lang="en-US" sz="1200" dirty="0" err="1">
                <a:latin typeface="Baskerville" panose="02020502070401020303" pitchFamily="18" charset="0"/>
                <a:ea typeface="Baskerville" panose="02020502070401020303" pitchFamily="18" charset="0"/>
                <a:cs typeface="Calibri" panose="020F0502020204030204" pitchFamily="34" charset="0"/>
              </a:rPr>
              <a:t>reproductivehealth</a:t>
            </a:r>
            <a:r>
              <a:rPr lang="en-US" sz="1200" dirty="0">
                <a:latin typeface="Baskerville" panose="02020502070401020303" pitchFamily="18" charset="0"/>
                <a:ea typeface="Baskerville" panose="02020502070401020303" pitchFamily="18" charset="0"/>
                <a:cs typeface="Calibri" panose="020F0502020204030204" pitchFamily="34" charset="0"/>
              </a:rPr>
              <a:t>/</a:t>
            </a:r>
            <a:r>
              <a:rPr lang="en-US" sz="1200" dirty="0" err="1">
                <a:latin typeface="Baskerville" panose="02020502070401020303" pitchFamily="18" charset="0"/>
                <a:ea typeface="Baskerville" panose="02020502070401020303" pitchFamily="18" charset="0"/>
                <a:cs typeface="Calibri" panose="020F0502020204030204" pitchFamily="34" charset="0"/>
              </a:rPr>
              <a:t>maternalinfanthealth</a:t>
            </a:r>
            <a:r>
              <a:rPr lang="en-US" sz="1200" dirty="0">
                <a:latin typeface="Baskerville" panose="02020502070401020303" pitchFamily="18" charset="0"/>
                <a:ea typeface="Baskerville" panose="02020502070401020303" pitchFamily="18" charset="0"/>
                <a:cs typeface="Calibri" panose="020F0502020204030204" pitchFamily="34" charset="0"/>
              </a:rPr>
              <a:t>/</a:t>
            </a:r>
            <a:r>
              <a:rPr lang="en-US" sz="1200" dirty="0" err="1">
                <a:latin typeface="Baskerville" panose="02020502070401020303" pitchFamily="18" charset="0"/>
                <a:ea typeface="Baskerville" panose="02020502070401020303" pitchFamily="18" charset="0"/>
                <a:cs typeface="Calibri" panose="020F0502020204030204" pitchFamily="34" charset="0"/>
              </a:rPr>
              <a:t>pretermbirth.htm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Baskerville" panose="02020502070401020303" pitchFamily="18" charset="0"/>
                <a:ea typeface="Baskerville" panose="02020502070401020303" pitchFamily="18" charset="0"/>
                <a:cs typeface="Calibri" panose="020F0502020204030204" pitchFamily="34" charset="0"/>
              </a:rPr>
              <a:t>March of Dimes. (2012) Born too soon. Retrieved from https://</a:t>
            </a:r>
            <a:r>
              <a:rPr lang="en-US" sz="1200" dirty="0" err="1">
                <a:solidFill>
                  <a:srgbClr val="000000"/>
                </a:solidFill>
                <a:latin typeface="Baskerville" panose="02020502070401020303" pitchFamily="18" charset="0"/>
                <a:ea typeface="Baskerville" panose="02020502070401020303" pitchFamily="18" charset="0"/>
                <a:cs typeface="Calibri" panose="020F0502020204030204" pitchFamily="34" charset="0"/>
              </a:rPr>
              <a:t>www.marchofdimes.org</a:t>
            </a:r>
            <a:r>
              <a:rPr lang="en-US" sz="1200" dirty="0">
                <a:solidFill>
                  <a:srgbClr val="000000"/>
                </a:solidFill>
                <a:latin typeface="Baskerville" panose="02020502070401020303" pitchFamily="18" charset="0"/>
                <a:ea typeface="Baskerville" panose="02020502070401020303" pitchFamily="18" charset="0"/>
                <a:cs typeface="Calibri" panose="020F0502020204030204" pitchFamily="34" charset="0"/>
              </a:rPr>
              <a:t>/mission/global-preterm.aspx#tabs-3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Baskerville" panose="02020502070401020303" pitchFamily="18" charset="0"/>
                <a:ea typeface="Baskerville" panose="02020502070401020303" pitchFamily="18" charset="0"/>
                <a:cs typeface="Calibri" panose="020F0502020204030204" pitchFamily="34" charset="0"/>
              </a:rPr>
              <a:t>World Health Organization. (2018). Preterm Birth. Retrieved from https://</a:t>
            </a:r>
            <a:r>
              <a:rPr lang="en-US" sz="1200" dirty="0" err="1">
                <a:solidFill>
                  <a:srgbClr val="000000"/>
                </a:solidFill>
                <a:latin typeface="Baskerville" panose="02020502070401020303" pitchFamily="18" charset="0"/>
                <a:ea typeface="Baskerville" panose="02020502070401020303" pitchFamily="18" charset="0"/>
                <a:cs typeface="Calibri" panose="020F0502020204030204" pitchFamily="34" charset="0"/>
              </a:rPr>
              <a:t>www.who.int</a:t>
            </a:r>
            <a:r>
              <a:rPr lang="en-US" sz="1200" dirty="0">
                <a:solidFill>
                  <a:srgbClr val="000000"/>
                </a:solidFill>
                <a:latin typeface="Baskerville" panose="02020502070401020303" pitchFamily="18" charset="0"/>
                <a:ea typeface="Baskerville" panose="02020502070401020303" pitchFamily="18" charset="0"/>
                <a:cs typeface="Calibri" panose="020F0502020204030204" pitchFamily="34" charset="0"/>
              </a:rPr>
              <a:t>/news-room/fact-sheets/detail/preterm-birth</a:t>
            </a:r>
            <a:endParaRPr lang="en-US" sz="1200" dirty="0">
              <a:latin typeface="Baskerville" panose="02020502070401020303" pitchFamily="18" charset="0"/>
              <a:ea typeface="Baskerville" panose="02020502070401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Baskerville" panose="02020502070401020303" pitchFamily="18" charset="0"/>
              <a:ea typeface="Baskerville" panose="02020502070401020303" pitchFamily="18" charset="0"/>
              <a:cs typeface="Calibri" panose="020F0502020204030204" pitchFamily="34" charset="0"/>
            </a:endParaRPr>
          </a:p>
          <a:p>
            <a:br>
              <a:rPr lang="en-US" dirty="0"/>
            </a:br>
            <a:endParaRPr dirty="0"/>
          </a:p>
        </p:txBody>
      </p:sp>
    </p:spTree>
    <p:extLst>
      <p:ext uri="{BB962C8B-B14F-4D97-AF65-F5344CB8AC3E}">
        <p14:creationId xmlns:p14="http://schemas.microsoft.com/office/powerpoint/2010/main" val="138776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2522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4221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200" b="0" i="0" u="none" strike="noStrike" kern="1200" dirty="0">
                <a:solidFill>
                  <a:schemeClr val="tx1"/>
                </a:solidFill>
                <a:effectLst/>
                <a:latin typeface="+mn-lt"/>
                <a:ea typeface="+mn-ea"/>
                <a:cs typeface="+mn-cs"/>
              </a:rPr>
              <a:t>According to the World Health Organization “more than 90% of extremely preterm babies (less than 28 weeks) born in low-income countries die within the first few days of life; yet less than 10% of extremely preterm babies die in high-income settings” (2018). Though this information is telling, it can lead individuals to believe that higher incomes directly correlate to lower preterm birth rates-. In fact, in the United States, even when Income level is controlled for, preterm birth rates among African American families continues to surpass that of White American families (Wilcox, n.d.). As can be seen in the infographic provided below, White Americans in the United states are 49% less likely to give birth to premature babies than Black or African American individuals. Asian/Pacific Islanders and White Americans are also less likely to experience PTB than the Hispanic/Latinx or Native American communities in the United States overall. This image, and the data therein, is also supplied by the March of Dimes (2018).</a:t>
            </a:r>
          </a:p>
          <a:p>
            <a:pPr rtl="0"/>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0" i="0" u="none" strike="noStrike" kern="1200" dirty="0">
                <a:solidFill>
                  <a:schemeClr val="tx1"/>
                </a:solidFill>
                <a:effectLst/>
                <a:latin typeface="+mn-lt"/>
                <a:ea typeface="+mn-ea"/>
                <a:cs typeface="+mn-cs"/>
              </a:rPr>
            </a:br>
            <a:r>
              <a:rPr lang="en-US" sz="1200" dirty="0">
                <a:solidFill>
                  <a:srgbClr val="000000"/>
                </a:solidFill>
                <a:latin typeface="Baskerville" panose="02020502070401020303" pitchFamily="18" charset="0"/>
                <a:ea typeface="Baskerville" panose="02020502070401020303" pitchFamily="18" charset="0"/>
                <a:cs typeface="Calibri" panose="020F0502020204030204" pitchFamily="34" charset="0"/>
              </a:rPr>
              <a:t>March of Dimes. (2018). 2018 Premature Birth Report Card: United States. Retrieved from https://</a:t>
            </a:r>
            <a:r>
              <a:rPr lang="en-US" sz="1200" dirty="0" err="1">
                <a:solidFill>
                  <a:srgbClr val="000000"/>
                </a:solidFill>
                <a:latin typeface="Baskerville" panose="02020502070401020303" pitchFamily="18" charset="0"/>
                <a:ea typeface="Baskerville" panose="02020502070401020303" pitchFamily="18" charset="0"/>
                <a:cs typeface="Calibri" panose="020F0502020204030204" pitchFamily="34" charset="0"/>
              </a:rPr>
              <a:t>www.marchofdimes.org</a:t>
            </a:r>
            <a:r>
              <a:rPr lang="en-US" sz="1200" dirty="0">
                <a:solidFill>
                  <a:srgbClr val="000000"/>
                </a:solidFill>
                <a:latin typeface="Baskerville" panose="02020502070401020303" pitchFamily="18" charset="0"/>
                <a:ea typeface="Baskerville" panose="02020502070401020303" pitchFamily="18" charset="0"/>
                <a:cs typeface="Calibri" panose="020F0502020204030204" pitchFamily="34" charset="0"/>
              </a:rPr>
              <a:t>/materials/PrematureBirthReportCard-United%20States-2018.pdf</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Baskerville" panose="02020502070401020303" pitchFamily="18" charset="0"/>
                <a:ea typeface="Baskerville" panose="02020502070401020303" pitchFamily="18" charset="0"/>
                <a:cs typeface="Calibri" panose="020F0502020204030204" pitchFamily="34" charset="0"/>
              </a:rPr>
              <a:t>Wilcox, K (n.d.) In Depth. </a:t>
            </a:r>
            <a:r>
              <a:rPr lang="en-US" sz="1200" i="1" dirty="0">
                <a:solidFill>
                  <a:srgbClr val="000000"/>
                </a:solidFill>
                <a:latin typeface="Baskerville" panose="02020502070401020303" pitchFamily="18" charset="0"/>
                <a:ea typeface="Baskerville" panose="02020502070401020303" pitchFamily="18" charset="0"/>
                <a:cs typeface="Calibri" panose="020F0502020204030204" pitchFamily="34" charset="0"/>
              </a:rPr>
              <a:t>Rocky Mountain PBS</a:t>
            </a:r>
            <a:r>
              <a:rPr lang="en-US" sz="1200" dirty="0">
                <a:solidFill>
                  <a:srgbClr val="000000"/>
                </a:solidFill>
                <a:latin typeface="Baskerville" panose="02020502070401020303" pitchFamily="18" charset="0"/>
                <a:ea typeface="Baskerville" panose="02020502070401020303" pitchFamily="18" charset="0"/>
                <a:cs typeface="Calibri" panose="020F0502020204030204" pitchFamily="34" charset="0"/>
              </a:rPr>
              <a:t>. Retrieved from http://</a:t>
            </a:r>
            <a:r>
              <a:rPr lang="en-US" sz="1200" dirty="0" err="1">
                <a:solidFill>
                  <a:srgbClr val="000000"/>
                </a:solidFill>
                <a:latin typeface="Baskerville" panose="02020502070401020303" pitchFamily="18" charset="0"/>
                <a:ea typeface="Baskerville" panose="02020502070401020303" pitchFamily="18" charset="0"/>
                <a:cs typeface="Calibri" panose="020F0502020204030204" pitchFamily="34" charset="0"/>
              </a:rPr>
              <a:t>race.rmpbs.org</a:t>
            </a:r>
            <a:r>
              <a:rPr lang="en-US" sz="1200" dirty="0">
                <a:solidFill>
                  <a:srgbClr val="000000"/>
                </a:solidFill>
                <a:latin typeface="Baskerville" panose="02020502070401020303" pitchFamily="18" charset="0"/>
                <a:ea typeface="Baskerville" panose="02020502070401020303" pitchFamily="18" charset="0"/>
                <a:cs typeface="Calibri" panose="020F0502020204030204" pitchFamily="34" charset="0"/>
              </a:rPr>
              <a:t>/health/learn/</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Baskerville" panose="02020502070401020303" pitchFamily="18" charset="0"/>
                <a:ea typeface="Baskerville" panose="02020502070401020303" pitchFamily="18" charset="0"/>
                <a:cs typeface="Calibri" panose="020F0502020204030204" pitchFamily="34" charset="0"/>
              </a:rPr>
              <a:t>World Health Organization. (2018). Preterm Birth. Retrieved from https://</a:t>
            </a:r>
            <a:r>
              <a:rPr lang="en-US" sz="1200" dirty="0" err="1">
                <a:solidFill>
                  <a:srgbClr val="000000"/>
                </a:solidFill>
                <a:latin typeface="Baskerville" panose="02020502070401020303" pitchFamily="18" charset="0"/>
                <a:ea typeface="Baskerville" panose="02020502070401020303" pitchFamily="18" charset="0"/>
                <a:cs typeface="Calibri" panose="020F0502020204030204" pitchFamily="34" charset="0"/>
              </a:rPr>
              <a:t>www.who.int</a:t>
            </a:r>
            <a:r>
              <a:rPr lang="en-US" sz="1200" dirty="0">
                <a:solidFill>
                  <a:srgbClr val="000000"/>
                </a:solidFill>
                <a:latin typeface="Baskerville" panose="02020502070401020303" pitchFamily="18" charset="0"/>
                <a:ea typeface="Baskerville" panose="02020502070401020303" pitchFamily="18" charset="0"/>
                <a:cs typeface="Calibri" panose="020F0502020204030204" pitchFamily="34" charset="0"/>
              </a:rPr>
              <a:t>/news-room/fact-sheets/detail/preterm-birth</a:t>
            </a:r>
            <a:endParaRPr lang="en-US" sz="1200" dirty="0">
              <a:latin typeface="Baskerville" panose="02020502070401020303" pitchFamily="18" charset="0"/>
              <a:ea typeface="Baskerville" panose="02020502070401020303" pitchFamily="18" charset="0"/>
            </a:endParaRPr>
          </a:p>
          <a:p>
            <a:pPr rtl="0"/>
            <a:endParaRPr dirty="0"/>
          </a:p>
        </p:txBody>
      </p:sp>
    </p:spTree>
    <p:extLst>
      <p:ext uri="{BB962C8B-B14F-4D97-AF65-F5344CB8AC3E}">
        <p14:creationId xmlns:p14="http://schemas.microsoft.com/office/powerpoint/2010/main" val="143079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do we have these disparities and how do we fix them? The answer lies in the systems of inequality that exist in the United States. One thing that we often think about in healthcare is the issue of access, and increasing healthcare access might be something of a “go-to” strategy and is an important question to ask. Research done with the open-access military health system has found that access to healthcare does reduce PTB rates overall, in all populations. However, it does seem to be enough to address the disparity, and these will persist. Based on research, it seems like there is more than just access barriers contributing to disparities.</a:t>
            </a:r>
          </a:p>
          <a:p>
            <a:r>
              <a:rPr lang="en-US" dirty="0"/>
              <a:t>Research shows that the direct effect of racism and discrimination against Black women, which permeates a lot of our systems including the private sector as well as the public sector. One study, known as the CARDIA study, found that experiences of racial discrimination seem to influence PTB rates and contribute towards the disparity. Other research found that when courts stopped overseeing desegregation efforts in the 1990’s and returned autonomy to school districts to use neighborhood-based assignment, PTB rates rose .8% among Black women</a:t>
            </a:r>
          </a:p>
        </p:txBody>
      </p:sp>
      <p:sp>
        <p:nvSpPr>
          <p:cNvPr id="4" name="Slide Number Placeholder 3"/>
          <p:cNvSpPr>
            <a:spLocks noGrp="1"/>
          </p:cNvSpPr>
          <p:nvPr>
            <p:ph type="sldNum" sz="quarter" idx="5"/>
          </p:nvPr>
        </p:nvSpPr>
        <p:spPr/>
        <p:txBody>
          <a:bodyPr/>
          <a:lstStyle/>
          <a:p>
            <a:fld id="{BB24E98A-F289-C54B-91C9-646D6ED5E2D1}" type="slidenum">
              <a:rPr lang="en-US" smtClean="0"/>
              <a:t>4</a:t>
            </a:fld>
            <a:endParaRPr lang="en-US"/>
          </a:p>
        </p:txBody>
      </p:sp>
    </p:spTree>
    <p:extLst>
      <p:ext uri="{BB962C8B-B14F-4D97-AF65-F5344CB8AC3E}">
        <p14:creationId xmlns:p14="http://schemas.microsoft.com/office/powerpoint/2010/main" val="3610449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 The latest data comparing worldwide preterm birth rates for multiple countries is from 2010, citing the global average at 11.1% (meaning 11.1 percent of worldwide births were preterm). This data also cited Belarus as the country with the lowest preterm birth rate (at 4.1%) and Malawi as the country with the highest preterm birth rate (at 18.1 %) (March of Dimes, 2012).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Some more recent data from 2017 puts the United States’ overall PTB rate at 9.9 percent (CDC, 2018). Some other data also puts United states in the list of top 10 countries with the highest overall number of preterm births, with a total 517,400 babies born preterm in a single year (WHO, 2018). In North Carolina specifically, we have fallen even farther behind the United States average, with a 10.5 percent prevalence rate for preterm births. </a:t>
            </a:r>
            <a:endParaRPr lang="en-US" b="0" dirty="0">
              <a:effectLs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Baskerville" panose="02020502070401020303" pitchFamily="18" charset="0"/>
                <a:ea typeface="Baskerville" panose="02020502070401020303" pitchFamily="18" charset="0"/>
                <a:cs typeface="Calibri" panose="020F0502020204030204" pitchFamily="34" charset="0"/>
              </a:rPr>
              <a:t>Center for Disease Control and Prevention. (2018). Preterm birth.</a:t>
            </a:r>
            <a:r>
              <a:rPr lang="en-US" sz="1200" i="1" dirty="0">
                <a:solidFill>
                  <a:srgbClr val="000000"/>
                </a:solidFill>
                <a:latin typeface="Baskerville" panose="02020502070401020303" pitchFamily="18" charset="0"/>
                <a:ea typeface="Baskerville" panose="02020502070401020303" pitchFamily="18" charset="0"/>
                <a:cs typeface="Calibri" panose="020F0502020204030204" pitchFamily="34" charset="0"/>
              </a:rPr>
              <a:t> </a:t>
            </a:r>
            <a:r>
              <a:rPr lang="en-US" sz="1200" dirty="0">
                <a:solidFill>
                  <a:srgbClr val="000000"/>
                </a:solidFill>
                <a:latin typeface="Baskerville" panose="02020502070401020303" pitchFamily="18" charset="0"/>
                <a:ea typeface="Baskerville" panose="02020502070401020303" pitchFamily="18" charset="0"/>
                <a:cs typeface="Calibri" panose="020F0502020204030204" pitchFamily="34" charset="0"/>
              </a:rPr>
              <a:t>Retrieved from </a:t>
            </a:r>
            <a:r>
              <a:rPr lang="en-US" sz="1200" dirty="0">
                <a:latin typeface="Baskerville" panose="02020502070401020303" pitchFamily="18" charset="0"/>
                <a:ea typeface="Baskerville" panose="02020502070401020303" pitchFamily="18" charset="0"/>
                <a:cs typeface="Calibri" panose="020F0502020204030204" pitchFamily="34" charset="0"/>
              </a:rPr>
              <a:t>https://</a:t>
            </a:r>
            <a:r>
              <a:rPr lang="en-US" sz="1200" dirty="0" err="1">
                <a:latin typeface="Baskerville" panose="02020502070401020303" pitchFamily="18" charset="0"/>
                <a:ea typeface="Baskerville" panose="02020502070401020303" pitchFamily="18" charset="0"/>
                <a:cs typeface="Calibri" panose="020F0502020204030204" pitchFamily="34" charset="0"/>
              </a:rPr>
              <a:t>www.cdc.gov</a:t>
            </a:r>
            <a:r>
              <a:rPr lang="en-US" sz="1200" dirty="0">
                <a:latin typeface="Baskerville" panose="02020502070401020303" pitchFamily="18" charset="0"/>
                <a:ea typeface="Baskerville" panose="02020502070401020303" pitchFamily="18" charset="0"/>
                <a:cs typeface="Calibri" panose="020F0502020204030204" pitchFamily="34" charset="0"/>
              </a:rPr>
              <a:t>/</a:t>
            </a:r>
            <a:r>
              <a:rPr lang="en-US" sz="1200" dirty="0" err="1">
                <a:latin typeface="Baskerville" panose="02020502070401020303" pitchFamily="18" charset="0"/>
                <a:ea typeface="Baskerville" panose="02020502070401020303" pitchFamily="18" charset="0"/>
                <a:cs typeface="Calibri" panose="020F0502020204030204" pitchFamily="34" charset="0"/>
              </a:rPr>
              <a:t>reproductivehealth</a:t>
            </a:r>
            <a:r>
              <a:rPr lang="en-US" sz="1200" dirty="0">
                <a:latin typeface="Baskerville" panose="02020502070401020303" pitchFamily="18" charset="0"/>
                <a:ea typeface="Baskerville" panose="02020502070401020303" pitchFamily="18" charset="0"/>
                <a:cs typeface="Calibri" panose="020F0502020204030204" pitchFamily="34" charset="0"/>
              </a:rPr>
              <a:t>/</a:t>
            </a:r>
            <a:r>
              <a:rPr lang="en-US" sz="1200" dirty="0" err="1">
                <a:latin typeface="Baskerville" panose="02020502070401020303" pitchFamily="18" charset="0"/>
                <a:ea typeface="Baskerville" panose="02020502070401020303" pitchFamily="18" charset="0"/>
                <a:cs typeface="Calibri" panose="020F0502020204030204" pitchFamily="34" charset="0"/>
              </a:rPr>
              <a:t>maternalinfanthealth</a:t>
            </a:r>
            <a:r>
              <a:rPr lang="en-US" sz="1200" dirty="0">
                <a:latin typeface="Baskerville" panose="02020502070401020303" pitchFamily="18" charset="0"/>
                <a:ea typeface="Baskerville" panose="02020502070401020303" pitchFamily="18" charset="0"/>
                <a:cs typeface="Calibri" panose="020F0502020204030204" pitchFamily="34" charset="0"/>
              </a:rPr>
              <a:t>/</a:t>
            </a:r>
            <a:r>
              <a:rPr lang="en-US" sz="1200" dirty="0" err="1">
                <a:latin typeface="Baskerville" panose="02020502070401020303" pitchFamily="18" charset="0"/>
                <a:ea typeface="Baskerville" panose="02020502070401020303" pitchFamily="18" charset="0"/>
                <a:cs typeface="Calibri" panose="020F0502020204030204" pitchFamily="34" charset="0"/>
              </a:rPr>
              <a:t>pretermbirth.htm</a:t>
            </a:r>
            <a:endParaRPr lang="en-US" sz="1200" dirty="0">
              <a:solidFill>
                <a:srgbClr val="000000"/>
              </a:solidFill>
              <a:latin typeface="Baskerville" panose="02020502070401020303" pitchFamily="18" charset="0"/>
              <a:ea typeface="Baskerville" panose="02020502070401020303"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Baskerville" panose="02020502070401020303" pitchFamily="18" charset="0"/>
                <a:ea typeface="Baskerville" panose="02020502070401020303" pitchFamily="18" charset="0"/>
                <a:cs typeface="Calibri" panose="020F0502020204030204" pitchFamily="34" charset="0"/>
              </a:rPr>
              <a:t>March of Dimes. (2012) Born too soon. Retrieved from https://</a:t>
            </a:r>
            <a:r>
              <a:rPr lang="en-US" sz="1200" dirty="0" err="1">
                <a:solidFill>
                  <a:srgbClr val="000000"/>
                </a:solidFill>
                <a:latin typeface="Baskerville" panose="02020502070401020303" pitchFamily="18" charset="0"/>
                <a:ea typeface="Baskerville" panose="02020502070401020303" pitchFamily="18" charset="0"/>
                <a:cs typeface="Calibri" panose="020F0502020204030204" pitchFamily="34" charset="0"/>
              </a:rPr>
              <a:t>www.marchofdimes.org</a:t>
            </a:r>
            <a:r>
              <a:rPr lang="en-US" sz="1200" dirty="0">
                <a:solidFill>
                  <a:srgbClr val="000000"/>
                </a:solidFill>
                <a:latin typeface="Baskerville" panose="02020502070401020303" pitchFamily="18" charset="0"/>
                <a:ea typeface="Baskerville" panose="02020502070401020303" pitchFamily="18" charset="0"/>
                <a:cs typeface="Calibri" panose="020F0502020204030204" pitchFamily="34" charset="0"/>
              </a:rPr>
              <a:t>/mission/global-preterm.aspx#tabs-3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Baskerville" panose="02020502070401020303" pitchFamily="18" charset="0"/>
                <a:ea typeface="Baskerville" panose="02020502070401020303" pitchFamily="18" charset="0"/>
                <a:cs typeface="Calibri" panose="020F0502020204030204" pitchFamily="34" charset="0"/>
              </a:rPr>
              <a:t>World Health Organization. (2018). Preterm Birth. Retrieved from https://</a:t>
            </a:r>
            <a:r>
              <a:rPr lang="en-US" sz="1200" dirty="0" err="1">
                <a:solidFill>
                  <a:srgbClr val="000000"/>
                </a:solidFill>
                <a:latin typeface="Baskerville" panose="02020502070401020303" pitchFamily="18" charset="0"/>
                <a:ea typeface="Baskerville" panose="02020502070401020303" pitchFamily="18" charset="0"/>
                <a:cs typeface="Calibri" panose="020F0502020204030204" pitchFamily="34" charset="0"/>
              </a:rPr>
              <a:t>www.who.int</a:t>
            </a:r>
            <a:r>
              <a:rPr lang="en-US" sz="1200" dirty="0">
                <a:solidFill>
                  <a:srgbClr val="000000"/>
                </a:solidFill>
                <a:latin typeface="Baskerville" panose="02020502070401020303" pitchFamily="18" charset="0"/>
                <a:ea typeface="Baskerville" panose="02020502070401020303" pitchFamily="18" charset="0"/>
                <a:cs typeface="Calibri" panose="020F0502020204030204" pitchFamily="34" charset="0"/>
              </a:rPr>
              <a:t>/news-room/fact-sheets/detail/preterm-birth</a:t>
            </a:r>
            <a:endParaRPr lang="en-US" sz="1200" dirty="0">
              <a:latin typeface="Baskerville" panose="02020502070401020303" pitchFamily="18" charset="0"/>
              <a:ea typeface="Baskerville" panose="02020502070401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Baskerville" panose="02020502070401020303" pitchFamily="18" charset="0"/>
              <a:ea typeface="Baskerville" panose="02020502070401020303"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Baskerville" panose="02020502070401020303" pitchFamily="18" charset="0"/>
              <a:ea typeface="Baskerville" panose="02020502070401020303" pitchFamily="18"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B24E98A-F289-C54B-91C9-646D6ED5E2D1}" type="slidenum">
              <a:rPr lang="en-US" smtClean="0"/>
              <a:t>5</a:t>
            </a:fld>
            <a:endParaRPr lang="en-US"/>
          </a:p>
        </p:txBody>
      </p:sp>
    </p:spTree>
    <p:extLst>
      <p:ext uri="{BB962C8B-B14F-4D97-AF65-F5344CB8AC3E}">
        <p14:creationId xmlns:p14="http://schemas.microsoft.com/office/powerpoint/2010/main" val="1117838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b="0" i="0" u="none" strike="noStrike" kern="1200" dirty="0">
                <a:solidFill>
                  <a:schemeClr val="tx1"/>
                </a:solidFill>
                <a:effectLst/>
                <a:latin typeface="+mn-lt"/>
                <a:ea typeface="+mn-ea"/>
                <a:cs typeface="+mn-cs"/>
              </a:rPr>
              <a:t>The March of Dimes puts out annual “report cards” grading states in the United States of America on their preterm birth rates. The United States overall received a grade of “C” for their most recent PTB rates mentioned in the previous slide (9.9%). North Carolina received a D for their grade. Which will be discussed in the next slide. </a:t>
            </a:r>
          </a:p>
          <a:p>
            <a:endParaRPr lang="en-US" sz="1200" b="0" i="0" u="none" strike="noStrike" kern="1200" dirty="0">
              <a:solidFill>
                <a:schemeClr val="tx1"/>
              </a:solidFill>
              <a:effectLst/>
              <a:latin typeface="+mn-lt"/>
              <a:ea typeface="+mn-ea"/>
              <a:cs typeface="+mn-cs"/>
            </a:endParaRPr>
          </a:p>
          <a:p>
            <a:pPr marL="457200" indent="-457200"/>
            <a:r>
              <a:rPr lang="en-US" sz="1200" dirty="0">
                <a:latin typeface="Baskerville" panose="02020502070401020303" pitchFamily="18" charset="0"/>
                <a:ea typeface="Baskerville" panose="02020502070401020303" pitchFamily="18" charset="0"/>
              </a:rPr>
              <a:t>March of Dimes Foundation. (2018). 2018 Premature Birth Report Card: North Carolina. Retrieved from https://</a:t>
            </a:r>
            <a:r>
              <a:rPr lang="en-US" sz="1200" dirty="0" err="1">
                <a:latin typeface="Baskerville" panose="02020502070401020303" pitchFamily="18" charset="0"/>
                <a:ea typeface="Baskerville" panose="02020502070401020303" pitchFamily="18" charset="0"/>
              </a:rPr>
              <a:t>www.marchofdimes.org</a:t>
            </a:r>
            <a:r>
              <a:rPr lang="en-US" sz="1200" dirty="0">
                <a:latin typeface="Baskerville" panose="02020502070401020303" pitchFamily="18" charset="0"/>
                <a:ea typeface="Baskerville" panose="02020502070401020303" pitchFamily="18" charset="0"/>
              </a:rPr>
              <a:t>/</a:t>
            </a:r>
            <a:r>
              <a:rPr lang="en-US" sz="1200" dirty="0" err="1">
                <a:latin typeface="Baskerville" panose="02020502070401020303" pitchFamily="18" charset="0"/>
                <a:ea typeface="Baskerville" panose="02020502070401020303" pitchFamily="18" charset="0"/>
              </a:rPr>
              <a:t>peristats</a:t>
            </a:r>
            <a:r>
              <a:rPr lang="en-US" sz="1200" dirty="0">
                <a:latin typeface="Baskerville" panose="02020502070401020303" pitchFamily="18" charset="0"/>
                <a:ea typeface="Baskerville" panose="02020502070401020303" pitchFamily="18" charset="0"/>
              </a:rPr>
              <a:t>/tools/</a:t>
            </a:r>
            <a:r>
              <a:rPr lang="en-US" sz="1200" dirty="0" err="1">
                <a:latin typeface="Baskerville" panose="02020502070401020303" pitchFamily="18" charset="0"/>
                <a:ea typeface="Baskerville" panose="02020502070401020303" pitchFamily="18" charset="0"/>
              </a:rPr>
              <a:t>reportcard.aspx?frmodrc</a:t>
            </a:r>
            <a:r>
              <a:rPr lang="en-US" sz="1200" dirty="0">
                <a:latin typeface="Baskerville" panose="02020502070401020303" pitchFamily="18" charset="0"/>
                <a:ea typeface="Baskerville" panose="02020502070401020303" pitchFamily="18" charset="0"/>
              </a:rPr>
              <a:t>=1&amp;reg=37</a:t>
            </a:r>
          </a:p>
          <a:p>
            <a:pPr marL="457200" marR="0" indent="-457200">
              <a:spcBef>
                <a:spcPts val="0"/>
              </a:spcBef>
              <a:spcAft>
                <a:spcPts val="0"/>
              </a:spcAft>
            </a:pPr>
            <a:r>
              <a:rPr lang="en-US" sz="1200" dirty="0">
                <a:solidFill>
                  <a:srgbClr val="000000"/>
                </a:solidFill>
                <a:latin typeface="Baskerville" panose="02020502070401020303" pitchFamily="18" charset="0"/>
                <a:ea typeface="Baskerville" panose="02020502070401020303" pitchFamily="18" charset="0"/>
                <a:cs typeface="Calibri" panose="020F0502020204030204" pitchFamily="34" charset="0"/>
              </a:rPr>
              <a:t>March of Dimes. (2018). 2018 Premature Birth Report Card: United States. Retrieved from https://</a:t>
            </a:r>
            <a:r>
              <a:rPr lang="en-US" sz="1200" dirty="0" err="1">
                <a:solidFill>
                  <a:srgbClr val="000000"/>
                </a:solidFill>
                <a:latin typeface="Baskerville" panose="02020502070401020303" pitchFamily="18" charset="0"/>
                <a:ea typeface="Baskerville" panose="02020502070401020303" pitchFamily="18" charset="0"/>
                <a:cs typeface="Calibri" panose="020F0502020204030204" pitchFamily="34" charset="0"/>
              </a:rPr>
              <a:t>www.marchofdimes.org</a:t>
            </a:r>
            <a:r>
              <a:rPr lang="en-US" sz="1200" dirty="0">
                <a:solidFill>
                  <a:srgbClr val="000000"/>
                </a:solidFill>
                <a:latin typeface="Baskerville" panose="02020502070401020303" pitchFamily="18" charset="0"/>
                <a:ea typeface="Baskerville" panose="02020502070401020303" pitchFamily="18" charset="0"/>
                <a:cs typeface="Calibri" panose="020F0502020204030204" pitchFamily="34" charset="0"/>
              </a:rPr>
              <a:t>/materials/PrematureBirthReportCard-United%20States-2018.pdf</a:t>
            </a:r>
          </a:p>
          <a:p>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454851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Data collected by the March of Dimes on the disparity of preterm birth by race in North Carolina falls in line with the overall trends seen in the United States.  Black woman are 51% more likely to have a pre-term birth than white woman. This is slightly less than the national average where black woman are 49% more likely to have a pre-term birth than white woman. Again, this disparity persists even when socio-economic status is controlled for.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March of Dimes Foundation. (2018). 2018 Premature birth report card North Carolina. Retrieved from </a:t>
            </a:r>
            <a:r>
              <a:rPr lang="en-US" sz="1200" dirty="0">
                <a:latin typeface="Baskerville" panose="02020502070401020303" pitchFamily="18" charset="0"/>
                <a:ea typeface="Baskerville" panose="02020502070401020303" pitchFamily="18" charset="0"/>
              </a:rPr>
              <a:t>https://</a:t>
            </a:r>
            <a:r>
              <a:rPr lang="en-US" sz="1200" dirty="0" err="1">
                <a:latin typeface="Baskerville" panose="02020502070401020303" pitchFamily="18" charset="0"/>
                <a:ea typeface="Baskerville" panose="02020502070401020303" pitchFamily="18" charset="0"/>
              </a:rPr>
              <a:t>www.marchofdimes.org</a:t>
            </a:r>
            <a:r>
              <a:rPr lang="en-US" sz="1200" dirty="0">
                <a:latin typeface="Baskerville" panose="02020502070401020303" pitchFamily="18" charset="0"/>
                <a:ea typeface="Baskerville" panose="02020502070401020303" pitchFamily="18" charset="0"/>
              </a:rPr>
              <a:t>/</a:t>
            </a:r>
            <a:r>
              <a:rPr lang="en-US" sz="1200" dirty="0" err="1">
                <a:latin typeface="Baskerville" panose="02020502070401020303" pitchFamily="18" charset="0"/>
                <a:ea typeface="Baskerville" panose="02020502070401020303" pitchFamily="18" charset="0"/>
              </a:rPr>
              <a:t>peristats</a:t>
            </a:r>
            <a:r>
              <a:rPr lang="en-US" sz="1200" dirty="0">
                <a:latin typeface="Baskerville" panose="02020502070401020303" pitchFamily="18" charset="0"/>
                <a:ea typeface="Baskerville" panose="02020502070401020303" pitchFamily="18" charset="0"/>
              </a:rPr>
              <a:t>/tools/</a:t>
            </a:r>
            <a:r>
              <a:rPr lang="en-US" sz="1200" dirty="0" err="1">
                <a:latin typeface="Baskerville" panose="02020502070401020303" pitchFamily="18" charset="0"/>
                <a:ea typeface="Baskerville" panose="02020502070401020303" pitchFamily="18" charset="0"/>
              </a:rPr>
              <a:t>reportcard.aspx?frmodrc</a:t>
            </a:r>
            <a:r>
              <a:rPr lang="en-US" sz="1200" dirty="0">
                <a:latin typeface="Baskerville" panose="02020502070401020303" pitchFamily="18" charset="0"/>
                <a:ea typeface="Baskerville" panose="02020502070401020303" pitchFamily="18" charset="0"/>
              </a:rPr>
              <a:t>=1&amp;reg=37</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30287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Where a woman lives in North Carolina is also an indicator of whether she will have a pre-term birth. As noted in the map from the State Center for Health Statistics, most of the counties with pre-term birth rates over 12.5% are rural. It should be noted that the urban areas with higher pre-term birth rates have larger populations of black woman, which may account for the higher number of pre-term births.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March of Dimes Foundation. (2018). 2018 Premature birth report card North Carolina. Retrieved from </a:t>
            </a:r>
            <a:r>
              <a:rPr lang="en-US" sz="1200" dirty="0">
                <a:latin typeface="Baskerville" panose="02020502070401020303" pitchFamily="18" charset="0"/>
                <a:ea typeface="Baskerville" panose="02020502070401020303" pitchFamily="18" charset="0"/>
              </a:rPr>
              <a:t>https://</a:t>
            </a:r>
            <a:r>
              <a:rPr lang="en-US" sz="1200" dirty="0" err="1">
                <a:latin typeface="Baskerville" panose="02020502070401020303" pitchFamily="18" charset="0"/>
                <a:ea typeface="Baskerville" panose="02020502070401020303" pitchFamily="18" charset="0"/>
              </a:rPr>
              <a:t>www.marchofdimes.org</a:t>
            </a:r>
            <a:r>
              <a:rPr lang="en-US" sz="1200" dirty="0">
                <a:latin typeface="Baskerville" panose="02020502070401020303" pitchFamily="18" charset="0"/>
                <a:ea typeface="Baskerville" panose="02020502070401020303" pitchFamily="18" charset="0"/>
              </a:rPr>
              <a:t>/</a:t>
            </a:r>
            <a:r>
              <a:rPr lang="en-US" sz="1200" dirty="0" err="1">
                <a:latin typeface="Baskerville" panose="02020502070401020303" pitchFamily="18" charset="0"/>
                <a:ea typeface="Baskerville" panose="02020502070401020303" pitchFamily="18" charset="0"/>
              </a:rPr>
              <a:t>peristats</a:t>
            </a:r>
            <a:r>
              <a:rPr lang="en-US" sz="1200" dirty="0">
                <a:latin typeface="Baskerville" panose="02020502070401020303" pitchFamily="18" charset="0"/>
                <a:ea typeface="Baskerville" panose="02020502070401020303" pitchFamily="18" charset="0"/>
              </a:rPr>
              <a:t>/tools/</a:t>
            </a:r>
            <a:r>
              <a:rPr lang="en-US" sz="1200" dirty="0" err="1">
                <a:latin typeface="Baskerville" panose="02020502070401020303" pitchFamily="18" charset="0"/>
                <a:ea typeface="Baskerville" panose="02020502070401020303" pitchFamily="18" charset="0"/>
              </a:rPr>
              <a:t>reportcard.aspx?frmodrc</a:t>
            </a:r>
            <a:r>
              <a:rPr lang="en-US" sz="1200" dirty="0">
                <a:latin typeface="Baskerville" panose="02020502070401020303" pitchFamily="18" charset="0"/>
                <a:ea typeface="Baskerville" panose="02020502070401020303" pitchFamily="18" charset="0"/>
              </a:rPr>
              <a:t>=1&amp;reg=37</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 Evens. (2014, August). Preterm birth rate trends in North Carolina, 1988–2012. </a:t>
            </a:r>
            <a:r>
              <a:rPr lang="en-US" i="1" dirty="0"/>
              <a:t>State Center for Health Statistics. </a:t>
            </a:r>
            <a:r>
              <a:rPr lang="en-US" i="0" dirty="0"/>
              <a:t>Retrieved from </a:t>
            </a:r>
            <a:r>
              <a:rPr lang="en-US" dirty="0">
                <a:hlinkClick r:id="rId3"/>
              </a:rPr>
              <a:t>https://schs.dph.ncdhhs.gov/schs/pdf/SB_41_FIN_20140813.pdf</a:t>
            </a:r>
            <a:r>
              <a:rPr lang="en-US"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1055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While Medicaid, Medicare, and private insurance paid for the majority of individual’s medical bills after a pre-term birth, the out of pocket expenses for families is still significant. Average expenditures for premature infants were more than 10 times as high as expenditures for infants with an uncomplicated birth. Combined infant and maternity medical costs for premature infants were four times as high as those for an uncomplicated birth. These numbers do not include future costs of long-term side effects/disabilities caused by pre-term birth.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Baskerville" panose="02020502070401020303" pitchFamily="18" charset="0"/>
                <a:ea typeface="Baskerville" panose="02020502070401020303" pitchFamily="18" charset="0"/>
                <a:cs typeface="Calibri" panose="020F0502020204030204" pitchFamily="34" charset="0"/>
              </a:rPr>
              <a:t>March of Dimes Foundation. (2008). Cost of Prematurity to US Employers. Retrieved from </a:t>
            </a:r>
            <a:r>
              <a:rPr lang="en-US" sz="1200" dirty="0">
                <a:latin typeface="Baskerville" panose="02020502070401020303"/>
              </a:rPr>
              <a:t>https://</a:t>
            </a:r>
            <a:r>
              <a:rPr lang="en-US" sz="1200" dirty="0" err="1">
                <a:latin typeface="Baskerville" panose="02020502070401020303"/>
              </a:rPr>
              <a:t>www.marchofdimes.org</a:t>
            </a:r>
            <a:r>
              <a:rPr lang="en-US" sz="1200" dirty="0">
                <a:latin typeface="Baskerville" panose="02020502070401020303"/>
              </a:rPr>
              <a:t>/</a:t>
            </a:r>
            <a:r>
              <a:rPr lang="en-US" sz="1200" dirty="0" err="1">
                <a:latin typeface="Baskerville" panose="02020502070401020303"/>
              </a:rPr>
              <a:t>Peristats</a:t>
            </a:r>
            <a:r>
              <a:rPr lang="en-US" sz="1200" dirty="0">
                <a:latin typeface="Baskerville" panose="02020502070401020303"/>
              </a:rPr>
              <a:t>/</a:t>
            </a:r>
            <a:r>
              <a:rPr lang="en-US" sz="1200" dirty="0" err="1">
                <a:latin typeface="Baskerville" panose="02020502070401020303"/>
              </a:rPr>
              <a:t>pdfdocs</a:t>
            </a:r>
            <a:r>
              <a:rPr lang="en-US" sz="1200" dirty="0">
                <a:latin typeface="Baskerville" panose="02020502070401020303"/>
              </a:rPr>
              <a:t>/</a:t>
            </a:r>
            <a:r>
              <a:rPr lang="en-US" sz="1200" dirty="0" err="1">
                <a:latin typeface="Baskerville" panose="02020502070401020303"/>
              </a:rPr>
              <a:t>cts</a:t>
            </a:r>
            <a:r>
              <a:rPr lang="en-US" sz="1200" dirty="0">
                <a:latin typeface="Baskerville" panose="02020502070401020303"/>
              </a:rPr>
              <a:t>/ThomsonAnalysis2008_SummaryDocument_final121208.pdf</a:t>
            </a:r>
            <a:endParaRPr lang="en-US" sz="1200" dirty="0">
              <a:solidFill>
                <a:srgbClr val="000000"/>
              </a:solidFill>
              <a:latin typeface="Baskerville" panose="02020502070401020303"/>
              <a:ea typeface="Baskerville" panose="02020502070401020303" pitchFamily="18" charset="0"/>
              <a:cs typeface="Calibri" panose="020F050202020403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06009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CE87D-1720-6E40-8C33-A951DF5213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B8EC19-0BB5-2E4D-8BD0-0D36313959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509297-7C61-544B-B4D4-7F337E389C9E}"/>
              </a:ext>
            </a:extLst>
          </p:cNvPr>
          <p:cNvSpPr>
            <a:spLocks noGrp="1"/>
          </p:cNvSpPr>
          <p:nvPr>
            <p:ph type="dt" sz="half" idx="10"/>
          </p:nvPr>
        </p:nvSpPr>
        <p:spPr/>
        <p:txBody>
          <a:bodyPr/>
          <a:lstStyle/>
          <a:p>
            <a:fld id="{1160C489-160B-DB47-A01B-C7DB0DD779B8}" type="datetimeFigureOut">
              <a:rPr lang="en-US" smtClean="0"/>
              <a:t>5/2/19</a:t>
            </a:fld>
            <a:endParaRPr lang="en-US"/>
          </a:p>
        </p:txBody>
      </p:sp>
      <p:sp>
        <p:nvSpPr>
          <p:cNvPr id="5" name="Footer Placeholder 4">
            <a:extLst>
              <a:ext uri="{FF2B5EF4-FFF2-40B4-BE49-F238E27FC236}">
                <a16:creationId xmlns:a16="http://schemas.microsoft.com/office/drawing/2014/main" id="{E3A80D51-21FF-AD43-888B-4945DF9E63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29969A-99D3-9D40-A15F-8C163C349D75}"/>
              </a:ext>
            </a:extLst>
          </p:cNvPr>
          <p:cNvSpPr>
            <a:spLocks noGrp="1"/>
          </p:cNvSpPr>
          <p:nvPr>
            <p:ph type="sldNum" sz="quarter" idx="12"/>
          </p:nvPr>
        </p:nvSpPr>
        <p:spPr/>
        <p:txBody>
          <a:bodyPr/>
          <a:lstStyle/>
          <a:p>
            <a:fld id="{1EA6B5E3-EEC8-0D4A-B7E4-47D4D2358953}" type="slidenum">
              <a:rPr lang="en-US" smtClean="0"/>
              <a:t>‹#›</a:t>
            </a:fld>
            <a:endParaRPr lang="en-US"/>
          </a:p>
        </p:txBody>
      </p:sp>
    </p:spTree>
    <p:extLst>
      <p:ext uri="{BB962C8B-B14F-4D97-AF65-F5344CB8AC3E}">
        <p14:creationId xmlns:p14="http://schemas.microsoft.com/office/powerpoint/2010/main" val="1292209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A10E1-1EBE-634F-AB41-DA438C4E6F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B6C2F0-500C-D34B-9B88-5DE88290AE7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DDB827-CBC9-7445-AC4F-F98DD6CB51E8}"/>
              </a:ext>
            </a:extLst>
          </p:cNvPr>
          <p:cNvSpPr>
            <a:spLocks noGrp="1"/>
          </p:cNvSpPr>
          <p:nvPr>
            <p:ph type="dt" sz="half" idx="10"/>
          </p:nvPr>
        </p:nvSpPr>
        <p:spPr/>
        <p:txBody>
          <a:bodyPr/>
          <a:lstStyle/>
          <a:p>
            <a:fld id="{1160C489-160B-DB47-A01B-C7DB0DD779B8}" type="datetimeFigureOut">
              <a:rPr lang="en-US" smtClean="0"/>
              <a:t>5/2/19</a:t>
            </a:fld>
            <a:endParaRPr lang="en-US"/>
          </a:p>
        </p:txBody>
      </p:sp>
      <p:sp>
        <p:nvSpPr>
          <p:cNvPr id="5" name="Footer Placeholder 4">
            <a:extLst>
              <a:ext uri="{FF2B5EF4-FFF2-40B4-BE49-F238E27FC236}">
                <a16:creationId xmlns:a16="http://schemas.microsoft.com/office/drawing/2014/main" id="{8E2FE031-00D4-7847-9426-560C06DB8F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0085E-FED3-394B-87F1-FE84C5DB8536}"/>
              </a:ext>
            </a:extLst>
          </p:cNvPr>
          <p:cNvSpPr>
            <a:spLocks noGrp="1"/>
          </p:cNvSpPr>
          <p:nvPr>
            <p:ph type="sldNum" sz="quarter" idx="12"/>
          </p:nvPr>
        </p:nvSpPr>
        <p:spPr/>
        <p:txBody>
          <a:bodyPr/>
          <a:lstStyle/>
          <a:p>
            <a:fld id="{1EA6B5E3-EEC8-0D4A-B7E4-47D4D2358953}" type="slidenum">
              <a:rPr lang="en-US" smtClean="0"/>
              <a:t>‹#›</a:t>
            </a:fld>
            <a:endParaRPr lang="en-US"/>
          </a:p>
        </p:txBody>
      </p:sp>
    </p:spTree>
    <p:extLst>
      <p:ext uri="{BB962C8B-B14F-4D97-AF65-F5344CB8AC3E}">
        <p14:creationId xmlns:p14="http://schemas.microsoft.com/office/powerpoint/2010/main" val="2418574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DDE202-E1AE-5C42-AA67-489FD9287F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A9CE7A-0BB6-A341-816C-235EB941DF8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D7FA99-538A-A648-B456-4C7433995E46}"/>
              </a:ext>
            </a:extLst>
          </p:cNvPr>
          <p:cNvSpPr>
            <a:spLocks noGrp="1"/>
          </p:cNvSpPr>
          <p:nvPr>
            <p:ph type="dt" sz="half" idx="10"/>
          </p:nvPr>
        </p:nvSpPr>
        <p:spPr/>
        <p:txBody>
          <a:bodyPr/>
          <a:lstStyle/>
          <a:p>
            <a:fld id="{1160C489-160B-DB47-A01B-C7DB0DD779B8}" type="datetimeFigureOut">
              <a:rPr lang="en-US" smtClean="0"/>
              <a:t>5/2/19</a:t>
            </a:fld>
            <a:endParaRPr lang="en-US"/>
          </a:p>
        </p:txBody>
      </p:sp>
      <p:sp>
        <p:nvSpPr>
          <p:cNvPr id="5" name="Footer Placeholder 4">
            <a:extLst>
              <a:ext uri="{FF2B5EF4-FFF2-40B4-BE49-F238E27FC236}">
                <a16:creationId xmlns:a16="http://schemas.microsoft.com/office/drawing/2014/main" id="{598401A3-402B-8646-9342-50435ED46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CDDE2-E44D-A44B-ABFD-EDFF210044F3}"/>
              </a:ext>
            </a:extLst>
          </p:cNvPr>
          <p:cNvSpPr>
            <a:spLocks noGrp="1"/>
          </p:cNvSpPr>
          <p:nvPr>
            <p:ph type="sldNum" sz="quarter" idx="12"/>
          </p:nvPr>
        </p:nvSpPr>
        <p:spPr/>
        <p:txBody>
          <a:bodyPr/>
          <a:lstStyle/>
          <a:p>
            <a:fld id="{1EA6B5E3-EEC8-0D4A-B7E4-47D4D2358953}" type="slidenum">
              <a:rPr lang="en-US" smtClean="0"/>
              <a:t>‹#›</a:t>
            </a:fld>
            <a:endParaRPr lang="en-US"/>
          </a:p>
        </p:txBody>
      </p:sp>
    </p:spTree>
    <p:extLst>
      <p:ext uri="{BB962C8B-B14F-4D97-AF65-F5344CB8AC3E}">
        <p14:creationId xmlns:p14="http://schemas.microsoft.com/office/powerpoint/2010/main" val="1141674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cSld name="Subtitle">
    <p:bg>
      <p:bgPr>
        <a:blipFill>
          <a:blip r:embed="rId2">
            <a:alphaModFix/>
          </a:blip>
          <a:stretch>
            <a:fillRect/>
          </a:stretch>
        </a:blipFill>
        <a:effectLst/>
      </p:bgPr>
    </p:bg>
    <p:spTree>
      <p:nvGrpSpPr>
        <p:cNvPr id="1" name="Shape 23"/>
        <p:cNvGrpSpPr/>
        <p:nvPr/>
      </p:nvGrpSpPr>
      <p:grpSpPr>
        <a:xfrm>
          <a:off x="0" y="0"/>
          <a:ext cx="0" cy="0"/>
          <a:chOff x="0" y="0"/>
          <a:chExt cx="0" cy="0"/>
        </a:xfrm>
      </p:grpSpPr>
      <p:grpSp>
        <p:nvGrpSpPr>
          <p:cNvPr id="24" name="Google Shape;24;p3"/>
          <p:cNvGrpSpPr/>
          <p:nvPr/>
        </p:nvGrpSpPr>
        <p:grpSpPr>
          <a:xfrm>
            <a:off x="3088356" y="406567"/>
            <a:ext cx="6014856" cy="6034812"/>
            <a:chOff x="2316267" y="304925"/>
            <a:chExt cx="4511142" cy="4526109"/>
          </a:xfrm>
        </p:grpSpPr>
        <p:sp>
          <p:nvSpPr>
            <p:cNvPr id="25" name="Google Shape;25;p3"/>
            <p:cNvSpPr/>
            <p:nvPr/>
          </p:nvSpPr>
          <p:spPr>
            <a:xfrm>
              <a:off x="2550175" y="541175"/>
              <a:ext cx="40437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2626375" y="6173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27" name="Google Shape;27;p3"/>
            <p:cNvSpPr/>
            <p:nvPr/>
          </p:nvSpPr>
          <p:spPr>
            <a:xfrm rot="10800000">
              <a:off x="2841625" y="8119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28" name="Google Shape;28;p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2700000">
              <a:off x="2700667" y="3795246"/>
              <a:ext cx="152400" cy="1150374"/>
            </a:xfrm>
            <a:prstGeom prst="rect">
              <a:avLst/>
            </a:prstGeom>
            <a:noFill/>
            <a:ln>
              <a:noFill/>
            </a:ln>
          </p:spPr>
        </p:pic>
        <p:pic>
          <p:nvPicPr>
            <p:cNvPr id="29" name="Google Shape;29;p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8100000">
              <a:off x="6290608" y="190338"/>
              <a:ext cx="152400" cy="1150374"/>
            </a:xfrm>
            <a:prstGeom prst="rect">
              <a:avLst/>
            </a:prstGeom>
            <a:noFill/>
            <a:ln>
              <a:noFill/>
            </a:ln>
          </p:spPr>
        </p:pic>
      </p:grpSp>
      <p:sp>
        <p:nvSpPr>
          <p:cNvPr id="30" name="Google Shape;30;p3"/>
          <p:cNvSpPr txBox="1">
            <a:spLocks noGrp="1"/>
          </p:cNvSpPr>
          <p:nvPr>
            <p:ph type="ctrTitle"/>
          </p:nvPr>
        </p:nvSpPr>
        <p:spPr>
          <a:xfrm>
            <a:off x="3726900" y="2225133"/>
            <a:ext cx="4738000" cy="1546400"/>
          </a:xfrm>
          <a:prstGeom prst="rect">
            <a:avLst/>
          </a:prstGeom>
        </p:spPr>
        <p:txBody>
          <a:bodyPr spcFirstLastPara="1" wrap="square" lIns="0" tIns="0" rIns="0" bIns="0" anchor="b" anchorCtr="0"/>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31" name="Google Shape;31;p3"/>
          <p:cNvSpPr txBox="1">
            <a:spLocks noGrp="1"/>
          </p:cNvSpPr>
          <p:nvPr>
            <p:ph type="subTitle" idx="1"/>
          </p:nvPr>
        </p:nvSpPr>
        <p:spPr>
          <a:xfrm>
            <a:off x="3726900" y="3930861"/>
            <a:ext cx="4738000" cy="397200"/>
          </a:xfrm>
          <a:prstGeom prst="rect">
            <a:avLst/>
          </a:prstGeom>
        </p:spPr>
        <p:txBody>
          <a:bodyPr spcFirstLastPara="1" wrap="square" lIns="0" tIns="0" rIns="0" bIns="0" anchor="t" anchorCtr="0"/>
          <a:lstStyle>
            <a:lvl1pPr lvl="0" algn="ctr" rtl="0">
              <a:spcBef>
                <a:spcPts val="0"/>
              </a:spcBef>
              <a:spcAft>
                <a:spcPts val="0"/>
              </a:spcAft>
              <a:buSzPts val="1600"/>
              <a:buNone/>
              <a:defRPr sz="2133">
                <a:solidFill>
                  <a:srgbClr val="B0C6D3"/>
                </a:solidFill>
              </a:defRPr>
            </a:lvl1pPr>
            <a:lvl2pPr lvl="1" algn="ctr" rtl="0">
              <a:spcBef>
                <a:spcPts val="0"/>
              </a:spcBef>
              <a:spcAft>
                <a:spcPts val="0"/>
              </a:spcAft>
              <a:buSzPts val="1600"/>
              <a:buNone/>
              <a:defRPr sz="2133">
                <a:solidFill>
                  <a:srgbClr val="B0C6D3"/>
                </a:solidFill>
              </a:defRPr>
            </a:lvl2pPr>
            <a:lvl3pPr lvl="2" algn="ctr" rtl="0">
              <a:spcBef>
                <a:spcPts val="0"/>
              </a:spcBef>
              <a:spcAft>
                <a:spcPts val="0"/>
              </a:spcAft>
              <a:buSzPts val="1600"/>
              <a:buNone/>
              <a:defRPr sz="2133">
                <a:solidFill>
                  <a:srgbClr val="B0C6D3"/>
                </a:solidFill>
              </a:defRPr>
            </a:lvl3pPr>
            <a:lvl4pPr lvl="3" algn="ctr" rtl="0">
              <a:spcBef>
                <a:spcPts val="0"/>
              </a:spcBef>
              <a:spcAft>
                <a:spcPts val="0"/>
              </a:spcAft>
              <a:buSzPts val="1600"/>
              <a:buNone/>
              <a:defRPr sz="2133">
                <a:solidFill>
                  <a:srgbClr val="B0C6D3"/>
                </a:solidFill>
              </a:defRPr>
            </a:lvl4pPr>
            <a:lvl5pPr lvl="4" algn="ctr" rtl="0">
              <a:spcBef>
                <a:spcPts val="0"/>
              </a:spcBef>
              <a:spcAft>
                <a:spcPts val="0"/>
              </a:spcAft>
              <a:buSzPts val="1600"/>
              <a:buNone/>
              <a:defRPr sz="2133">
                <a:solidFill>
                  <a:srgbClr val="B0C6D3"/>
                </a:solidFill>
              </a:defRPr>
            </a:lvl5pPr>
            <a:lvl6pPr lvl="5" algn="ctr" rtl="0">
              <a:spcBef>
                <a:spcPts val="0"/>
              </a:spcBef>
              <a:spcAft>
                <a:spcPts val="0"/>
              </a:spcAft>
              <a:buSzPts val="1600"/>
              <a:buNone/>
              <a:defRPr sz="2133">
                <a:solidFill>
                  <a:srgbClr val="B0C6D3"/>
                </a:solidFill>
              </a:defRPr>
            </a:lvl6pPr>
            <a:lvl7pPr lvl="6" algn="ctr" rtl="0">
              <a:spcBef>
                <a:spcPts val="0"/>
              </a:spcBef>
              <a:spcAft>
                <a:spcPts val="0"/>
              </a:spcAft>
              <a:buSzPts val="1600"/>
              <a:buNone/>
              <a:defRPr sz="2133">
                <a:solidFill>
                  <a:srgbClr val="B0C6D3"/>
                </a:solidFill>
              </a:defRPr>
            </a:lvl7pPr>
            <a:lvl8pPr lvl="7" algn="ctr" rtl="0">
              <a:spcBef>
                <a:spcPts val="0"/>
              </a:spcBef>
              <a:spcAft>
                <a:spcPts val="0"/>
              </a:spcAft>
              <a:buSzPts val="1600"/>
              <a:buNone/>
              <a:defRPr sz="2133">
                <a:solidFill>
                  <a:srgbClr val="B0C6D3"/>
                </a:solidFill>
              </a:defRPr>
            </a:lvl8pPr>
            <a:lvl9pPr lvl="8" algn="ctr" rtl="0">
              <a:spcBef>
                <a:spcPts val="0"/>
              </a:spcBef>
              <a:spcAft>
                <a:spcPts val="0"/>
              </a:spcAft>
              <a:buSzPts val="1600"/>
              <a:buNone/>
              <a:defRPr sz="2133">
                <a:solidFill>
                  <a:srgbClr val="B0C6D3"/>
                </a:solidFill>
              </a:defRPr>
            </a:lvl9pPr>
          </a:lstStyle>
          <a:p>
            <a:endParaRPr/>
          </a:p>
        </p:txBody>
      </p:sp>
      <p:grpSp>
        <p:nvGrpSpPr>
          <p:cNvPr id="32" name="Google Shape;32;p3"/>
          <p:cNvGrpSpPr/>
          <p:nvPr/>
        </p:nvGrpSpPr>
        <p:grpSpPr>
          <a:xfrm>
            <a:off x="5810219" y="4980252"/>
            <a:ext cx="571133" cy="571373"/>
            <a:chOff x="1191725" y="238125"/>
            <a:chExt cx="5236550" cy="5238750"/>
          </a:xfrm>
        </p:grpSpPr>
        <p:sp>
          <p:nvSpPr>
            <p:cNvPr id="33" name="Google Shape;33;p3"/>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0C6D3"/>
                </a:solidFill>
              </a:endParaRPr>
            </a:p>
          </p:txBody>
        </p:sp>
        <p:sp>
          <p:nvSpPr>
            <p:cNvPr id="34" name="Google Shape;34;p3"/>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0C6D3"/>
                </a:solidFill>
              </a:endParaRPr>
            </a:p>
          </p:txBody>
        </p:sp>
        <p:sp>
          <p:nvSpPr>
            <p:cNvPr id="35" name="Google Shape;35;p3"/>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0C6D3"/>
                </a:solidFill>
              </a:endParaRPr>
            </a:p>
          </p:txBody>
        </p:sp>
        <p:sp>
          <p:nvSpPr>
            <p:cNvPr id="36" name="Google Shape;36;p3"/>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0C6D3"/>
                </a:solidFill>
              </a:endParaRPr>
            </a:p>
          </p:txBody>
        </p:sp>
        <p:sp>
          <p:nvSpPr>
            <p:cNvPr id="37" name="Google Shape;37;p3"/>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0C6D3"/>
                </a:solidFill>
              </a:endParaRPr>
            </a:p>
          </p:txBody>
        </p:sp>
      </p:grpSp>
    </p:spTree>
    <p:extLst>
      <p:ext uri="{BB962C8B-B14F-4D97-AF65-F5344CB8AC3E}">
        <p14:creationId xmlns:p14="http://schemas.microsoft.com/office/powerpoint/2010/main" val="1740017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3088356" y="406567"/>
            <a:ext cx="6014856" cy="6034812"/>
            <a:chOff x="2316267" y="304925"/>
            <a:chExt cx="4511142" cy="4526109"/>
          </a:xfrm>
        </p:grpSpPr>
        <p:sp>
          <p:nvSpPr>
            <p:cNvPr id="11" name="Google Shape;11;p2"/>
            <p:cNvSpPr/>
            <p:nvPr/>
          </p:nvSpPr>
          <p:spPr>
            <a:xfrm>
              <a:off x="2550175" y="541175"/>
              <a:ext cx="40437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626375" y="6173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13" name="Google Shape;13;p2"/>
            <p:cNvSpPr/>
            <p:nvPr/>
          </p:nvSpPr>
          <p:spPr>
            <a:xfrm rot="10800000">
              <a:off x="2841625" y="8119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14" name="Google Shape;14;p2"/>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rot="-2700000">
              <a:off x="2700667" y="3795246"/>
              <a:ext cx="152400" cy="1150374"/>
            </a:xfrm>
            <a:prstGeom prst="rect">
              <a:avLst/>
            </a:prstGeom>
            <a:noFill/>
            <a:ln>
              <a:noFill/>
            </a:ln>
          </p:spPr>
        </p:pic>
        <p:pic>
          <p:nvPicPr>
            <p:cNvPr id="15" name="Google Shape;15;p2"/>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rot="8100000">
              <a:off x="6290608" y="190338"/>
              <a:ext cx="152400" cy="1150374"/>
            </a:xfrm>
            <a:prstGeom prst="rect">
              <a:avLst/>
            </a:prstGeom>
            <a:noFill/>
            <a:ln>
              <a:noFill/>
            </a:ln>
          </p:spPr>
        </p:pic>
      </p:grpSp>
      <p:sp>
        <p:nvSpPr>
          <p:cNvPr id="16" name="Google Shape;16;p2"/>
          <p:cNvSpPr txBox="1">
            <a:spLocks noGrp="1"/>
          </p:cNvSpPr>
          <p:nvPr>
            <p:ph type="ctrTitle"/>
          </p:nvPr>
        </p:nvSpPr>
        <p:spPr>
          <a:xfrm>
            <a:off x="3716833" y="2655767"/>
            <a:ext cx="4762800" cy="1546400"/>
          </a:xfrm>
          <a:prstGeom prst="rect">
            <a:avLst/>
          </a:prstGeom>
        </p:spPr>
        <p:txBody>
          <a:bodyPr spcFirstLastPara="1" wrap="square" lIns="0" tIns="0" rIns="0" bIns="0" anchor="ctr" anchorCtr="0"/>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17" name="Google Shape;17;p2"/>
          <p:cNvGrpSpPr/>
          <p:nvPr/>
        </p:nvGrpSpPr>
        <p:grpSpPr>
          <a:xfrm>
            <a:off x="5810219" y="4980252"/>
            <a:ext cx="571133" cy="571373"/>
            <a:chOff x="1191725" y="238125"/>
            <a:chExt cx="5236550" cy="5238750"/>
          </a:xfrm>
        </p:grpSpPr>
        <p:sp>
          <p:nvSpPr>
            <p:cNvPr id="18" name="Google Shape;18;p2"/>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0C6D3"/>
                </a:solidFill>
              </a:endParaRPr>
            </a:p>
          </p:txBody>
        </p:sp>
        <p:sp>
          <p:nvSpPr>
            <p:cNvPr id="19" name="Google Shape;19;p2"/>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0C6D3"/>
                </a:solidFill>
              </a:endParaRPr>
            </a:p>
          </p:txBody>
        </p:sp>
        <p:sp>
          <p:nvSpPr>
            <p:cNvPr id="20" name="Google Shape;20;p2"/>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0C6D3"/>
                </a:solidFill>
              </a:endParaRPr>
            </a:p>
          </p:txBody>
        </p:sp>
        <p:sp>
          <p:nvSpPr>
            <p:cNvPr id="21" name="Google Shape;21;p2"/>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0C6D3"/>
                </a:solidFill>
              </a:endParaRPr>
            </a:p>
          </p:txBody>
        </p:sp>
        <p:sp>
          <p:nvSpPr>
            <p:cNvPr id="22" name="Google Shape;22;p2"/>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0C6D3"/>
                </a:solidFill>
              </a:endParaRPr>
            </a:p>
          </p:txBody>
        </p:sp>
      </p:grpSp>
    </p:spTree>
    <p:extLst>
      <p:ext uri="{BB962C8B-B14F-4D97-AF65-F5344CB8AC3E}">
        <p14:creationId xmlns:p14="http://schemas.microsoft.com/office/powerpoint/2010/main" val="1304061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82"/>
        <p:cNvGrpSpPr/>
        <p:nvPr/>
      </p:nvGrpSpPr>
      <p:grpSpPr>
        <a:xfrm>
          <a:off x="0" y="0"/>
          <a:ext cx="0" cy="0"/>
          <a:chOff x="0" y="0"/>
          <a:chExt cx="0" cy="0"/>
        </a:xfrm>
      </p:grpSpPr>
      <p:sp>
        <p:nvSpPr>
          <p:cNvPr id="83" name="Google Shape;83;p7"/>
          <p:cNvSpPr/>
          <p:nvPr/>
        </p:nvSpPr>
        <p:spPr>
          <a:xfrm>
            <a:off x="33" y="-10033"/>
            <a:ext cx="12192000" cy="6868000"/>
          </a:xfrm>
          <a:prstGeom prst="rect">
            <a:avLst/>
          </a:prstGeom>
          <a:solidFill>
            <a:srgbClr val="040E11">
              <a:alpha val="211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 name="Google Shape;84;p7"/>
          <p:cNvGrpSpPr/>
          <p:nvPr/>
        </p:nvGrpSpPr>
        <p:grpSpPr>
          <a:xfrm>
            <a:off x="416634" y="406567"/>
            <a:ext cx="11358812" cy="6034812"/>
            <a:chOff x="312475" y="304925"/>
            <a:chExt cx="8519109" cy="4526109"/>
          </a:xfrm>
        </p:grpSpPr>
        <p:sp>
          <p:nvSpPr>
            <p:cNvPr id="85" name="Google Shape;85;p7"/>
            <p:cNvSpPr/>
            <p:nvPr/>
          </p:nvSpPr>
          <p:spPr>
            <a:xfrm>
              <a:off x="548725" y="541175"/>
              <a:ext cx="80466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7"/>
            <p:cNvSpPr/>
            <p:nvPr/>
          </p:nvSpPr>
          <p:spPr>
            <a:xfrm>
              <a:off x="624925" y="6173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87" name="Google Shape;87;p7"/>
            <p:cNvSpPr/>
            <p:nvPr/>
          </p:nvSpPr>
          <p:spPr>
            <a:xfrm rot="10800000">
              <a:off x="799550" y="8119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88" name="Google Shape;88;p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2700000">
              <a:off x="696875" y="3795246"/>
              <a:ext cx="152400" cy="1150374"/>
            </a:xfrm>
            <a:prstGeom prst="rect">
              <a:avLst/>
            </a:prstGeom>
            <a:noFill/>
            <a:ln>
              <a:noFill/>
            </a:ln>
          </p:spPr>
        </p:pic>
        <p:pic>
          <p:nvPicPr>
            <p:cNvPr id="89" name="Google Shape;89;p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8100000">
              <a:off x="8294783" y="190338"/>
              <a:ext cx="152400" cy="1150374"/>
            </a:xfrm>
            <a:prstGeom prst="rect">
              <a:avLst/>
            </a:prstGeom>
            <a:noFill/>
            <a:ln>
              <a:noFill/>
            </a:ln>
          </p:spPr>
        </p:pic>
      </p:grpSp>
      <p:grpSp>
        <p:nvGrpSpPr>
          <p:cNvPr id="90" name="Google Shape;90;p7"/>
          <p:cNvGrpSpPr/>
          <p:nvPr/>
        </p:nvGrpSpPr>
        <p:grpSpPr>
          <a:xfrm>
            <a:off x="5910976" y="1593926"/>
            <a:ext cx="370049" cy="370205"/>
            <a:chOff x="1191725" y="238125"/>
            <a:chExt cx="5236550" cy="5238750"/>
          </a:xfrm>
        </p:grpSpPr>
        <p:sp>
          <p:nvSpPr>
            <p:cNvPr id="91" name="Google Shape;91;p7"/>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0C6D3"/>
                </a:solidFill>
              </a:endParaRPr>
            </a:p>
          </p:txBody>
        </p:sp>
        <p:sp>
          <p:nvSpPr>
            <p:cNvPr id="92" name="Google Shape;92;p7"/>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0C6D3"/>
                </a:solidFill>
              </a:endParaRPr>
            </a:p>
          </p:txBody>
        </p:sp>
        <p:sp>
          <p:nvSpPr>
            <p:cNvPr id="93" name="Google Shape;93;p7"/>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0C6D3"/>
                </a:solidFill>
              </a:endParaRPr>
            </a:p>
          </p:txBody>
        </p:sp>
        <p:sp>
          <p:nvSpPr>
            <p:cNvPr id="94" name="Google Shape;94;p7"/>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0C6D3"/>
                </a:solidFill>
              </a:endParaRPr>
            </a:p>
          </p:txBody>
        </p:sp>
        <p:sp>
          <p:nvSpPr>
            <p:cNvPr id="95" name="Google Shape;95;p7"/>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0C6D3"/>
                </a:solidFill>
              </a:endParaRPr>
            </a:p>
          </p:txBody>
        </p:sp>
      </p:grpSp>
      <p:sp>
        <p:nvSpPr>
          <p:cNvPr id="96" name="Google Shape;96;p7"/>
          <p:cNvSpPr txBox="1">
            <a:spLocks noGrp="1"/>
          </p:cNvSpPr>
          <p:nvPr>
            <p:ph type="title"/>
          </p:nvPr>
        </p:nvSpPr>
        <p:spPr>
          <a:xfrm>
            <a:off x="1337600" y="823167"/>
            <a:ext cx="9516800" cy="731600"/>
          </a:xfrm>
          <a:prstGeom prst="rect">
            <a:avLst/>
          </a:prstGeom>
        </p:spPr>
        <p:txBody>
          <a:bodyPr spcFirstLastPara="1" wrap="square" lIns="0" tIns="0" rIns="0" bIns="0" anchor="b" anchorCtr="0"/>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97" name="Google Shape;97;p7"/>
          <p:cNvSpPr txBox="1">
            <a:spLocks noGrp="1"/>
          </p:cNvSpPr>
          <p:nvPr>
            <p:ph type="body" idx="1"/>
          </p:nvPr>
        </p:nvSpPr>
        <p:spPr>
          <a:xfrm>
            <a:off x="1337600" y="2084967"/>
            <a:ext cx="4475600" cy="3735600"/>
          </a:xfrm>
          <a:prstGeom prst="rect">
            <a:avLst/>
          </a:prstGeom>
        </p:spPr>
        <p:txBody>
          <a:bodyPr spcFirstLastPara="1" wrap="square" lIns="0" tIns="0" rIns="0" bIns="0" anchor="t" anchorCtr="0"/>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98" name="Google Shape;98;p7"/>
          <p:cNvSpPr txBox="1">
            <a:spLocks noGrp="1"/>
          </p:cNvSpPr>
          <p:nvPr>
            <p:ph type="body" idx="2"/>
          </p:nvPr>
        </p:nvSpPr>
        <p:spPr>
          <a:xfrm>
            <a:off x="6378813" y="2084967"/>
            <a:ext cx="4475600" cy="3735600"/>
          </a:xfrm>
          <a:prstGeom prst="rect">
            <a:avLst/>
          </a:prstGeom>
        </p:spPr>
        <p:txBody>
          <a:bodyPr spcFirstLastPara="1" wrap="square" lIns="0" tIns="0" rIns="0" bIns="0" anchor="t" anchorCtr="0"/>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99" name="Google Shape;99;p7"/>
          <p:cNvSpPr txBox="1">
            <a:spLocks noGrp="1"/>
          </p:cNvSpPr>
          <p:nvPr>
            <p:ph type="sldNum" idx="12"/>
          </p:nvPr>
        </p:nvSpPr>
        <p:spPr>
          <a:xfrm>
            <a:off x="5730200" y="6126367"/>
            <a:ext cx="731600" cy="731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3466327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5"/>
          <p:cNvSpPr/>
          <p:nvPr/>
        </p:nvSpPr>
        <p:spPr>
          <a:xfrm>
            <a:off x="33" y="-10033"/>
            <a:ext cx="12192000" cy="6868000"/>
          </a:xfrm>
          <a:prstGeom prst="rect">
            <a:avLst/>
          </a:prstGeom>
          <a:solidFill>
            <a:srgbClr val="040E11">
              <a:alpha val="211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 name="Google Shape;51;p5"/>
          <p:cNvGrpSpPr/>
          <p:nvPr/>
        </p:nvGrpSpPr>
        <p:grpSpPr>
          <a:xfrm>
            <a:off x="416634" y="406567"/>
            <a:ext cx="11358812" cy="6034812"/>
            <a:chOff x="312475" y="304925"/>
            <a:chExt cx="8519109" cy="4526109"/>
          </a:xfrm>
        </p:grpSpPr>
        <p:sp>
          <p:nvSpPr>
            <p:cNvPr id="52" name="Google Shape;52;p5"/>
            <p:cNvSpPr/>
            <p:nvPr/>
          </p:nvSpPr>
          <p:spPr>
            <a:xfrm>
              <a:off x="548725" y="541175"/>
              <a:ext cx="80466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624925" y="6173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54" name="Google Shape;54;p5"/>
            <p:cNvSpPr/>
            <p:nvPr/>
          </p:nvSpPr>
          <p:spPr>
            <a:xfrm rot="10800000">
              <a:off x="799550" y="8119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55" name="Google Shape;55;p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2700000">
              <a:off x="696875" y="3795246"/>
              <a:ext cx="152400" cy="1150374"/>
            </a:xfrm>
            <a:prstGeom prst="rect">
              <a:avLst/>
            </a:prstGeom>
            <a:noFill/>
            <a:ln>
              <a:noFill/>
            </a:ln>
          </p:spPr>
        </p:pic>
        <p:pic>
          <p:nvPicPr>
            <p:cNvPr id="56" name="Google Shape;56;p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8100000">
              <a:off x="8294783" y="190338"/>
              <a:ext cx="152400" cy="1150374"/>
            </a:xfrm>
            <a:prstGeom prst="rect">
              <a:avLst/>
            </a:prstGeom>
            <a:noFill/>
            <a:ln>
              <a:noFill/>
            </a:ln>
          </p:spPr>
        </p:pic>
      </p:grpSp>
      <p:grpSp>
        <p:nvGrpSpPr>
          <p:cNvPr id="57" name="Google Shape;57;p5"/>
          <p:cNvGrpSpPr/>
          <p:nvPr/>
        </p:nvGrpSpPr>
        <p:grpSpPr>
          <a:xfrm>
            <a:off x="5910976" y="1593926"/>
            <a:ext cx="370049" cy="370205"/>
            <a:chOff x="1191725" y="238125"/>
            <a:chExt cx="5236550" cy="5238750"/>
          </a:xfrm>
        </p:grpSpPr>
        <p:sp>
          <p:nvSpPr>
            <p:cNvPr id="58" name="Google Shape;58;p5"/>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0C6D3"/>
                </a:solidFill>
              </a:endParaRPr>
            </a:p>
          </p:txBody>
        </p:sp>
        <p:sp>
          <p:nvSpPr>
            <p:cNvPr id="59" name="Google Shape;59;p5"/>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0C6D3"/>
                </a:solidFill>
              </a:endParaRPr>
            </a:p>
          </p:txBody>
        </p:sp>
        <p:sp>
          <p:nvSpPr>
            <p:cNvPr id="60" name="Google Shape;60;p5"/>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0C6D3"/>
                </a:solidFill>
              </a:endParaRPr>
            </a:p>
          </p:txBody>
        </p:sp>
        <p:sp>
          <p:nvSpPr>
            <p:cNvPr id="61" name="Google Shape;61;p5"/>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0C6D3"/>
                </a:solidFill>
              </a:endParaRPr>
            </a:p>
          </p:txBody>
        </p:sp>
        <p:sp>
          <p:nvSpPr>
            <p:cNvPr id="62" name="Google Shape;62;p5"/>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0C6D3"/>
                </a:solidFill>
              </a:endParaRPr>
            </a:p>
          </p:txBody>
        </p:sp>
      </p:grpSp>
      <p:sp>
        <p:nvSpPr>
          <p:cNvPr id="63" name="Google Shape;63;p5"/>
          <p:cNvSpPr txBox="1">
            <a:spLocks noGrp="1"/>
          </p:cNvSpPr>
          <p:nvPr>
            <p:ph type="title"/>
          </p:nvPr>
        </p:nvSpPr>
        <p:spPr>
          <a:xfrm>
            <a:off x="1337600" y="823167"/>
            <a:ext cx="9516800" cy="731600"/>
          </a:xfrm>
          <a:prstGeom prst="rect">
            <a:avLst/>
          </a:prstGeom>
        </p:spPr>
        <p:txBody>
          <a:bodyPr spcFirstLastPara="1" wrap="square" lIns="0" tIns="0" rIns="0" bIns="0" anchor="b" anchorCtr="0"/>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64" name="Google Shape;64;p5"/>
          <p:cNvSpPr txBox="1">
            <a:spLocks noGrp="1"/>
          </p:cNvSpPr>
          <p:nvPr>
            <p:ph type="body" idx="1"/>
          </p:nvPr>
        </p:nvSpPr>
        <p:spPr>
          <a:xfrm>
            <a:off x="1337600" y="2084967"/>
            <a:ext cx="9516800" cy="3680400"/>
          </a:xfrm>
          <a:prstGeom prst="rect">
            <a:avLst/>
          </a:prstGeom>
        </p:spPr>
        <p:txBody>
          <a:bodyPr spcFirstLastPara="1" wrap="square" lIns="0" tIns="0" rIns="0" bIns="0" anchor="t" anchorCtr="0"/>
          <a:lstStyle>
            <a:lvl1pPr marL="609585" lvl="0" indent="-507987">
              <a:spcBef>
                <a:spcPts val="800"/>
              </a:spcBef>
              <a:spcAft>
                <a:spcPts val="0"/>
              </a:spcAft>
              <a:buSzPts val="24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a:lvl4pPr>
            <a:lvl5pPr marL="3047924" lvl="4" indent="-507987">
              <a:spcBef>
                <a:spcPts val="0"/>
              </a:spcBef>
              <a:spcAft>
                <a:spcPts val="0"/>
              </a:spcAft>
              <a:buSzPts val="2400"/>
              <a:buChar char="￫"/>
              <a:defRPr/>
            </a:lvl5pPr>
            <a:lvl6pPr marL="3657509" lvl="5" indent="-507987">
              <a:spcBef>
                <a:spcPts val="0"/>
              </a:spcBef>
              <a:spcAft>
                <a:spcPts val="0"/>
              </a:spcAft>
              <a:buSzPts val="2400"/>
              <a:buChar char="￫"/>
              <a:defRPr/>
            </a:lvl6pPr>
            <a:lvl7pPr marL="4267093" lvl="6" indent="-507987">
              <a:spcBef>
                <a:spcPts val="0"/>
              </a:spcBef>
              <a:spcAft>
                <a:spcPts val="0"/>
              </a:spcAft>
              <a:buSzPts val="2400"/>
              <a:buChar char="￫"/>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endParaRPr/>
          </a:p>
        </p:txBody>
      </p:sp>
      <p:sp>
        <p:nvSpPr>
          <p:cNvPr id="65" name="Google Shape;65;p5"/>
          <p:cNvSpPr txBox="1">
            <a:spLocks noGrp="1"/>
          </p:cNvSpPr>
          <p:nvPr>
            <p:ph type="sldNum" idx="12"/>
          </p:nvPr>
        </p:nvSpPr>
        <p:spPr>
          <a:xfrm>
            <a:off x="5730200" y="6126367"/>
            <a:ext cx="731600" cy="731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3940813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blipFill>
          <a:blip r:embed="rId2">
            <a:alphaModFix/>
          </a:blip>
          <a:stretch>
            <a:fillRect/>
          </a:stretch>
        </a:blipFill>
        <a:effectLst/>
      </p:bgPr>
    </p:bg>
    <p:spTree>
      <p:nvGrpSpPr>
        <p:cNvPr id="1" name="Shape 100"/>
        <p:cNvGrpSpPr/>
        <p:nvPr/>
      </p:nvGrpSpPr>
      <p:grpSpPr>
        <a:xfrm>
          <a:off x="0" y="0"/>
          <a:ext cx="0" cy="0"/>
          <a:chOff x="0" y="0"/>
          <a:chExt cx="0" cy="0"/>
        </a:xfrm>
      </p:grpSpPr>
      <p:sp>
        <p:nvSpPr>
          <p:cNvPr id="101" name="Google Shape;101;p8"/>
          <p:cNvSpPr/>
          <p:nvPr/>
        </p:nvSpPr>
        <p:spPr>
          <a:xfrm>
            <a:off x="33" y="-10033"/>
            <a:ext cx="12192000" cy="6868000"/>
          </a:xfrm>
          <a:prstGeom prst="rect">
            <a:avLst/>
          </a:prstGeom>
          <a:solidFill>
            <a:srgbClr val="040E11">
              <a:alpha val="211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 name="Google Shape;102;p8"/>
          <p:cNvGrpSpPr/>
          <p:nvPr/>
        </p:nvGrpSpPr>
        <p:grpSpPr>
          <a:xfrm>
            <a:off x="416634" y="406567"/>
            <a:ext cx="11358812" cy="6034812"/>
            <a:chOff x="312475" y="304925"/>
            <a:chExt cx="8519109" cy="4526109"/>
          </a:xfrm>
        </p:grpSpPr>
        <p:sp>
          <p:nvSpPr>
            <p:cNvPr id="103" name="Google Shape;103;p8"/>
            <p:cNvSpPr/>
            <p:nvPr/>
          </p:nvSpPr>
          <p:spPr>
            <a:xfrm>
              <a:off x="548725" y="541175"/>
              <a:ext cx="80466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8"/>
            <p:cNvSpPr/>
            <p:nvPr/>
          </p:nvSpPr>
          <p:spPr>
            <a:xfrm>
              <a:off x="624925" y="6173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105" name="Google Shape;105;p8"/>
            <p:cNvSpPr/>
            <p:nvPr/>
          </p:nvSpPr>
          <p:spPr>
            <a:xfrm rot="10800000">
              <a:off x="799550" y="8119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106" name="Google Shape;106;p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2700000">
              <a:off x="696875" y="3795246"/>
              <a:ext cx="152400" cy="1150374"/>
            </a:xfrm>
            <a:prstGeom prst="rect">
              <a:avLst/>
            </a:prstGeom>
            <a:noFill/>
            <a:ln>
              <a:noFill/>
            </a:ln>
          </p:spPr>
        </p:pic>
        <p:pic>
          <p:nvPicPr>
            <p:cNvPr id="107" name="Google Shape;107;p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8100000">
              <a:off x="8294783" y="190338"/>
              <a:ext cx="152400" cy="1150374"/>
            </a:xfrm>
            <a:prstGeom prst="rect">
              <a:avLst/>
            </a:prstGeom>
            <a:noFill/>
            <a:ln>
              <a:noFill/>
            </a:ln>
          </p:spPr>
        </p:pic>
      </p:grpSp>
      <p:grpSp>
        <p:nvGrpSpPr>
          <p:cNvPr id="108" name="Google Shape;108;p8"/>
          <p:cNvGrpSpPr/>
          <p:nvPr/>
        </p:nvGrpSpPr>
        <p:grpSpPr>
          <a:xfrm>
            <a:off x="5910976" y="1593926"/>
            <a:ext cx="370049" cy="370205"/>
            <a:chOff x="1191725" y="238125"/>
            <a:chExt cx="5236550" cy="5238750"/>
          </a:xfrm>
        </p:grpSpPr>
        <p:sp>
          <p:nvSpPr>
            <p:cNvPr id="109" name="Google Shape;109;p8"/>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0C6D3"/>
                </a:solidFill>
              </a:endParaRPr>
            </a:p>
          </p:txBody>
        </p:sp>
        <p:sp>
          <p:nvSpPr>
            <p:cNvPr id="110" name="Google Shape;110;p8"/>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0C6D3"/>
                </a:solidFill>
              </a:endParaRPr>
            </a:p>
          </p:txBody>
        </p:sp>
        <p:sp>
          <p:nvSpPr>
            <p:cNvPr id="111" name="Google Shape;111;p8"/>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0C6D3"/>
                </a:solidFill>
              </a:endParaRPr>
            </a:p>
          </p:txBody>
        </p:sp>
        <p:sp>
          <p:nvSpPr>
            <p:cNvPr id="112" name="Google Shape;112;p8"/>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0C6D3"/>
                </a:solidFill>
              </a:endParaRPr>
            </a:p>
          </p:txBody>
        </p:sp>
        <p:sp>
          <p:nvSpPr>
            <p:cNvPr id="113" name="Google Shape;113;p8"/>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B0C6D3"/>
                </a:solidFill>
              </a:endParaRPr>
            </a:p>
          </p:txBody>
        </p:sp>
      </p:grpSp>
      <p:sp>
        <p:nvSpPr>
          <p:cNvPr id="114" name="Google Shape;114;p8"/>
          <p:cNvSpPr txBox="1">
            <a:spLocks noGrp="1"/>
          </p:cNvSpPr>
          <p:nvPr>
            <p:ph type="title"/>
          </p:nvPr>
        </p:nvSpPr>
        <p:spPr>
          <a:xfrm>
            <a:off x="1337600" y="823167"/>
            <a:ext cx="9516800" cy="731600"/>
          </a:xfrm>
          <a:prstGeom prst="rect">
            <a:avLst/>
          </a:prstGeom>
        </p:spPr>
        <p:txBody>
          <a:bodyPr spcFirstLastPara="1" wrap="square" lIns="0" tIns="0" rIns="0" bIns="0" anchor="b" anchorCtr="0"/>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15" name="Google Shape;115;p8"/>
          <p:cNvSpPr txBox="1">
            <a:spLocks noGrp="1"/>
          </p:cNvSpPr>
          <p:nvPr>
            <p:ph type="body" idx="1"/>
          </p:nvPr>
        </p:nvSpPr>
        <p:spPr>
          <a:xfrm>
            <a:off x="1337600" y="2084967"/>
            <a:ext cx="2978400" cy="3663600"/>
          </a:xfrm>
          <a:prstGeom prst="rect">
            <a:avLst/>
          </a:prstGeom>
        </p:spPr>
        <p:txBody>
          <a:bodyPr spcFirstLastPara="1" wrap="square" lIns="0" tIns="0" rIns="0" bIns="0" anchor="t" anchorCtr="0"/>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116" name="Google Shape;116;p8"/>
          <p:cNvSpPr txBox="1">
            <a:spLocks noGrp="1"/>
          </p:cNvSpPr>
          <p:nvPr>
            <p:ph type="body" idx="2"/>
          </p:nvPr>
        </p:nvSpPr>
        <p:spPr>
          <a:xfrm>
            <a:off x="4606800" y="2084967"/>
            <a:ext cx="2978400" cy="3663600"/>
          </a:xfrm>
          <a:prstGeom prst="rect">
            <a:avLst/>
          </a:prstGeom>
        </p:spPr>
        <p:txBody>
          <a:bodyPr spcFirstLastPara="1" wrap="square" lIns="0" tIns="0" rIns="0" bIns="0" anchor="t" anchorCtr="0"/>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117" name="Google Shape;117;p8"/>
          <p:cNvSpPr txBox="1">
            <a:spLocks noGrp="1"/>
          </p:cNvSpPr>
          <p:nvPr>
            <p:ph type="body" idx="3"/>
          </p:nvPr>
        </p:nvSpPr>
        <p:spPr>
          <a:xfrm>
            <a:off x="7876004" y="2084967"/>
            <a:ext cx="2978400" cy="3663600"/>
          </a:xfrm>
          <a:prstGeom prst="rect">
            <a:avLst/>
          </a:prstGeom>
        </p:spPr>
        <p:txBody>
          <a:bodyPr spcFirstLastPara="1" wrap="square" lIns="0" tIns="0" rIns="0" bIns="0" anchor="t" anchorCtr="0"/>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a:p>
        </p:txBody>
      </p:sp>
      <p:sp>
        <p:nvSpPr>
          <p:cNvPr id="118" name="Google Shape;118;p8"/>
          <p:cNvSpPr txBox="1">
            <a:spLocks noGrp="1"/>
          </p:cNvSpPr>
          <p:nvPr>
            <p:ph type="sldNum" idx="12"/>
          </p:nvPr>
        </p:nvSpPr>
        <p:spPr>
          <a:xfrm>
            <a:off x="5730200" y="6126367"/>
            <a:ext cx="731600" cy="731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1846228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otally blank">
  <p:cSld name="Totally blank">
    <p:bg>
      <p:bgPr>
        <a:blipFill dpi="0" rotWithShape="1">
          <a:blip r:embed="rId2">
            <a:lum/>
          </a:blip>
          <a:srcRect/>
          <a:stretch>
            <a:fillRect/>
          </a:stretch>
        </a:blipFill>
        <a:effectLst/>
      </p:bgPr>
    </p:bg>
    <p:spTree>
      <p:nvGrpSpPr>
        <p:cNvPr id="1" name="Shape 171"/>
        <p:cNvGrpSpPr/>
        <p:nvPr/>
      </p:nvGrpSpPr>
      <p:grpSpPr>
        <a:xfrm>
          <a:off x="0" y="0"/>
          <a:ext cx="0" cy="0"/>
          <a:chOff x="0" y="0"/>
          <a:chExt cx="0" cy="0"/>
        </a:xfrm>
      </p:grpSpPr>
      <p:sp>
        <p:nvSpPr>
          <p:cNvPr id="172" name="Google Shape;172;p13"/>
          <p:cNvSpPr/>
          <p:nvPr/>
        </p:nvSpPr>
        <p:spPr>
          <a:xfrm>
            <a:off x="0" y="0"/>
            <a:ext cx="12192000" cy="6868000"/>
          </a:xfrm>
          <a:prstGeom prst="rect">
            <a:avLst/>
          </a:prstGeom>
          <a:solidFill>
            <a:srgbClr val="040E11">
              <a:alpha val="211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3"/>
          <p:cNvSpPr txBox="1">
            <a:spLocks noGrp="1"/>
          </p:cNvSpPr>
          <p:nvPr>
            <p:ph type="sldNum" idx="12"/>
          </p:nvPr>
        </p:nvSpPr>
        <p:spPr>
          <a:xfrm>
            <a:off x="5730200" y="6126367"/>
            <a:ext cx="731600" cy="731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3647011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1BE8A-4AE2-7940-A420-85F509A136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7A7BFD-C88B-0F40-AC32-A7085DB678A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4A753E-51E3-C440-82CB-631DB21B5A43}"/>
              </a:ext>
            </a:extLst>
          </p:cNvPr>
          <p:cNvSpPr>
            <a:spLocks noGrp="1"/>
          </p:cNvSpPr>
          <p:nvPr>
            <p:ph type="dt" sz="half" idx="10"/>
          </p:nvPr>
        </p:nvSpPr>
        <p:spPr/>
        <p:txBody>
          <a:bodyPr/>
          <a:lstStyle/>
          <a:p>
            <a:fld id="{1160C489-160B-DB47-A01B-C7DB0DD779B8}" type="datetimeFigureOut">
              <a:rPr lang="en-US" smtClean="0"/>
              <a:t>5/2/19</a:t>
            </a:fld>
            <a:endParaRPr lang="en-US"/>
          </a:p>
        </p:txBody>
      </p:sp>
      <p:sp>
        <p:nvSpPr>
          <p:cNvPr id="5" name="Footer Placeholder 4">
            <a:extLst>
              <a:ext uri="{FF2B5EF4-FFF2-40B4-BE49-F238E27FC236}">
                <a16:creationId xmlns:a16="http://schemas.microsoft.com/office/drawing/2014/main" id="{B400C083-B5A6-2B48-9BDC-931BE02598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C65A1-4845-1F49-BADE-327F76328BA0}"/>
              </a:ext>
            </a:extLst>
          </p:cNvPr>
          <p:cNvSpPr>
            <a:spLocks noGrp="1"/>
          </p:cNvSpPr>
          <p:nvPr>
            <p:ph type="sldNum" sz="quarter" idx="12"/>
          </p:nvPr>
        </p:nvSpPr>
        <p:spPr/>
        <p:txBody>
          <a:bodyPr/>
          <a:lstStyle/>
          <a:p>
            <a:fld id="{1EA6B5E3-EEC8-0D4A-B7E4-47D4D2358953}" type="slidenum">
              <a:rPr lang="en-US" smtClean="0"/>
              <a:t>‹#›</a:t>
            </a:fld>
            <a:endParaRPr lang="en-US"/>
          </a:p>
        </p:txBody>
      </p:sp>
    </p:spTree>
    <p:extLst>
      <p:ext uri="{BB962C8B-B14F-4D97-AF65-F5344CB8AC3E}">
        <p14:creationId xmlns:p14="http://schemas.microsoft.com/office/powerpoint/2010/main" val="588351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B8ED9-F07A-AA4C-A9FD-17CB3E5E43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9D1C08-2FF6-E145-8448-102233112B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6334F68-4015-DD4C-8BB8-CCC23CCEE9CC}"/>
              </a:ext>
            </a:extLst>
          </p:cNvPr>
          <p:cNvSpPr>
            <a:spLocks noGrp="1"/>
          </p:cNvSpPr>
          <p:nvPr>
            <p:ph type="dt" sz="half" idx="10"/>
          </p:nvPr>
        </p:nvSpPr>
        <p:spPr/>
        <p:txBody>
          <a:bodyPr/>
          <a:lstStyle/>
          <a:p>
            <a:fld id="{1160C489-160B-DB47-A01B-C7DB0DD779B8}" type="datetimeFigureOut">
              <a:rPr lang="en-US" smtClean="0"/>
              <a:t>5/2/19</a:t>
            </a:fld>
            <a:endParaRPr lang="en-US"/>
          </a:p>
        </p:txBody>
      </p:sp>
      <p:sp>
        <p:nvSpPr>
          <p:cNvPr id="5" name="Footer Placeholder 4">
            <a:extLst>
              <a:ext uri="{FF2B5EF4-FFF2-40B4-BE49-F238E27FC236}">
                <a16:creationId xmlns:a16="http://schemas.microsoft.com/office/drawing/2014/main" id="{3BDE2BF9-54BB-2449-84FA-67671CDB92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DD3BDD-95FE-6C41-AA06-C99B84C023BF}"/>
              </a:ext>
            </a:extLst>
          </p:cNvPr>
          <p:cNvSpPr>
            <a:spLocks noGrp="1"/>
          </p:cNvSpPr>
          <p:nvPr>
            <p:ph type="sldNum" sz="quarter" idx="12"/>
          </p:nvPr>
        </p:nvSpPr>
        <p:spPr/>
        <p:txBody>
          <a:bodyPr/>
          <a:lstStyle/>
          <a:p>
            <a:fld id="{1EA6B5E3-EEC8-0D4A-B7E4-47D4D2358953}" type="slidenum">
              <a:rPr lang="en-US" smtClean="0"/>
              <a:t>‹#›</a:t>
            </a:fld>
            <a:endParaRPr lang="en-US"/>
          </a:p>
        </p:txBody>
      </p:sp>
    </p:spTree>
    <p:extLst>
      <p:ext uri="{BB962C8B-B14F-4D97-AF65-F5344CB8AC3E}">
        <p14:creationId xmlns:p14="http://schemas.microsoft.com/office/powerpoint/2010/main" val="4127506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4341E-7D2C-7149-856B-6E671AB296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1B9D07-1AEE-D048-A1F3-9E00E0A75C5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77340E-F230-4F46-80E5-74E436AC88D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E7083E-393B-2146-AF19-CDDB9B47C610}"/>
              </a:ext>
            </a:extLst>
          </p:cNvPr>
          <p:cNvSpPr>
            <a:spLocks noGrp="1"/>
          </p:cNvSpPr>
          <p:nvPr>
            <p:ph type="dt" sz="half" idx="10"/>
          </p:nvPr>
        </p:nvSpPr>
        <p:spPr/>
        <p:txBody>
          <a:bodyPr/>
          <a:lstStyle/>
          <a:p>
            <a:fld id="{1160C489-160B-DB47-A01B-C7DB0DD779B8}" type="datetimeFigureOut">
              <a:rPr lang="en-US" smtClean="0"/>
              <a:t>5/2/19</a:t>
            </a:fld>
            <a:endParaRPr lang="en-US"/>
          </a:p>
        </p:txBody>
      </p:sp>
      <p:sp>
        <p:nvSpPr>
          <p:cNvPr id="6" name="Footer Placeholder 5">
            <a:extLst>
              <a:ext uri="{FF2B5EF4-FFF2-40B4-BE49-F238E27FC236}">
                <a16:creationId xmlns:a16="http://schemas.microsoft.com/office/drawing/2014/main" id="{A6AE0046-D258-1B40-BE79-D7B5E898D8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E315CA-D172-A64A-AB42-A80622557663}"/>
              </a:ext>
            </a:extLst>
          </p:cNvPr>
          <p:cNvSpPr>
            <a:spLocks noGrp="1"/>
          </p:cNvSpPr>
          <p:nvPr>
            <p:ph type="sldNum" sz="quarter" idx="12"/>
          </p:nvPr>
        </p:nvSpPr>
        <p:spPr/>
        <p:txBody>
          <a:bodyPr/>
          <a:lstStyle/>
          <a:p>
            <a:fld id="{1EA6B5E3-EEC8-0D4A-B7E4-47D4D2358953}" type="slidenum">
              <a:rPr lang="en-US" smtClean="0"/>
              <a:t>‹#›</a:t>
            </a:fld>
            <a:endParaRPr lang="en-US"/>
          </a:p>
        </p:txBody>
      </p:sp>
    </p:spTree>
    <p:extLst>
      <p:ext uri="{BB962C8B-B14F-4D97-AF65-F5344CB8AC3E}">
        <p14:creationId xmlns:p14="http://schemas.microsoft.com/office/powerpoint/2010/main" val="206864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86F7F-4FDB-774F-BFC8-5115B2AE2C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8C2ED8-2B45-1C43-8EDE-26B6A214D4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96AC94A-05F6-1B49-B7EC-C04804C09FC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D54299-F3B1-4B4B-B969-504CF4F53F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4310DF3-22A8-1B46-95BE-8E7E6780089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826E5D-993F-0F47-BBCE-A189A31E82C6}"/>
              </a:ext>
            </a:extLst>
          </p:cNvPr>
          <p:cNvSpPr>
            <a:spLocks noGrp="1"/>
          </p:cNvSpPr>
          <p:nvPr>
            <p:ph type="dt" sz="half" idx="10"/>
          </p:nvPr>
        </p:nvSpPr>
        <p:spPr/>
        <p:txBody>
          <a:bodyPr/>
          <a:lstStyle/>
          <a:p>
            <a:fld id="{1160C489-160B-DB47-A01B-C7DB0DD779B8}" type="datetimeFigureOut">
              <a:rPr lang="en-US" smtClean="0"/>
              <a:t>5/2/19</a:t>
            </a:fld>
            <a:endParaRPr lang="en-US"/>
          </a:p>
        </p:txBody>
      </p:sp>
      <p:sp>
        <p:nvSpPr>
          <p:cNvPr id="8" name="Footer Placeholder 7">
            <a:extLst>
              <a:ext uri="{FF2B5EF4-FFF2-40B4-BE49-F238E27FC236}">
                <a16:creationId xmlns:a16="http://schemas.microsoft.com/office/drawing/2014/main" id="{D96A43D0-7F7B-B341-BC89-BE881F14A0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F9224F-4DC1-A04F-B1F2-1897CC237809}"/>
              </a:ext>
            </a:extLst>
          </p:cNvPr>
          <p:cNvSpPr>
            <a:spLocks noGrp="1"/>
          </p:cNvSpPr>
          <p:nvPr>
            <p:ph type="sldNum" sz="quarter" idx="12"/>
          </p:nvPr>
        </p:nvSpPr>
        <p:spPr/>
        <p:txBody>
          <a:bodyPr/>
          <a:lstStyle/>
          <a:p>
            <a:fld id="{1EA6B5E3-EEC8-0D4A-B7E4-47D4D2358953}" type="slidenum">
              <a:rPr lang="en-US" smtClean="0"/>
              <a:t>‹#›</a:t>
            </a:fld>
            <a:endParaRPr lang="en-US"/>
          </a:p>
        </p:txBody>
      </p:sp>
    </p:spTree>
    <p:extLst>
      <p:ext uri="{BB962C8B-B14F-4D97-AF65-F5344CB8AC3E}">
        <p14:creationId xmlns:p14="http://schemas.microsoft.com/office/powerpoint/2010/main" val="3497584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501B0-2BD9-004A-AFE7-15F1252A42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025FF5-1004-F641-B7E0-C6260F9D9CCC}"/>
              </a:ext>
            </a:extLst>
          </p:cNvPr>
          <p:cNvSpPr>
            <a:spLocks noGrp="1"/>
          </p:cNvSpPr>
          <p:nvPr>
            <p:ph type="dt" sz="half" idx="10"/>
          </p:nvPr>
        </p:nvSpPr>
        <p:spPr/>
        <p:txBody>
          <a:bodyPr/>
          <a:lstStyle/>
          <a:p>
            <a:fld id="{1160C489-160B-DB47-A01B-C7DB0DD779B8}" type="datetimeFigureOut">
              <a:rPr lang="en-US" smtClean="0"/>
              <a:t>5/2/19</a:t>
            </a:fld>
            <a:endParaRPr lang="en-US"/>
          </a:p>
        </p:txBody>
      </p:sp>
      <p:sp>
        <p:nvSpPr>
          <p:cNvPr id="4" name="Footer Placeholder 3">
            <a:extLst>
              <a:ext uri="{FF2B5EF4-FFF2-40B4-BE49-F238E27FC236}">
                <a16:creationId xmlns:a16="http://schemas.microsoft.com/office/drawing/2014/main" id="{6A2CB25C-6710-F740-BC9F-09209B9534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32259F-F7CB-3742-9391-5C37C4E502C6}"/>
              </a:ext>
            </a:extLst>
          </p:cNvPr>
          <p:cNvSpPr>
            <a:spLocks noGrp="1"/>
          </p:cNvSpPr>
          <p:nvPr>
            <p:ph type="sldNum" sz="quarter" idx="12"/>
          </p:nvPr>
        </p:nvSpPr>
        <p:spPr/>
        <p:txBody>
          <a:bodyPr/>
          <a:lstStyle/>
          <a:p>
            <a:fld id="{1EA6B5E3-EEC8-0D4A-B7E4-47D4D2358953}" type="slidenum">
              <a:rPr lang="en-US" smtClean="0"/>
              <a:t>‹#›</a:t>
            </a:fld>
            <a:endParaRPr lang="en-US"/>
          </a:p>
        </p:txBody>
      </p:sp>
    </p:spTree>
    <p:extLst>
      <p:ext uri="{BB962C8B-B14F-4D97-AF65-F5344CB8AC3E}">
        <p14:creationId xmlns:p14="http://schemas.microsoft.com/office/powerpoint/2010/main" val="261912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261764-1A4E-2F4B-BB5D-23B78B066EF2}"/>
              </a:ext>
            </a:extLst>
          </p:cNvPr>
          <p:cNvSpPr>
            <a:spLocks noGrp="1"/>
          </p:cNvSpPr>
          <p:nvPr>
            <p:ph type="dt" sz="half" idx="10"/>
          </p:nvPr>
        </p:nvSpPr>
        <p:spPr/>
        <p:txBody>
          <a:bodyPr/>
          <a:lstStyle/>
          <a:p>
            <a:fld id="{1160C489-160B-DB47-A01B-C7DB0DD779B8}" type="datetimeFigureOut">
              <a:rPr lang="en-US" smtClean="0"/>
              <a:t>5/2/19</a:t>
            </a:fld>
            <a:endParaRPr lang="en-US"/>
          </a:p>
        </p:txBody>
      </p:sp>
      <p:sp>
        <p:nvSpPr>
          <p:cNvPr id="3" name="Footer Placeholder 2">
            <a:extLst>
              <a:ext uri="{FF2B5EF4-FFF2-40B4-BE49-F238E27FC236}">
                <a16:creationId xmlns:a16="http://schemas.microsoft.com/office/drawing/2014/main" id="{0942BA69-5E0B-5C44-827E-7FBB7245A8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07CEEE-F360-7040-BCAA-29488B6394F9}"/>
              </a:ext>
            </a:extLst>
          </p:cNvPr>
          <p:cNvSpPr>
            <a:spLocks noGrp="1"/>
          </p:cNvSpPr>
          <p:nvPr>
            <p:ph type="sldNum" sz="quarter" idx="12"/>
          </p:nvPr>
        </p:nvSpPr>
        <p:spPr/>
        <p:txBody>
          <a:bodyPr/>
          <a:lstStyle/>
          <a:p>
            <a:fld id="{1EA6B5E3-EEC8-0D4A-B7E4-47D4D2358953}" type="slidenum">
              <a:rPr lang="en-US" smtClean="0"/>
              <a:t>‹#›</a:t>
            </a:fld>
            <a:endParaRPr lang="en-US"/>
          </a:p>
        </p:txBody>
      </p:sp>
    </p:spTree>
    <p:extLst>
      <p:ext uri="{BB962C8B-B14F-4D97-AF65-F5344CB8AC3E}">
        <p14:creationId xmlns:p14="http://schemas.microsoft.com/office/powerpoint/2010/main" val="2645426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74B57-AE92-1247-8249-6A96ADFCC9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C815CC-DE05-D244-9534-4D0F99CEE0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BD991-4A33-2043-916C-F9F671A11D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12DD8F-ACA9-5D41-9678-3875464F94FA}"/>
              </a:ext>
            </a:extLst>
          </p:cNvPr>
          <p:cNvSpPr>
            <a:spLocks noGrp="1"/>
          </p:cNvSpPr>
          <p:nvPr>
            <p:ph type="dt" sz="half" idx="10"/>
          </p:nvPr>
        </p:nvSpPr>
        <p:spPr/>
        <p:txBody>
          <a:bodyPr/>
          <a:lstStyle/>
          <a:p>
            <a:fld id="{1160C489-160B-DB47-A01B-C7DB0DD779B8}" type="datetimeFigureOut">
              <a:rPr lang="en-US" smtClean="0"/>
              <a:t>5/2/19</a:t>
            </a:fld>
            <a:endParaRPr lang="en-US"/>
          </a:p>
        </p:txBody>
      </p:sp>
      <p:sp>
        <p:nvSpPr>
          <p:cNvPr id="6" name="Footer Placeholder 5">
            <a:extLst>
              <a:ext uri="{FF2B5EF4-FFF2-40B4-BE49-F238E27FC236}">
                <a16:creationId xmlns:a16="http://schemas.microsoft.com/office/drawing/2014/main" id="{AAF715B0-221D-924D-923E-515273B5FC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312816-E347-6C4E-965B-363359A97995}"/>
              </a:ext>
            </a:extLst>
          </p:cNvPr>
          <p:cNvSpPr>
            <a:spLocks noGrp="1"/>
          </p:cNvSpPr>
          <p:nvPr>
            <p:ph type="sldNum" sz="quarter" idx="12"/>
          </p:nvPr>
        </p:nvSpPr>
        <p:spPr/>
        <p:txBody>
          <a:bodyPr/>
          <a:lstStyle/>
          <a:p>
            <a:fld id="{1EA6B5E3-EEC8-0D4A-B7E4-47D4D2358953}" type="slidenum">
              <a:rPr lang="en-US" smtClean="0"/>
              <a:t>‹#›</a:t>
            </a:fld>
            <a:endParaRPr lang="en-US"/>
          </a:p>
        </p:txBody>
      </p:sp>
    </p:spTree>
    <p:extLst>
      <p:ext uri="{BB962C8B-B14F-4D97-AF65-F5344CB8AC3E}">
        <p14:creationId xmlns:p14="http://schemas.microsoft.com/office/powerpoint/2010/main" val="1352027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B8228-3119-F54C-9A63-26A2FED051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1E7FDE-AC03-C449-9120-B0D1E4AF25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7BCDC0-9D1D-144A-B5D1-EB262FBF84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E50E63-2191-4A4F-82ED-B44C18FE83E0}"/>
              </a:ext>
            </a:extLst>
          </p:cNvPr>
          <p:cNvSpPr>
            <a:spLocks noGrp="1"/>
          </p:cNvSpPr>
          <p:nvPr>
            <p:ph type="dt" sz="half" idx="10"/>
          </p:nvPr>
        </p:nvSpPr>
        <p:spPr/>
        <p:txBody>
          <a:bodyPr/>
          <a:lstStyle/>
          <a:p>
            <a:fld id="{1160C489-160B-DB47-A01B-C7DB0DD779B8}" type="datetimeFigureOut">
              <a:rPr lang="en-US" smtClean="0"/>
              <a:t>5/2/19</a:t>
            </a:fld>
            <a:endParaRPr lang="en-US"/>
          </a:p>
        </p:txBody>
      </p:sp>
      <p:sp>
        <p:nvSpPr>
          <p:cNvPr id="6" name="Footer Placeholder 5">
            <a:extLst>
              <a:ext uri="{FF2B5EF4-FFF2-40B4-BE49-F238E27FC236}">
                <a16:creationId xmlns:a16="http://schemas.microsoft.com/office/drawing/2014/main" id="{6CDFCC2D-E61C-1D47-A67B-42B83ACCE5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ACB88B-D22A-8E4B-9867-1005FDBAB1EE}"/>
              </a:ext>
            </a:extLst>
          </p:cNvPr>
          <p:cNvSpPr>
            <a:spLocks noGrp="1"/>
          </p:cNvSpPr>
          <p:nvPr>
            <p:ph type="sldNum" sz="quarter" idx="12"/>
          </p:nvPr>
        </p:nvSpPr>
        <p:spPr/>
        <p:txBody>
          <a:bodyPr/>
          <a:lstStyle/>
          <a:p>
            <a:fld id="{1EA6B5E3-EEC8-0D4A-B7E4-47D4D2358953}" type="slidenum">
              <a:rPr lang="en-US" smtClean="0"/>
              <a:t>‹#›</a:t>
            </a:fld>
            <a:endParaRPr lang="en-US"/>
          </a:p>
        </p:txBody>
      </p:sp>
    </p:spTree>
    <p:extLst>
      <p:ext uri="{BB962C8B-B14F-4D97-AF65-F5344CB8AC3E}">
        <p14:creationId xmlns:p14="http://schemas.microsoft.com/office/powerpoint/2010/main" val="4090171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A20077-F6F0-2243-9FE8-169EBC9BD5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9E12CE-FFEE-6F4A-8E33-60AAE07AC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CF445C-A72E-4F4E-A4E1-4CFCD584C6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60C489-160B-DB47-A01B-C7DB0DD779B8}" type="datetimeFigureOut">
              <a:rPr lang="en-US" smtClean="0"/>
              <a:t>5/2/19</a:t>
            </a:fld>
            <a:endParaRPr lang="en-US"/>
          </a:p>
        </p:txBody>
      </p:sp>
      <p:sp>
        <p:nvSpPr>
          <p:cNvPr id="5" name="Footer Placeholder 4">
            <a:extLst>
              <a:ext uri="{FF2B5EF4-FFF2-40B4-BE49-F238E27FC236}">
                <a16:creationId xmlns:a16="http://schemas.microsoft.com/office/drawing/2014/main" id="{C1FCB7B1-775B-E349-8D6F-3B586E17B7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5BC3AF-6231-A646-BDFB-CE6D032867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A6B5E3-EEC8-0D4A-B7E4-47D4D2358953}" type="slidenum">
              <a:rPr lang="en-US" smtClean="0"/>
              <a:t>‹#›</a:t>
            </a:fld>
            <a:endParaRPr lang="en-US"/>
          </a:p>
        </p:txBody>
      </p:sp>
    </p:spTree>
    <p:extLst>
      <p:ext uri="{BB962C8B-B14F-4D97-AF65-F5344CB8AC3E}">
        <p14:creationId xmlns:p14="http://schemas.microsoft.com/office/powerpoint/2010/main" val="3197082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microsoft.com/office/2007/relationships/media" Target="../media/media17.m4a"/><Relationship Id="rId7" Type="http://schemas.openxmlformats.org/officeDocument/2006/relationships/image" Target="../media/image1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notesSlide" Target="../notesSlides/notesSlide16.xml"/><Relationship Id="rId5" Type="http://schemas.openxmlformats.org/officeDocument/2006/relationships/slideLayout" Target="../slideLayouts/slideLayout15.xml"/><Relationship Id="rId4" Type="http://schemas.openxmlformats.org/officeDocument/2006/relationships/audio" Target="../media/media17.m4a"/></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10.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7"/>
          <p:cNvSpPr txBox="1">
            <a:spLocks noGrp="1"/>
          </p:cNvSpPr>
          <p:nvPr>
            <p:ph type="ctrTitle"/>
          </p:nvPr>
        </p:nvSpPr>
        <p:spPr>
          <a:xfrm>
            <a:off x="3625300" y="123567"/>
            <a:ext cx="4738000" cy="3150973"/>
          </a:xfrm>
          <a:prstGeom prst="rect">
            <a:avLst/>
          </a:prstGeom>
        </p:spPr>
        <p:txBody>
          <a:bodyPr spcFirstLastPara="1" vert="horz" wrap="square" lIns="0" tIns="0" rIns="0" bIns="0" rtlCol="0" anchor="b" anchorCtr="0">
            <a:noAutofit/>
          </a:bodyPr>
          <a:lstStyle/>
          <a:p>
            <a:r>
              <a:rPr lang="en-US" sz="6600" dirty="0">
                <a:solidFill>
                  <a:schemeClr val="accent6">
                    <a:lumMod val="50000"/>
                  </a:schemeClr>
                </a:solidFill>
                <a:latin typeface="Baskerville" panose="02020502070401020303" pitchFamily="18" charset="0"/>
                <a:ea typeface="Baskerville" panose="02020502070401020303" pitchFamily="18" charset="0"/>
              </a:rPr>
              <a:t>Preterm </a:t>
            </a:r>
            <a:br>
              <a:rPr lang="en-US" sz="6600" dirty="0">
                <a:solidFill>
                  <a:schemeClr val="accent6">
                    <a:lumMod val="50000"/>
                  </a:schemeClr>
                </a:solidFill>
                <a:latin typeface="Baskerville" panose="02020502070401020303" pitchFamily="18" charset="0"/>
                <a:ea typeface="Baskerville" panose="02020502070401020303" pitchFamily="18" charset="0"/>
              </a:rPr>
            </a:br>
            <a:r>
              <a:rPr lang="en-US" sz="6600" dirty="0">
                <a:solidFill>
                  <a:schemeClr val="accent6">
                    <a:lumMod val="50000"/>
                  </a:schemeClr>
                </a:solidFill>
                <a:latin typeface="Baskerville" panose="02020502070401020303" pitchFamily="18" charset="0"/>
                <a:ea typeface="Baskerville" panose="02020502070401020303" pitchFamily="18" charset="0"/>
              </a:rPr>
              <a:t>Birth </a:t>
            </a:r>
            <a:br>
              <a:rPr lang="en-US" sz="6600" dirty="0">
                <a:solidFill>
                  <a:schemeClr val="accent6">
                    <a:lumMod val="50000"/>
                  </a:schemeClr>
                </a:solidFill>
                <a:latin typeface="Baskerville" panose="02020502070401020303" pitchFamily="18" charset="0"/>
                <a:ea typeface="Baskerville" panose="02020502070401020303" pitchFamily="18" charset="0"/>
              </a:rPr>
            </a:br>
            <a:r>
              <a:rPr lang="en-US" dirty="0">
                <a:solidFill>
                  <a:schemeClr val="accent6">
                    <a:lumMod val="50000"/>
                  </a:schemeClr>
                </a:solidFill>
                <a:latin typeface="Baskerville" panose="02020502070401020303" pitchFamily="18" charset="0"/>
                <a:ea typeface="Baskerville" panose="02020502070401020303" pitchFamily="18" charset="0"/>
              </a:rPr>
              <a:t>(PTB)</a:t>
            </a:r>
            <a:endParaRPr dirty="0">
              <a:solidFill>
                <a:schemeClr val="accent6">
                  <a:lumMod val="50000"/>
                </a:schemeClr>
              </a:solidFill>
              <a:latin typeface="Baskerville" panose="02020502070401020303" pitchFamily="18" charset="0"/>
              <a:ea typeface="Baskerville" panose="02020502070401020303" pitchFamily="18" charset="0"/>
            </a:endParaRPr>
          </a:p>
        </p:txBody>
      </p:sp>
      <p:sp>
        <p:nvSpPr>
          <p:cNvPr id="201" name="Google Shape;201;p17"/>
          <p:cNvSpPr txBox="1">
            <a:spLocks noGrp="1"/>
          </p:cNvSpPr>
          <p:nvPr>
            <p:ph type="subTitle" idx="1"/>
          </p:nvPr>
        </p:nvSpPr>
        <p:spPr>
          <a:xfrm>
            <a:off x="3625300" y="4453963"/>
            <a:ext cx="4738000" cy="397200"/>
          </a:xfrm>
          <a:prstGeom prst="rect">
            <a:avLst/>
          </a:prstGeom>
        </p:spPr>
        <p:txBody>
          <a:bodyPr spcFirstLastPara="1" vert="horz" wrap="square" lIns="0" tIns="0" rIns="0" bIns="0" rtlCol="0" anchor="t" anchorCtr="0">
            <a:noAutofit/>
          </a:bodyPr>
          <a:lstStyle/>
          <a:p>
            <a:pPr marL="0" indent="0"/>
            <a:r>
              <a:rPr lang="en" sz="2000" dirty="0">
                <a:solidFill>
                  <a:schemeClr val="accent6">
                    <a:lumMod val="50000"/>
                  </a:schemeClr>
                </a:solidFill>
                <a:latin typeface="Baskerville" panose="02020502070401020303" pitchFamily="18" charset="0"/>
                <a:ea typeface="Baskerville" panose="02020502070401020303" pitchFamily="18" charset="0"/>
              </a:rPr>
              <a:t>Amber Faison, Olivia Giglio, </a:t>
            </a:r>
            <a:r>
              <a:rPr lang="en" sz="2000" dirty="0" err="1">
                <a:solidFill>
                  <a:schemeClr val="accent6">
                    <a:lumMod val="50000"/>
                  </a:schemeClr>
                </a:solidFill>
                <a:latin typeface="Baskerville" panose="02020502070401020303" pitchFamily="18" charset="0"/>
                <a:ea typeface="Baskerville" panose="02020502070401020303" pitchFamily="18" charset="0"/>
              </a:rPr>
              <a:t>Niaisha</a:t>
            </a:r>
            <a:r>
              <a:rPr lang="en" sz="2000" dirty="0">
                <a:solidFill>
                  <a:schemeClr val="accent6">
                    <a:lumMod val="50000"/>
                  </a:schemeClr>
                </a:solidFill>
                <a:latin typeface="Baskerville" panose="02020502070401020303" pitchFamily="18" charset="0"/>
                <a:ea typeface="Baskerville" panose="02020502070401020303" pitchFamily="18" charset="0"/>
              </a:rPr>
              <a:t> Johnston, &amp; Alina Miller</a:t>
            </a:r>
            <a:endParaRPr sz="2000" dirty="0">
              <a:solidFill>
                <a:schemeClr val="accent6">
                  <a:lumMod val="50000"/>
                </a:schemeClr>
              </a:solidFill>
              <a:latin typeface="Baskerville" panose="02020502070401020303" pitchFamily="18" charset="0"/>
              <a:ea typeface="Baskerville" panose="02020502070401020303" pitchFamily="18" charset="0"/>
            </a:endParaRPr>
          </a:p>
        </p:txBody>
      </p:sp>
      <p:pic>
        <p:nvPicPr>
          <p:cNvPr id="2" name="Recorded Sound">
            <a:hlinkClick r:id="" action="ppaction://media"/>
            <a:extLst>
              <a:ext uri="{FF2B5EF4-FFF2-40B4-BE49-F238E27FC236}">
                <a16:creationId xmlns:a16="http://schemas.microsoft.com/office/drawing/2014/main" id="{6D033CB2-E9DA-0F4E-9641-B5AC4341FB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25300" y="886253"/>
            <a:ext cx="812800" cy="812800"/>
          </a:xfrm>
          <a:prstGeom prst="rect">
            <a:avLst/>
          </a:prstGeom>
        </p:spPr>
      </p:pic>
    </p:spTree>
    <p:extLst>
      <p:ext uri="{BB962C8B-B14F-4D97-AF65-F5344CB8AC3E}">
        <p14:creationId xmlns:p14="http://schemas.microsoft.com/office/powerpoint/2010/main" val="284122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8"/>
          <p:cNvSpPr txBox="1">
            <a:spLocks noGrp="1"/>
          </p:cNvSpPr>
          <p:nvPr>
            <p:ph type="ctrTitle" idx="4294967295"/>
          </p:nvPr>
        </p:nvSpPr>
        <p:spPr>
          <a:xfrm>
            <a:off x="914400" y="2415923"/>
            <a:ext cx="10363200" cy="1546400"/>
          </a:xfrm>
          <a:prstGeom prst="rect">
            <a:avLst/>
          </a:prstGeom>
          <a:effectLst>
            <a:outerShdw blurRad="57150" dist="19050" dir="5400000" algn="bl" rotWithShape="0">
              <a:srgbClr val="000000">
                <a:alpha val="50000"/>
              </a:srgbClr>
            </a:outerShdw>
          </a:effectLst>
        </p:spPr>
        <p:txBody>
          <a:bodyPr spcFirstLastPara="1" vert="horz" wrap="square" lIns="0" tIns="0" rIns="0" bIns="0" rtlCol="0" anchor="b" anchorCtr="0">
            <a:noAutofit/>
          </a:bodyPr>
          <a:lstStyle/>
          <a:p>
            <a:pPr algn="ctr">
              <a:spcBef>
                <a:spcPts val="0"/>
              </a:spcBef>
            </a:pPr>
            <a:r>
              <a:rPr lang="en" sz="12800" dirty="0">
                <a:solidFill>
                  <a:schemeClr val="accent6">
                    <a:lumMod val="50000"/>
                  </a:schemeClr>
                </a:solidFill>
                <a:latin typeface="Baskerville" panose="02020502070401020303" pitchFamily="18" charset="0"/>
                <a:ea typeface="Baskerville" panose="02020502070401020303" pitchFamily="18" charset="0"/>
              </a:rPr>
              <a:t>$26.2 Billion </a:t>
            </a:r>
            <a:endParaRPr sz="12800" dirty="0">
              <a:solidFill>
                <a:schemeClr val="accent6">
                  <a:lumMod val="50000"/>
                </a:schemeClr>
              </a:solidFill>
              <a:latin typeface="Baskerville" panose="02020502070401020303" pitchFamily="18" charset="0"/>
              <a:ea typeface="Baskerville" panose="02020502070401020303" pitchFamily="18" charset="0"/>
            </a:endParaRPr>
          </a:p>
        </p:txBody>
      </p:sp>
      <p:sp>
        <p:nvSpPr>
          <p:cNvPr id="310" name="Google Shape;310;p28"/>
          <p:cNvSpPr txBox="1">
            <a:spLocks noGrp="1"/>
          </p:cNvSpPr>
          <p:nvPr>
            <p:ph type="subTitle" idx="4294967295"/>
          </p:nvPr>
        </p:nvSpPr>
        <p:spPr>
          <a:xfrm>
            <a:off x="914400" y="3786737"/>
            <a:ext cx="10363200" cy="1046400"/>
          </a:xfrm>
          <a:prstGeom prst="rect">
            <a:avLst/>
          </a:prstGeom>
          <a:effectLst>
            <a:outerShdw blurRad="57150" dist="19050" dir="5400000" algn="bl" rotWithShape="0">
              <a:srgbClr val="000000">
                <a:alpha val="50000"/>
              </a:srgbClr>
            </a:outerShdw>
          </a:effectLst>
        </p:spPr>
        <p:txBody>
          <a:bodyPr spcFirstLastPara="1" vert="horz" wrap="square" lIns="0" tIns="0" rIns="0" bIns="0" rtlCol="0" anchor="t" anchorCtr="0">
            <a:noAutofit/>
          </a:bodyPr>
          <a:lstStyle/>
          <a:p>
            <a:pPr marL="0" indent="0" algn="ctr">
              <a:spcBef>
                <a:spcPts val="800"/>
              </a:spcBef>
              <a:buNone/>
            </a:pPr>
            <a:r>
              <a:rPr lang="en-US" dirty="0">
                <a:solidFill>
                  <a:schemeClr val="tx2">
                    <a:lumMod val="50000"/>
                  </a:schemeClr>
                </a:solidFill>
                <a:latin typeface="Baskerville" panose="02020502070401020303" pitchFamily="18" charset="0"/>
                <a:ea typeface="Baskerville" panose="02020502070401020303" pitchFamily="18" charset="0"/>
              </a:rPr>
              <a:t>Estimated Annual Societal Economic Cost of Pre-term Birth in 2005</a:t>
            </a:r>
            <a:endParaRPr dirty="0">
              <a:solidFill>
                <a:schemeClr val="tx2">
                  <a:lumMod val="50000"/>
                </a:schemeClr>
              </a:solidFill>
              <a:latin typeface="Baskerville" panose="02020502070401020303" pitchFamily="18" charset="0"/>
              <a:ea typeface="Baskerville" panose="02020502070401020303" pitchFamily="18" charset="0"/>
            </a:endParaRPr>
          </a:p>
        </p:txBody>
      </p:sp>
      <p:sp>
        <p:nvSpPr>
          <p:cNvPr id="311" name="Google Shape;311;p28"/>
          <p:cNvSpPr txBox="1">
            <a:spLocks noGrp="1"/>
          </p:cNvSpPr>
          <p:nvPr>
            <p:ph type="sldNum" idx="12"/>
          </p:nvPr>
        </p:nvSpPr>
        <p:spPr>
          <a:xfrm>
            <a:off x="5730200" y="6126367"/>
            <a:ext cx="731600" cy="731600"/>
          </a:xfrm>
          <a:prstGeom prst="rect">
            <a:avLst/>
          </a:prstGeom>
        </p:spPr>
        <p:txBody>
          <a:bodyPr spcFirstLastPara="1" vert="horz" wrap="square" lIns="0" tIns="0" rIns="0" bIns="0" rtlCol="0" anchor="ctr" anchorCtr="0">
            <a:noAutofit/>
          </a:bodyPr>
          <a:lstStyle/>
          <a:p>
            <a:pPr algn="ctr"/>
            <a:fld id="{00000000-1234-1234-1234-123412341234}" type="slidenum">
              <a:rPr lang="en"/>
              <a:pPr algn="ctr"/>
              <a:t>10</a:t>
            </a:fld>
            <a:endParaRPr/>
          </a:p>
        </p:txBody>
      </p:sp>
      <p:pic>
        <p:nvPicPr>
          <p:cNvPr id="2" name="107 Drywood Pl">
            <a:hlinkClick r:id="" action="ppaction://media"/>
            <a:extLst>
              <a:ext uri="{FF2B5EF4-FFF2-40B4-BE49-F238E27FC236}">
                <a16:creationId xmlns:a16="http://schemas.microsoft.com/office/drawing/2014/main" id="{61434E9D-3E33-4C12-9FB7-76F7ACC603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1099" y="1928560"/>
            <a:ext cx="487363" cy="487363"/>
          </a:xfrm>
          <a:prstGeom prst="rect">
            <a:avLst/>
          </a:prstGeom>
        </p:spPr>
      </p:pic>
    </p:spTree>
    <p:extLst>
      <p:ext uri="{BB962C8B-B14F-4D97-AF65-F5344CB8AC3E}">
        <p14:creationId xmlns:p14="http://schemas.microsoft.com/office/powerpoint/2010/main" val="206671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9"/>
          <p:cNvSpPr txBox="1">
            <a:spLocks noGrp="1"/>
          </p:cNvSpPr>
          <p:nvPr>
            <p:ph type="title"/>
          </p:nvPr>
        </p:nvSpPr>
        <p:spPr>
          <a:xfrm>
            <a:off x="1337600" y="823167"/>
            <a:ext cx="9516800" cy="731600"/>
          </a:xfrm>
          <a:prstGeom prst="rect">
            <a:avLst/>
          </a:prstGeom>
        </p:spPr>
        <p:txBody>
          <a:bodyPr spcFirstLastPara="1" vert="horz" wrap="square" lIns="0" tIns="0" rIns="0" bIns="0" rtlCol="0" anchor="b" anchorCtr="0">
            <a:noAutofit/>
          </a:bodyPr>
          <a:lstStyle/>
          <a:p>
            <a:pPr algn="ctr"/>
            <a:r>
              <a:rPr lang="en-US" dirty="0">
                <a:solidFill>
                  <a:schemeClr val="accent6">
                    <a:lumMod val="50000"/>
                  </a:schemeClr>
                </a:solidFill>
                <a:latin typeface="Baskerville" panose="02020502070401020303" pitchFamily="18" charset="0"/>
                <a:ea typeface="Baskerville" panose="02020502070401020303" pitchFamily="18" charset="0"/>
              </a:rPr>
              <a:t>Societal Cost of PTB</a:t>
            </a:r>
            <a:endParaRPr dirty="0">
              <a:solidFill>
                <a:schemeClr val="accent6">
                  <a:lumMod val="50000"/>
                </a:schemeClr>
              </a:solidFill>
              <a:latin typeface="Baskerville" panose="02020502070401020303" pitchFamily="18" charset="0"/>
              <a:ea typeface="Baskerville" panose="02020502070401020303" pitchFamily="18" charset="0"/>
            </a:endParaRPr>
          </a:p>
        </p:txBody>
      </p:sp>
      <p:sp>
        <p:nvSpPr>
          <p:cNvPr id="213" name="Google Shape;213;p19"/>
          <p:cNvSpPr txBox="1">
            <a:spLocks noGrp="1"/>
          </p:cNvSpPr>
          <p:nvPr>
            <p:ph type="body" idx="1"/>
          </p:nvPr>
        </p:nvSpPr>
        <p:spPr>
          <a:xfrm>
            <a:off x="1337600" y="1907769"/>
            <a:ext cx="9516800" cy="3680400"/>
          </a:xfrm>
          <a:prstGeom prst="rect">
            <a:avLst/>
          </a:prstGeom>
        </p:spPr>
        <p:txBody>
          <a:bodyPr spcFirstLastPara="1" vert="horz" wrap="square" lIns="0" tIns="0" rIns="0" bIns="0" rtlCol="0" anchor="t" anchorCtr="0">
            <a:noAutofit/>
          </a:bodyPr>
          <a:lstStyle/>
          <a:p>
            <a:pPr>
              <a:spcAft>
                <a:spcPts val="600"/>
              </a:spcAft>
              <a:buFont typeface="Wingdings" pitchFamily="2" charset="2"/>
              <a:buChar char="v"/>
            </a:pPr>
            <a:r>
              <a:rPr lang="en-US" dirty="0">
                <a:solidFill>
                  <a:schemeClr val="accent5">
                    <a:lumMod val="50000"/>
                  </a:schemeClr>
                </a:solidFill>
                <a:latin typeface="Baskerville" panose="02020502070401020303" pitchFamily="18" charset="0"/>
                <a:ea typeface="Baskerville" panose="02020502070401020303" pitchFamily="18" charset="0"/>
              </a:rPr>
              <a:t>Breakdown of cost: </a:t>
            </a:r>
          </a:p>
          <a:p>
            <a:pPr lvl="1">
              <a:spcAft>
                <a:spcPts val="600"/>
              </a:spcAft>
              <a:buFont typeface="Wingdings" pitchFamily="2" charset="2"/>
              <a:buChar char="v"/>
            </a:pPr>
            <a:r>
              <a:rPr lang="en-US" dirty="0">
                <a:solidFill>
                  <a:schemeClr val="accent5">
                    <a:lumMod val="50000"/>
                  </a:schemeClr>
                </a:solidFill>
                <a:latin typeface="Baskerville" panose="02020502070401020303" pitchFamily="18" charset="0"/>
                <a:ea typeface="Baskerville" panose="02020502070401020303" pitchFamily="18" charset="0"/>
              </a:rPr>
              <a:t>16.9 billion in medical costs </a:t>
            </a:r>
          </a:p>
          <a:p>
            <a:pPr lvl="1">
              <a:spcAft>
                <a:spcPts val="600"/>
              </a:spcAft>
              <a:buFont typeface="Wingdings" pitchFamily="2" charset="2"/>
              <a:buChar char="v"/>
            </a:pPr>
            <a:r>
              <a:rPr lang="en-US" dirty="0">
                <a:solidFill>
                  <a:schemeClr val="accent5">
                    <a:lumMod val="50000"/>
                  </a:schemeClr>
                </a:solidFill>
                <a:latin typeface="Baskerville" panose="02020502070401020303" pitchFamily="18" charset="0"/>
                <a:ea typeface="Baskerville" panose="02020502070401020303" pitchFamily="18" charset="0"/>
              </a:rPr>
              <a:t>1.9 billion in maternal delivery costs</a:t>
            </a:r>
          </a:p>
          <a:p>
            <a:pPr lvl="1">
              <a:spcAft>
                <a:spcPts val="600"/>
              </a:spcAft>
              <a:buFont typeface="Wingdings" pitchFamily="2" charset="2"/>
              <a:buChar char="v"/>
            </a:pPr>
            <a:r>
              <a:rPr lang="en-US" dirty="0">
                <a:solidFill>
                  <a:schemeClr val="accent5">
                    <a:lumMod val="50000"/>
                  </a:schemeClr>
                </a:solidFill>
                <a:latin typeface="Baskerville" panose="02020502070401020303" pitchFamily="18" charset="0"/>
                <a:ea typeface="Baskerville" panose="02020502070401020303" pitchFamily="18" charset="0"/>
              </a:rPr>
              <a:t>$611 million in early intervention services </a:t>
            </a:r>
          </a:p>
          <a:p>
            <a:pPr lvl="1">
              <a:spcAft>
                <a:spcPts val="600"/>
              </a:spcAft>
              <a:buFont typeface="Wingdings" pitchFamily="2" charset="2"/>
              <a:buChar char="v"/>
            </a:pPr>
            <a:r>
              <a:rPr lang="en-US" dirty="0">
                <a:solidFill>
                  <a:schemeClr val="accent5">
                    <a:lumMod val="50000"/>
                  </a:schemeClr>
                </a:solidFill>
                <a:latin typeface="Baskerville" panose="02020502070401020303" pitchFamily="18" charset="0"/>
                <a:ea typeface="Baskerville" panose="02020502070401020303" pitchFamily="18" charset="0"/>
              </a:rPr>
              <a:t>$1.1 billion in Special Education costs special education services associated with a higher prevalence of disabling conditions including cerebral palsy, mental retardation, vision impairment, and hearing loss</a:t>
            </a:r>
          </a:p>
          <a:p>
            <a:pPr lvl="1">
              <a:spcAft>
                <a:spcPts val="600"/>
              </a:spcAft>
              <a:buFont typeface="Wingdings" pitchFamily="2" charset="2"/>
              <a:buChar char="v"/>
            </a:pPr>
            <a:r>
              <a:rPr lang="en-US" dirty="0">
                <a:solidFill>
                  <a:schemeClr val="accent5">
                    <a:lumMod val="50000"/>
                  </a:schemeClr>
                </a:solidFill>
                <a:latin typeface="Baskerville" panose="02020502070401020303" pitchFamily="18" charset="0"/>
                <a:ea typeface="Baskerville" panose="02020502070401020303" pitchFamily="18" charset="0"/>
              </a:rPr>
              <a:t>$5.7 billion in lost household and labor market productivity </a:t>
            </a:r>
          </a:p>
        </p:txBody>
      </p:sp>
      <p:sp>
        <p:nvSpPr>
          <p:cNvPr id="214" name="Google Shape;214;p19"/>
          <p:cNvSpPr txBox="1">
            <a:spLocks noGrp="1"/>
          </p:cNvSpPr>
          <p:nvPr>
            <p:ph type="sldNum" idx="12"/>
          </p:nvPr>
        </p:nvSpPr>
        <p:spPr>
          <a:xfrm>
            <a:off x="5730200" y="6126367"/>
            <a:ext cx="731600" cy="731600"/>
          </a:xfrm>
          <a:prstGeom prst="rect">
            <a:avLst/>
          </a:prstGeom>
        </p:spPr>
        <p:txBody>
          <a:bodyPr spcFirstLastPara="1" vert="horz" wrap="square" lIns="0" tIns="0" rIns="0" bIns="0" rtlCol="0" anchor="ctr" anchorCtr="0">
            <a:noAutofit/>
          </a:bodyPr>
          <a:lstStyle/>
          <a:p>
            <a:pPr algn="ctr"/>
            <a:fld id="{00000000-1234-1234-1234-123412341234}" type="slidenum">
              <a:rPr lang="en"/>
              <a:pPr algn="ctr"/>
              <a:t>11</a:t>
            </a:fld>
            <a:endParaRPr/>
          </a:p>
        </p:txBody>
      </p:sp>
      <p:pic>
        <p:nvPicPr>
          <p:cNvPr id="2" name="Societal cost break down">
            <a:hlinkClick r:id="" action="ppaction://media"/>
            <a:extLst>
              <a:ext uri="{FF2B5EF4-FFF2-40B4-BE49-F238E27FC236}">
                <a16:creationId xmlns:a16="http://schemas.microsoft.com/office/drawing/2014/main" id="{F6F15AEA-31CE-4485-A91A-839E214464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4022" y="921839"/>
            <a:ext cx="487363" cy="487363"/>
          </a:xfrm>
          <a:prstGeom prst="rect">
            <a:avLst/>
          </a:prstGeom>
        </p:spPr>
      </p:pic>
    </p:spTree>
    <p:extLst>
      <p:ext uri="{BB962C8B-B14F-4D97-AF65-F5344CB8AC3E}">
        <p14:creationId xmlns:p14="http://schemas.microsoft.com/office/powerpoint/2010/main" val="93762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2"/>
          <p:cNvSpPr txBox="1">
            <a:spLocks noGrp="1"/>
          </p:cNvSpPr>
          <p:nvPr>
            <p:ph type="title"/>
          </p:nvPr>
        </p:nvSpPr>
        <p:spPr>
          <a:xfrm>
            <a:off x="1337600" y="823167"/>
            <a:ext cx="9516800" cy="731600"/>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Clr>
                <a:srgbClr val="222A35"/>
              </a:buClr>
              <a:buSzPts val="1600"/>
              <a:buFont typeface="Libre Baskerville"/>
              <a:buNone/>
            </a:pPr>
            <a:r>
              <a:rPr lang="en-US" dirty="0">
                <a:solidFill>
                  <a:schemeClr val="accent5">
                    <a:lumMod val="50000"/>
                  </a:schemeClr>
                </a:solidFill>
                <a:latin typeface="Baskerville" panose="02020502070401020303" pitchFamily="18" charset="0"/>
                <a:ea typeface="Baskerville" panose="02020502070401020303" pitchFamily="18" charset="0"/>
                <a:cs typeface="Libre Baskerville"/>
                <a:sym typeface="Libre Baskerville"/>
              </a:rPr>
              <a:t>Current Practice</a:t>
            </a:r>
            <a:endParaRPr dirty="0">
              <a:solidFill>
                <a:schemeClr val="accent5">
                  <a:lumMod val="50000"/>
                </a:schemeClr>
              </a:solidFill>
              <a:latin typeface="Baskerville" panose="02020502070401020303" pitchFamily="18" charset="0"/>
              <a:ea typeface="Baskerville" panose="02020502070401020303" pitchFamily="18" charset="0"/>
              <a:cs typeface="Libre Baskerville"/>
              <a:sym typeface="Libre Baskerville"/>
            </a:endParaRPr>
          </a:p>
        </p:txBody>
      </p:sp>
      <p:sp>
        <p:nvSpPr>
          <p:cNvPr id="255" name="Google Shape;255;p32"/>
          <p:cNvSpPr txBox="1">
            <a:spLocks noGrp="1"/>
          </p:cNvSpPr>
          <p:nvPr>
            <p:ph type="body" idx="1"/>
          </p:nvPr>
        </p:nvSpPr>
        <p:spPr>
          <a:xfrm>
            <a:off x="1337600" y="2084967"/>
            <a:ext cx="9516800" cy="3680400"/>
          </a:xfrm>
          <a:prstGeom prst="rect">
            <a:avLst/>
          </a:prstGeom>
          <a:noFill/>
          <a:ln>
            <a:noFill/>
          </a:ln>
        </p:spPr>
        <p:txBody>
          <a:bodyPr spcFirstLastPara="1" wrap="square" lIns="0" tIns="0" rIns="0" bIns="0" anchor="t" anchorCtr="0">
            <a:noAutofit/>
          </a:bodyPr>
          <a:lstStyle/>
          <a:p>
            <a:pPr marL="609585" lvl="0" indent="-507986" algn="l" rtl="0">
              <a:lnSpc>
                <a:spcPct val="90000"/>
              </a:lnSpc>
              <a:spcBef>
                <a:spcPts val="800"/>
              </a:spcBef>
              <a:spcAft>
                <a:spcPts val="0"/>
              </a:spcAft>
              <a:buClr>
                <a:srgbClr val="222A35"/>
              </a:buClr>
              <a:buSzPts val="2400"/>
              <a:buFont typeface="Noto Sans Symbols"/>
              <a:buChar char="❖"/>
            </a:pPr>
            <a:r>
              <a:rPr lang="en-US" dirty="0">
                <a:solidFill>
                  <a:schemeClr val="accent6">
                    <a:lumMod val="50000"/>
                  </a:schemeClr>
                </a:solidFill>
                <a:latin typeface="Baskerville" panose="02020502070401020303" pitchFamily="18" charset="0"/>
                <a:ea typeface="Baskerville" panose="02020502070401020303" pitchFamily="18" charset="0"/>
                <a:cs typeface="Libre Baskerville"/>
                <a:sym typeface="Libre Baskerville"/>
              </a:rPr>
              <a:t>Goal-focused</a:t>
            </a:r>
            <a:endParaRPr dirty="0">
              <a:solidFill>
                <a:schemeClr val="accent6">
                  <a:lumMod val="50000"/>
                </a:schemeClr>
              </a:solidFill>
              <a:latin typeface="Baskerville" panose="02020502070401020303" pitchFamily="18" charset="0"/>
              <a:ea typeface="Baskerville" panose="02020502070401020303" pitchFamily="18" charset="0"/>
            </a:endParaRPr>
          </a:p>
          <a:p>
            <a:pPr marL="609585" lvl="0" indent="-507986" algn="l" rtl="0">
              <a:lnSpc>
                <a:spcPct val="90000"/>
              </a:lnSpc>
              <a:spcBef>
                <a:spcPts val="800"/>
              </a:spcBef>
              <a:spcAft>
                <a:spcPts val="0"/>
              </a:spcAft>
              <a:buClr>
                <a:srgbClr val="222A35"/>
              </a:buClr>
              <a:buSzPts val="2400"/>
              <a:buFont typeface="Noto Sans Symbols"/>
              <a:buChar char="❖"/>
            </a:pPr>
            <a:r>
              <a:rPr lang="en-US" dirty="0">
                <a:solidFill>
                  <a:schemeClr val="accent6">
                    <a:lumMod val="50000"/>
                  </a:schemeClr>
                </a:solidFill>
                <a:latin typeface="Baskerville" panose="02020502070401020303" pitchFamily="18" charset="0"/>
                <a:ea typeface="Baskerville" panose="02020502070401020303" pitchFamily="18" charset="0"/>
                <a:cs typeface="Libre Baskerville"/>
                <a:sym typeface="Libre Baskerville"/>
              </a:rPr>
              <a:t>Biopsychosocial/spiritual Assessment</a:t>
            </a:r>
          </a:p>
          <a:p>
            <a:pPr marL="1066785" lvl="1" indent="-507986">
              <a:spcBef>
                <a:spcPts val="800"/>
              </a:spcBef>
              <a:buClr>
                <a:srgbClr val="222A35"/>
              </a:buClr>
              <a:buFont typeface="Noto Sans Symbols"/>
              <a:buChar char="❖"/>
            </a:pPr>
            <a:r>
              <a:rPr lang="en-US" dirty="0">
                <a:solidFill>
                  <a:schemeClr val="accent6">
                    <a:lumMod val="50000"/>
                  </a:schemeClr>
                </a:solidFill>
                <a:latin typeface="Baskerville" panose="02020502070401020303" pitchFamily="18" charset="0"/>
                <a:ea typeface="Baskerville" panose="02020502070401020303" pitchFamily="18" charset="0"/>
                <a:cs typeface="Libre Baskerville"/>
                <a:sym typeface="Libre Baskerville"/>
              </a:rPr>
              <a:t>Observation</a:t>
            </a:r>
          </a:p>
          <a:p>
            <a:pPr marL="1066785" lvl="1" indent="-507986">
              <a:spcBef>
                <a:spcPts val="800"/>
              </a:spcBef>
              <a:buClr>
                <a:srgbClr val="222A35"/>
              </a:buClr>
              <a:buFont typeface="Noto Sans Symbols"/>
              <a:buChar char="❖"/>
            </a:pPr>
            <a:r>
              <a:rPr lang="en-US" dirty="0">
                <a:solidFill>
                  <a:schemeClr val="accent6">
                    <a:lumMod val="50000"/>
                  </a:schemeClr>
                </a:solidFill>
                <a:latin typeface="Baskerville" panose="02020502070401020303" pitchFamily="18" charset="0"/>
                <a:ea typeface="Baskerville" panose="02020502070401020303" pitchFamily="18" charset="0"/>
                <a:cs typeface="Libre Baskerville"/>
                <a:sym typeface="Libre Baskerville"/>
              </a:rPr>
              <a:t>Medical record</a:t>
            </a:r>
          </a:p>
          <a:p>
            <a:pPr marL="1066785" lvl="1" indent="-507986">
              <a:spcBef>
                <a:spcPts val="800"/>
              </a:spcBef>
              <a:buClr>
                <a:srgbClr val="222A35"/>
              </a:buClr>
              <a:buFont typeface="Noto Sans Symbols"/>
              <a:buChar char="❖"/>
            </a:pPr>
            <a:r>
              <a:rPr lang="en-US" dirty="0">
                <a:solidFill>
                  <a:schemeClr val="accent6">
                    <a:lumMod val="50000"/>
                  </a:schemeClr>
                </a:solidFill>
                <a:latin typeface="Baskerville" panose="02020502070401020303" pitchFamily="18" charset="0"/>
                <a:ea typeface="Baskerville" panose="02020502070401020303" pitchFamily="18" charset="0"/>
                <a:cs typeface="Libre Baskerville"/>
                <a:sym typeface="Libre Baskerville"/>
              </a:rPr>
              <a:t>Medical team input </a:t>
            </a:r>
          </a:p>
          <a:p>
            <a:pPr marL="1066785" lvl="1" indent="-507986">
              <a:spcBef>
                <a:spcPts val="800"/>
              </a:spcBef>
              <a:buClr>
                <a:srgbClr val="222A35"/>
              </a:buClr>
              <a:buFont typeface="Noto Sans Symbols"/>
              <a:buChar char="❖"/>
            </a:pPr>
            <a:r>
              <a:rPr lang="en-US" dirty="0">
                <a:solidFill>
                  <a:schemeClr val="accent6">
                    <a:lumMod val="50000"/>
                  </a:schemeClr>
                </a:solidFill>
                <a:latin typeface="Baskerville" panose="02020502070401020303" pitchFamily="18" charset="0"/>
                <a:ea typeface="Baskerville" panose="02020502070401020303" pitchFamily="18" charset="0"/>
                <a:cs typeface="Libre Baskerville"/>
                <a:sym typeface="Libre Baskerville"/>
              </a:rPr>
              <a:t>Clinical interview</a:t>
            </a:r>
          </a:p>
          <a:p>
            <a:pPr marL="609585" indent="-507986">
              <a:buClr>
                <a:srgbClr val="222A35"/>
              </a:buClr>
              <a:buFont typeface="Noto Sans Symbols"/>
              <a:buChar char="❖"/>
            </a:pPr>
            <a:r>
              <a:rPr lang="en-US" dirty="0">
                <a:solidFill>
                  <a:schemeClr val="accent6">
                    <a:lumMod val="50000"/>
                  </a:schemeClr>
                </a:solidFill>
                <a:latin typeface="Baskerville" panose="02020502070401020303" pitchFamily="18" charset="0"/>
                <a:ea typeface="Baskerville" panose="02020502070401020303" pitchFamily="18" charset="0"/>
                <a:cs typeface="Libre Baskerville"/>
                <a:sym typeface="Libre Baskerville"/>
              </a:rPr>
              <a:t>Sibling interventions</a:t>
            </a:r>
            <a:endParaRPr dirty="0">
              <a:solidFill>
                <a:schemeClr val="accent6">
                  <a:lumMod val="50000"/>
                </a:schemeClr>
              </a:solidFill>
              <a:latin typeface="Baskerville" panose="02020502070401020303" pitchFamily="18" charset="0"/>
              <a:ea typeface="Baskerville" panose="02020502070401020303" pitchFamily="18" charset="0"/>
              <a:cs typeface="Libre Baskerville"/>
              <a:sym typeface="Libre Baskerville"/>
            </a:endParaRPr>
          </a:p>
        </p:txBody>
      </p:sp>
      <p:sp>
        <p:nvSpPr>
          <p:cNvPr id="256" name="Google Shape;256;p32"/>
          <p:cNvSpPr txBox="1">
            <a:spLocks noGrp="1"/>
          </p:cNvSpPr>
          <p:nvPr>
            <p:ph type="sldNum" idx="12"/>
          </p:nvPr>
        </p:nvSpPr>
        <p:spPr>
          <a:xfrm>
            <a:off x="5730200" y="6126367"/>
            <a:ext cx="731600" cy="731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rgbClr val="888888"/>
              </a:buClr>
              <a:buSzPts val="1200"/>
              <a:buFont typeface="Calibri"/>
              <a:buNone/>
            </a:pPr>
            <a:fld id="{00000000-1234-1234-1234-123412341234}" type="slidenum">
              <a:rPr lang="en-US"/>
              <a:t>12</a:t>
            </a:fld>
            <a:endParaRPr/>
          </a:p>
        </p:txBody>
      </p:sp>
      <p:pic>
        <p:nvPicPr>
          <p:cNvPr id="5" name="Recorded Sound">
            <a:hlinkClick r:id="" action="ppaction://media"/>
            <a:extLst>
              <a:ext uri="{FF2B5EF4-FFF2-40B4-BE49-F238E27FC236}">
                <a16:creationId xmlns:a16="http://schemas.microsoft.com/office/drawing/2014/main" id="{7FDBA45E-4014-4160-9F5D-97AC025ED0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2800" y="8745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9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2"/>
          <p:cNvSpPr txBox="1">
            <a:spLocks noGrp="1"/>
          </p:cNvSpPr>
          <p:nvPr>
            <p:ph type="title"/>
          </p:nvPr>
        </p:nvSpPr>
        <p:spPr>
          <a:xfrm>
            <a:off x="1337600" y="823167"/>
            <a:ext cx="9516800" cy="731600"/>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Clr>
                <a:srgbClr val="222A35"/>
              </a:buClr>
              <a:buSzPts val="1600"/>
              <a:buFont typeface="Libre Baskerville"/>
              <a:buNone/>
            </a:pPr>
            <a:r>
              <a:rPr lang="en-US" dirty="0">
                <a:solidFill>
                  <a:schemeClr val="accent6">
                    <a:lumMod val="50000"/>
                  </a:schemeClr>
                </a:solidFill>
                <a:latin typeface="Baskerville" panose="02020502070401020303" pitchFamily="18" charset="0"/>
                <a:ea typeface="Baskerville" panose="02020502070401020303" pitchFamily="18" charset="0"/>
                <a:cs typeface="Libre Baskerville"/>
                <a:sym typeface="Libre Baskerville"/>
              </a:rPr>
              <a:t>Treatment Plan</a:t>
            </a:r>
            <a:endParaRPr dirty="0">
              <a:solidFill>
                <a:schemeClr val="accent6">
                  <a:lumMod val="50000"/>
                </a:schemeClr>
              </a:solidFill>
              <a:latin typeface="Baskerville" panose="02020502070401020303" pitchFamily="18" charset="0"/>
              <a:ea typeface="Baskerville" panose="02020502070401020303" pitchFamily="18" charset="0"/>
              <a:cs typeface="Libre Baskerville"/>
              <a:sym typeface="Libre Baskerville"/>
            </a:endParaRPr>
          </a:p>
        </p:txBody>
      </p:sp>
      <p:sp>
        <p:nvSpPr>
          <p:cNvPr id="255" name="Google Shape;255;p32"/>
          <p:cNvSpPr txBox="1">
            <a:spLocks noGrp="1"/>
          </p:cNvSpPr>
          <p:nvPr>
            <p:ph type="body" idx="1"/>
          </p:nvPr>
        </p:nvSpPr>
        <p:spPr>
          <a:xfrm>
            <a:off x="1337600" y="2084967"/>
            <a:ext cx="9516800" cy="3680400"/>
          </a:xfrm>
          <a:prstGeom prst="rect">
            <a:avLst/>
          </a:prstGeom>
          <a:noFill/>
          <a:ln>
            <a:noFill/>
          </a:ln>
        </p:spPr>
        <p:txBody>
          <a:bodyPr spcFirstLastPara="1" wrap="square" lIns="0" tIns="0" rIns="0" bIns="0" anchor="t" anchorCtr="0">
            <a:noAutofit/>
          </a:bodyPr>
          <a:lstStyle/>
          <a:p>
            <a:pPr marL="609585" lvl="0" indent="-507986" algn="l" rtl="0">
              <a:lnSpc>
                <a:spcPct val="90000"/>
              </a:lnSpc>
              <a:spcBef>
                <a:spcPts val="800"/>
              </a:spcBef>
              <a:spcAft>
                <a:spcPts val="0"/>
              </a:spcAft>
              <a:buClr>
                <a:srgbClr val="222A35"/>
              </a:buClr>
              <a:buSzPts val="2400"/>
              <a:buFont typeface="Noto Sans Symbols"/>
              <a:buChar char="❖"/>
            </a:pPr>
            <a:r>
              <a:rPr lang="en-US" dirty="0">
                <a:solidFill>
                  <a:schemeClr val="accent5">
                    <a:lumMod val="50000"/>
                  </a:schemeClr>
                </a:solidFill>
                <a:latin typeface="Baskerville" panose="02020502070401020303" pitchFamily="18" charset="0"/>
                <a:ea typeface="Baskerville" panose="02020502070401020303" pitchFamily="18" charset="0"/>
                <a:cs typeface="Libre Baskerville"/>
                <a:sym typeface="Libre Baskerville"/>
              </a:rPr>
              <a:t>Team Collaboration</a:t>
            </a:r>
          </a:p>
          <a:p>
            <a:pPr marL="609585" lvl="0" indent="-507986" algn="l" rtl="0">
              <a:lnSpc>
                <a:spcPct val="90000"/>
              </a:lnSpc>
              <a:spcBef>
                <a:spcPts val="800"/>
              </a:spcBef>
              <a:spcAft>
                <a:spcPts val="0"/>
              </a:spcAft>
              <a:buClr>
                <a:srgbClr val="222A35"/>
              </a:buClr>
              <a:buSzPts val="2400"/>
              <a:buFont typeface="Noto Sans Symbols"/>
              <a:buChar char="❖"/>
            </a:pPr>
            <a:r>
              <a:rPr lang="en-US" dirty="0">
                <a:solidFill>
                  <a:schemeClr val="accent5">
                    <a:lumMod val="50000"/>
                  </a:schemeClr>
                </a:solidFill>
                <a:latin typeface="Baskerville" panose="02020502070401020303" pitchFamily="18" charset="0"/>
                <a:ea typeface="Baskerville" panose="02020502070401020303" pitchFamily="18" charset="0"/>
                <a:sym typeface="Libre Baskerville"/>
              </a:rPr>
              <a:t>5 roles</a:t>
            </a:r>
          </a:p>
          <a:p>
            <a:pPr marL="1066785" lvl="1" indent="-507986">
              <a:spcBef>
                <a:spcPts val="800"/>
              </a:spcBef>
              <a:buClr>
                <a:srgbClr val="222A35"/>
              </a:buClr>
              <a:buFont typeface="Noto Sans Symbols"/>
              <a:buChar char="❖"/>
            </a:pPr>
            <a:r>
              <a:rPr lang="en-US" dirty="0">
                <a:solidFill>
                  <a:schemeClr val="accent5">
                    <a:lumMod val="50000"/>
                  </a:schemeClr>
                </a:solidFill>
                <a:latin typeface="Baskerville" panose="02020502070401020303" pitchFamily="18" charset="0"/>
                <a:ea typeface="Baskerville" panose="02020502070401020303" pitchFamily="18" charset="0"/>
                <a:sym typeface="Libre Baskerville"/>
              </a:rPr>
              <a:t>Social broker</a:t>
            </a:r>
          </a:p>
          <a:p>
            <a:pPr marL="1066785" lvl="1" indent="-507986">
              <a:spcBef>
                <a:spcPts val="800"/>
              </a:spcBef>
              <a:buClr>
                <a:srgbClr val="222A35"/>
              </a:buClr>
              <a:buFont typeface="Noto Sans Symbols"/>
              <a:buChar char="❖"/>
            </a:pPr>
            <a:r>
              <a:rPr lang="en-US" dirty="0">
                <a:solidFill>
                  <a:schemeClr val="accent5">
                    <a:lumMod val="50000"/>
                  </a:schemeClr>
                </a:solidFill>
                <a:latin typeface="Baskerville" panose="02020502070401020303" pitchFamily="18" charset="0"/>
                <a:ea typeface="Baskerville" panose="02020502070401020303" pitchFamily="18" charset="0"/>
                <a:sym typeface="Libre Baskerville"/>
              </a:rPr>
              <a:t>Enabler</a:t>
            </a:r>
          </a:p>
          <a:p>
            <a:pPr marL="1066785" lvl="1" indent="-507986">
              <a:spcBef>
                <a:spcPts val="800"/>
              </a:spcBef>
              <a:buClr>
                <a:srgbClr val="222A35"/>
              </a:buClr>
              <a:buFont typeface="Noto Sans Symbols"/>
              <a:buChar char="❖"/>
            </a:pPr>
            <a:r>
              <a:rPr lang="en-US" dirty="0">
                <a:solidFill>
                  <a:schemeClr val="accent5">
                    <a:lumMod val="50000"/>
                  </a:schemeClr>
                </a:solidFill>
                <a:latin typeface="Baskerville" panose="02020502070401020303" pitchFamily="18" charset="0"/>
                <a:ea typeface="Baskerville" panose="02020502070401020303" pitchFamily="18" charset="0"/>
                <a:sym typeface="Libre Baskerville"/>
              </a:rPr>
              <a:t>Teacher</a:t>
            </a:r>
          </a:p>
          <a:p>
            <a:pPr marL="1066785" lvl="1" indent="-507986">
              <a:spcBef>
                <a:spcPts val="800"/>
              </a:spcBef>
              <a:buClr>
                <a:srgbClr val="222A35"/>
              </a:buClr>
              <a:buFont typeface="Noto Sans Symbols"/>
              <a:buChar char="❖"/>
            </a:pPr>
            <a:r>
              <a:rPr lang="en-US" dirty="0">
                <a:solidFill>
                  <a:schemeClr val="accent5">
                    <a:lumMod val="50000"/>
                  </a:schemeClr>
                </a:solidFill>
                <a:latin typeface="Baskerville" panose="02020502070401020303" pitchFamily="18" charset="0"/>
                <a:ea typeface="Baskerville" panose="02020502070401020303" pitchFamily="18" charset="0"/>
                <a:sym typeface="Libre Baskerville"/>
              </a:rPr>
              <a:t>Mediator </a:t>
            </a:r>
          </a:p>
          <a:p>
            <a:pPr marL="1066785" lvl="1" indent="-507986">
              <a:spcBef>
                <a:spcPts val="800"/>
              </a:spcBef>
              <a:buClr>
                <a:srgbClr val="222A35"/>
              </a:buClr>
              <a:buFont typeface="Noto Sans Symbols"/>
              <a:buChar char="❖"/>
            </a:pPr>
            <a:r>
              <a:rPr lang="en-US" dirty="0">
                <a:solidFill>
                  <a:schemeClr val="accent5">
                    <a:lumMod val="50000"/>
                  </a:schemeClr>
                </a:solidFill>
                <a:latin typeface="Baskerville" panose="02020502070401020303" pitchFamily="18" charset="0"/>
                <a:ea typeface="Baskerville" panose="02020502070401020303" pitchFamily="18" charset="0"/>
                <a:sym typeface="Libre Baskerville"/>
              </a:rPr>
              <a:t>Advocate</a:t>
            </a:r>
          </a:p>
          <a:p>
            <a:pPr marL="1066785" lvl="1" indent="-507986">
              <a:spcBef>
                <a:spcPts val="800"/>
              </a:spcBef>
              <a:buClr>
                <a:srgbClr val="222A35"/>
              </a:buClr>
              <a:buFont typeface="Noto Sans Symbols"/>
              <a:buChar char="❖"/>
            </a:pPr>
            <a:endParaRPr dirty="0">
              <a:latin typeface="Baskerville" panose="02020502070401020303" pitchFamily="18" charset="0"/>
              <a:ea typeface="Baskerville" panose="02020502070401020303" pitchFamily="18" charset="0"/>
            </a:endParaRPr>
          </a:p>
        </p:txBody>
      </p:sp>
      <p:sp>
        <p:nvSpPr>
          <p:cNvPr id="256" name="Google Shape;256;p32"/>
          <p:cNvSpPr txBox="1">
            <a:spLocks noGrp="1"/>
          </p:cNvSpPr>
          <p:nvPr>
            <p:ph type="sldNum" idx="12"/>
          </p:nvPr>
        </p:nvSpPr>
        <p:spPr>
          <a:xfrm>
            <a:off x="5730200" y="6126367"/>
            <a:ext cx="731600" cy="731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rgbClr val="888888"/>
              </a:buClr>
              <a:buSzPts val="1200"/>
              <a:buFont typeface="Calibri"/>
              <a:buNone/>
            </a:pPr>
            <a:fld id="{00000000-1234-1234-1234-123412341234}" type="slidenum">
              <a:rPr lang="en-US"/>
              <a:t>13</a:t>
            </a:fld>
            <a:endParaRPr/>
          </a:p>
        </p:txBody>
      </p:sp>
      <p:pic>
        <p:nvPicPr>
          <p:cNvPr id="7" name="Recorded Sound">
            <a:hlinkClick r:id="" action="ppaction://media"/>
            <a:extLst>
              <a:ext uri="{FF2B5EF4-FFF2-40B4-BE49-F238E27FC236}">
                <a16:creationId xmlns:a16="http://schemas.microsoft.com/office/drawing/2014/main" id="{8711B019-B1FB-4B67-8E66-A859FD3703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2800" y="905467"/>
            <a:ext cx="609600" cy="609600"/>
          </a:xfrm>
          <a:prstGeom prst="rect">
            <a:avLst/>
          </a:prstGeom>
        </p:spPr>
      </p:pic>
    </p:spTree>
    <p:extLst>
      <p:ext uri="{BB962C8B-B14F-4D97-AF65-F5344CB8AC3E}">
        <p14:creationId xmlns:p14="http://schemas.microsoft.com/office/powerpoint/2010/main" val="239197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4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9"/>
          <p:cNvSpPr txBox="1">
            <a:spLocks noGrp="1"/>
          </p:cNvSpPr>
          <p:nvPr>
            <p:ph type="title"/>
          </p:nvPr>
        </p:nvSpPr>
        <p:spPr>
          <a:xfrm>
            <a:off x="1333427" y="904031"/>
            <a:ext cx="9516800" cy="731600"/>
          </a:xfrm>
          <a:prstGeom prst="rect">
            <a:avLst/>
          </a:prstGeom>
        </p:spPr>
        <p:txBody>
          <a:bodyPr spcFirstLastPara="1" vert="horz" wrap="square" lIns="0" tIns="0" rIns="0" bIns="0" rtlCol="0" anchor="b" anchorCtr="0">
            <a:noAutofit/>
          </a:bodyPr>
          <a:lstStyle/>
          <a:p>
            <a:pPr algn="ctr"/>
            <a:r>
              <a:rPr lang="en-US" dirty="0">
                <a:solidFill>
                  <a:schemeClr val="accent5">
                    <a:lumMod val="50000"/>
                  </a:schemeClr>
                </a:solidFill>
                <a:latin typeface="Baskerville" panose="02020502070401020303" pitchFamily="18" charset="0"/>
                <a:ea typeface="Baskerville" panose="02020502070401020303" pitchFamily="18" charset="0"/>
              </a:rPr>
              <a:t>Practice Gaps</a:t>
            </a:r>
            <a:endParaRPr dirty="0">
              <a:solidFill>
                <a:schemeClr val="accent5">
                  <a:lumMod val="50000"/>
                </a:schemeClr>
              </a:solidFill>
              <a:latin typeface="Baskerville" panose="02020502070401020303" pitchFamily="18" charset="0"/>
              <a:ea typeface="Baskerville" panose="02020502070401020303" pitchFamily="18" charset="0"/>
            </a:endParaRPr>
          </a:p>
        </p:txBody>
      </p:sp>
      <p:sp>
        <p:nvSpPr>
          <p:cNvPr id="213" name="Google Shape;213;p19"/>
          <p:cNvSpPr txBox="1">
            <a:spLocks noGrp="1"/>
          </p:cNvSpPr>
          <p:nvPr>
            <p:ph type="body" idx="1"/>
          </p:nvPr>
        </p:nvSpPr>
        <p:spPr>
          <a:xfrm>
            <a:off x="1337600" y="1907769"/>
            <a:ext cx="9516800" cy="3680400"/>
          </a:xfrm>
          <a:prstGeom prst="rect">
            <a:avLst/>
          </a:prstGeom>
        </p:spPr>
        <p:txBody>
          <a:bodyPr spcFirstLastPara="1" vert="horz" wrap="square" lIns="0" tIns="0" rIns="0" bIns="0" rtlCol="0" anchor="t" anchorCtr="0">
            <a:noAutofit/>
          </a:bodyPr>
          <a:lstStyle/>
          <a:p>
            <a:pPr>
              <a:spcAft>
                <a:spcPts val="600"/>
              </a:spcAft>
              <a:buFont typeface="Wingdings" pitchFamily="2" charset="2"/>
              <a:buChar char="v"/>
            </a:pPr>
            <a:r>
              <a:rPr lang="en-US" dirty="0">
                <a:solidFill>
                  <a:schemeClr val="accent6">
                    <a:lumMod val="50000"/>
                  </a:schemeClr>
                </a:solidFill>
                <a:latin typeface="Baskerville" panose="02020502070401020303" pitchFamily="18" charset="0"/>
                <a:ea typeface="Baskerville" panose="02020502070401020303" pitchFamily="18" charset="0"/>
              </a:rPr>
              <a:t>Current medical treatments include the use of </a:t>
            </a:r>
            <a:r>
              <a:rPr lang="el-GR" dirty="0">
                <a:solidFill>
                  <a:schemeClr val="accent6">
                    <a:lumMod val="50000"/>
                  </a:schemeClr>
                </a:solidFill>
                <a:latin typeface="Baskerville" panose="02020502070401020303" pitchFamily="18" charset="0"/>
                <a:ea typeface="Baskerville" panose="02020502070401020303" pitchFamily="18" charset="0"/>
              </a:rPr>
              <a:t>17α-</a:t>
            </a:r>
            <a:r>
              <a:rPr lang="en-US" dirty="0">
                <a:solidFill>
                  <a:schemeClr val="accent6">
                    <a:lumMod val="50000"/>
                  </a:schemeClr>
                </a:solidFill>
                <a:latin typeface="Baskerville" panose="02020502070401020303" pitchFamily="18" charset="0"/>
                <a:ea typeface="Baskerville" panose="02020502070401020303" pitchFamily="18" charset="0"/>
              </a:rPr>
              <a:t>hydroxyprogesterone (17-p), a weekly injectable beginning at 16 weeks of gestation</a:t>
            </a:r>
          </a:p>
          <a:p>
            <a:pPr>
              <a:spcAft>
                <a:spcPts val="600"/>
              </a:spcAft>
              <a:buFont typeface="Wingdings" pitchFamily="2" charset="2"/>
              <a:buChar char="v"/>
            </a:pPr>
            <a:r>
              <a:rPr lang="en-US" dirty="0">
                <a:solidFill>
                  <a:schemeClr val="accent6">
                    <a:lumMod val="50000"/>
                  </a:schemeClr>
                </a:solidFill>
                <a:latin typeface="Baskerville" panose="02020502070401020303" pitchFamily="18" charset="0"/>
                <a:ea typeface="Baskerville" panose="02020502070401020303" pitchFamily="18" charset="0"/>
              </a:rPr>
              <a:t>Barriers to treatment include:</a:t>
            </a:r>
          </a:p>
          <a:p>
            <a:pPr lvl="1">
              <a:spcAft>
                <a:spcPts val="600"/>
              </a:spcAft>
              <a:buFont typeface="Wingdings" pitchFamily="2" charset="2"/>
              <a:buChar char="v"/>
            </a:pPr>
            <a:r>
              <a:rPr lang="en-US" dirty="0">
                <a:solidFill>
                  <a:schemeClr val="accent6">
                    <a:lumMod val="50000"/>
                  </a:schemeClr>
                </a:solidFill>
                <a:latin typeface="Baskerville" panose="02020502070401020303" pitchFamily="18" charset="0"/>
                <a:ea typeface="Baskerville" panose="02020502070401020303" pitchFamily="18" charset="0"/>
              </a:rPr>
              <a:t>Requires early onset of prenatal care</a:t>
            </a:r>
          </a:p>
          <a:p>
            <a:pPr lvl="1">
              <a:spcAft>
                <a:spcPts val="600"/>
              </a:spcAft>
              <a:buFont typeface="Wingdings" pitchFamily="2" charset="2"/>
              <a:buChar char="v"/>
            </a:pPr>
            <a:r>
              <a:rPr lang="en-US" dirty="0">
                <a:solidFill>
                  <a:schemeClr val="accent6">
                    <a:lumMod val="50000"/>
                  </a:schemeClr>
                </a:solidFill>
                <a:latin typeface="Baskerville" panose="02020502070401020303" pitchFamily="18" charset="0"/>
                <a:ea typeface="Baskerville" panose="02020502070401020303" pitchFamily="18" charset="0"/>
              </a:rPr>
              <a:t>Being identified and provided the option by a healthcare provider</a:t>
            </a:r>
          </a:p>
          <a:p>
            <a:pPr lvl="1">
              <a:spcAft>
                <a:spcPts val="600"/>
              </a:spcAft>
              <a:buFont typeface="Wingdings" pitchFamily="2" charset="2"/>
              <a:buChar char="v"/>
            </a:pPr>
            <a:r>
              <a:rPr lang="en-US" dirty="0">
                <a:solidFill>
                  <a:schemeClr val="accent6">
                    <a:lumMod val="50000"/>
                  </a:schemeClr>
                </a:solidFill>
                <a:latin typeface="Baskerville" panose="02020502070401020303" pitchFamily="18" charset="0"/>
                <a:ea typeface="Baskerville" panose="02020502070401020303" pitchFamily="18" charset="0"/>
              </a:rPr>
              <a:t>Injections must be received weekly, or the risk of PTB increases (Stringer, </a:t>
            </a:r>
            <a:r>
              <a:rPr lang="en-US" dirty="0" err="1">
                <a:solidFill>
                  <a:schemeClr val="accent6">
                    <a:lumMod val="50000"/>
                  </a:schemeClr>
                </a:solidFill>
                <a:latin typeface="Baskerville" panose="02020502070401020303" pitchFamily="18" charset="0"/>
                <a:ea typeface="Baskerville" panose="02020502070401020303" pitchFamily="18" charset="0"/>
              </a:rPr>
              <a:t>Vladutiu</a:t>
            </a:r>
            <a:r>
              <a:rPr lang="en-US" dirty="0">
                <a:solidFill>
                  <a:schemeClr val="accent6">
                    <a:lumMod val="50000"/>
                  </a:schemeClr>
                </a:solidFill>
                <a:latin typeface="Baskerville" panose="02020502070401020303" pitchFamily="18" charset="0"/>
                <a:ea typeface="Baskerville" panose="02020502070401020303" pitchFamily="18" charset="0"/>
              </a:rPr>
              <a:t>, Batra, Stringer, &amp; Menard, 2016)</a:t>
            </a:r>
          </a:p>
        </p:txBody>
      </p:sp>
      <p:sp>
        <p:nvSpPr>
          <p:cNvPr id="214" name="Google Shape;214;p19"/>
          <p:cNvSpPr txBox="1">
            <a:spLocks noGrp="1"/>
          </p:cNvSpPr>
          <p:nvPr>
            <p:ph type="sldNum" idx="12"/>
          </p:nvPr>
        </p:nvSpPr>
        <p:spPr>
          <a:xfrm>
            <a:off x="5730200" y="6126367"/>
            <a:ext cx="731600" cy="731600"/>
          </a:xfrm>
          <a:prstGeom prst="rect">
            <a:avLst/>
          </a:prstGeom>
        </p:spPr>
        <p:txBody>
          <a:bodyPr spcFirstLastPara="1" vert="horz" wrap="square" lIns="0" tIns="0" rIns="0" bIns="0" rtlCol="0" anchor="ctr" anchorCtr="0">
            <a:noAutofit/>
          </a:bodyPr>
          <a:lstStyle/>
          <a:p>
            <a:pPr algn="ctr"/>
            <a:fld id="{00000000-1234-1234-1234-123412341234}" type="slidenum">
              <a:rPr lang="en"/>
              <a:pPr algn="ctr"/>
              <a:t>14</a:t>
            </a:fld>
            <a:endParaRPr/>
          </a:p>
        </p:txBody>
      </p:sp>
      <p:pic>
        <p:nvPicPr>
          <p:cNvPr id="4" name="practice gaps">
            <a:hlinkClick r:id="" action="ppaction://media"/>
            <a:extLst>
              <a:ext uri="{FF2B5EF4-FFF2-40B4-BE49-F238E27FC236}">
                <a16:creationId xmlns:a16="http://schemas.microsoft.com/office/drawing/2014/main" id="{B68C0302-69D5-4320-B358-19AAF93A8E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8627" y="1064771"/>
            <a:ext cx="609600" cy="609600"/>
          </a:xfrm>
          <a:prstGeom prst="rect">
            <a:avLst/>
          </a:prstGeom>
        </p:spPr>
      </p:pic>
    </p:spTree>
    <p:extLst>
      <p:ext uri="{BB962C8B-B14F-4D97-AF65-F5344CB8AC3E}">
        <p14:creationId xmlns:p14="http://schemas.microsoft.com/office/powerpoint/2010/main" val="83610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9"/>
          <p:cNvSpPr txBox="1">
            <a:spLocks noGrp="1"/>
          </p:cNvSpPr>
          <p:nvPr>
            <p:ph type="title"/>
          </p:nvPr>
        </p:nvSpPr>
        <p:spPr>
          <a:xfrm>
            <a:off x="1337600" y="904031"/>
            <a:ext cx="9516800" cy="731600"/>
          </a:xfrm>
          <a:prstGeom prst="rect">
            <a:avLst/>
          </a:prstGeom>
        </p:spPr>
        <p:txBody>
          <a:bodyPr spcFirstLastPara="1" vert="horz" wrap="square" lIns="0" tIns="0" rIns="0" bIns="0" rtlCol="0" anchor="b" anchorCtr="0">
            <a:noAutofit/>
          </a:bodyPr>
          <a:lstStyle/>
          <a:p>
            <a:pPr algn="ctr"/>
            <a:r>
              <a:rPr lang="en-US" dirty="0">
                <a:solidFill>
                  <a:schemeClr val="accent6">
                    <a:lumMod val="50000"/>
                  </a:schemeClr>
                </a:solidFill>
                <a:latin typeface="Baskerville" panose="02020502070401020303" pitchFamily="18" charset="0"/>
                <a:ea typeface="Baskerville" panose="02020502070401020303" pitchFamily="18" charset="0"/>
              </a:rPr>
              <a:t>Practice Recommendations</a:t>
            </a:r>
            <a:endParaRPr dirty="0">
              <a:solidFill>
                <a:schemeClr val="accent6">
                  <a:lumMod val="50000"/>
                </a:schemeClr>
              </a:solidFill>
              <a:latin typeface="Baskerville" panose="02020502070401020303" pitchFamily="18" charset="0"/>
              <a:ea typeface="Baskerville" panose="02020502070401020303" pitchFamily="18" charset="0"/>
            </a:endParaRPr>
          </a:p>
        </p:txBody>
      </p:sp>
      <p:sp>
        <p:nvSpPr>
          <p:cNvPr id="213" name="Google Shape;213;p19"/>
          <p:cNvSpPr txBox="1">
            <a:spLocks noGrp="1"/>
          </p:cNvSpPr>
          <p:nvPr>
            <p:ph type="body" idx="1"/>
          </p:nvPr>
        </p:nvSpPr>
        <p:spPr>
          <a:xfrm>
            <a:off x="790419" y="2003562"/>
            <a:ext cx="4939781" cy="3680400"/>
          </a:xfrm>
          <a:prstGeom prst="rect">
            <a:avLst/>
          </a:prstGeom>
        </p:spPr>
        <p:txBody>
          <a:bodyPr spcFirstLastPara="1" vert="horz" wrap="square" lIns="0" tIns="0" rIns="0" bIns="0" rtlCol="0" anchor="t" anchorCtr="0">
            <a:noAutofit/>
          </a:bodyPr>
          <a:lstStyle/>
          <a:p>
            <a:pPr>
              <a:spcAft>
                <a:spcPts val="600"/>
              </a:spcAft>
              <a:buFont typeface="Wingdings" pitchFamily="2" charset="2"/>
              <a:buChar char="v"/>
            </a:pPr>
            <a:r>
              <a:rPr lang="en-US" dirty="0">
                <a:solidFill>
                  <a:schemeClr val="accent5">
                    <a:lumMod val="50000"/>
                  </a:schemeClr>
                </a:solidFill>
                <a:latin typeface="Baskerville" panose="02020502070401020303" pitchFamily="18" charset="0"/>
                <a:ea typeface="Baskerville" panose="02020502070401020303" pitchFamily="18" charset="0"/>
              </a:rPr>
              <a:t>Group Prenatal Care</a:t>
            </a:r>
          </a:p>
          <a:p>
            <a:pPr lvl="1">
              <a:spcAft>
                <a:spcPts val="600"/>
              </a:spcAft>
              <a:buFont typeface="Wingdings" pitchFamily="2" charset="2"/>
              <a:buChar char="v"/>
            </a:pPr>
            <a:r>
              <a:rPr lang="en-US" dirty="0">
                <a:solidFill>
                  <a:schemeClr val="accent5">
                    <a:lumMod val="50000"/>
                  </a:schemeClr>
                </a:solidFill>
                <a:latin typeface="Baskerville" panose="02020502070401020303" pitchFamily="18" charset="0"/>
                <a:ea typeface="Baskerville" panose="02020502070401020303" pitchFamily="18" charset="0"/>
              </a:rPr>
              <a:t>Medical obstetric care may be done in a group format, allowing for support from both professionals and peers</a:t>
            </a:r>
          </a:p>
          <a:p>
            <a:pPr lvl="1">
              <a:spcAft>
                <a:spcPts val="600"/>
              </a:spcAft>
              <a:buFont typeface="Wingdings" pitchFamily="2" charset="2"/>
              <a:buChar char="v"/>
            </a:pPr>
            <a:r>
              <a:rPr lang="en-US" dirty="0" err="1">
                <a:solidFill>
                  <a:schemeClr val="accent5">
                    <a:lumMod val="50000"/>
                  </a:schemeClr>
                </a:solidFill>
                <a:latin typeface="Baskerville" panose="02020502070401020303" pitchFamily="18" charset="0"/>
                <a:ea typeface="Baskerville" panose="02020502070401020303" pitchFamily="18" charset="0"/>
              </a:rPr>
              <a:t>CenteringPregnancy</a:t>
            </a:r>
            <a:r>
              <a:rPr lang="en-US" dirty="0">
                <a:solidFill>
                  <a:schemeClr val="accent5">
                    <a:lumMod val="50000"/>
                  </a:schemeClr>
                </a:solidFill>
                <a:latin typeface="Baskerville" panose="02020502070401020303" pitchFamily="18" charset="0"/>
                <a:ea typeface="Baskerville" panose="02020502070401020303" pitchFamily="18" charset="0"/>
              </a:rPr>
              <a:t> group care with a low-income population shows both decreases in overall PTB rates and decreases in racial disparities</a:t>
            </a:r>
          </a:p>
          <a:p>
            <a:pPr>
              <a:spcAft>
                <a:spcPts val="600"/>
              </a:spcAft>
              <a:buFont typeface="Wingdings" pitchFamily="2" charset="2"/>
              <a:buChar char="v"/>
            </a:pPr>
            <a:endParaRPr lang="en-US" dirty="0">
              <a:solidFill>
                <a:schemeClr val="tx2">
                  <a:lumMod val="50000"/>
                </a:schemeClr>
              </a:solidFill>
              <a:latin typeface="Baskerville" panose="02020502070401020303" pitchFamily="18" charset="0"/>
              <a:ea typeface="Baskerville" panose="02020502070401020303" pitchFamily="18" charset="0"/>
            </a:endParaRPr>
          </a:p>
        </p:txBody>
      </p:sp>
      <p:sp>
        <p:nvSpPr>
          <p:cNvPr id="214" name="Google Shape;214;p19"/>
          <p:cNvSpPr txBox="1">
            <a:spLocks noGrp="1"/>
          </p:cNvSpPr>
          <p:nvPr>
            <p:ph type="sldNum" idx="12"/>
          </p:nvPr>
        </p:nvSpPr>
        <p:spPr>
          <a:xfrm>
            <a:off x="5730200" y="6126367"/>
            <a:ext cx="731600" cy="731600"/>
          </a:xfrm>
          <a:prstGeom prst="rect">
            <a:avLst/>
          </a:prstGeom>
        </p:spPr>
        <p:txBody>
          <a:bodyPr spcFirstLastPara="1" vert="horz" wrap="square" lIns="0" tIns="0" rIns="0" bIns="0" rtlCol="0" anchor="ctr" anchorCtr="0">
            <a:noAutofit/>
          </a:bodyPr>
          <a:lstStyle/>
          <a:p>
            <a:pPr algn="ctr"/>
            <a:fld id="{00000000-1234-1234-1234-123412341234}" type="slidenum">
              <a:rPr lang="en"/>
              <a:pPr algn="ctr"/>
              <a:t>15</a:t>
            </a:fld>
            <a:endParaRPr/>
          </a:p>
        </p:txBody>
      </p:sp>
      <p:sp>
        <p:nvSpPr>
          <p:cNvPr id="2" name="TextBox 1">
            <a:extLst>
              <a:ext uri="{FF2B5EF4-FFF2-40B4-BE49-F238E27FC236}">
                <a16:creationId xmlns:a16="http://schemas.microsoft.com/office/drawing/2014/main" id="{3B932521-F411-406F-B17F-41AB33A8C2CF}"/>
              </a:ext>
            </a:extLst>
          </p:cNvPr>
          <p:cNvSpPr txBox="1"/>
          <p:nvPr/>
        </p:nvSpPr>
        <p:spPr>
          <a:xfrm>
            <a:off x="5951165" y="2003562"/>
            <a:ext cx="5450417" cy="3754874"/>
          </a:xfrm>
          <a:prstGeom prst="rect">
            <a:avLst/>
          </a:prstGeom>
          <a:noFill/>
        </p:spPr>
        <p:txBody>
          <a:bodyPr wrap="square" rtlCol="0">
            <a:spAutoFit/>
          </a:bodyPr>
          <a:lstStyle/>
          <a:p>
            <a:pPr marL="342900" indent="-342900" fontAlgn="base">
              <a:buFont typeface="Wingdings" panose="05000000000000000000" pitchFamily="2" charset="2"/>
              <a:buChar char="v"/>
            </a:pPr>
            <a:r>
              <a:rPr lang="en-US" sz="2800" dirty="0">
                <a:solidFill>
                  <a:schemeClr val="accent5">
                    <a:lumMod val="50000"/>
                  </a:schemeClr>
                </a:solidFill>
                <a:latin typeface="Baskerville" panose="02020502070401020303"/>
              </a:rPr>
              <a:t>Supportive Spaces</a:t>
            </a:r>
          </a:p>
          <a:p>
            <a:pPr marL="800100" lvl="1" indent="-342900" fontAlgn="base">
              <a:buFont typeface="Wingdings" panose="05000000000000000000" pitchFamily="2" charset="2"/>
              <a:buChar char="v"/>
            </a:pPr>
            <a:r>
              <a:rPr lang="en-US" sz="2400" dirty="0">
                <a:solidFill>
                  <a:schemeClr val="accent5">
                    <a:lumMod val="50000"/>
                  </a:schemeClr>
                </a:solidFill>
                <a:latin typeface="Baskerville" panose="02020502070401020303"/>
              </a:rPr>
              <a:t>In Milwaukee, a mentorship program for Black pregnant women created a safe space and gave the opportunity to build relationships</a:t>
            </a:r>
          </a:p>
          <a:p>
            <a:pPr marL="800100" lvl="1" indent="-342900" fontAlgn="base">
              <a:buFont typeface="Wingdings" panose="05000000000000000000" pitchFamily="2" charset="2"/>
              <a:buChar char="v"/>
            </a:pPr>
            <a:r>
              <a:rPr lang="en-US" sz="2400" dirty="0">
                <a:solidFill>
                  <a:schemeClr val="accent5">
                    <a:lumMod val="50000"/>
                  </a:schemeClr>
                </a:solidFill>
                <a:latin typeface="Baskerville" panose="02020502070401020303"/>
              </a:rPr>
              <a:t>A lack of community supports for employment, housing, and other basic needs made it difficult for families to participate.</a:t>
            </a:r>
          </a:p>
          <a:p>
            <a:endParaRPr lang="en-US" dirty="0"/>
          </a:p>
        </p:txBody>
      </p:sp>
      <p:pic>
        <p:nvPicPr>
          <p:cNvPr id="3" name="rec's">
            <a:hlinkClick r:id="" action="ppaction://media"/>
            <a:extLst>
              <a:ext uri="{FF2B5EF4-FFF2-40B4-BE49-F238E27FC236}">
                <a16:creationId xmlns:a16="http://schemas.microsoft.com/office/drawing/2014/main" id="{1CE4C0A5-5E2B-4026-9FBB-1CD35089CC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2800" y="965031"/>
            <a:ext cx="609600" cy="609600"/>
          </a:xfrm>
          <a:prstGeom prst="rect">
            <a:avLst/>
          </a:prstGeom>
        </p:spPr>
      </p:pic>
    </p:spTree>
    <p:extLst>
      <p:ext uri="{BB962C8B-B14F-4D97-AF65-F5344CB8AC3E}">
        <p14:creationId xmlns:p14="http://schemas.microsoft.com/office/powerpoint/2010/main" val="98835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AFE55-4626-4080-AF9D-20FF3A67F070}"/>
              </a:ext>
            </a:extLst>
          </p:cNvPr>
          <p:cNvSpPr>
            <a:spLocks noGrp="1"/>
          </p:cNvSpPr>
          <p:nvPr>
            <p:ph type="title"/>
          </p:nvPr>
        </p:nvSpPr>
        <p:spPr/>
        <p:txBody>
          <a:bodyPr/>
          <a:lstStyle/>
          <a:p>
            <a:r>
              <a:rPr lang="en-US" dirty="0">
                <a:solidFill>
                  <a:schemeClr val="accent5">
                    <a:lumMod val="50000"/>
                  </a:schemeClr>
                </a:solidFill>
                <a:latin typeface="Baskerville" panose="02020502070401020303" pitchFamily="18" charset="0"/>
                <a:ea typeface="Baskerville" panose="02020502070401020303" pitchFamily="18" charset="0"/>
              </a:rPr>
              <a:t>Community Advocacy Agencies</a:t>
            </a:r>
          </a:p>
        </p:txBody>
      </p:sp>
      <p:sp>
        <p:nvSpPr>
          <p:cNvPr id="3" name="Text Placeholder 2">
            <a:extLst>
              <a:ext uri="{FF2B5EF4-FFF2-40B4-BE49-F238E27FC236}">
                <a16:creationId xmlns:a16="http://schemas.microsoft.com/office/drawing/2014/main" id="{3AEE5308-AB11-4274-93C9-F5DE7A923923}"/>
              </a:ext>
            </a:extLst>
          </p:cNvPr>
          <p:cNvSpPr>
            <a:spLocks noGrp="1"/>
          </p:cNvSpPr>
          <p:nvPr>
            <p:ph type="body" idx="1"/>
          </p:nvPr>
        </p:nvSpPr>
        <p:spPr/>
        <p:txBody>
          <a:bodyPr/>
          <a:lstStyle/>
          <a:p>
            <a:pPr>
              <a:buFont typeface="Wingdings" pitchFamily="2" charset="2"/>
              <a:buChar char="v"/>
            </a:pPr>
            <a:r>
              <a:rPr lang="en-US" dirty="0">
                <a:solidFill>
                  <a:schemeClr val="accent6">
                    <a:lumMod val="50000"/>
                  </a:schemeClr>
                </a:solidFill>
                <a:latin typeface="Baskerville" panose="02020502070401020303" pitchFamily="18" charset="0"/>
                <a:ea typeface="Baskerville" panose="02020502070401020303" pitchFamily="18" charset="0"/>
              </a:rPr>
              <a:t>March of Dimes</a:t>
            </a:r>
          </a:p>
          <a:p>
            <a:pPr lvl="1">
              <a:buFont typeface="Wingdings" pitchFamily="2" charset="2"/>
              <a:buChar char="§"/>
            </a:pPr>
            <a:r>
              <a:rPr lang="en-US" dirty="0">
                <a:solidFill>
                  <a:schemeClr val="accent6">
                    <a:lumMod val="50000"/>
                  </a:schemeClr>
                </a:solidFill>
                <a:latin typeface="Baskerville" panose="02020502070401020303" pitchFamily="18" charset="0"/>
                <a:ea typeface="Baskerville" panose="02020502070401020303" pitchFamily="18" charset="0"/>
              </a:rPr>
              <a:t>North Carolina Chapter</a:t>
            </a:r>
          </a:p>
          <a:p>
            <a:pPr>
              <a:buFont typeface="Wingdings" pitchFamily="2" charset="2"/>
              <a:buChar char="v"/>
            </a:pPr>
            <a:r>
              <a:rPr lang="en-US" dirty="0">
                <a:solidFill>
                  <a:schemeClr val="accent6">
                    <a:lumMod val="50000"/>
                  </a:schemeClr>
                </a:solidFill>
                <a:latin typeface="Baskerville" panose="02020502070401020303" pitchFamily="18" charset="0"/>
                <a:ea typeface="Baskerville" panose="02020502070401020303" pitchFamily="18" charset="0"/>
              </a:rPr>
              <a:t>Prematurity Research Center</a:t>
            </a:r>
          </a:p>
          <a:p>
            <a:pPr lvl="1">
              <a:buFont typeface="Wingdings" pitchFamily="2" charset="2"/>
              <a:buChar char="§"/>
            </a:pPr>
            <a:r>
              <a:rPr lang="en-US" dirty="0">
                <a:solidFill>
                  <a:schemeClr val="accent6">
                    <a:lumMod val="50000"/>
                  </a:schemeClr>
                </a:solidFill>
                <a:latin typeface="Baskerville" panose="02020502070401020303" pitchFamily="18" charset="0"/>
                <a:ea typeface="Baskerville" panose="02020502070401020303" pitchFamily="18" charset="0"/>
              </a:rPr>
              <a:t>Duke University</a:t>
            </a:r>
          </a:p>
          <a:p>
            <a:pPr>
              <a:buFont typeface="Wingdings" pitchFamily="2" charset="2"/>
              <a:buChar char="v"/>
            </a:pPr>
            <a:r>
              <a:rPr lang="en-US" dirty="0">
                <a:solidFill>
                  <a:schemeClr val="accent6">
                    <a:lumMod val="50000"/>
                  </a:schemeClr>
                </a:solidFill>
                <a:latin typeface="Baskerville" panose="02020502070401020303" pitchFamily="18" charset="0"/>
                <a:ea typeface="Baskerville" panose="02020502070401020303" pitchFamily="18" charset="0"/>
              </a:rPr>
              <a:t>NC Preterm Birth Prevention </a:t>
            </a:r>
            <a:r>
              <a:rPr lang="en-US" dirty="0" err="1">
                <a:solidFill>
                  <a:schemeClr val="accent6">
                    <a:lumMod val="50000"/>
                  </a:schemeClr>
                </a:solidFill>
                <a:latin typeface="Baskerville" panose="02020502070401020303" pitchFamily="18" charset="0"/>
                <a:ea typeface="Baskerville" panose="02020502070401020303" pitchFamily="18" charset="0"/>
              </a:rPr>
              <a:t>TeleHealth</a:t>
            </a:r>
            <a:r>
              <a:rPr lang="en-US" dirty="0">
                <a:solidFill>
                  <a:schemeClr val="accent6">
                    <a:lumMod val="50000"/>
                  </a:schemeClr>
                </a:solidFill>
                <a:latin typeface="Baskerville" panose="02020502070401020303" pitchFamily="18" charset="0"/>
                <a:ea typeface="Baskerville" panose="02020502070401020303" pitchFamily="18" charset="0"/>
              </a:rPr>
              <a:t> Network</a:t>
            </a:r>
          </a:p>
          <a:p>
            <a:pPr>
              <a:buFont typeface="Wingdings" pitchFamily="2" charset="2"/>
              <a:buChar char="v"/>
            </a:pPr>
            <a:r>
              <a:rPr lang="en-US" dirty="0">
                <a:solidFill>
                  <a:schemeClr val="accent6">
                    <a:lumMod val="50000"/>
                  </a:schemeClr>
                </a:solidFill>
                <a:latin typeface="Baskerville" panose="02020502070401020303" pitchFamily="18" charset="0"/>
                <a:ea typeface="Baskerville" panose="02020502070401020303" pitchFamily="18" charset="0"/>
              </a:rPr>
              <a:t>Infant Mortality Prevention</a:t>
            </a:r>
          </a:p>
          <a:p>
            <a:pPr>
              <a:buFont typeface="Wingdings" pitchFamily="2" charset="2"/>
              <a:buChar char="v"/>
            </a:pPr>
            <a:r>
              <a:rPr lang="en-US" dirty="0">
                <a:solidFill>
                  <a:schemeClr val="accent6">
                    <a:lumMod val="50000"/>
                  </a:schemeClr>
                </a:solidFill>
                <a:latin typeface="Baskerville" panose="02020502070401020303" pitchFamily="18" charset="0"/>
                <a:ea typeface="Baskerville" panose="02020502070401020303" pitchFamily="18" charset="0"/>
              </a:rPr>
              <a:t>Black Mamas Matter Alliance</a:t>
            </a:r>
          </a:p>
          <a:p>
            <a:endParaRPr lang="en-US" dirty="0"/>
          </a:p>
        </p:txBody>
      </p:sp>
      <p:pic>
        <p:nvPicPr>
          <p:cNvPr id="8" name="Recorded Sound">
            <a:hlinkClick r:id="" action="ppaction://media"/>
            <a:extLst>
              <a:ext uri="{FF2B5EF4-FFF2-40B4-BE49-F238E27FC236}">
                <a16:creationId xmlns:a16="http://schemas.microsoft.com/office/drawing/2014/main" id="{7C9ADA9E-769B-4A31-8297-1AC51E73AE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1446" y="941097"/>
            <a:ext cx="609600" cy="609600"/>
          </a:xfrm>
          <a:prstGeom prst="rect">
            <a:avLst/>
          </a:prstGeom>
        </p:spPr>
      </p:pic>
      <p:pic>
        <p:nvPicPr>
          <p:cNvPr id="9" name="Recorded Sound">
            <a:hlinkClick r:id="" action="ppaction://media"/>
            <a:extLst>
              <a:ext uri="{FF2B5EF4-FFF2-40B4-BE49-F238E27FC236}">
                <a16:creationId xmlns:a16="http://schemas.microsoft.com/office/drawing/2014/main" id="{E5C13F8D-61C2-43EA-97D5-D65DC596C7B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6061" y="2239108"/>
            <a:ext cx="609600" cy="609600"/>
          </a:xfrm>
          <a:prstGeom prst="rect">
            <a:avLst/>
          </a:prstGeom>
        </p:spPr>
      </p:pic>
    </p:spTree>
    <p:extLst>
      <p:ext uri="{BB962C8B-B14F-4D97-AF65-F5344CB8AC3E}">
        <p14:creationId xmlns:p14="http://schemas.microsoft.com/office/powerpoint/2010/main" val="280959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0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822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11" name="Google Shape;311;p28"/>
          <p:cNvSpPr txBox="1">
            <a:spLocks noGrp="1"/>
          </p:cNvSpPr>
          <p:nvPr>
            <p:ph type="sldNum" idx="12"/>
          </p:nvPr>
        </p:nvSpPr>
        <p:spPr>
          <a:xfrm>
            <a:off x="5730200" y="6126367"/>
            <a:ext cx="731600" cy="731600"/>
          </a:xfrm>
          <a:prstGeom prst="rect">
            <a:avLst/>
          </a:prstGeom>
        </p:spPr>
        <p:txBody>
          <a:bodyPr spcFirstLastPara="1" vert="horz" wrap="square" lIns="0" tIns="0" rIns="0" bIns="0" rtlCol="0" anchor="ctr" anchorCtr="0">
            <a:noAutofit/>
          </a:bodyPr>
          <a:lstStyle/>
          <a:p>
            <a:pPr algn="ctr"/>
            <a:fld id="{00000000-1234-1234-1234-123412341234}" type="slidenum">
              <a:rPr lang="en"/>
              <a:pPr algn="ctr"/>
              <a:t>17</a:t>
            </a:fld>
            <a:endParaRPr/>
          </a:p>
        </p:txBody>
      </p:sp>
      <p:sp>
        <p:nvSpPr>
          <p:cNvPr id="3" name="TextBox 2">
            <a:extLst>
              <a:ext uri="{FF2B5EF4-FFF2-40B4-BE49-F238E27FC236}">
                <a16:creationId xmlns:a16="http://schemas.microsoft.com/office/drawing/2014/main" id="{16E4E2E6-12DA-CA44-AC7A-F7CB829E3713}"/>
              </a:ext>
            </a:extLst>
          </p:cNvPr>
          <p:cNvSpPr txBox="1"/>
          <p:nvPr/>
        </p:nvSpPr>
        <p:spPr>
          <a:xfrm>
            <a:off x="406369" y="258901"/>
            <a:ext cx="11379261" cy="6432530"/>
          </a:xfrm>
          <a:prstGeom prst="rect">
            <a:avLst/>
          </a:prstGeom>
          <a:solidFill>
            <a:schemeClr val="bg1"/>
          </a:solidFill>
        </p:spPr>
        <p:txBody>
          <a:bodyPr wrap="square" rtlCol="0">
            <a:spAutoFit/>
          </a:bodyPr>
          <a:lstStyle/>
          <a:p>
            <a:pPr algn="ctr"/>
            <a:r>
              <a:rPr lang="en-US" sz="2800" b="1" dirty="0">
                <a:latin typeface="Baskerville" panose="02020502070401020303" pitchFamily="18" charset="0"/>
                <a:ea typeface="Baskerville" panose="02020502070401020303" pitchFamily="18" charset="0"/>
              </a:rPr>
              <a:t>References</a:t>
            </a:r>
            <a:endParaRPr lang="en-US" sz="2400" dirty="0">
              <a:latin typeface="Baskerville" panose="02020502070401020303" pitchFamily="18" charset="0"/>
              <a:ea typeface="Baskerville" panose="02020502070401020303" pitchFamily="18" charset="0"/>
            </a:endParaRPr>
          </a:p>
          <a:p>
            <a:pPr marL="457200" marR="0" indent="-457200">
              <a:spcBef>
                <a:spcPts val="0"/>
              </a:spcBef>
              <a:spcAft>
                <a:spcPts val="0"/>
              </a:spcAft>
            </a:pPr>
            <a:r>
              <a:rPr lang="en-US" sz="2400" dirty="0">
                <a:solidFill>
                  <a:srgbClr val="000000"/>
                </a:solidFill>
                <a:latin typeface="Baskerville" panose="02020502070401020303" pitchFamily="18" charset="0"/>
                <a:ea typeface="Baskerville" panose="02020502070401020303" pitchFamily="18" charset="0"/>
                <a:cs typeface="Calibri" panose="020F0502020204030204" pitchFamily="34" charset="0"/>
              </a:rPr>
              <a:t>About. (n.d.). Retrieved from https://blackmamasmatter.org/about/</a:t>
            </a:r>
          </a:p>
          <a:p>
            <a:pPr marL="457200" marR="0" indent="-457200">
              <a:spcBef>
                <a:spcPts val="0"/>
              </a:spcBef>
              <a:spcAft>
                <a:spcPts val="0"/>
              </a:spcAft>
            </a:pPr>
            <a:r>
              <a:rPr lang="en-US" sz="2400" dirty="0">
                <a:solidFill>
                  <a:srgbClr val="000000"/>
                </a:solidFill>
                <a:latin typeface="Baskerville" panose="02020502070401020303" pitchFamily="18" charset="0"/>
                <a:ea typeface="Baskerville" panose="02020502070401020303" pitchFamily="18" charset="0"/>
                <a:cs typeface="Calibri" panose="020F0502020204030204" pitchFamily="34" charset="0"/>
              </a:rPr>
              <a:t>Bellamy, C. (2017, November 1). Premature birth report card gives North Carolina a ‘D’ – How did Durham, Orange do? The Herald Sun. Retrieved from https://www.heraldsun.com/news/local/counties/durham-county/article182048671.html</a:t>
            </a:r>
          </a:p>
          <a:p>
            <a:pPr marL="457200" marR="0" indent="-457200">
              <a:spcBef>
                <a:spcPts val="0"/>
              </a:spcBef>
              <a:spcAft>
                <a:spcPts val="0"/>
              </a:spcAft>
            </a:pPr>
            <a:r>
              <a:rPr lang="en-US" sz="2400" dirty="0">
                <a:solidFill>
                  <a:srgbClr val="000000"/>
                </a:solidFill>
                <a:latin typeface="Baskerville" panose="02020502070401020303" pitchFamily="18" charset="0"/>
                <a:ea typeface="Baskerville" panose="02020502070401020303" pitchFamily="18" charset="0"/>
                <a:cs typeface="Calibri" panose="020F0502020204030204" pitchFamily="34" charset="0"/>
              </a:rPr>
              <a:t>Center for Disease Control and Prevention. (2018). Preterm birth.</a:t>
            </a:r>
            <a:r>
              <a:rPr lang="en-US" sz="2400" i="1" dirty="0">
                <a:solidFill>
                  <a:srgbClr val="000000"/>
                </a:solidFill>
                <a:latin typeface="Baskerville" panose="02020502070401020303" pitchFamily="18" charset="0"/>
                <a:ea typeface="Baskerville" panose="02020502070401020303" pitchFamily="18" charset="0"/>
                <a:cs typeface="Calibri" panose="020F0502020204030204" pitchFamily="34" charset="0"/>
              </a:rPr>
              <a:t> </a:t>
            </a:r>
            <a:r>
              <a:rPr lang="en-US" sz="2400" dirty="0">
                <a:solidFill>
                  <a:srgbClr val="000000"/>
                </a:solidFill>
                <a:latin typeface="Baskerville" panose="02020502070401020303" pitchFamily="18" charset="0"/>
                <a:ea typeface="Baskerville" panose="02020502070401020303" pitchFamily="18" charset="0"/>
                <a:cs typeface="Calibri" panose="020F0502020204030204" pitchFamily="34" charset="0"/>
              </a:rPr>
              <a:t>Retrieved from </a:t>
            </a:r>
            <a:r>
              <a:rPr lang="en-US" sz="2400" dirty="0">
                <a:latin typeface="Baskerville" panose="02020502070401020303" pitchFamily="18" charset="0"/>
                <a:ea typeface="Baskerville" panose="02020502070401020303" pitchFamily="18" charset="0"/>
                <a:cs typeface="Calibri" panose="020F0502020204030204" pitchFamily="34" charset="0"/>
              </a:rPr>
              <a:t>https://www.cdc.gov/reproductivehealth/maternalinfanthealth/pretermbirth.htm</a:t>
            </a:r>
          </a:p>
          <a:p>
            <a:pPr marL="457200" marR="0" indent="-457200">
              <a:spcBef>
                <a:spcPts val="0"/>
              </a:spcBef>
              <a:spcAft>
                <a:spcPts val="0"/>
              </a:spcAft>
            </a:pPr>
            <a:r>
              <a:rPr lang="en-US" sz="2400" dirty="0">
                <a:latin typeface="Baskerville" panose="02020502070401020303" pitchFamily="18" charset="0"/>
                <a:ea typeface="Baskerville" panose="02020502070401020303" pitchFamily="18" charset="0"/>
                <a:cs typeface="Calibri" panose="020F0502020204030204" pitchFamily="34" charset="0"/>
              </a:rPr>
              <a:t>Engelhardt, K. A.,M.C.U.S.N., </a:t>
            </a:r>
            <a:r>
              <a:rPr lang="en-US" sz="2400" dirty="0" err="1">
                <a:latin typeface="Baskerville" panose="02020502070401020303" pitchFamily="18" charset="0"/>
                <a:ea typeface="Baskerville" panose="02020502070401020303" pitchFamily="18" charset="0"/>
                <a:cs typeface="Calibri" panose="020F0502020204030204" pitchFamily="34" charset="0"/>
              </a:rPr>
              <a:t>Hisle</a:t>
            </a:r>
            <a:r>
              <a:rPr lang="en-US" sz="2400" dirty="0">
                <a:latin typeface="Baskerville" panose="02020502070401020303" pitchFamily="18" charset="0"/>
                <a:ea typeface="Baskerville" panose="02020502070401020303" pitchFamily="18" charset="0"/>
                <a:cs typeface="Calibri" panose="020F0502020204030204" pitchFamily="34" charset="0"/>
              </a:rPr>
              <a:t>-Gorman, E., Gorman, G. H.,M.C.U.S.N., &amp; Dobson, Nicole R,M.C., U.S.A. (2018). Lower preterm birth rates but persistent racial disparities in an open-access health care system. </a:t>
            </a:r>
            <a:r>
              <a:rPr lang="en-US" sz="2400" i="1" dirty="0">
                <a:latin typeface="Baskerville" panose="02020502070401020303" pitchFamily="18" charset="0"/>
                <a:ea typeface="Baskerville" panose="02020502070401020303" pitchFamily="18" charset="0"/>
                <a:cs typeface="Calibri" panose="020F0502020204030204" pitchFamily="34" charset="0"/>
              </a:rPr>
              <a:t>Military Medicine, 183</a:t>
            </a:r>
            <a:r>
              <a:rPr lang="en-US" sz="2400" dirty="0">
                <a:latin typeface="Baskerville" panose="02020502070401020303" pitchFamily="18" charset="0"/>
                <a:ea typeface="Baskerville" panose="02020502070401020303" pitchFamily="18" charset="0"/>
                <a:cs typeface="Calibri" panose="020F0502020204030204" pitchFamily="34" charset="0"/>
              </a:rPr>
              <a:t>(9), E570-E575. </a:t>
            </a:r>
          </a:p>
          <a:p>
            <a:pPr marL="457200" marR="0" indent="-457200">
              <a:spcBef>
                <a:spcPts val="0"/>
              </a:spcBef>
              <a:spcAft>
                <a:spcPts val="0"/>
              </a:spcAft>
            </a:pPr>
            <a:r>
              <a:rPr lang="en-US" sz="2400" dirty="0" err="1">
                <a:latin typeface="Baskerville" panose="02020502070401020303" pitchFamily="18" charset="0"/>
                <a:ea typeface="Baskerville" panose="02020502070401020303" pitchFamily="18" charset="0"/>
              </a:rPr>
              <a:t>Ickovics</a:t>
            </a:r>
            <a:r>
              <a:rPr lang="en-US" sz="2400" dirty="0">
                <a:latin typeface="Baskerville" panose="02020502070401020303" pitchFamily="18" charset="0"/>
                <a:ea typeface="Baskerville" panose="02020502070401020303" pitchFamily="18" charset="0"/>
              </a:rPr>
              <a:t> J.R., et al (2007). Group prenatal care and perinatal outcomes: a randomized controlled trial</a:t>
            </a:r>
            <a:r>
              <a:rPr lang="en-US" sz="2400" i="1" dirty="0">
                <a:latin typeface="Baskerville" panose="02020502070401020303" pitchFamily="18" charset="0"/>
                <a:ea typeface="Baskerville" panose="02020502070401020303" pitchFamily="18" charset="0"/>
              </a:rPr>
              <a:t>. Obstetrics and Gynecology, 110</a:t>
            </a:r>
            <a:r>
              <a:rPr lang="en-US" sz="2400" dirty="0">
                <a:latin typeface="Baskerville" panose="02020502070401020303" pitchFamily="18" charset="0"/>
                <a:ea typeface="Baskerville" panose="02020502070401020303" pitchFamily="18" charset="0"/>
              </a:rPr>
              <a:t>. pp. 330-339.</a:t>
            </a:r>
          </a:p>
          <a:p>
            <a:pPr marL="457200" marR="0" indent="-457200">
              <a:spcBef>
                <a:spcPts val="0"/>
              </a:spcBef>
              <a:spcAft>
                <a:spcPts val="0"/>
              </a:spcAft>
            </a:pPr>
            <a:r>
              <a:rPr lang="en-US" sz="2400" dirty="0">
                <a:latin typeface="Baskerville" panose="02020502070401020303" pitchFamily="18" charset="0"/>
                <a:ea typeface="Baskerville" panose="02020502070401020303" pitchFamily="18" charset="0"/>
              </a:rPr>
              <a:t>Legislative summary: 2015 legislative session summary. (n.d.) Retrieved from https://www.ncchild.org/legislative-summary/</a:t>
            </a:r>
          </a:p>
          <a:p>
            <a:pPr marL="457200" marR="0" indent="-457200">
              <a:spcBef>
                <a:spcPts val="0"/>
              </a:spcBef>
              <a:spcAft>
                <a:spcPts val="0"/>
              </a:spcAft>
            </a:pPr>
            <a:r>
              <a:rPr lang="en-US" sz="2400" dirty="0">
                <a:latin typeface="Baskerville" panose="02020502070401020303" pitchFamily="18" charset="0"/>
                <a:ea typeface="Baskerville" panose="02020502070401020303" pitchFamily="18" charset="0"/>
              </a:rPr>
              <a:t>Lind, R. L., &amp; Bachman, D. H. (1997). Perinatal social work and the family of the newborn intensive care infant. In Fundamentals of perinatal social work: A guide for clinical practice with women, infants and families 28-37). Binghamton, NY: The Haworth Press.</a:t>
            </a:r>
          </a:p>
        </p:txBody>
      </p:sp>
    </p:spTree>
    <p:extLst>
      <p:ext uri="{BB962C8B-B14F-4D97-AF65-F5344CB8AC3E}">
        <p14:creationId xmlns:p14="http://schemas.microsoft.com/office/powerpoint/2010/main" val="2433504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11" name="Google Shape;311;p28"/>
          <p:cNvSpPr txBox="1">
            <a:spLocks noGrp="1"/>
          </p:cNvSpPr>
          <p:nvPr>
            <p:ph type="sldNum" idx="12"/>
          </p:nvPr>
        </p:nvSpPr>
        <p:spPr>
          <a:xfrm>
            <a:off x="5730200" y="6126367"/>
            <a:ext cx="731600" cy="731600"/>
          </a:xfrm>
          <a:prstGeom prst="rect">
            <a:avLst/>
          </a:prstGeom>
        </p:spPr>
        <p:txBody>
          <a:bodyPr spcFirstLastPara="1" vert="horz" wrap="square" lIns="0" tIns="0" rIns="0" bIns="0" rtlCol="0" anchor="ctr" anchorCtr="0">
            <a:noAutofit/>
          </a:bodyPr>
          <a:lstStyle/>
          <a:p>
            <a:pPr algn="ctr"/>
            <a:fld id="{00000000-1234-1234-1234-123412341234}" type="slidenum">
              <a:rPr lang="en"/>
              <a:pPr algn="ctr"/>
              <a:t>18</a:t>
            </a:fld>
            <a:endParaRPr/>
          </a:p>
        </p:txBody>
      </p:sp>
      <p:sp>
        <p:nvSpPr>
          <p:cNvPr id="3" name="TextBox 2">
            <a:extLst>
              <a:ext uri="{FF2B5EF4-FFF2-40B4-BE49-F238E27FC236}">
                <a16:creationId xmlns:a16="http://schemas.microsoft.com/office/drawing/2014/main" id="{16E4E2E6-12DA-CA44-AC7A-F7CB829E3713}"/>
              </a:ext>
            </a:extLst>
          </p:cNvPr>
          <p:cNvSpPr txBox="1"/>
          <p:nvPr/>
        </p:nvSpPr>
        <p:spPr>
          <a:xfrm>
            <a:off x="406369" y="258901"/>
            <a:ext cx="11379261" cy="5324535"/>
          </a:xfrm>
          <a:prstGeom prst="rect">
            <a:avLst/>
          </a:prstGeom>
          <a:solidFill>
            <a:schemeClr val="bg1"/>
          </a:solidFill>
        </p:spPr>
        <p:txBody>
          <a:bodyPr wrap="square" rtlCol="0">
            <a:spAutoFit/>
          </a:bodyPr>
          <a:lstStyle/>
          <a:p>
            <a:pPr algn="ctr"/>
            <a:r>
              <a:rPr lang="en-US" sz="2800" b="1" dirty="0">
                <a:latin typeface="Baskerville" panose="02020502070401020303" pitchFamily="18" charset="0"/>
                <a:ea typeface="Baskerville" panose="02020502070401020303" pitchFamily="18" charset="0"/>
              </a:rPr>
              <a:t>References</a:t>
            </a:r>
          </a:p>
          <a:p>
            <a:pPr marL="457200" marR="0" indent="-457200">
              <a:spcBef>
                <a:spcPts val="0"/>
              </a:spcBef>
              <a:spcAft>
                <a:spcPts val="0"/>
              </a:spcAft>
            </a:pPr>
            <a:r>
              <a:rPr lang="en-US" sz="2400" dirty="0">
                <a:solidFill>
                  <a:srgbClr val="000000"/>
                </a:solidFill>
                <a:latin typeface="Baskerville" panose="02020502070401020303" pitchFamily="18" charset="0"/>
                <a:ea typeface="Baskerville" panose="02020502070401020303" pitchFamily="18" charset="0"/>
                <a:cs typeface="Calibri" panose="020F0502020204030204" pitchFamily="34" charset="0"/>
              </a:rPr>
              <a:t>March of Dimes. (n.d.). About us. Retrieved from https://www.marchofdimes.org/mission/about-us.aspx</a:t>
            </a:r>
            <a:endParaRPr lang="en-US" sz="2400" dirty="0">
              <a:latin typeface="Baskerville" panose="02020502070401020303" pitchFamily="18" charset="0"/>
              <a:ea typeface="Baskerville" panose="02020502070401020303" pitchFamily="18" charset="0"/>
            </a:endParaRPr>
          </a:p>
          <a:p>
            <a:pPr marL="457200" marR="0" indent="-457200">
              <a:spcBef>
                <a:spcPts val="0"/>
              </a:spcBef>
              <a:spcAft>
                <a:spcPts val="0"/>
              </a:spcAft>
            </a:pPr>
            <a:r>
              <a:rPr lang="en-US" sz="2400" dirty="0">
                <a:solidFill>
                  <a:srgbClr val="000000"/>
                </a:solidFill>
                <a:latin typeface="Baskerville" panose="02020502070401020303" pitchFamily="18" charset="0"/>
                <a:ea typeface="Baskerville" panose="02020502070401020303" pitchFamily="18" charset="0"/>
                <a:cs typeface="Calibri" panose="020F0502020204030204" pitchFamily="34" charset="0"/>
              </a:rPr>
              <a:t>March of Dimes. (2012) Born too soon. Retrieved from https://www.marchofdimes.org/mission/global-preterm.aspx#tabs-3</a:t>
            </a:r>
          </a:p>
          <a:p>
            <a:pPr marL="457200" marR="0" indent="-457200">
              <a:spcBef>
                <a:spcPts val="0"/>
              </a:spcBef>
              <a:spcAft>
                <a:spcPts val="0"/>
              </a:spcAft>
            </a:pPr>
            <a:r>
              <a:rPr lang="en-US" sz="2400" dirty="0">
                <a:solidFill>
                  <a:srgbClr val="000000"/>
                </a:solidFill>
                <a:latin typeface="Baskerville" panose="02020502070401020303" pitchFamily="18" charset="0"/>
                <a:ea typeface="Baskerville" panose="02020502070401020303" pitchFamily="18" charset="0"/>
                <a:cs typeface="Calibri" panose="020F0502020204030204" pitchFamily="34" charset="0"/>
              </a:rPr>
              <a:t>March of Dimes Foundation. (2008). Cost of Prematurity to US Employers. Retrieved from </a:t>
            </a:r>
            <a:r>
              <a:rPr lang="en-US" sz="2400" dirty="0">
                <a:latin typeface="Baskerville" panose="02020502070401020303"/>
              </a:rPr>
              <a:t>https://www.marchofdimes.org/Peristats/pdfdocs/cts/ThomsonAnalysis2008_SummaryDocument_final121208.pdf</a:t>
            </a:r>
            <a:endParaRPr lang="en-US" sz="2400" dirty="0">
              <a:solidFill>
                <a:srgbClr val="000000"/>
              </a:solidFill>
              <a:latin typeface="Baskerville" panose="02020502070401020303"/>
              <a:ea typeface="Baskerville" panose="02020502070401020303" pitchFamily="18" charset="0"/>
              <a:cs typeface="Calibri" panose="020F0502020204030204" pitchFamily="34" charset="0"/>
            </a:endParaRPr>
          </a:p>
          <a:p>
            <a:pPr marL="457200" indent="-457200"/>
            <a:r>
              <a:rPr lang="en-US" sz="2400" dirty="0">
                <a:latin typeface="Baskerville" panose="02020502070401020303" pitchFamily="18" charset="0"/>
                <a:ea typeface="Baskerville" panose="02020502070401020303" pitchFamily="18" charset="0"/>
              </a:rPr>
              <a:t>March of Dimes Foundation. (2018). 2018 Premature Birth Report Card: North Carolina. Retrieved from https://</a:t>
            </a:r>
            <a:r>
              <a:rPr lang="en-US" sz="2400" dirty="0" err="1">
                <a:latin typeface="Baskerville" panose="02020502070401020303" pitchFamily="18" charset="0"/>
                <a:ea typeface="Baskerville" panose="02020502070401020303" pitchFamily="18" charset="0"/>
              </a:rPr>
              <a:t>www.marchofdimes.org</a:t>
            </a:r>
            <a:r>
              <a:rPr lang="en-US" sz="2400" dirty="0">
                <a:latin typeface="Baskerville" panose="02020502070401020303" pitchFamily="18" charset="0"/>
                <a:ea typeface="Baskerville" panose="02020502070401020303" pitchFamily="18" charset="0"/>
              </a:rPr>
              <a:t>/</a:t>
            </a:r>
            <a:r>
              <a:rPr lang="en-US" sz="2400" dirty="0" err="1">
                <a:latin typeface="Baskerville" panose="02020502070401020303" pitchFamily="18" charset="0"/>
                <a:ea typeface="Baskerville" panose="02020502070401020303" pitchFamily="18" charset="0"/>
              </a:rPr>
              <a:t>peristats</a:t>
            </a:r>
            <a:r>
              <a:rPr lang="en-US" sz="2400" dirty="0">
                <a:latin typeface="Baskerville" panose="02020502070401020303" pitchFamily="18" charset="0"/>
                <a:ea typeface="Baskerville" panose="02020502070401020303" pitchFamily="18" charset="0"/>
              </a:rPr>
              <a:t>/tools/</a:t>
            </a:r>
            <a:r>
              <a:rPr lang="en-US" sz="2400" dirty="0" err="1">
                <a:latin typeface="Baskerville" panose="02020502070401020303" pitchFamily="18" charset="0"/>
                <a:ea typeface="Baskerville" panose="02020502070401020303" pitchFamily="18" charset="0"/>
              </a:rPr>
              <a:t>reportcard.aspx?frmodrc</a:t>
            </a:r>
            <a:r>
              <a:rPr lang="en-US" sz="2400" dirty="0">
                <a:latin typeface="Baskerville" panose="02020502070401020303" pitchFamily="18" charset="0"/>
                <a:ea typeface="Baskerville" panose="02020502070401020303" pitchFamily="18" charset="0"/>
              </a:rPr>
              <a:t>=1&amp;reg=37</a:t>
            </a:r>
          </a:p>
          <a:p>
            <a:pPr marL="457200" marR="0" indent="-457200">
              <a:spcBef>
                <a:spcPts val="0"/>
              </a:spcBef>
              <a:spcAft>
                <a:spcPts val="0"/>
              </a:spcAft>
            </a:pPr>
            <a:r>
              <a:rPr lang="en-US" sz="2400" dirty="0">
                <a:solidFill>
                  <a:srgbClr val="000000"/>
                </a:solidFill>
                <a:latin typeface="Baskerville" panose="02020502070401020303" pitchFamily="18" charset="0"/>
                <a:ea typeface="Baskerville" panose="02020502070401020303" pitchFamily="18" charset="0"/>
                <a:cs typeface="Calibri" panose="020F0502020204030204" pitchFamily="34" charset="0"/>
              </a:rPr>
              <a:t>March of Dimes. (2018). 2018 Premature Birth Report Card: United States. Retrieved from https://www.marchofdimes.org/materials/PrematureBirthReportCard-United%20States-2018.pdf</a:t>
            </a:r>
          </a:p>
        </p:txBody>
      </p:sp>
    </p:spTree>
    <p:extLst>
      <p:ext uri="{BB962C8B-B14F-4D97-AF65-F5344CB8AC3E}">
        <p14:creationId xmlns:p14="http://schemas.microsoft.com/office/powerpoint/2010/main" val="4118862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11" name="Google Shape;311;p28"/>
          <p:cNvSpPr txBox="1">
            <a:spLocks noGrp="1"/>
          </p:cNvSpPr>
          <p:nvPr>
            <p:ph type="sldNum" idx="12"/>
          </p:nvPr>
        </p:nvSpPr>
        <p:spPr>
          <a:xfrm>
            <a:off x="5730200" y="6126367"/>
            <a:ext cx="731600" cy="731600"/>
          </a:xfrm>
          <a:prstGeom prst="rect">
            <a:avLst/>
          </a:prstGeom>
        </p:spPr>
        <p:txBody>
          <a:bodyPr spcFirstLastPara="1" vert="horz" wrap="square" lIns="0" tIns="0" rIns="0" bIns="0" rtlCol="0" anchor="ctr" anchorCtr="0">
            <a:noAutofit/>
          </a:bodyPr>
          <a:lstStyle/>
          <a:p>
            <a:pPr algn="ctr"/>
            <a:fld id="{00000000-1234-1234-1234-123412341234}" type="slidenum">
              <a:rPr lang="en"/>
              <a:pPr algn="ctr"/>
              <a:t>19</a:t>
            </a:fld>
            <a:endParaRPr/>
          </a:p>
        </p:txBody>
      </p:sp>
      <p:sp>
        <p:nvSpPr>
          <p:cNvPr id="3" name="TextBox 2">
            <a:extLst>
              <a:ext uri="{FF2B5EF4-FFF2-40B4-BE49-F238E27FC236}">
                <a16:creationId xmlns:a16="http://schemas.microsoft.com/office/drawing/2014/main" id="{16E4E2E6-12DA-CA44-AC7A-F7CB829E3713}"/>
              </a:ext>
            </a:extLst>
          </p:cNvPr>
          <p:cNvSpPr txBox="1"/>
          <p:nvPr/>
        </p:nvSpPr>
        <p:spPr>
          <a:xfrm>
            <a:off x="418291" y="410611"/>
            <a:ext cx="11379261" cy="5324535"/>
          </a:xfrm>
          <a:prstGeom prst="rect">
            <a:avLst/>
          </a:prstGeom>
          <a:solidFill>
            <a:schemeClr val="bg1"/>
          </a:solidFill>
        </p:spPr>
        <p:txBody>
          <a:bodyPr wrap="square" rtlCol="0">
            <a:spAutoFit/>
          </a:bodyPr>
          <a:lstStyle/>
          <a:p>
            <a:pPr algn="ctr"/>
            <a:r>
              <a:rPr lang="en-US" sz="2800" b="1" dirty="0">
                <a:latin typeface="Baskerville" panose="02020502070401020303" pitchFamily="18" charset="0"/>
                <a:ea typeface="Baskerville" panose="02020502070401020303" pitchFamily="18" charset="0"/>
              </a:rPr>
              <a:t>References</a:t>
            </a:r>
          </a:p>
          <a:p>
            <a:pPr marL="457200" lvl="0" indent="-457200"/>
            <a:r>
              <a:rPr lang="en-US" sz="2400" dirty="0">
                <a:solidFill>
                  <a:prstClr val="black"/>
                </a:solidFill>
                <a:latin typeface="Baskerville" panose="02020502070401020303" pitchFamily="18" charset="0"/>
                <a:ea typeface="Baskerville" panose="02020502070401020303" pitchFamily="18" charset="0"/>
              </a:rPr>
              <a:t>Mkandawire-</a:t>
            </a:r>
            <a:r>
              <a:rPr lang="en-US" sz="2400" dirty="0" err="1">
                <a:solidFill>
                  <a:prstClr val="black"/>
                </a:solidFill>
                <a:latin typeface="Baskerville" panose="02020502070401020303" pitchFamily="18" charset="0"/>
                <a:ea typeface="Baskerville" panose="02020502070401020303" pitchFamily="18" charset="0"/>
              </a:rPr>
              <a:t>Valhmu</a:t>
            </a:r>
            <a:r>
              <a:rPr lang="en-US" sz="2400" dirty="0">
                <a:solidFill>
                  <a:prstClr val="black"/>
                </a:solidFill>
                <a:latin typeface="Baskerville" panose="02020502070401020303" pitchFamily="18" charset="0"/>
                <a:ea typeface="Baskerville" panose="02020502070401020303" pitchFamily="18" charset="0"/>
              </a:rPr>
              <a:t> et. al (2018). Enhancing healthier birth outcomes by creating supportive spaces for pregnant African American women living in Milwaukee. </a:t>
            </a:r>
            <a:r>
              <a:rPr lang="en-US" sz="2400" i="1" dirty="0">
                <a:solidFill>
                  <a:prstClr val="black"/>
                </a:solidFill>
                <a:latin typeface="Baskerville" panose="02020502070401020303" pitchFamily="18" charset="0"/>
                <a:ea typeface="Baskerville" panose="02020502070401020303" pitchFamily="18" charset="0"/>
              </a:rPr>
              <a:t>Maternal and Child Health Journal, 22(</a:t>
            </a:r>
            <a:r>
              <a:rPr lang="en-US" sz="2400" dirty="0">
                <a:solidFill>
                  <a:prstClr val="black"/>
                </a:solidFill>
                <a:latin typeface="Baskerville" panose="02020502070401020303" pitchFamily="18" charset="0"/>
                <a:ea typeface="Baskerville" panose="02020502070401020303" pitchFamily="18" charset="0"/>
              </a:rPr>
              <a:t>12). 1797-1804.</a:t>
            </a:r>
            <a:endParaRPr lang="en-US" sz="2400" dirty="0">
              <a:solidFill>
                <a:srgbClr val="333333"/>
              </a:solidFill>
              <a:latin typeface="TimesNewRoman"/>
            </a:endParaRPr>
          </a:p>
          <a:p>
            <a:pPr marL="457200" indent="-457200"/>
            <a:r>
              <a:rPr lang="en-US" sz="2400" dirty="0" err="1">
                <a:solidFill>
                  <a:srgbClr val="333333"/>
                </a:solidFill>
                <a:latin typeface="TimesNewRoman"/>
              </a:rPr>
              <a:t>Mustillo</a:t>
            </a:r>
            <a:r>
              <a:rPr lang="en-US" sz="2400" dirty="0">
                <a:solidFill>
                  <a:srgbClr val="333333"/>
                </a:solidFill>
                <a:latin typeface="TimesNewRoman"/>
              </a:rPr>
              <a:t>, S., Krieger, N., Gunderson, E. P., Sidney, S., </a:t>
            </a:r>
            <a:r>
              <a:rPr lang="en-US" sz="2400" dirty="0" err="1">
                <a:solidFill>
                  <a:srgbClr val="333333"/>
                </a:solidFill>
                <a:latin typeface="TimesNewRoman"/>
              </a:rPr>
              <a:t>Mccreath</a:t>
            </a:r>
            <a:r>
              <a:rPr lang="en-US" sz="2400" dirty="0">
                <a:solidFill>
                  <a:srgbClr val="333333"/>
                </a:solidFill>
                <a:latin typeface="TimesNewRoman"/>
              </a:rPr>
              <a:t>, H., &amp; </a:t>
            </a:r>
            <a:r>
              <a:rPr lang="en-US" sz="2400" dirty="0" err="1">
                <a:solidFill>
                  <a:srgbClr val="333333"/>
                </a:solidFill>
                <a:latin typeface="TimesNewRoman"/>
              </a:rPr>
              <a:t>Kiefe</a:t>
            </a:r>
            <a:r>
              <a:rPr lang="en-US" sz="2400" dirty="0">
                <a:solidFill>
                  <a:srgbClr val="333333"/>
                </a:solidFill>
                <a:latin typeface="TimesNewRoman"/>
              </a:rPr>
              <a:t>, C. I. (2004). Self-Reported Experiences of Racial Discrimination and Black–White Differences in Preterm and Low-Birthweight Deliveries: The CARDIA Study. </a:t>
            </a:r>
            <a:r>
              <a:rPr lang="en-US" sz="2400" i="1" dirty="0">
                <a:solidFill>
                  <a:srgbClr val="333333"/>
                </a:solidFill>
                <a:latin typeface="TimesNewRoman"/>
              </a:rPr>
              <a:t>American Journal of Public Health,</a:t>
            </a:r>
            <a:r>
              <a:rPr lang="en-US" sz="2400" dirty="0">
                <a:solidFill>
                  <a:srgbClr val="333333"/>
                </a:solidFill>
                <a:latin typeface="TimesNewRoman"/>
              </a:rPr>
              <a:t> </a:t>
            </a:r>
            <a:r>
              <a:rPr lang="en-US" sz="2400" i="1" dirty="0">
                <a:solidFill>
                  <a:srgbClr val="333333"/>
                </a:solidFill>
                <a:latin typeface="TimesNewRoman"/>
              </a:rPr>
              <a:t>94</a:t>
            </a:r>
            <a:r>
              <a:rPr lang="en-US" sz="2400" dirty="0">
                <a:solidFill>
                  <a:srgbClr val="333333"/>
                </a:solidFill>
                <a:latin typeface="TimesNewRoman"/>
              </a:rPr>
              <a:t>(12), 2125-2131. doi:10.2105/ajph.94.12.2125</a:t>
            </a:r>
          </a:p>
          <a:p>
            <a:pPr marL="457200" indent="-457200"/>
            <a:r>
              <a:rPr lang="en-US" sz="2400" dirty="0">
                <a:latin typeface="Baskerville" panose="02020502070401020303" pitchFamily="18" charset="0"/>
                <a:ea typeface="Baskerville" panose="02020502070401020303" pitchFamily="18" charset="0"/>
              </a:rPr>
              <a:t>NC preterm birth prevention telehealth network. (n.d.) Retrieved from https://www.mombaby.org/nc-preterm-birth-prevention-telehealth-network/</a:t>
            </a:r>
          </a:p>
          <a:p>
            <a:pPr marL="457200" indent="-457200"/>
            <a:r>
              <a:rPr lang="en-US" sz="2400" dirty="0" err="1">
                <a:latin typeface="Baskerville" panose="02020502070401020303" pitchFamily="18" charset="0"/>
                <a:ea typeface="Baskerville" panose="02020502070401020303" pitchFamily="18" charset="0"/>
              </a:rPr>
              <a:t>Picklesimer</a:t>
            </a:r>
            <a:r>
              <a:rPr lang="en-US" sz="2400" dirty="0">
                <a:latin typeface="Baskerville" panose="02020502070401020303" pitchFamily="18" charset="0"/>
                <a:ea typeface="Baskerville" panose="02020502070401020303" pitchFamily="18" charset="0"/>
              </a:rPr>
              <a:t>, A. H., Billings, D., Hale, N., Blackhurst, D., &amp; Covington-Kolb, S. (2012). The effect of </a:t>
            </a:r>
            <a:r>
              <a:rPr lang="en-US" sz="2400" dirty="0" err="1">
                <a:latin typeface="Baskerville" panose="02020502070401020303" pitchFamily="18" charset="0"/>
                <a:ea typeface="Baskerville" panose="02020502070401020303" pitchFamily="18" charset="0"/>
              </a:rPr>
              <a:t>CenteringPregnancy</a:t>
            </a:r>
            <a:r>
              <a:rPr lang="en-US" sz="2400" dirty="0">
                <a:latin typeface="Baskerville" panose="02020502070401020303" pitchFamily="18" charset="0"/>
                <a:ea typeface="Baskerville" panose="02020502070401020303" pitchFamily="18" charset="0"/>
              </a:rPr>
              <a:t> group prenatal care on preterm birth in a low-income population. </a:t>
            </a:r>
            <a:r>
              <a:rPr lang="en-US" sz="2400" i="1" dirty="0">
                <a:latin typeface="Baskerville" panose="02020502070401020303" pitchFamily="18" charset="0"/>
                <a:ea typeface="Baskerville" panose="02020502070401020303" pitchFamily="18" charset="0"/>
              </a:rPr>
              <a:t>Obstetrical &amp; Gynecological Survey, 67</a:t>
            </a:r>
            <a:r>
              <a:rPr lang="en-US" sz="2400" dirty="0">
                <a:latin typeface="Baskerville" panose="02020502070401020303" pitchFamily="18" charset="0"/>
                <a:ea typeface="Baskerville" panose="02020502070401020303" pitchFamily="18" charset="0"/>
              </a:rPr>
              <a:t>(9), 525-526.doi:10.1097/ogx.0b013e318268feec</a:t>
            </a:r>
          </a:p>
        </p:txBody>
      </p:sp>
    </p:spTree>
    <p:extLst>
      <p:ext uri="{BB962C8B-B14F-4D97-AF65-F5344CB8AC3E}">
        <p14:creationId xmlns:p14="http://schemas.microsoft.com/office/powerpoint/2010/main" val="2966245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Shape 177"/>
        <p:cNvGrpSpPr/>
        <p:nvPr/>
      </p:nvGrpSpPr>
      <p:grpSpPr>
        <a:xfrm>
          <a:off x="0" y="0"/>
          <a:ext cx="0" cy="0"/>
          <a:chOff x="0" y="0"/>
          <a:chExt cx="0" cy="0"/>
        </a:xfrm>
      </p:grpSpPr>
      <p:sp>
        <p:nvSpPr>
          <p:cNvPr id="178" name="Google Shape;178;p14"/>
          <p:cNvSpPr txBox="1">
            <a:spLocks noGrp="1"/>
          </p:cNvSpPr>
          <p:nvPr>
            <p:ph type="ctrTitle"/>
          </p:nvPr>
        </p:nvSpPr>
        <p:spPr>
          <a:xfrm>
            <a:off x="3579459" y="828153"/>
            <a:ext cx="4762800" cy="1546400"/>
          </a:xfrm>
          <a:prstGeom prst="rect">
            <a:avLst/>
          </a:prstGeom>
        </p:spPr>
        <p:txBody>
          <a:bodyPr spcFirstLastPara="1" vert="horz" wrap="square" lIns="0" tIns="0" rIns="0" bIns="0" rtlCol="0" anchor="ctr" anchorCtr="0">
            <a:noAutofit/>
          </a:bodyPr>
          <a:lstStyle/>
          <a:p>
            <a:r>
              <a:rPr lang="en" dirty="0">
                <a:solidFill>
                  <a:schemeClr val="tx2">
                    <a:lumMod val="75000"/>
                  </a:schemeClr>
                </a:solidFill>
                <a:latin typeface="Baskerville" panose="02020502070401020303" pitchFamily="18" charset="0"/>
                <a:ea typeface="Baskerville" panose="02020502070401020303" pitchFamily="18" charset="0"/>
              </a:rPr>
              <a:t>What is Preterm Birth?</a:t>
            </a:r>
            <a:endParaRPr dirty="0">
              <a:solidFill>
                <a:schemeClr val="tx2">
                  <a:lumMod val="75000"/>
                </a:schemeClr>
              </a:solidFill>
              <a:latin typeface="Baskerville" panose="02020502070401020303" pitchFamily="18" charset="0"/>
              <a:ea typeface="Baskerville" panose="02020502070401020303" pitchFamily="18" charset="0"/>
            </a:endParaRPr>
          </a:p>
        </p:txBody>
      </p:sp>
      <p:sp>
        <p:nvSpPr>
          <p:cNvPr id="3" name="TextBox 2">
            <a:extLst>
              <a:ext uri="{FF2B5EF4-FFF2-40B4-BE49-F238E27FC236}">
                <a16:creationId xmlns:a16="http://schemas.microsoft.com/office/drawing/2014/main" id="{E4D9E0E6-973D-4844-9A6F-6A3F16D0D2B3}"/>
              </a:ext>
            </a:extLst>
          </p:cNvPr>
          <p:cNvSpPr txBox="1"/>
          <p:nvPr/>
        </p:nvSpPr>
        <p:spPr>
          <a:xfrm>
            <a:off x="3459892" y="2189201"/>
            <a:ext cx="5226908" cy="3416320"/>
          </a:xfrm>
          <a:prstGeom prst="rect">
            <a:avLst/>
          </a:prstGeom>
          <a:noFill/>
        </p:spPr>
        <p:txBody>
          <a:bodyPr wrap="square" rtlCol="0">
            <a:spAutoFit/>
          </a:bodyPr>
          <a:lstStyle/>
          <a:p>
            <a:pPr marL="342900" indent="-342900">
              <a:buFont typeface="Wingdings" pitchFamily="2" charset="2"/>
              <a:buChar char="v"/>
            </a:pPr>
            <a:r>
              <a:rPr lang="en-US" dirty="0">
                <a:solidFill>
                  <a:schemeClr val="tx2">
                    <a:lumMod val="75000"/>
                  </a:schemeClr>
                </a:solidFill>
                <a:latin typeface="Baskerville" panose="02020502070401020303" pitchFamily="18" charset="0"/>
                <a:ea typeface="Baskerville" panose="02020502070401020303" pitchFamily="18" charset="0"/>
              </a:rPr>
              <a:t>A preterm birth, or premature birth, is the birth of a baby prior to 37 weeks of gestation.</a:t>
            </a:r>
          </a:p>
          <a:p>
            <a:pPr marL="800100" lvl="1" indent="-342900">
              <a:buFont typeface="Wingdings" pitchFamily="2" charset="2"/>
              <a:buChar char="§"/>
            </a:pPr>
            <a:r>
              <a:rPr lang="en-US" sz="1200" dirty="0">
                <a:solidFill>
                  <a:schemeClr val="tx2">
                    <a:lumMod val="75000"/>
                  </a:schemeClr>
                </a:solidFill>
                <a:latin typeface="Baskerville" panose="02020502070401020303" pitchFamily="18" charset="0"/>
                <a:ea typeface="Baskerville" panose="02020502070401020303" pitchFamily="18" charset="0"/>
              </a:rPr>
              <a:t>Extremely Preterm (prior to 28 weeks)</a:t>
            </a:r>
          </a:p>
          <a:p>
            <a:pPr marL="800100" lvl="1" indent="-342900">
              <a:buFont typeface="Wingdings" pitchFamily="2" charset="2"/>
              <a:buChar char="§"/>
            </a:pPr>
            <a:r>
              <a:rPr lang="en-US" sz="1200" dirty="0">
                <a:solidFill>
                  <a:schemeClr val="tx2">
                    <a:lumMod val="75000"/>
                  </a:schemeClr>
                </a:solidFill>
                <a:latin typeface="Baskerville" panose="02020502070401020303" pitchFamily="18" charset="0"/>
                <a:ea typeface="Baskerville" panose="02020502070401020303" pitchFamily="18" charset="0"/>
              </a:rPr>
              <a:t>Very Preterm (28-32 weeks)</a:t>
            </a:r>
          </a:p>
          <a:p>
            <a:pPr marL="800100" lvl="1" indent="-342900">
              <a:buFont typeface="Wingdings" pitchFamily="2" charset="2"/>
              <a:buChar char="§"/>
            </a:pPr>
            <a:r>
              <a:rPr lang="en-US" sz="1200" dirty="0">
                <a:solidFill>
                  <a:schemeClr val="tx2">
                    <a:lumMod val="75000"/>
                  </a:schemeClr>
                </a:solidFill>
                <a:latin typeface="Baskerville" panose="02020502070401020303" pitchFamily="18" charset="0"/>
                <a:ea typeface="Baskerville" panose="02020502070401020303" pitchFamily="18" charset="0"/>
              </a:rPr>
              <a:t>Moderate-Late Preterm (32-37 weeks)</a:t>
            </a:r>
          </a:p>
          <a:p>
            <a:pPr lvl="1"/>
            <a:endParaRPr lang="en-US" dirty="0">
              <a:solidFill>
                <a:schemeClr val="tx2">
                  <a:lumMod val="75000"/>
                </a:schemeClr>
              </a:solidFill>
              <a:latin typeface="Baskerville" panose="02020502070401020303" pitchFamily="18" charset="0"/>
              <a:ea typeface="Baskerville" panose="02020502070401020303" pitchFamily="18" charset="0"/>
            </a:endParaRPr>
          </a:p>
          <a:p>
            <a:pPr marL="342900" indent="-342900">
              <a:buFont typeface="Wingdings" pitchFamily="2" charset="2"/>
              <a:buChar char="v"/>
            </a:pPr>
            <a:r>
              <a:rPr lang="en-US" dirty="0">
                <a:solidFill>
                  <a:schemeClr val="tx2">
                    <a:lumMod val="75000"/>
                  </a:schemeClr>
                </a:solidFill>
                <a:latin typeface="Baskerville" panose="02020502070401020303" pitchFamily="18" charset="0"/>
                <a:ea typeface="Baskerville" panose="02020502070401020303" pitchFamily="18" charset="0"/>
              </a:rPr>
              <a:t>During those last several weeks of gestation a baby goes through an extensive amount of development.</a:t>
            </a:r>
          </a:p>
          <a:p>
            <a:pPr marL="342900" indent="-342900">
              <a:buFont typeface="Wingdings" pitchFamily="2" charset="2"/>
              <a:buChar char="v"/>
            </a:pPr>
            <a:endParaRPr lang="en-US" dirty="0">
              <a:solidFill>
                <a:schemeClr val="tx2">
                  <a:lumMod val="75000"/>
                </a:schemeClr>
              </a:solidFill>
              <a:latin typeface="Baskerville" panose="02020502070401020303" pitchFamily="18" charset="0"/>
              <a:ea typeface="Baskerville" panose="02020502070401020303" pitchFamily="18" charset="0"/>
            </a:endParaRPr>
          </a:p>
          <a:p>
            <a:pPr marL="342900" indent="-342900">
              <a:buFont typeface="Wingdings" pitchFamily="2" charset="2"/>
              <a:buChar char="v"/>
            </a:pPr>
            <a:r>
              <a:rPr lang="en-US" dirty="0">
                <a:solidFill>
                  <a:schemeClr val="tx2">
                    <a:lumMod val="75000"/>
                  </a:schemeClr>
                </a:solidFill>
                <a:latin typeface="Baskerville" panose="02020502070401020303" pitchFamily="18" charset="0"/>
                <a:ea typeface="Baskerville" panose="02020502070401020303" pitchFamily="18" charset="0"/>
              </a:rPr>
              <a:t>Leading cause of neonatal deaths. Second leading cause of death among children under five.</a:t>
            </a:r>
          </a:p>
          <a:p>
            <a:endParaRPr lang="en-US" dirty="0">
              <a:solidFill>
                <a:schemeClr val="tx2">
                  <a:lumMod val="75000"/>
                </a:schemeClr>
              </a:solidFill>
            </a:endParaRPr>
          </a:p>
          <a:p>
            <a:pPr marL="342900" indent="-342900">
              <a:buFont typeface="Wingdings" pitchFamily="2" charset="2"/>
              <a:buChar char="v"/>
            </a:pPr>
            <a:endParaRPr lang="en-US" dirty="0"/>
          </a:p>
        </p:txBody>
      </p:sp>
      <p:pic>
        <p:nvPicPr>
          <p:cNvPr id="5" name="Picture 4">
            <a:extLst>
              <a:ext uri="{FF2B5EF4-FFF2-40B4-BE49-F238E27FC236}">
                <a16:creationId xmlns:a16="http://schemas.microsoft.com/office/drawing/2014/main" id="{049A27A7-8FE3-5547-9C10-B217CFE686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800000">
            <a:off x="-249696" y="-270643"/>
            <a:ext cx="2807543" cy="3570997"/>
          </a:xfrm>
          <a:prstGeom prst="rect">
            <a:avLst/>
          </a:prstGeom>
          <a:effectLst>
            <a:softEdge rad="139700"/>
          </a:effectLst>
        </p:spPr>
      </p:pic>
      <p:pic>
        <p:nvPicPr>
          <p:cNvPr id="7" name="Picture 6">
            <a:extLst>
              <a:ext uri="{FF2B5EF4-FFF2-40B4-BE49-F238E27FC236}">
                <a16:creationId xmlns:a16="http://schemas.microsoft.com/office/drawing/2014/main" id="{556E3728-EF5D-AD4C-89F2-335BF511295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88845" y="3460993"/>
            <a:ext cx="2807543" cy="3570997"/>
          </a:xfrm>
          <a:prstGeom prst="rect">
            <a:avLst/>
          </a:prstGeom>
          <a:effectLst>
            <a:softEdge rad="139700"/>
          </a:effectLst>
        </p:spPr>
      </p:pic>
      <p:pic>
        <p:nvPicPr>
          <p:cNvPr id="4" name="Recorded Sound">
            <a:hlinkClick r:id="" action="ppaction://media"/>
            <a:extLst>
              <a:ext uri="{FF2B5EF4-FFF2-40B4-BE49-F238E27FC236}">
                <a16:creationId xmlns:a16="http://schemas.microsoft.com/office/drawing/2014/main" id="{8A824AB5-08BE-1845-9646-21651B7252C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59892" y="1376401"/>
            <a:ext cx="812800" cy="812800"/>
          </a:xfrm>
          <a:prstGeom prst="rect">
            <a:avLst/>
          </a:prstGeom>
        </p:spPr>
      </p:pic>
    </p:spTree>
    <p:extLst>
      <p:ext uri="{BB962C8B-B14F-4D97-AF65-F5344CB8AC3E}">
        <p14:creationId xmlns:p14="http://schemas.microsoft.com/office/powerpoint/2010/main" val="353125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11" name="Google Shape;311;p28"/>
          <p:cNvSpPr txBox="1">
            <a:spLocks noGrp="1"/>
          </p:cNvSpPr>
          <p:nvPr>
            <p:ph type="sldNum" idx="12"/>
          </p:nvPr>
        </p:nvSpPr>
        <p:spPr>
          <a:xfrm>
            <a:off x="5730200" y="6126367"/>
            <a:ext cx="731600" cy="731600"/>
          </a:xfrm>
          <a:prstGeom prst="rect">
            <a:avLst/>
          </a:prstGeom>
        </p:spPr>
        <p:txBody>
          <a:bodyPr spcFirstLastPara="1" vert="horz" wrap="square" lIns="0" tIns="0" rIns="0" bIns="0" rtlCol="0" anchor="ctr" anchorCtr="0">
            <a:noAutofit/>
          </a:bodyPr>
          <a:lstStyle/>
          <a:p>
            <a:pPr algn="ctr"/>
            <a:fld id="{00000000-1234-1234-1234-123412341234}" type="slidenum">
              <a:rPr lang="en"/>
              <a:pPr algn="ctr"/>
              <a:t>20</a:t>
            </a:fld>
            <a:endParaRPr/>
          </a:p>
        </p:txBody>
      </p:sp>
      <p:sp>
        <p:nvSpPr>
          <p:cNvPr id="3" name="TextBox 2">
            <a:extLst>
              <a:ext uri="{FF2B5EF4-FFF2-40B4-BE49-F238E27FC236}">
                <a16:creationId xmlns:a16="http://schemas.microsoft.com/office/drawing/2014/main" id="{16E4E2E6-12DA-CA44-AC7A-F7CB829E3713}"/>
              </a:ext>
            </a:extLst>
          </p:cNvPr>
          <p:cNvSpPr txBox="1"/>
          <p:nvPr/>
        </p:nvSpPr>
        <p:spPr>
          <a:xfrm>
            <a:off x="418291" y="410611"/>
            <a:ext cx="11379261" cy="6063198"/>
          </a:xfrm>
          <a:prstGeom prst="rect">
            <a:avLst/>
          </a:prstGeom>
          <a:solidFill>
            <a:schemeClr val="bg1"/>
          </a:solidFill>
        </p:spPr>
        <p:txBody>
          <a:bodyPr wrap="square" rtlCol="0">
            <a:spAutoFit/>
          </a:bodyPr>
          <a:lstStyle/>
          <a:p>
            <a:pPr algn="ctr"/>
            <a:r>
              <a:rPr lang="en-US" sz="2800" b="1" dirty="0">
                <a:latin typeface="Baskerville" panose="02020502070401020303" pitchFamily="18" charset="0"/>
                <a:ea typeface="Baskerville" panose="02020502070401020303" pitchFamily="18" charset="0"/>
              </a:rPr>
              <a:t>References</a:t>
            </a:r>
          </a:p>
          <a:p>
            <a:pPr marL="457200" marR="0" indent="-457200">
              <a:spcBef>
                <a:spcPts val="0"/>
              </a:spcBef>
              <a:spcAft>
                <a:spcPts val="0"/>
              </a:spcAft>
            </a:pPr>
            <a:r>
              <a:rPr lang="en-US" sz="2400" dirty="0">
                <a:latin typeface="Baskerville" panose="02020502070401020303" pitchFamily="18" charset="0"/>
                <a:ea typeface="Baskerville" panose="02020502070401020303" pitchFamily="18" charset="0"/>
              </a:rPr>
              <a:t>Shen, M. (2018). The association between the end of court-ordered school desegregation and preterm births among black women. </a:t>
            </a:r>
            <a:r>
              <a:rPr lang="en-US" sz="2400" i="1" dirty="0" err="1">
                <a:latin typeface="Baskerville" panose="02020502070401020303" pitchFamily="18" charset="0"/>
                <a:ea typeface="Baskerville" panose="02020502070401020303" pitchFamily="18" charset="0"/>
              </a:rPr>
              <a:t>PLoS</a:t>
            </a:r>
            <a:r>
              <a:rPr lang="en-US" sz="2400" i="1" dirty="0">
                <a:latin typeface="Baskerville" panose="02020502070401020303" pitchFamily="18" charset="0"/>
                <a:ea typeface="Baskerville" panose="02020502070401020303" pitchFamily="18" charset="0"/>
              </a:rPr>
              <a:t> One, 13</a:t>
            </a:r>
            <a:r>
              <a:rPr lang="en-US" sz="2400" dirty="0">
                <a:latin typeface="Baskerville" panose="02020502070401020303" pitchFamily="18" charset="0"/>
                <a:ea typeface="Baskerville" panose="02020502070401020303" pitchFamily="18" charset="0"/>
              </a:rPr>
              <a:t>(8).</a:t>
            </a:r>
          </a:p>
          <a:p>
            <a:pPr marL="457200" marR="0" indent="-457200">
              <a:spcBef>
                <a:spcPts val="0"/>
              </a:spcBef>
              <a:spcAft>
                <a:spcPts val="0"/>
              </a:spcAft>
            </a:pPr>
            <a:r>
              <a:rPr lang="en-US" sz="2400" dirty="0">
                <a:latin typeface="Baskerville" panose="02020502070401020303" pitchFamily="18" charset="0"/>
                <a:ea typeface="Baskerville" panose="02020502070401020303" pitchFamily="18" charset="0"/>
              </a:rPr>
              <a:t>Stringer, E. M. , </a:t>
            </a:r>
            <a:r>
              <a:rPr lang="en-US" sz="2400" dirty="0" err="1">
                <a:latin typeface="Baskerville" panose="02020502070401020303" pitchFamily="18" charset="0"/>
                <a:ea typeface="Baskerville" panose="02020502070401020303" pitchFamily="18" charset="0"/>
              </a:rPr>
              <a:t>Vladutiu</a:t>
            </a:r>
            <a:r>
              <a:rPr lang="en-US" sz="2400" dirty="0">
                <a:latin typeface="Baskerville" panose="02020502070401020303" pitchFamily="18" charset="0"/>
                <a:ea typeface="Baskerville" panose="02020502070401020303" pitchFamily="18" charset="0"/>
              </a:rPr>
              <a:t>, C. J. , Batra, P. , Stringer, J. A. &amp; Menard, M. K. (2016). Operationalizing 17</a:t>
            </a:r>
            <a:r>
              <a:rPr lang="el-GR" sz="2400" dirty="0">
                <a:latin typeface="Baskerville" panose="02020502070401020303" pitchFamily="18" charset="0"/>
                <a:ea typeface="Baskerville" panose="02020502070401020303" pitchFamily="18" charset="0"/>
              </a:rPr>
              <a:t>α-</a:t>
            </a:r>
            <a:r>
              <a:rPr lang="en-US" sz="2400" dirty="0">
                <a:latin typeface="Baskerville" panose="02020502070401020303" pitchFamily="18" charset="0"/>
                <a:ea typeface="Baskerville" panose="02020502070401020303" pitchFamily="18" charset="0"/>
              </a:rPr>
              <a:t>Hydroxyprogesterone Caproate to Prevent Recurrent Preterm Birth. Obstetrics &amp; Gynecology, 128(6), 1397–1402. </a:t>
            </a:r>
            <a:r>
              <a:rPr lang="en-US" sz="2400" dirty="0" err="1">
                <a:latin typeface="Baskerville" panose="02020502070401020303" pitchFamily="18" charset="0"/>
                <a:ea typeface="Baskerville" panose="02020502070401020303" pitchFamily="18" charset="0"/>
              </a:rPr>
              <a:t>doi</a:t>
            </a:r>
            <a:r>
              <a:rPr lang="en-US" sz="2400" dirty="0">
                <a:latin typeface="Baskerville" panose="02020502070401020303" pitchFamily="18" charset="0"/>
                <a:ea typeface="Baskerville" panose="02020502070401020303" pitchFamily="18" charset="0"/>
              </a:rPr>
              <a:t>: 10.1097/AOG.0000000000001738.</a:t>
            </a:r>
          </a:p>
          <a:p>
            <a:pPr marL="457200" marR="0" indent="-457200">
              <a:spcBef>
                <a:spcPts val="0"/>
              </a:spcBef>
              <a:spcAft>
                <a:spcPts val="0"/>
              </a:spcAft>
            </a:pPr>
            <a:r>
              <a:rPr lang="en-US" sz="2400" dirty="0">
                <a:latin typeface="Baskerville" panose="02020502070401020303" pitchFamily="18" charset="0"/>
                <a:ea typeface="Baskerville" panose="02020502070401020303" pitchFamily="18" charset="0"/>
              </a:rPr>
              <a:t>Understanding Premature Birth and Assuring Healthy Outcomes Committee, Institute of Medicine Staff, Behrman, R. E., Butler, A. S., Board on Health Sciences Policy Staff, Board on Health Sciences Policy, . . . Committee on Understanding Premature Birth and Assuring Healthy Outcomes. (2007). Preterm birth: Causes, consequences, and prevention. Washington, D.C: National Academies Press. doi:10.17226/11622</a:t>
            </a:r>
          </a:p>
          <a:p>
            <a:pPr marL="457200" marR="0" indent="-457200">
              <a:spcBef>
                <a:spcPts val="0"/>
              </a:spcBef>
              <a:spcAft>
                <a:spcPts val="0"/>
              </a:spcAft>
            </a:pPr>
            <a:r>
              <a:rPr lang="en-US" sz="2400" dirty="0">
                <a:solidFill>
                  <a:srgbClr val="000000"/>
                </a:solidFill>
                <a:latin typeface="Baskerville" panose="02020502070401020303" pitchFamily="18" charset="0"/>
                <a:ea typeface="Baskerville" panose="02020502070401020303" pitchFamily="18" charset="0"/>
                <a:cs typeface="Calibri" panose="020F0502020204030204" pitchFamily="34" charset="0"/>
              </a:rPr>
              <a:t>Wilcox, K (n.d.) In Depth. </a:t>
            </a:r>
            <a:r>
              <a:rPr lang="en-US" sz="2400" i="1" dirty="0">
                <a:solidFill>
                  <a:srgbClr val="000000"/>
                </a:solidFill>
                <a:latin typeface="Baskerville" panose="02020502070401020303" pitchFamily="18" charset="0"/>
                <a:ea typeface="Baskerville" panose="02020502070401020303" pitchFamily="18" charset="0"/>
                <a:cs typeface="Calibri" panose="020F0502020204030204" pitchFamily="34" charset="0"/>
              </a:rPr>
              <a:t>Rocky Mountain PBS</a:t>
            </a:r>
            <a:r>
              <a:rPr lang="en-US" sz="2400" dirty="0">
                <a:solidFill>
                  <a:srgbClr val="000000"/>
                </a:solidFill>
                <a:latin typeface="Baskerville" panose="02020502070401020303" pitchFamily="18" charset="0"/>
                <a:ea typeface="Baskerville" panose="02020502070401020303" pitchFamily="18" charset="0"/>
                <a:cs typeface="Calibri" panose="020F0502020204030204" pitchFamily="34" charset="0"/>
              </a:rPr>
              <a:t>. Retrieved from http://race.rmpbs.org/health/learn/</a:t>
            </a:r>
            <a:endParaRPr lang="en-US" sz="2400" dirty="0">
              <a:latin typeface="Baskerville" panose="02020502070401020303" pitchFamily="18" charset="0"/>
              <a:ea typeface="Baskerville" panose="02020502070401020303" pitchFamily="18" charset="0"/>
            </a:endParaRPr>
          </a:p>
          <a:p>
            <a:pPr marL="457200" marR="0" indent="-457200">
              <a:spcBef>
                <a:spcPts val="0"/>
              </a:spcBef>
              <a:spcAft>
                <a:spcPts val="0"/>
              </a:spcAft>
            </a:pPr>
            <a:r>
              <a:rPr lang="en-US" sz="2400" dirty="0">
                <a:solidFill>
                  <a:srgbClr val="000000"/>
                </a:solidFill>
                <a:latin typeface="Baskerville" panose="02020502070401020303" pitchFamily="18" charset="0"/>
                <a:ea typeface="Baskerville" panose="02020502070401020303" pitchFamily="18" charset="0"/>
                <a:cs typeface="Calibri" panose="020F0502020204030204" pitchFamily="34" charset="0"/>
              </a:rPr>
              <a:t>World Health Organization. (2018). Preterm Birth. Retrieved from https://www.who.int/news-room/fact-sheets/detail/preterm-birth</a:t>
            </a:r>
            <a:endParaRPr lang="en-US" sz="2400"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1314113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11" name="Google Shape;311;p28"/>
          <p:cNvSpPr txBox="1">
            <a:spLocks noGrp="1"/>
          </p:cNvSpPr>
          <p:nvPr>
            <p:ph type="sldNum" idx="12"/>
          </p:nvPr>
        </p:nvSpPr>
        <p:spPr>
          <a:xfrm>
            <a:off x="5730200" y="6126367"/>
            <a:ext cx="731600" cy="731600"/>
          </a:xfrm>
          <a:prstGeom prst="rect">
            <a:avLst/>
          </a:prstGeom>
        </p:spPr>
        <p:txBody>
          <a:bodyPr spcFirstLastPara="1" vert="horz" wrap="square" lIns="0" tIns="0" rIns="0" bIns="0" rtlCol="0" anchor="ctr" anchorCtr="0">
            <a:noAutofit/>
          </a:bodyPr>
          <a:lstStyle/>
          <a:p>
            <a:pPr algn="ctr"/>
            <a:fld id="{00000000-1234-1234-1234-123412341234}" type="slidenum">
              <a:rPr lang="en"/>
              <a:pPr algn="ctr"/>
              <a:t>21</a:t>
            </a:fld>
            <a:endParaRPr/>
          </a:p>
        </p:txBody>
      </p:sp>
      <p:sp>
        <p:nvSpPr>
          <p:cNvPr id="3" name="TextBox 2">
            <a:extLst>
              <a:ext uri="{FF2B5EF4-FFF2-40B4-BE49-F238E27FC236}">
                <a16:creationId xmlns:a16="http://schemas.microsoft.com/office/drawing/2014/main" id="{16E4E2E6-12DA-CA44-AC7A-F7CB829E3713}"/>
              </a:ext>
            </a:extLst>
          </p:cNvPr>
          <p:cNvSpPr txBox="1"/>
          <p:nvPr/>
        </p:nvSpPr>
        <p:spPr>
          <a:xfrm>
            <a:off x="364549" y="366104"/>
            <a:ext cx="11462902" cy="6340197"/>
          </a:xfrm>
          <a:prstGeom prst="rect">
            <a:avLst/>
          </a:prstGeom>
          <a:solidFill>
            <a:schemeClr val="bg1"/>
          </a:solidFill>
        </p:spPr>
        <p:txBody>
          <a:bodyPr wrap="square" rtlCol="0">
            <a:spAutoFit/>
          </a:bodyPr>
          <a:lstStyle/>
          <a:p>
            <a:endParaRPr lang="en-US" sz="2800" dirty="0">
              <a:latin typeface="Baskerville" panose="02020502070401020303" pitchFamily="18" charset="0"/>
              <a:ea typeface="Baskerville" panose="02020502070401020303" pitchFamily="18" charset="0"/>
            </a:endParaRPr>
          </a:p>
          <a:p>
            <a:r>
              <a:rPr lang="en-US" sz="2800" dirty="0">
                <a:latin typeface="Baskerville" panose="02020502070401020303" pitchFamily="18" charset="0"/>
                <a:ea typeface="Baskerville" panose="02020502070401020303" pitchFamily="18" charset="0"/>
              </a:rPr>
              <a:t>This project was supported by the Health Resources and Services Administration (HRSA) of the U.S. Department of Health and Human Services (HHS) under M01HP31370, UNC-</a:t>
            </a:r>
            <a:r>
              <a:rPr lang="en-US" sz="2800" dirty="0" err="1">
                <a:latin typeface="Baskerville" panose="02020502070401020303" pitchFamily="18" charset="0"/>
                <a:ea typeface="Baskerville" panose="02020502070401020303" pitchFamily="18" charset="0"/>
              </a:rPr>
              <a:t>PrimeCare</a:t>
            </a:r>
            <a:r>
              <a:rPr lang="en-US" sz="2800" dirty="0">
                <a:latin typeface="Baskerville" panose="02020502070401020303" pitchFamily="18" charset="0"/>
                <a:ea typeface="Baskerville" panose="02020502070401020303" pitchFamily="18" charset="0"/>
              </a:rPr>
              <a:t>, $1,920,000.00, 100% financed with governmental sources. This information or content and conclusions are those of the author and should not be construed as the official position or policy of, nor should any endorsements be inferred by HRSA, HHS or the U.S. Government</a:t>
            </a:r>
          </a:p>
          <a:p>
            <a:endParaRPr lang="en-US" sz="2800" dirty="0">
              <a:latin typeface="Baskerville" panose="02020502070401020303" pitchFamily="18" charset="0"/>
              <a:ea typeface="Baskerville" panose="02020502070401020303" pitchFamily="18" charset="0"/>
            </a:endParaRPr>
          </a:p>
          <a:p>
            <a:endParaRPr lang="en-US" sz="2800" dirty="0">
              <a:latin typeface="Baskerville" panose="02020502070401020303" pitchFamily="18" charset="0"/>
              <a:ea typeface="Baskerville" panose="02020502070401020303" pitchFamily="18" charset="0"/>
            </a:endParaRPr>
          </a:p>
          <a:p>
            <a:endParaRPr lang="en-US" sz="2800" dirty="0">
              <a:latin typeface="Baskerville" panose="02020502070401020303" pitchFamily="18" charset="0"/>
              <a:ea typeface="Baskerville" panose="02020502070401020303" pitchFamily="18" charset="0"/>
            </a:endParaRPr>
          </a:p>
          <a:p>
            <a:endParaRPr lang="en-US" sz="2800" dirty="0">
              <a:latin typeface="Baskerville" panose="02020502070401020303" pitchFamily="18" charset="0"/>
              <a:ea typeface="Baskerville" panose="02020502070401020303" pitchFamily="18" charset="0"/>
            </a:endParaRPr>
          </a:p>
          <a:p>
            <a:endParaRPr lang="en-US" sz="2800" dirty="0">
              <a:latin typeface="Baskerville" panose="02020502070401020303" pitchFamily="18" charset="0"/>
              <a:ea typeface="Baskerville" panose="02020502070401020303" pitchFamily="18" charset="0"/>
            </a:endParaRPr>
          </a:p>
          <a:p>
            <a:endParaRPr lang="en-US" sz="2400" dirty="0">
              <a:latin typeface="Baskerville" panose="02020502070401020303" pitchFamily="18" charset="0"/>
              <a:ea typeface="Baskerville" panose="02020502070401020303" pitchFamily="18" charset="0"/>
            </a:endParaRPr>
          </a:p>
          <a:p>
            <a:endParaRPr lang="en-US" dirty="0"/>
          </a:p>
        </p:txBody>
      </p:sp>
      <p:pic>
        <p:nvPicPr>
          <p:cNvPr id="4" name="Picture 3">
            <a:extLst>
              <a:ext uri="{FF2B5EF4-FFF2-40B4-BE49-F238E27FC236}">
                <a16:creationId xmlns:a16="http://schemas.microsoft.com/office/drawing/2014/main" id="{820997FF-63FA-124F-9FFA-F2258392C6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5587" y="5397400"/>
            <a:ext cx="3330045" cy="542541"/>
          </a:xfrm>
          <a:prstGeom prst="rect">
            <a:avLst/>
          </a:prstGeom>
        </p:spPr>
      </p:pic>
      <p:pic>
        <p:nvPicPr>
          <p:cNvPr id="5" name="Picture 4">
            <a:extLst>
              <a:ext uri="{FF2B5EF4-FFF2-40B4-BE49-F238E27FC236}">
                <a16:creationId xmlns:a16="http://schemas.microsoft.com/office/drawing/2014/main" id="{6EAC20FA-59DA-614C-BDE7-55DABF5147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52806" y="5397400"/>
            <a:ext cx="3071739" cy="542541"/>
          </a:xfrm>
          <a:prstGeom prst="rect">
            <a:avLst/>
          </a:prstGeom>
        </p:spPr>
      </p:pic>
      <p:pic>
        <p:nvPicPr>
          <p:cNvPr id="6" name="Picture 5">
            <a:extLst>
              <a:ext uri="{FF2B5EF4-FFF2-40B4-BE49-F238E27FC236}">
                <a16:creationId xmlns:a16="http://schemas.microsoft.com/office/drawing/2014/main" id="{52BAF142-0027-F843-93EE-75C1ED928A1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81719" y="5082363"/>
            <a:ext cx="1616653" cy="992332"/>
          </a:xfrm>
          <a:prstGeom prst="rect">
            <a:avLst/>
          </a:prstGeom>
        </p:spPr>
      </p:pic>
    </p:spTree>
    <p:extLst>
      <p:ext uri="{BB962C8B-B14F-4D97-AF65-F5344CB8AC3E}">
        <p14:creationId xmlns:p14="http://schemas.microsoft.com/office/powerpoint/2010/main" val="2430499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9"/>
          <p:cNvSpPr txBox="1">
            <a:spLocks noGrp="1"/>
          </p:cNvSpPr>
          <p:nvPr>
            <p:ph type="title"/>
          </p:nvPr>
        </p:nvSpPr>
        <p:spPr>
          <a:xfrm>
            <a:off x="1337600" y="823167"/>
            <a:ext cx="9516800" cy="731600"/>
          </a:xfrm>
          <a:prstGeom prst="rect">
            <a:avLst/>
          </a:prstGeom>
        </p:spPr>
        <p:txBody>
          <a:bodyPr spcFirstLastPara="1" vert="horz" wrap="square" lIns="0" tIns="0" rIns="0" bIns="0" rtlCol="0" anchor="b" anchorCtr="0">
            <a:noAutofit/>
          </a:bodyPr>
          <a:lstStyle/>
          <a:p>
            <a:pPr algn="ctr"/>
            <a:r>
              <a:rPr lang="en" dirty="0">
                <a:solidFill>
                  <a:schemeClr val="tx2">
                    <a:lumMod val="75000"/>
                  </a:schemeClr>
                </a:solidFill>
                <a:latin typeface="Baskerville" panose="02020502070401020303" pitchFamily="18" charset="0"/>
                <a:ea typeface="Baskerville" panose="02020502070401020303" pitchFamily="18" charset="0"/>
              </a:rPr>
              <a:t>How is preterm birth a </a:t>
            </a:r>
            <a:r>
              <a:rPr lang="en" b="1" dirty="0">
                <a:solidFill>
                  <a:schemeClr val="tx2">
                    <a:lumMod val="75000"/>
                  </a:schemeClr>
                </a:solidFill>
                <a:latin typeface="Baskerville" panose="02020502070401020303" pitchFamily="18" charset="0"/>
                <a:ea typeface="Baskerville" panose="02020502070401020303" pitchFamily="18" charset="0"/>
              </a:rPr>
              <a:t>Disparity?</a:t>
            </a:r>
            <a:endParaRPr b="1" dirty="0">
              <a:solidFill>
                <a:schemeClr val="tx2">
                  <a:lumMod val="75000"/>
                </a:schemeClr>
              </a:solidFill>
              <a:latin typeface="Baskerville" panose="02020502070401020303" pitchFamily="18" charset="0"/>
              <a:ea typeface="Baskerville" panose="02020502070401020303" pitchFamily="18" charset="0"/>
            </a:endParaRPr>
          </a:p>
        </p:txBody>
      </p:sp>
      <p:sp>
        <p:nvSpPr>
          <p:cNvPr id="213" name="Google Shape;213;p19"/>
          <p:cNvSpPr txBox="1">
            <a:spLocks noGrp="1"/>
          </p:cNvSpPr>
          <p:nvPr>
            <p:ph type="body" idx="1"/>
          </p:nvPr>
        </p:nvSpPr>
        <p:spPr>
          <a:xfrm>
            <a:off x="864973" y="1733083"/>
            <a:ext cx="10482037" cy="4210600"/>
          </a:xfrm>
          <a:prstGeom prst="rect">
            <a:avLst/>
          </a:prstGeom>
        </p:spPr>
        <p:txBody>
          <a:bodyPr spcFirstLastPara="1" vert="horz" wrap="square" lIns="0" tIns="0" rIns="0" bIns="0" rtlCol="0" anchor="t" anchorCtr="0">
            <a:noAutofit/>
          </a:bodyPr>
          <a:lstStyle/>
          <a:p>
            <a:pPr>
              <a:buFont typeface="Wingdings" pitchFamily="2" charset="2"/>
              <a:buChar char="v"/>
            </a:pPr>
            <a:r>
              <a:rPr lang="en-US" b="1" dirty="0">
                <a:solidFill>
                  <a:schemeClr val="accent6">
                    <a:lumMod val="50000"/>
                  </a:schemeClr>
                </a:solidFill>
                <a:latin typeface="Baskerville" panose="02020502070401020303" pitchFamily="18" charset="0"/>
                <a:ea typeface="Baskerville" panose="02020502070401020303" pitchFamily="18" charset="0"/>
              </a:rPr>
              <a:t>Worldwide</a:t>
            </a:r>
            <a:r>
              <a:rPr lang="en-US" dirty="0">
                <a:solidFill>
                  <a:schemeClr val="accent6">
                    <a:lumMod val="50000"/>
                  </a:schemeClr>
                </a:solidFill>
                <a:latin typeface="Baskerville" panose="02020502070401020303" pitchFamily="18" charset="0"/>
                <a:ea typeface="Baskerville" panose="02020502070401020303" pitchFamily="18" charset="0"/>
              </a:rPr>
              <a:t>:</a:t>
            </a:r>
          </a:p>
          <a:p>
            <a:pPr lvl="1">
              <a:buFont typeface="Wingdings" pitchFamily="2" charset="2"/>
              <a:buChar char="§"/>
            </a:pPr>
            <a:r>
              <a:rPr lang="en-US" sz="1800" dirty="0">
                <a:solidFill>
                  <a:schemeClr val="tx2">
                    <a:lumMod val="75000"/>
                  </a:schemeClr>
                </a:solidFill>
                <a:latin typeface="Baskerville" panose="02020502070401020303" pitchFamily="18" charset="0"/>
                <a:ea typeface="Baskerville" panose="02020502070401020303" pitchFamily="18" charset="0"/>
              </a:rPr>
              <a:t>More than 90% of extremely preterm babies born in low-income countries die within the first few days of life. Less than 10% of extremely preterm babies die in high-income settings.</a:t>
            </a:r>
            <a:endParaRPr lang="en-US" dirty="0">
              <a:solidFill>
                <a:schemeClr val="tx2">
                  <a:lumMod val="75000"/>
                </a:schemeClr>
              </a:solidFill>
              <a:latin typeface="Baskerville" panose="02020502070401020303" pitchFamily="18" charset="0"/>
              <a:ea typeface="Baskerville" panose="02020502070401020303" pitchFamily="18" charset="0"/>
            </a:endParaRPr>
          </a:p>
          <a:p>
            <a:pPr>
              <a:buFont typeface="Wingdings" pitchFamily="2" charset="2"/>
              <a:buChar char="v"/>
            </a:pPr>
            <a:r>
              <a:rPr lang="en-US" b="1" dirty="0">
                <a:solidFill>
                  <a:schemeClr val="accent6">
                    <a:lumMod val="50000"/>
                  </a:schemeClr>
                </a:solidFill>
                <a:latin typeface="Baskerville" panose="02020502070401020303" pitchFamily="18" charset="0"/>
                <a:ea typeface="Baskerville" panose="02020502070401020303" pitchFamily="18" charset="0"/>
              </a:rPr>
              <a:t>United States</a:t>
            </a:r>
            <a:r>
              <a:rPr lang="en-US" dirty="0">
                <a:solidFill>
                  <a:schemeClr val="accent6">
                    <a:lumMod val="50000"/>
                  </a:schemeClr>
                </a:solidFill>
                <a:latin typeface="Baskerville" panose="02020502070401020303" pitchFamily="18" charset="0"/>
                <a:ea typeface="Baskerville" panose="02020502070401020303" pitchFamily="18" charset="0"/>
              </a:rPr>
              <a:t>:</a:t>
            </a:r>
          </a:p>
          <a:p>
            <a:pPr lvl="1">
              <a:buFont typeface="Wingdings" pitchFamily="2" charset="2"/>
              <a:buChar char="§"/>
            </a:pPr>
            <a:r>
              <a:rPr lang="en-US" sz="1750" dirty="0">
                <a:solidFill>
                  <a:schemeClr val="tx2">
                    <a:lumMod val="75000"/>
                  </a:schemeClr>
                </a:solidFill>
                <a:latin typeface="Baskerville" panose="02020502070401020303" pitchFamily="18" charset="0"/>
                <a:ea typeface="Baskerville" panose="02020502070401020303" pitchFamily="18" charset="0"/>
              </a:rPr>
              <a:t>White Americans in the United states are 49% less likely</a:t>
            </a:r>
          </a:p>
          <a:p>
            <a:pPr marL="711183" lvl="1" indent="0">
              <a:buNone/>
            </a:pPr>
            <a:r>
              <a:rPr lang="en-US" sz="1750" dirty="0">
                <a:solidFill>
                  <a:schemeClr val="tx2">
                    <a:lumMod val="75000"/>
                  </a:schemeClr>
                </a:solidFill>
                <a:latin typeface="Baskerville" panose="02020502070401020303" pitchFamily="18" charset="0"/>
                <a:ea typeface="Baskerville" panose="02020502070401020303" pitchFamily="18" charset="0"/>
              </a:rPr>
              <a:t> to give birth to premature babies than Black or African</a:t>
            </a:r>
          </a:p>
          <a:p>
            <a:pPr marL="711183" lvl="1" indent="0">
              <a:buNone/>
            </a:pPr>
            <a:r>
              <a:rPr lang="en-US" sz="1750" dirty="0">
                <a:solidFill>
                  <a:schemeClr val="tx2">
                    <a:lumMod val="75000"/>
                  </a:schemeClr>
                </a:solidFill>
                <a:latin typeface="Baskerville" panose="02020502070401020303" pitchFamily="18" charset="0"/>
                <a:ea typeface="Baskerville" panose="02020502070401020303" pitchFamily="18" charset="0"/>
              </a:rPr>
              <a:t>American individuals. Asian/Pacific Islanders and White </a:t>
            </a:r>
          </a:p>
          <a:p>
            <a:pPr marL="711183" lvl="1" indent="0">
              <a:buNone/>
            </a:pPr>
            <a:r>
              <a:rPr lang="en-US" sz="1750" dirty="0">
                <a:solidFill>
                  <a:schemeClr val="tx2">
                    <a:lumMod val="75000"/>
                  </a:schemeClr>
                </a:solidFill>
                <a:latin typeface="Baskerville" panose="02020502070401020303" pitchFamily="18" charset="0"/>
                <a:ea typeface="Baskerville" panose="02020502070401020303" pitchFamily="18" charset="0"/>
              </a:rPr>
              <a:t>Americans are also less likely to experience PTB than the </a:t>
            </a:r>
          </a:p>
          <a:p>
            <a:pPr marL="711183" lvl="1" indent="0">
              <a:buNone/>
            </a:pPr>
            <a:r>
              <a:rPr lang="en-US" sz="1750" dirty="0">
                <a:solidFill>
                  <a:schemeClr val="tx2">
                    <a:lumMod val="75000"/>
                  </a:schemeClr>
                </a:solidFill>
                <a:latin typeface="Baskerville" panose="02020502070401020303" pitchFamily="18" charset="0"/>
                <a:ea typeface="Baskerville" panose="02020502070401020303" pitchFamily="18" charset="0"/>
              </a:rPr>
              <a:t>Hispanic/Latinx or Native American communities in the </a:t>
            </a:r>
          </a:p>
          <a:p>
            <a:pPr marL="711183" lvl="1" indent="0">
              <a:buNone/>
            </a:pPr>
            <a:r>
              <a:rPr lang="en-US" sz="1750" dirty="0">
                <a:solidFill>
                  <a:schemeClr val="tx2">
                    <a:lumMod val="75000"/>
                  </a:schemeClr>
                </a:solidFill>
                <a:latin typeface="Baskerville" panose="02020502070401020303" pitchFamily="18" charset="0"/>
                <a:ea typeface="Baskerville" panose="02020502070401020303" pitchFamily="18" charset="0"/>
              </a:rPr>
              <a:t>United States overall.</a:t>
            </a:r>
            <a:br>
              <a:rPr lang="en-US" sz="1750" dirty="0">
                <a:solidFill>
                  <a:schemeClr val="tx2">
                    <a:lumMod val="75000"/>
                  </a:schemeClr>
                </a:solidFill>
                <a:latin typeface="Baskerville" panose="02020502070401020303" pitchFamily="18" charset="0"/>
                <a:ea typeface="Baskerville" panose="02020502070401020303" pitchFamily="18" charset="0"/>
              </a:rPr>
            </a:br>
            <a:endParaRPr lang="en-US" sz="1750" dirty="0">
              <a:solidFill>
                <a:schemeClr val="tx2">
                  <a:lumMod val="75000"/>
                </a:schemeClr>
              </a:solidFill>
              <a:latin typeface="Baskerville" panose="02020502070401020303" pitchFamily="18" charset="0"/>
              <a:ea typeface="Baskerville" panose="02020502070401020303" pitchFamily="18" charset="0"/>
            </a:endParaRPr>
          </a:p>
          <a:p>
            <a:pPr lvl="1">
              <a:buFont typeface="Wingdings" pitchFamily="2" charset="2"/>
              <a:buChar char="§"/>
            </a:pPr>
            <a:r>
              <a:rPr lang="en-US" sz="1750" dirty="0">
                <a:solidFill>
                  <a:schemeClr val="tx2">
                    <a:lumMod val="75000"/>
                  </a:schemeClr>
                </a:solidFill>
                <a:latin typeface="Baskerville" panose="02020502070401020303" pitchFamily="18" charset="0"/>
                <a:ea typeface="Baskerville" panose="02020502070401020303" pitchFamily="18" charset="0"/>
              </a:rPr>
              <a:t>Even when income/education is controlled for these </a:t>
            </a:r>
          </a:p>
          <a:p>
            <a:pPr marL="711183" lvl="1" indent="0">
              <a:buNone/>
            </a:pPr>
            <a:r>
              <a:rPr lang="en-US" sz="1750" dirty="0">
                <a:solidFill>
                  <a:schemeClr val="tx2">
                    <a:lumMod val="75000"/>
                  </a:schemeClr>
                </a:solidFill>
                <a:latin typeface="Baskerville" panose="02020502070401020303" pitchFamily="18" charset="0"/>
                <a:ea typeface="Baskerville" panose="02020502070401020303" pitchFamily="18" charset="0"/>
              </a:rPr>
              <a:t>disparities persist. </a:t>
            </a:r>
            <a:endParaRPr lang="en-US" sz="1350" dirty="0">
              <a:solidFill>
                <a:schemeClr val="tx2">
                  <a:lumMod val="75000"/>
                </a:schemeClr>
              </a:solidFill>
              <a:latin typeface="Baskerville" panose="02020502070401020303" pitchFamily="18" charset="0"/>
              <a:ea typeface="Baskerville" panose="02020502070401020303" pitchFamily="18" charset="0"/>
            </a:endParaRPr>
          </a:p>
          <a:p>
            <a:pPr marL="711183" lvl="1" indent="0">
              <a:buNone/>
            </a:pPr>
            <a:endParaRPr sz="1750" dirty="0">
              <a:solidFill>
                <a:schemeClr val="tx2">
                  <a:lumMod val="75000"/>
                </a:schemeClr>
              </a:solidFill>
              <a:latin typeface="Baskerville" panose="02020502070401020303" pitchFamily="18" charset="0"/>
              <a:ea typeface="Baskerville" panose="02020502070401020303" pitchFamily="18" charset="0"/>
            </a:endParaRPr>
          </a:p>
        </p:txBody>
      </p:sp>
      <p:sp>
        <p:nvSpPr>
          <p:cNvPr id="214" name="Google Shape;214;p19"/>
          <p:cNvSpPr txBox="1">
            <a:spLocks noGrp="1"/>
          </p:cNvSpPr>
          <p:nvPr>
            <p:ph type="sldNum" idx="12"/>
          </p:nvPr>
        </p:nvSpPr>
        <p:spPr>
          <a:xfrm>
            <a:off x="5730200" y="6126367"/>
            <a:ext cx="731600" cy="731600"/>
          </a:xfrm>
          <a:prstGeom prst="rect">
            <a:avLst/>
          </a:prstGeom>
        </p:spPr>
        <p:txBody>
          <a:bodyPr spcFirstLastPara="1" vert="horz" wrap="square" lIns="0" tIns="0" rIns="0" bIns="0" rtlCol="0" anchor="ctr" anchorCtr="0">
            <a:noAutofit/>
          </a:bodyPr>
          <a:lstStyle/>
          <a:p>
            <a:pPr algn="ctr"/>
            <a:fld id="{00000000-1234-1234-1234-123412341234}" type="slidenum">
              <a:rPr lang="en"/>
              <a:pPr algn="ctr"/>
              <a:t>3</a:t>
            </a:fld>
            <a:endParaRPr/>
          </a:p>
        </p:txBody>
      </p:sp>
      <p:pic>
        <p:nvPicPr>
          <p:cNvPr id="5" name="Picture 2" descr="Image result for March of dimes Preterm birth report card racial disparity">
            <a:extLst>
              <a:ext uri="{FF2B5EF4-FFF2-40B4-BE49-F238E27FC236}">
                <a16:creationId xmlns:a16="http://schemas.microsoft.com/office/drawing/2014/main" id="{A3DE1B6E-6AFE-8E45-B542-F64111BFDE3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54793" y="3299254"/>
            <a:ext cx="4092217" cy="2644429"/>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ABD272E2-7588-5E48-A36C-4D6170073F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992" y="737599"/>
            <a:ext cx="812800" cy="812800"/>
          </a:xfrm>
          <a:prstGeom prst="rect">
            <a:avLst/>
          </a:prstGeom>
        </p:spPr>
      </p:pic>
    </p:spTree>
    <p:extLst>
      <p:ext uri="{BB962C8B-B14F-4D97-AF65-F5344CB8AC3E}">
        <p14:creationId xmlns:p14="http://schemas.microsoft.com/office/powerpoint/2010/main" val="200144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AFA5-224D-0F49-B5B3-A4EA892A17FE}"/>
              </a:ext>
            </a:extLst>
          </p:cNvPr>
          <p:cNvSpPr>
            <a:spLocks noGrp="1"/>
          </p:cNvSpPr>
          <p:nvPr>
            <p:ph type="title"/>
          </p:nvPr>
        </p:nvSpPr>
        <p:spPr/>
        <p:txBody>
          <a:bodyPr/>
          <a:lstStyle/>
          <a:p>
            <a:pPr algn="ctr"/>
            <a:r>
              <a:rPr lang="en-US" dirty="0">
                <a:solidFill>
                  <a:schemeClr val="accent6">
                    <a:lumMod val="50000"/>
                  </a:schemeClr>
                </a:solidFill>
                <a:latin typeface="Baskerville" panose="02020502070401020303" pitchFamily="18" charset="0"/>
                <a:ea typeface="Baskerville" panose="02020502070401020303" pitchFamily="18" charset="0"/>
              </a:rPr>
              <a:t>Systemic Factors Behind the Disparities</a:t>
            </a:r>
            <a:endParaRPr lang="en-US" dirty="0">
              <a:latin typeface="Baskerville" panose="02020502070401020303" pitchFamily="18" charset="0"/>
              <a:ea typeface="Baskerville" panose="02020502070401020303" pitchFamily="18" charset="0"/>
            </a:endParaRPr>
          </a:p>
        </p:txBody>
      </p:sp>
      <p:sp>
        <p:nvSpPr>
          <p:cNvPr id="3" name="Text Placeholder 2">
            <a:extLst>
              <a:ext uri="{FF2B5EF4-FFF2-40B4-BE49-F238E27FC236}">
                <a16:creationId xmlns:a16="http://schemas.microsoft.com/office/drawing/2014/main" id="{3F17EAD3-E98B-7247-A185-4B20E4DABBFC}"/>
              </a:ext>
            </a:extLst>
          </p:cNvPr>
          <p:cNvSpPr>
            <a:spLocks noGrp="1"/>
          </p:cNvSpPr>
          <p:nvPr>
            <p:ph type="body" idx="1"/>
          </p:nvPr>
        </p:nvSpPr>
        <p:spPr>
          <a:xfrm>
            <a:off x="815544" y="1844842"/>
            <a:ext cx="10526223" cy="3975725"/>
          </a:xfrm>
        </p:spPr>
        <p:txBody>
          <a:bodyPr>
            <a:normAutofit/>
          </a:bodyPr>
          <a:lstStyle/>
          <a:p>
            <a:pPr>
              <a:buFont typeface="Wingdings" panose="05000000000000000000" pitchFamily="2" charset="2"/>
              <a:buChar char="v"/>
            </a:pPr>
            <a:r>
              <a:rPr lang="en-US" sz="2400" dirty="0">
                <a:solidFill>
                  <a:schemeClr val="accent5">
                    <a:lumMod val="50000"/>
                  </a:schemeClr>
                </a:solidFill>
                <a:latin typeface="Baskerville" panose="02020502070401020303"/>
              </a:rPr>
              <a:t>Why are these disparities so serious and persistent? The answer lies in systemic discrimination and racism present in US society.</a:t>
            </a:r>
          </a:p>
          <a:p>
            <a:pPr>
              <a:buFont typeface="Wingdings" panose="05000000000000000000" pitchFamily="2" charset="2"/>
              <a:buChar char="v"/>
            </a:pPr>
            <a:r>
              <a:rPr lang="en-US" sz="2400" dirty="0">
                <a:solidFill>
                  <a:schemeClr val="accent5">
                    <a:lumMod val="50000"/>
                  </a:schemeClr>
                </a:solidFill>
                <a:latin typeface="Baskerville" panose="02020502070401020303"/>
              </a:rPr>
              <a:t>Studies of healthcare access shows that increased access to healthcare lowers PTB rates in all populations, but racial disparities remain (Engelhardt, </a:t>
            </a:r>
            <a:r>
              <a:rPr lang="en-US" sz="2400" dirty="0" err="1">
                <a:solidFill>
                  <a:schemeClr val="accent5">
                    <a:lumMod val="50000"/>
                  </a:schemeClr>
                </a:solidFill>
                <a:latin typeface="Baskerville" panose="02020502070401020303"/>
              </a:rPr>
              <a:t>Hisle</a:t>
            </a:r>
            <a:r>
              <a:rPr lang="en-US" sz="2400" dirty="0">
                <a:solidFill>
                  <a:schemeClr val="accent5">
                    <a:lumMod val="50000"/>
                  </a:schemeClr>
                </a:solidFill>
                <a:latin typeface="Baskerville" panose="02020502070401020303"/>
              </a:rPr>
              <a:t>-Gorman, Gorman, &amp; Dobson, 2018).</a:t>
            </a:r>
          </a:p>
          <a:p>
            <a:pPr>
              <a:buFont typeface="Wingdings" panose="05000000000000000000" pitchFamily="2" charset="2"/>
              <a:buChar char="v"/>
            </a:pPr>
            <a:r>
              <a:rPr lang="en-US" sz="2400" dirty="0">
                <a:solidFill>
                  <a:schemeClr val="accent5">
                    <a:lumMod val="50000"/>
                  </a:schemeClr>
                </a:solidFill>
                <a:latin typeface="Baskerville" panose="02020502070401020303"/>
              </a:rPr>
              <a:t>Racism against Black women is prevalent in various systems, including education, law enforcement, and the private sector.</a:t>
            </a:r>
          </a:p>
          <a:p>
            <a:pPr lvl="1">
              <a:buFont typeface="Wingdings" pitchFamily="2" charset="2"/>
              <a:buChar char="§"/>
            </a:pPr>
            <a:r>
              <a:rPr lang="en-US" sz="2400" dirty="0">
                <a:solidFill>
                  <a:schemeClr val="accent5">
                    <a:lumMod val="50000"/>
                  </a:schemeClr>
                </a:solidFill>
                <a:latin typeface="Baskerville" panose="02020502070401020303"/>
              </a:rPr>
              <a:t>The CARDIA Study (</a:t>
            </a:r>
            <a:r>
              <a:rPr lang="en-US" sz="2400" dirty="0" err="1">
                <a:solidFill>
                  <a:schemeClr val="accent5">
                    <a:lumMod val="50000"/>
                  </a:schemeClr>
                </a:solidFill>
                <a:latin typeface="Baskerville" panose="02020502070401020303"/>
              </a:rPr>
              <a:t>Mustillo</a:t>
            </a:r>
            <a:r>
              <a:rPr lang="en-US" sz="2400" dirty="0">
                <a:solidFill>
                  <a:schemeClr val="accent5">
                    <a:lumMod val="50000"/>
                  </a:schemeClr>
                </a:solidFill>
                <a:latin typeface="Baskerville" panose="02020502070401020303"/>
              </a:rPr>
              <a:t> et al., 2004)</a:t>
            </a:r>
          </a:p>
          <a:p>
            <a:pPr lvl="1">
              <a:buFont typeface="Wingdings" pitchFamily="2" charset="2"/>
              <a:buChar char="§"/>
            </a:pPr>
            <a:r>
              <a:rPr lang="en-US" sz="2400" dirty="0">
                <a:solidFill>
                  <a:schemeClr val="accent5">
                    <a:lumMod val="50000"/>
                  </a:schemeClr>
                </a:solidFill>
                <a:latin typeface="Baskerville" panose="02020502070401020303"/>
              </a:rPr>
              <a:t>School desegregation and preterm birth</a:t>
            </a:r>
          </a:p>
        </p:txBody>
      </p:sp>
      <p:pic>
        <p:nvPicPr>
          <p:cNvPr id="8" name="sys">
            <a:hlinkClick r:id="" action="ppaction://media"/>
            <a:extLst>
              <a:ext uri="{FF2B5EF4-FFF2-40B4-BE49-F238E27FC236}">
                <a16:creationId xmlns:a16="http://schemas.microsoft.com/office/drawing/2014/main" id="{4D4A9A94-AC2E-4B9A-9D83-C0A969E007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544" y="823167"/>
            <a:ext cx="609600" cy="609600"/>
          </a:xfrm>
          <a:prstGeom prst="rect">
            <a:avLst/>
          </a:prstGeom>
        </p:spPr>
      </p:pic>
    </p:spTree>
    <p:extLst>
      <p:ext uri="{BB962C8B-B14F-4D97-AF65-F5344CB8AC3E}">
        <p14:creationId xmlns:p14="http://schemas.microsoft.com/office/powerpoint/2010/main" val="135702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8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AFA5-224D-0F49-B5B3-A4EA892A17FE}"/>
              </a:ext>
            </a:extLst>
          </p:cNvPr>
          <p:cNvSpPr>
            <a:spLocks noGrp="1"/>
          </p:cNvSpPr>
          <p:nvPr>
            <p:ph type="title"/>
          </p:nvPr>
        </p:nvSpPr>
        <p:spPr/>
        <p:txBody>
          <a:bodyPr/>
          <a:lstStyle/>
          <a:p>
            <a:pPr algn="ctr"/>
            <a:r>
              <a:rPr lang="en" dirty="0">
                <a:solidFill>
                  <a:schemeClr val="accent6">
                    <a:lumMod val="50000"/>
                  </a:schemeClr>
                </a:solidFill>
                <a:latin typeface="Baskerville" panose="02020502070401020303" pitchFamily="18" charset="0"/>
                <a:ea typeface="Baskerville" panose="02020502070401020303" pitchFamily="18" charset="0"/>
              </a:rPr>
              <a:t>Prevalence of PTB</a:t>
            </a:r>
            <a:endParaRPr lang="en-US" dirty="0">
              <a:latin typeface="Baskerville" panose="02020502070401020303" pitchFamily="18" charset="0"/>
              <a:ea typeface="Baskerville" panose="02020502070401020303" pitchFamily="18" charset="0"/>
            </a:endParaRPr>
          </a:p>
        </p:txBody>
      </p:sp>
      <p:sp>
        <p:nvSpPr>
          <p:cNvPr id="3" name="Text Placeholder 2">
            <a:extLst>
              <a:ext uri="{FF2B5EF4-FFF2-40B4-BE49-F238E27FC236}">
                <a16:creationId xmlns:a16="http://schemas.microsoft.com/office/drawing/2014/main" id="{3F17EAD3-E98B-7247-A185-4B20E4DABBFC}"/>
              </a:ext>
            </a:extLst>
          </p:cNvPr>
          <p:cNvSpPr>
            <a:spLocks noGrp="1"/>
          </p:cNvSpPr>
          <p:nvPr>
            <p:ph type="body" idx="1"/>
          </p:nvPr>
        </p:nvSpPr>
        <p:spPr>
          <a:xfrm>
            <a:off x="815545" y="2084967"/>
            <a:ext cx="5239265" cy="3735600"/>
          </a:xfrm>
        </p:spPr>
        <p:txBody>
          <a:bodyPr/>
          <a:lstStyle/>
          <a:p>
            <a:pPr marL="1354633" lvl="2" indent="0">
              <a:buNone/>
            </a:pPr>
            <a:r>
              <a:rPr lang="en-US" b="1" dirty="0">
                <a:solidFill>
                  <a:schemeClr val="accent6">
                    <a:lumMod val="50000"/>
                  </a:schemeClr>
                </a:solidFill>
                <a:latin typeface="Baskerville" panose="02020502070401020303" pitchFamily="18" charset="0"/>
                <a:ea typeface="Baskerville" panose="02020502070401020303" pitchFamily="18" charset="0"/>
              </a:rPr>
              <a:t>Worldwide</a:t>
            </a:r>
          </a:p>
          <a:p>
            <a:pPr>
              <a:buFont typeface="Wingdings" pitchFamily="2" charset="2"/>
              <a:buChar char="v"/>
            </a:pPr>
            <a:r>
              <a:rPr lang="en-US" sz="2500" dirty="0">
                <a:solidFill>
                  <a:schemeClr val="accent6">
                    <a:lumMod val="50000"/>
                  </a:schemeClr>
                </a:solidFill>
                <a:latin typeface="Baskerville" panose="02020502070401020303" pitchFamily="18" charset="0"/>
                <a:ea typeface="Baskerville" panose="02020502070401020303" pitchFamily="18" charset="0"/>
              </a:rPr>
              <a:t>Global Average PTB rate (11.1 %)</a:t>
            </a:r>
          </a:p>
          <a:p>
            <a:pPr>
              <a:buFont typeface="Wingdings" pitchFamily="2" charset="2"/>
              <a:buChar char="v"/>
            </a:pPr>
            <a:r>
              <a:rPr lang="en-US" sz="2500" dirty="0">
                <a:solidFill>
                  <a:schemeClr val="accent6">
                    <a:lumMod val="50000"/>
                  </a:schemeClr>
                </a:solidFill>
                <a:latin typeface="Baskerville" panose="02020502070401020303" pitchFamily="18" charset="0"/>
                <a:ea typeface="Baskerville" panose="02020502070401020303" pitchFamily="18" charset="0"/>
              </a:rPr>
              <a:t>Country with the lowest preterm birth rate</a:t>
            </a:r>
          </a:p>
          <a:p>
            <a:pPr lvl="1">
              <a:buFont typeface="Wingdings" pitchFamily="2" charset="2"/>
              <a:buChar char="§"/>
            </a:pPr>
            <a:r>
              <a:rPr lang="en-US" sz="2500" dirty="0">
                <a:solidFill>
                  <a:schemeClr val="accent6">
                    <a:lumMod val="50000"/>
                  </a:schemeClr>
                </a:solidFill>
                <a:latin typeface="Baskerville" panose="02020502070401020303" pitchFamily="18" charset="0"/>
                <a:ea typeface="Baskerville" panose="02020502070401020303" pitchFamily="18" charset="0"/>
              </a:rPr>
              <a:t>Belarus</a:t>
            </a:r>
          </a:p>
          <a:p>
            <a:pPr>
              <a:buFont typeface="Wingdings" pitchFamily="2" charset="2"/>
              <a:buChar char="v"/>
            </a:pPr>
            <a:r>
              <a:rPr lang="en-US" sz="2500" dirty="0">
                <a:solidFill>
                  <a:schemeClr val="accent6">
                    <a:lumMod val="50000"/>
                  </a:schemeClr>
                </a:solidFill>
                <a:latin typeface="Baskerville" panose="02020502070401020303" pitchFamily="18" charset="0"/>
                <a:ea typeface="Baskerville" panose="02020502070401020303" pitchFamily="18" charset="0"/>
              </a:rPr>
              <a:t>Country with the highest preterm birth rate</a:t>
            </a:r>
          </a:p>
          <a:p>
            <a:pPr lvl="1">
              <a:buFont typeface="Wingdings" pitchFamily="2" charset="2"/>
              <a:buChar char="§"/>
            </a:pPr>
            <a:r>
              <a:rPr lang="en-US" sz="2500" dirty="0">
                <a:solidFill>
                  <a:schemeClr val="accent6">
                    <a:lumMod val="50000"/>
                  </a:schemeClr>
                </a:solidFill>
                <a:latin typeface="Baskerville" panose="02020502070401020303" pitchFamily="18" charset="0"/>
                <a:ea typeface="Baskerville" panose="02020502070401020303" pitchFamily="18" charset="0"/>
              </a:rPr>
              <a:t>Malawi </a:t>
            </a:r>
          </a:p>
          <a:p>
            <a:endParaRPr lang="en-US" dirty="0"/>
          </a:p>
        </p:txBody>
      </p:sp>
      <p:sp>
        <p:nvSpPr>
          <p:cNvPr id="4" name="Text Placeholder 3">
            <a:extLst>
              <a:ext uri="{FF2B5EF4-FFF2-40B4-BE49-F238E27FC236}">
                <a16:creationId xmlns:a16="http://schemas.microsoft.com/office/drawing/2014/main" id="{2313939F-895E-C642-8108-576A5304C15D}"/>
              </a:ext>
            </a:extLst>
          </p:cNvPr>
          <p:cNvSpPr>
            <a:spLocks noGrp="1"/>
          </p:cNvSpPr>
          <p:nvPr>
            <p:ph type="body" idx="2"/>
          </p:nvPr>
        </p:nvSpPr>
        <p:spPr>
          <a:xfrm>
            <a:off x="6378812" y="2084967"/>
            <a:ext cx="4927619" cy="3735600"/>
          </a:xfrm>
        </p:spPr>
        <p:txBody>
          <a:bodyPr/>
          <a:lstStyle/>
          <a:p>
            <a:pPr marL="135464" indent="0" algn="ctr">
              <a:buNone/>
            </a:pPr>
            <a:r>
              <a:rPr lang="en-US" b="1" dirty="0">
                <a:solidFill>
                  <a:schemeClr val="accent6">
                    <a:lumMod val="50000"/>
                  </a:schemeClr>
                </a:solidFill>
                <a:latin typeface="Baskerville" panose="02020502070401020303" pitchFamily="18" charset="0"/>
                <a:ea typeface="Baskerville" panose="02020502070401020303" pitchFamily="18" charset="0"/>
              </a:rPr>
              <a:t>United States</a:t>
            </a:r>
          </a:p>
          <a:p>
            <a:pPr>
              <a:buFont typeface="Wingdings" pitchFamily="2" charset="2"/>
              <a:buChar char="v"/>
            </a:pPr>
            <a:r>
              <a:rPr lang="en-US" sz="2500" dirty="0">
                <a:solidFill>
                  <a:schemeClr val="accent6">
                    <a:lumMod val="50000"/>
                  </a:schemeClr>
                </a:solidFill>
                <a:latin typeface="Baskerville" panose="02020502070401020303" pitchFamily="18" charset="0"/>
                <a:ea typeface="Baskerville" panose="02020502070401020303" pitchFamily="18" charset="0"/>
              </a:rPr>
              <a:t>U.S. PTB rate (9.9%)</a:t>
            </a:r>
          </a:p>
          <a:p>
            <a:pPr>
              <a:buFont typeface="Wingdings" pitchFamily="2" charset="2"/>
              <a:buChar char="v"/>
            </a:pPr>
            <a:r>
              <a:rPr lang="en-US" sz="2500" dirty="0">
                <a:solidFill>
                  <a:schemeClr val="accent6">
                    <a:lumMod val="50000"/>
                  </a:schemeClr>
                </a:solidFill>
                <a:latin typeface="Baskerville" panose="02020502070401020303" pitchFamily="18" charset="0"/>
                <a:ea typeface="Baskerville" panose="02020502070401020303" pitchFamily="18" charset="0"/>
              </a:rPr>
              <a:t>On the list of top 10 countries with the highest overall number of preterm births.</a:t>
            </a:r>
          </a:p>
          <a:p>
            <a:pPr lvl="1">
              <a:buFont typeface="Wingdings" pitchFamily="2" charset="2"/>
              <a:buChar char="§"/>
            </a:pPr>
            <a:r>
              <a:rPr lang="en-US" sz="2500" dirty="0">
                <a:solidFill>
                  <a:schemeClr val="accent6">
                    <a:lumMod val="50000"/>
                  </a:schemeClr>
                </a:solidFill>
                <a:latin typeface="Baskerville" panose="02020502070401020303" pitchFamily="18" charset="0"/>
                <a:ea typeface="Baskerville" panose="02020502070401020303" pitchFamily="18" charset="0"/>
              </a:rPr>
              <a:t>517,400 babies born preterm (estimates from 2010)</a:t>
            </a:r>
          </a:p>
          <a:p>
            <a:pPr marL="135464" indent="0" algn="ctr">
              <a:buNone/>
            </a:pPr>
            <a:endParaRPr lang="en-US" b="1" dirty="0">
              <a:solidFill>
                <a:schemeClr val="accent6">
                  <a:lumMod val="50000"/>
                </a:schemeClr>
              </a:solidFill>
              <a:latin typeface="Baskerville" panose="02020502070401020303" pitchFamily="18" charset="0"/>
              <a:ea typeface="Baskerville" panose="02020502070401020303" pitchFamily="18" charset="0"/>
            </a:endParaRPr>
          </a:p>
        </p:txBody>
      </p:sp>
      <p:pic>
        <p:nvPicPr>
          <p:cNvPr id="5" name="Recorded Sound">
            <a:hlinkClick r:id="" action="ppaction://media"/>
            <a:extLst>
              <a:ext uri="{FF2B5EF4-FFF2-40B4-BE49-F238E27FC236}">
                <a16:creationId xmlns:a16="http://schemas.microsoft.com/office/drawing/2014/main" id="{827C326B-B4F1-4341-A784-1426CA23D7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1200" y="900203"/>
            <a:ext cx="812800" cy="812800"/>
          </a:xfrm>
          <a:prstGeom prst="rect">
            <a:avLst/>
          </a:prstGeom>
        </p:spPr>
      </p:pic>
    </p:spTree>
    <p:extLst>
      <p:ext uri="{BB962C8B-B14F-4D97-AF65-F5344CB8AC3E}">
        <p14:creationId xmlns:p14="http://schemas.microsoft.com/office/powerpoint/2010/main" val="74442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8"/>
          <p:cNvSpPr txBox="1">
            <a:spLocks noGrp="1"/>
          </p:cNvSpPr>
          <p:nvPr>
            <p:ph type="ctrTitle" idx="4294967295"/>
          </p:nvPr>
        </p:nvSpPr>
        <p:spPr>
          <a:xfrm>
            <a:off x="770022" y="3266153"/>
            <a:ext cx="10363200" cy="1546400"/>
          </a:xfrm>
          <a:prstGeom prst="rect">
            <a:avLst/>
          </a:prstGeom>
          <a:effectLst>
            <a:outerShdw blurRad="57150" dist="19050" dir="5400000" algn="bl" rotWithShape="0">
              <a:srgbClr val="000000">
                <a:alpha val="50000"/>
              </a:srgbClr>
            </a:outerShdw>
          </a:effectLst>
        </p:spPr>
        <p:txBody>
          <a:bodyPr spcFirstLastPara="1" vert="horz" wrap="square" lIns="0" tIns="0" rIns="0" bIns="0" rtlCol="0" anchor="b" anchorCtr="0">
            <a:noAutofit/>
          </a:bodyPr>
          <a:lstStyle/>
          <a:p>
            <a:pPr algn="ctr">
              <a:spcBef>
                <a:spcPts val="0"/>
              </a:spcBef>
            </a:pPr>
            <a:r>
              <a:rPr lang="en" sz="7000" dirty="0">
                <a:solidFill>
                  <a:schemeClr val="accent2"/>
                </a:solidFill>
                <a:latin typeface="Baskerville" panose="02020502070401020303" pitchFamily="18" charset="0"/>
                <a:ea typeface="Baskerville" panose="02020502070401020303" pitchFamily="18" charset="0"/>
              </a:rPr>
              <a:t>United States Grade: </a:t>
            </a:r>
            <a:br>
              <a:rPr lang="en" sz="7000" dirty="0">
                <a:solidFill>
                  <a:schemeClr val="accent2"/>
                </a:solidFill>
                <a:latin typeface="Baskerville" panose="02020502070401020303" pitchFamily="18" charset="0"/>
                <a:ea typeface="Baskerville" panose="02020502070401020303" pitchFamily="18" charset="0"/>
              </a:rPr>
            </a:br>
            <a:r>
              <a:rPr lang="en" sz="7000" dirty="0">
                <a:solidFill>
                  <a:schemeClr val="accent2"/>
                </a:solidFill>
                <a:latin typeface="Baskerville" panose="02020502070401020303" pitchFamily="18" charset="0"/>
                <a:ea typeface="Baskerville" panose="02020502070401020303" pitchFamily="18" charset="0"/>
              </a:rPr>
              <a:t>C</a:t>
            </a:r>
            <a:br>
              <a:rPr lang="en" sz="7000" dirty="0">
                <a:solidFill>
                  <a:schemeClr val="accent2"/>
                </a:solidFill>
                <a:latin typeface="Baskerville" panose="02020502070401020303" pitchFamily="18" charset="0"/>
                <a:ea typeface="Baskerville" panose="02020502070401020303" pitchFamily="18" charset="0"/>
              </a:rPr>
            </a:br>
            <a:r>
              <a:rPr lang="en" sz="7000" dirty="0">
                <a:solidFill>
                  <a:schemeClr val="accent2"/>
                </a:solidFill>
                <a:latin typeface="Baskerville" panose="02020502070401020303" pitchFamily="18" charset="0"/>
                <a:ea typeface="Baskerville" panose="02020502070401020303" pitchFamily="18" charset="0"/>
              </a:rPr>
              <a:t>North Carolina Grade:</a:t>
            </a:r>
            <a:br>
              <a:rPr lang="en" sz="7000" dirty="0">
                <a:solidFill>
                  <a:schemeClr val="accent2"/>
                </a:solidFill>
                <a:latin typeface="Baskerville" panose="02020502070401020303" pitchFamily="18" charset="0"/>
                <a:ea typeface="Baskerville" panose="02020502070401020303" pitchFamily="18" charset="0"/>
              </a:rPr>
            </a:br>
            <a:r>
              <a:rPr lang="en" sz="7000" dirty="0">
                <a:solidFill>
                  <a:schemeClr val="accent2"/>
                </a:solidFill>
                <a:latin typeface="Baskerville" panose="02020502070401020303" pitchFamily="18" charset="0"/>
                <a:ea typeface="Baskerville" panose="02020502070401020303" pitchFamily="18" charset="0"/>
              </a:rPr>
              <a:t>D </a:t>
            </a:r>
            <a:endParaRPr sz="7000" dirty="0">
              <a:solidFill>
                <a:schemeClr val="accent2"/>
              </a:solidFill>
              <a:latin typeface="Baskerville" panose="02020502070401020303" pitchFamily="18" charset="0"/>
              <a:ea typeface="Baskerville" panose="02020502070401020303" pitchFamily="18" charset="0"/>
            </a:endParaRPr>
          </a:p>
        </p:txBody>
      </p:sp>
      <p:sp>
        <p:nvSpPr>
          <p:cNvPr id="310" name="Google Shape;310;p28"/>
          <p:cNvSpPr txBox="1">
            <a:spLocks noGrp="1"/>
          </p:cNvSpPr>
          <p:nvPr>
            <p:ph type="subTitle" idx="4294967295"/>
          </p:nvPr>
        </p:nvSpPr>
        <p:spPr>
          <a:xfrm>
            <a:off x="548600" y="5603167"/>
            <a:ext cx="10363200" cy="1046400"/>
          </a:xfrm>
          <a:prstGeom prst="rect">
            <a:avLst/>
          </a:prstGeom>
          <a:effectLst>
            <a:outerShdw blurRad="57150" dist="19050" dir="5400000" algn="bl" rotWithShape="0">
              <a:srgbClr val="000000">
                <a:alpha val="50000"/>
              </a:srgbClr>
            </a:outerShdw>
          </a:effectLst>
        </p:spPr>
        <p:txBody>
          <a:bodyPr spcFirstLastPara="1" vert="horz" wrap="square" lIns="0" tIns="0" rIns="0" bIns="0" rtlCol="0" anchor="t" anchorCtr="0">
            <a:noAutofit/>
          </a:bodyPr>
          <a:lstStyle/>
          <a:p>
            <a:pPr marL="0" indent="0" algn="ctr">
              <a:spcBef>
                <a:spcPts val="800"/>
              </a:spcBef>
              <a:buNone/>
            </a:pPr>
            <a:r>
              <a:rPr lang="en-US" b="1" dirty="0">
                <a:solidFill>
                  <a:srgbClr val="FFFF00"/>
                </a:solidFill>
                <a:latin typeface="Baskerville" panose="02020502070401020303" pitchFamily="18" charset="0"/>
                <a:ea typeface="Baskerville" panose="02020502070401020303" pitchFamily="18" charset="0"/>
              </a:rPr>
              <a:t>March of Dimes 2018 Report Card</a:t>
            </a:r>
            <a:endParaRPr b="1" dirty="0">
              <a:solidFill>
                <a:srgbClr val="FFFF00"/>
              </a:solidFill>
              <a:latin typeface="Baskerville" panose="02020502070401020303" pitchFamily="18" charset="0"/>
              <a:ea typeface="Baskerville" panose="02020502070401020303" pitchFamily="18" charset="0"/>
            </a:endParaRPr>
          </a:p>
        </p:txBody>
      </p:sp>
      <p:sp>
        <p:nvSpPr>
          <p:cNvPr id="311" name="Google Shape;311;p28"/>
          <p:cNvSpPr txBox="1">
            <a:spLocks noGrp="1"/>
          </p:cNvSpPr>
          <p:nvPr>
            <p:ph type="sldNum" idx="12"/>
          </p:nvPr>
        </p:nvSpPr>
        <p:spPr>
          <a:xfrm>
            <a:off x="5730200" y="6126367"/>
            <a:ext cx="731600" cy="731600"/>
          </a:xfrm>
          <a:prstGeom prst="rect">
            <a:avLst/>
          </a:prstGeom>
        </p:spPr>
        <p:txBody>
          <a:bodyPr spcFirstLastPara="1" vert="horz" wrap="square" lIns="0" tIns="0" rIns="0" bIns="0" rtlCol="0" anchor="ctr" anchorCtr="0">
            <a:noAutofit/>
          </a:bodyPr>
          <a:lstStyle/>
          <a:p>
            <a:pPr algn="ctr"/>
            <a:fld id="{00000000-1234-1234-1234-123412341234}" type="slidenum">
              <a:rPr lang="en"/>
              <a:pPr algn="ctr"/>
              <a:t>6</a:t>
            </a:fld>
            <a:endParaRPr/>
          </a:p>
        </p:txBody>
      </p:sp>
      <p:pic>
        <p:nvPicPr>
          <p:cNvPr id="4" name="Recorded Sound">
            <a:hlinkClick r:id="" action="ppaction://media"/>
            <a:extLst>
              <a:ext uri="{FF2B5EF4-FFF2-40B4-BE49-F238E27FC236}">
                <a16:creationId xmlns:a16="http://schemas.microsoft.com/office/drawing/2014/main" id="{05C67094-1470-1D46-B6A7-AEB06E3F2F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4508" y="1021233"/>
            <a:ext cx="812800" cy="812800"/>
          </a:xfrm>
          <a:prstGeom prst="rect">
            <a:avLst/>
          </a:prstGeom>
        </p:spPr>
      </p:pic>
    </p:spTree>
    <p:extLst>
      <p:ext uri="{BB962C8B-B14F-4D97-AF65-F5344CB8AC3E}">
        <p14:creationId xmlns:p14="http://schemas.microsoft.com/office/powerpoint/2010/main" val="403196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9"/>
          <p:cNvSpPr txBox="1">
            <a:spLocks noGrp="1"/>
          </p:cNvSpPr>
          <p:nvPr>
            <p:ph type="title"/>
          </p:nvPr>
        </p:nvSpPr>
        <p:spPr>
          <a:xfrm>
            <a:off x="1337600" y="823167"/>
            <a:ext cx="9516800" cy="731600"/>
          </a:xfrm>
          <a:prstGeom prst="rect">
            <a:avLst/>
          </a:prstGeom>
        </p:spPr>
        <p:txBody>
          <a:bodyPr spcFirstLastPara="1" vert="horz" wrap="square" lIns="0" tIns="0" rIns="0" bIns="0" rtlCol="0" anchor="b" anchorCtr="0">
            <a:noAutofit/>
          </a:bodyPr>
          <a:lstStyle/>
          <a:p>
            <a:pPr algn="ctr"/>
            <a:r>
              <a:rPr lang="en-US" dirty="0">
                <a:solidFill>
                  <a:schemeClr val="accent5">
                    <a:lumMod val="50000"/>
                  </a:schemeClr>
                </a:solidFill>
                <a:latin typeface="Baskerville" panose="02020502070401020303" pitchFamily="18" charset="0"/>
                <a:ea typeface="Baskerville" panose="02020502070401020303" pitchFamily="18" charset="0"/>
              </a:rPr>
              <a:t>PTB in North Carolina </a:t>
            </a:r>
            <a:endParaRPr dirty="0">
              <a:solidFill>
                <a:schemeClr val="accent5">
                  <a:lumMod val="50000"/>
                </a:schemeClr>
              </a:solidFill>
              <a:latin typeface="Baskerville" panose="02020502070401020303" pitchFamily="18" charset="0"/>
              <a:ea typeface="Baskerville" panose="02020502070401020303" pitchFamily="18" charset="0"/>
            </a:endParaRPr>
          </a:p>
        </p:txBody>
      </p:sp>
      <p:sp>
        <p:nvSpPr>
          <p:cNvPr id="213" name="Google Shape;213;p19"/>
          <p:cNvSpPr txBox="1">
            <a:spLocks noGrp="1"/>
          </p:cNvSpPr>
          <p:nvPr>
            <p:ph type="body" idx="1"/>
          </p:nvPr>
        </p:nvSpPr>
        <p:spPr>
          <a:xfrm>
            <a:off x="1337600" y="2084967"/>
            <a:ext cx="9516800" cy="1344033"/>
          </a:xfrm>
          <a:prstGeom prst="rect">
            <a:avLst/>
          </a:prstGeom>
        </p:spPr>
        <p:txBody>
          <a:bodyPr spcFirstLastPara="1" vert="horz" wrap="square" lIns="0" tIns="0" rIns="0" bIns="0" rtlCol="0" anchor="t" anchorCtr="0">
            <a:noAutofit/>
          </a:bodyPr>
          <a:lstStyle/>
          <a:p>
            <a:pPr>
              <a:buFont typeface="Wingdings" pitchFamily="2" charset="2"/>
              <a:buChar char="v"/>
            </a:pPr>
            <a:r>
              <a:rPr lang="en-US" dirty="0">
                <a:solidFill>
                  <a:schemeClr val="accent6">
                    <a:lumMod val="50000"/>
                  </a:schemeClr>
                </a:solidFill>
                <a:latin typeface="Baskerville" panose="02020502070401020303" pitchFamily="18" charset="0"/>
                <a:ea typeface="Baskerville" panose="02020502070401020303" pitchFamily="18" charset="0"/>
              </a:rPr>
              <a:t>In 2017 10.5% of all births were pre-term in North Carolina, compared to the United States overall pre-term birth rate of 9.9% </a:t>
            </a:r>
          </a:p>
        </p:txBody>
      </p:sp>
      <p:sp>
        <p:nvSpPr>
          <p:cNvPr id="214" name="Google Shape;214;p19"/>
          <p:cNvSpPr txBox="1">
            <a:spLocks noGrp="1"/>
          </p:cNvSpPr>
          <p:nvPr>
            <p:ph type="sldNum" idx="12"/>
          </p:nvPr>
        </p:nvSpPr>
        <p:spPr>
          <a:xfrm>
            <a:off x="5730200" y="6126367"/>
            <a:ext cx="731600" cy="731600"/>
          </a:xfrm>
          <a:prstGeom prst="rect">
            <a:avLst/>
          </a:prstGeom>
        </p:spPr>
        <p:txBody>
          <a:bodyPr spcFirstLastPara="1" vert="horz" wrap="square" lIns="0" tIns="0" rIns="0" bIns="0" rtlCol="0" anchor="ctr" anchorCtr="0">
            <a:noAutofit/>
          </a:bodyPr>
          <a:lstStyle/>
          <a:p>
            <a:pPr algn="ctr"/>
            <a:fld id="{00000000-1234-1234-1234-123412341234}" type="slidenum">
              <a:rPr lang="en"/>
              <a:pPr algn="ctr"/>
              <a:t>7</a:t>
            </a:fld>
            <a:endParaRPr/>
          </a:p>
        </p:txBody>
      </p:sp>
      <p:pic>
        <p:nvPicPr>
          <p:cNvPr id="2" name="Picture 1">
            <a:extLst>
              <a:ext uri="{FF2B5EF4-FFF2-40B4-BE49-F238E27FC236}">
                <a16:creationId xmlns:a16="http://schemas.microsoft.com/office/drawing/2014/main" id="{7173A7FE-C3A6-47FC-8205-BAFB269C59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71014" y="3072384"/>
            <a:ext cx="5283386" cy="2688336"/>
          </a:xfrm>
          <a:prstGeom prst="rect">
            <a:avLst/>
          </a:prstGeom>
        </p:spPr>
      </p:pic>
      <p:sp>
        <p:nvSpPr>
          <p:cNvPr id="3" name="TextBox 2">
            <a:extLst>
              <a:ext uri="{FF2B5EF4-FFF2-40B4-BE49-F238E27FC236}">
                <a16:creationId xmlns:a16="http://schemas.microsoft.com/office/drawing/2014/main" id="{9016511A-EE4E-4D4F-A9AC-D758D97F921B}"/>
              </a:ext>
            </a:extLst>
          </p:cNvPr>
          <p:cNvSpPr txBox="1"/>
          <p:nvPr/>
        </p:nvSpPr>
        <p:spPr>
          <a:xfrm>
            <a:off x="1364774" y="3471475"/>
            <a:ext cx="4206240" cy="2677656"/>
          </a:xfrm>
          <a:prstGeom prst="rect">
            <a:avLst/>
          </a:prstGeom>
          <a:noFill/>
        </p:spPr>
        <p:txBody>
          <a:bodyPr wrap="square" rtlCol="0">
            <a:spAutoFit/>
          </a:bodyPr>
          <a:lstStyle/>
          <a:p>
            <a:pPr marL="457200" indent="-457200">
              <a:buSzPct val="86000"/>
              <a:buFont typeface="Wingdings" panose="05000000000000000000" pitchFamily="2" charset="2"/>
              <a:buChar char="v"/>
            </a:pPr>
            <a:r>
              <a:rPr lang="en-US" sz="2800" dirty="0">
                <a:solidFill>
                  <a:schemeClr val="accent6">
                    <a:lumMod val="50000"/>
                  </a:schemeClr>
                </a:solidFill>
                <a:latin typeface="Baskerville" panose="02020502070401020303" pitchFamily="18" charset="0"/>
                <a:ea typeface="Baskerville" panose="02020502070401020303" pitchFamily="18" charset="0"/>
              </a:rPr>
              <a:t>In North Carolina, the preterm birth rate among </a:t>
            </a:r>
            <a:r>
              <a:rPr lang="en-US" sz="2800" b="1" dirty="0">
                <a:solidFill>
                  <a:schemeClr val="accent6">
                    <a:lumMod val="50000"/>
                  </a:schemeClr>
                </a:solidFill>
                <a:latin typeface="Baskerville" panose="02020502070401020303" pitchFamily="18" charset="0"/>
                <a:ea typeface="Baskerville" panose="02020502070401020303" pitchFamily="18" charset="0"/>
              </a:rPr>
              <a:t>black women is 51% higher</a:t>
            </a:r>
            <a:r>
              <a:rPr lang="en-US" sz="2800" dirty="0">
                <a:solidFill>
                  <a:schemeClr val="accent6">
                    <a:lumMod val="50000"/>
                  </a:schemeClr>
                </a:solidFill>
                <a:latin typeface="Baskerville" panose="02020502070401020303" pitchFamily="18" charset="0"/>
                <a:ea typeface="Baskerville" panose="02020502070401020303" pitchFamily="18" charset="0"/>
              </a:rPr>
              <a:t> than the rate among all other women</a:t>
            </a:r>
            <a:endParaRPr lang="en-US" dirty="0">
              <a:solidFill>
                <a:schemeClr val="accent6">
                  <a:lumMod val="50000"/>
                </a:schemeClr>
              </a:solidFill>
            </a:endParaRPr>
          </a:p>
        </p:txBody>
      </p:sp>
      <p:pic>
        <p:nvPicPr>
          <p:cNvPr id="5" name="Recorded Sound">
            <a:hlinkClick r:id="" action="ppaction://media"/>
            <a:extLst>
              <a:ext uri="{FF2B5EF4-FFF2-40B4-BE49-F238E27FC236}">
                <a16:creationId xmlns:a16="http://schemas.microsoft.com/office/drawing/2014/main" id="{6CAA2193-6B51-4CBE-A2AB-66DF789BD6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7411" y="844960"/>
            <a:ext cx="487363" cy="487363"/>
          </a:xfrm>
          <a:prstGeom prst="rect">
            <a:avLst/>
          </a:prstGeom>
        </p:spPr>
      </p:pic>
    </p:spTree>
    <p:extLst>
      <p:ext uri="{BB962C8B-B14F-4D97-AF65-F5344CB8AC3E}">
        <p14:creationId xmlns:p14="http://schemas.microsoft.com/office/powerpoint/2010/main" val="101152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1034" name="Picture 10" descr="https://lh3.googleusercontent.com/W3fS1B5fhSyU-Dbh5CGDP7B_c9CiK9b6cLHIF8Cu-Jw57kN1HPQft5PjfQQvgT7tGeSkjc5JqSTJLRXDRCUHwvUTD4RQdglQPy10NZJWWIVjwcgIMDRBQxZjBtMnbFgmS-4opDnF">
            <a:extLst>
              <a:ext uri="{FF2B5EF4-FFF2-40B4-BE49-F238E27FC236}">
                <a16:creationId xmlns:a16="http://schemas.microsoft.com/office/drawing/2014/main" id="{490FC91A-DAC9-4DF7-8CA0-27487C7EDD2A}"/>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497608" y="2731625"/>
            <a:ext cx="6747029" cy="3363408"/>
          </a:xfrm>
          <a:prstGeom prst="rect">
            <a:avLst/>
          </a:prstGeom>
          <a:noFill/>
          <a:extLst>
            <a:ext uri="{909E8E84-426E-40DD-AFC4-6F175D3DCCD1}">
              <a14:hiddenFill xmlns:a14="http://schemas.microsoft.com/office/drawing/2010/main">
                <a:solidFill>
                  <a:srgbClr val="FFFFFF"/>
                </a:solidFill>
              </a14:hiddenFill>
            </a:ext>
          </a:extLst>
        </p:spPr>
      </p:pic>
      <p:sp>
        <p:nvSpPr>
          <p:cNvPr id="247" name="Google Shape;247;p22"/>
          <p:cNvSpPr txBox="1">
            <a:spLocks noGrp="1"/>
          </p:cNvSpPr>
          <p:nvPr>
            <p:ph type="title"/>
          </p:nvPr>
        </p:nvSpPr>
        <p:spPr>
          <a:xfrm>
            <a:off x="1337600" y="823167"/>
            <a:ext cx="9516800" cy="731600"/>
          </a:xfrm>
          <a:prstGeom prst="rect">
            <a:avLst/>
          </a:prstGeom>
        </p:spPr>
        <p:txBody>
          <a:bodyPr spcFirstLastPara="1" vert="horz" wrap="square" lIns="0" tIns="0" rIns="0" bIns="0" rtlCol="0" anchor="b" anchorCtr="0">
            <a:noAutofit/>
          </a:bodyPr>
          <a:lstStyle/>
          <a:p>
            <a:pPr algn="ctr"/>
            <a:r>
              <a:rPr lang="en-US" dirty="0">
                <a:solidFill>
                  <a:schemeClr val="accent5">
                    <a:lumMod val="50000"/>
                  </a:schemeClr>
                </a:solidFill>
                <a:latin typeface="Baskerville" panose="02020502070401020303" pitchFamily="18" charset="0"/>
                <a:ea typeface="Baskerville" panose="02020502070401020303" pitchFamily="18" charset="0"/>
              </a:rPr>
              <a:t>PTB: Rural vs. Urban</a:t>
            </a:r>
            <a:endParaRPr dirty="0">
              <a:solidFill>
                <a:schemeClr val="accent5">
                  <a:lumMod val="50000"/>
                </a:schemeClr>
              </a:solidFill>
              <a:latin typeface="Baskerville" panose="02020502070401020303" pitchFamily="18" charset="0"/>
              <a:ea typeface="Baskerville" panose="02020502070401020303" pitchFamily="18" charset="0"/>
            </a:endParaRPr>
          </a:p>
        </p:txBody>
      </p:sp>
      <p:sp>
        <p:nvSpPr>
          <p:cNvPr id="248" name="Google Shape;248;p22"/>
          <p:cNvSpPr txBox="1">
            <a:spLocks noGrp="1"/>
          </p:cNvSpPr>
          <p:nvPr>
            <p:ph type="body" idx="1"/>
          </p:nvPr>
        </p:nvSpPr>
        <p:spPr>
          <a:xfrm>
            <a:off x="1139892" y="1953001"/>
            <a:ext cx="4168955" cy="1703314"/>
          </a:xfrm>
          <a:prstGeom prst="rect">
            <a:avLst/>
          </a:prstGeom>
        </p:spPr>
        <p:txBody>
          <a:bodyPr spcFirstLastPara="1" vert="horz" wrap="square" lIns="0" tIns="0" rIns="0" bIns="0" rtlCol="0" anchor="t" anchorCtr="0">
            <a:noAutofit/>
          </a:bodyPr>
          <a:lstStyle/>
          <a:p>
            <a:pPr marL="342900" indent="-342900">
              <a:buFont typeface="Wingdings" pitchFamily="2" charset="2"/>
              <a:buChar char="v"/>
            </a:pPr>
            <a:r>
              <a:rPr lang="en-US" dirty="0">
                <a:solidFill>
                  <a:schemeClr val="accent6">
                    <a:lumMod val="50000"/>
                  </a:schemeClr>
                </a:solidFill>
                <a:latin typeface="Baskerville" panose="02020502070401020303" pitchFamily="18" charset="0"/>
                <a:ea typeface="Baskerville" panose="02020502070401020303" pitchFamily="18" charset="0"/>
              </a:rPr>
              <a:t>The percentage of pre-term birth’s in North Carolina varies widely from county to county. In general rural counties are much more likely to have more pre-term births. </a:t>
            </a:r>
            <a:endParaRPr dirty="0">
              <a:solidFill>
                <a:schemeClr val="accent6">
                  <a:lumMod val="50000"/>
                </a:schemeClr>
              </a:solidFill>
              <a:latin typeface="Baskerville" panose="02020502070401020303" pitchFamily="18" charset="0"/>
              <a:ea typeface="Baskerville" panose="02020502070401020303" pitchFamily="18" charset="0"/>
            </a:endParaRPr>
          </a:p>
        </p:txBody>
      </p:sp>
      <p:sp>
        <p:nvSpPr>
          <p:cNvPr id="251" name="Google Shape;251;p22"/>
          <p:cNvSpPr txBox="1">
            <a:spLocks noGrp="1"/>
          </p:cNvSpPr>
          <p:nvPr>
            <p:ph type="sldNum" idx="12"/>
          </p:nvPr>
        </p:nvSpPr>
        <p:spPr>
          <a:xfrm>
            <a:off x="5730200" y="6126367"/>
            <a:ext cx="731600" cy="731600"/>
          </a:xfrm>
          <a:prstGeom prst="rect">
            <a:avLst/>
          </a:prstGeom>
        </p:spPr>
        <p:txBody>
          <a:bodyPr spcFirstLastPara="1" vert="horz" wrap="square" lIns="0" tIns="0" rIns="0" bIns="0" rtlCol="0" anchor="ctr" anchorCtr="0">
            <a:noAutofit/>
          </a:bodyPr>
          <a:lstStyle/>
          <a:p>
            <a:pPr algn="ctr"/>
            <a:fld id="{00000000-1234-1234-1234-123412341234}" type="slidenum">
              <a:rPr lang="en"/>
              <a:pPr algn="ctr"/>
              <a:t>8</a:t>
            </a:fld>
            <a:endParaRPr/>
          </a:p>
        </p:txBody>
      </p:sp>
      <p:sp>
        <p:nvSpPr>
          <p:cNvPr id="5" name="AutoShape 8" descr="https://lh3.googleusercontent.com/W3fS1B5fhSyU-Dbh5CGDP7B_c9CiK9b6cLHIF8Cu-Jw57kN1HPQft5PjfQQvgT7tGeSkjc5JqSTJLRXDRCUHwvUTD4RQdglQPy10NZJWWIVjwcgIMDRBQxZjBtMnbFgmS-4opDnF">
            <a:extLst>
              <a:ext uri="{FF2B5EF4-FFF2-40B4-BE49-F238E27FC236}">
                <a16:creationId xmlns:a16="http://schemas.microsoft.com/office/drawing/2014/main" id="{4961E81D-66AF-4335-9B6D-F13A1B2BA2C5}"/>
              </a:ext>
            </a:extLst>
          </p:cNvPr>
          <p:cNvSpPr>
            <a:spLocks noChangeAspect="1" noChangeArrowheads="1"/>
          </p:cNvSpPr>
          <p:nvPr/>
        </p:nvSpPr>
        <p:spPr bwMode="auto">
          <a:xfrm>
            <a:off x="3124200" y="1100138"/>
            <a:ext cx="5943600" cy="46577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Google Shape;248;p22">
            <a:extLst>
              <a:ext uri="{FF2B5EF4-FFF2-40B4-BE49-F238E27FC236}">
                <a16:creationId xmlns:a16="http://schemas.microsoft.com/office/drawing/2014/main" id="{41F1C751-8F42-45DF-B37D-1D44701D1211}"/>
              </a:ext>
            </a:extLst>
          </p:cNvPr>
          <p:cNvSpPr txBox="1">
            <a:spLocks/>
          </p:cNvSpPr>
          <p:nvPr/>
        </p:nvSpPr>
        <p:spPr>
          <a:xfrm>
            <a:off x="1212745" y="3812024"/>
            <a:ext cx="2216051" cy="1154329"/>
          </a:xfrm>
          <a:prstGeom prst="rect">
            <a:avLst/>
          </a:prstGeom>
        </p:spPr>
        <p:txBody>
          <a:bodyPr spcFirstLastPara="1" vert="horz" wrap="square" lIns="0" tIns="0" rIns="0" bIns="0" rtlCol="0" anchor="t" anchorCtr="0">
            <a:noAutofit/>
          </a:bodyPr>
          <a:lstStyle>
            <a:lvl1pPr marL="609585" lvl="0" indent="-440256" algn="l" defTabSz="914400" rtl="0" eaLnBrk="1" latinLnBrk="0" hangingPunct="1">
              <a:lnSpc>
                <a:spcPct val="90000"/>
              </a:lnSpc>
              <a:spcBef>
                <a:spcPts val="800"/>
              </a:spcBef>
              <a:spcAft>
                <a:spcPts val="0"/>
              </a:spcAft>
              <a:buSzPts val="1600"/>
              <a:buFont typeface="Arial" panose="020B0604020202020204" pitchFamily="34" charset="0"/>
              <a:buChar char="➢"/>
              <a:defRPr sz="2133" kern="1200">
                <a:solidFill>
                  <a:schemeClr val="tx1"/>
                </a:solidFill>
                <a:latin typeface="+mn-lt"/>
                <a:ea typeface="+mn-ea"/>
                <a:cs typeface="+mn-cs"/>
              </a:defRPr>
            </a:lvl1pPr>
            <a:lvl2pPr marL="1219170" lvl="1" indent="-440256" algn="l" defTabSz="914400" rtl="0" eaLnBrk="1" latinLnBrk="0" hangingPunct="1">
              <a:lnSpc>
                <a:spcPct val="90000"/>
              </a:lnSpc>
              <a:spcBef>
                <a:spcPts val="0"/>
              </a:spcBef>
              <a:spcAft>
                <a:spcPts val="0"/>
              </a:spcAft>
              <a:buSzPts val="1600"/>
              <a:buFont typeface="Arial" panose="020B0604020202020204" pitchFamily="34" charset="0"/>
              <a:buChar char="￫"/>
              <a:defRPr sz="2133" kern="1200">
                <a:solidFill>
                  <a:schemeClr val="tx1"/>
                </a:solidFill>
                <a:latin typeface="+mn-lt"/>
                <a:ea typeface="+mn-ea"/>
                <a:cs typeface="+mn-cs"/>
              </a:defRPr>
            </a:lvl2pPr>
            <a:lvl3pPr marL="1828754" lvl="2" indent="-440256" algn="l" defTabSz="914400" rtl="0" eaLnBrk="1" latinLnBrk="0" hangingPunct="1">
              <a:lnSpc>
                <a:spcPct val="90000"/>
              </a:lnSpc>
              <a:spcBef>
                <a:spcPts val="0"/>
              </a:spcBef>
              <a:spcAft>
                <a:spcPts val="0"/>
              </a:spcAft>
              <a:buSzPts val="1600"/>
              <a:buFont typeface="Arial" panose="020B0604020202020204" pitchFamily="34" charset="0"/>
              <a:buChar char="￫"/>
              <a:defRPr sz="2133" kern="1200">
                <a:solidFill>
                  <a:schemeClr val="tx1"/>
                </a:solidFill>
                <a:latin typeface="+mn-lt"/>
                <a:ea typeface="+mn-ea"/>
                <a:cs typeface="+mn-cs"/>
              </a:defRPr>
            </a:lvl3pPr>
            <a:lvl4pPr marL="2438339" lvl="3" indent="-440256" algn="l" defTabSz="914400" rtl="0" eaLnBrk="1" latinLnBrk="0" hangingPunct="1">
              <a:lnSpc>
                <a:spcPct val="90000"/>
              </a:lnSpc>
              <a:spcBef>
                <a:spcPts val="0"/>
              </a:spcBef>
              <a:spcAft>
                <a:spcPts val="0"/>
              </a:spcAft>
              <a:buSzPts val="1600"/>
              <a:buFont typeface="Arial" panose="020B0604020202020204" pitchFamily="34" charset="0"/>
              <a:buChar char="￫"/>
              <a:defRPr sz="2133" kern="1200">
                <a:solidFill>
                  <a:schemeClr val="tx1"/>
                </a:solidFill>
                <a:latin typeface="+mn-lt"/>
                <a:ea typeface="+mn-ea"/>
                <a:cs typeface="+mn-cs"/>
              </a:defRPr>
            </a:lvl4pPr>
            <a:lvl5pPr marL="3047924" lvl="4" indent="-440256" algn="l" defTabSz="914400" rtl="0" eaLnBrk="1" latinLnBrk="0" hangingPunct="1">
              <a:lnSpc>
                <a:spcPct val="90000"/>
              </a:lnSpc>
              <a:spcBef>
                <a:spcPts val="0"/>
              </a:spcBef>
              <a:spcAft>
                <a:spcPts val="0"/>
              </a:spcAft>
              <a:buSzPts val="1600"/>
              <a:buFont typeface="Arial" panose="020B0604020202020204" pitchFamily="34" charset="0"/>
              <a:buChar char="￫"/>
              <a:defRPr sz="2133" kern="1200">
                <a:solidFill>
                  <a:schemeClr val="tx1"/>
                </a:solidFill>
                <a:latin typeface="+mn-lt"/>
                <a:ea typeface="+mn-ea"/>
                <a:cs typeface="+mn-cs"/>
              </a:defRPr>
            </a:lvl5pPr>
            <a:lvl6pPr marL="3657509" lvl="5" indent="-440256" algn="l" defTabSz="914400" rtl="0" eaLnBrk="1" latinLnBrk="0" hangingPunct="1">
              <a:lnSpc>
                <a:spcPct val="90000"/>
              </a:lnSpc>
              <a:spcBef>
                <a:spcPts val="0"/>
              </a:spcBef>
              <a:spcAft>
                <a:spcPts val="0"/>
              </a:spcAft>
              <a:buSzPts val="1600"/>
              <a:buFont typeface="Arial" panose="020B0604020202020204" pitchFamily="34" charset="0"/>
              <a:buChar char="￫"/>
              <a:defRPr sz="2133" kern="1200">
                <a:solidFill>
                  <a:schemeClr val="tx1"/>
                </a:solidFill>
                <a:latin typeface="+mn-lt"/>
                <a:ea typeface="+mn-ea"/>
                <a:cs typeface="+mn-cs"/>
              </a:defRPr>
            </a:lvl6pPr>
            <a:lvl7pPr marL="4267093" lvl="6" indent="-440256" algn="l" defTabSz="914400" rtl="0" eaLnBrk="1" latinLnBrk="0" hangingPunct="1">
              <a:lnSpc>
                <a:spcPct val="90000"/>
              </a:lnSpc>
              <a:spcBef>
                <a:spcPts val="0"/>
              </a:spcBef>
              <a:spcAft>
                <a:spcPts val="0"/>
              </a:spcAft>
              <a:buSzPts val="1600"/>
              <a:buFont typeface="Arial" panose="020B0604020202020204" pitchFamily="34" charset="0"/>
              <a:buChar char="￫"/>
              <a:defRPr sz="2133" kern="1200">
                <a:solidFill>
                  <a:schemeClr val="tx1"/>
                </a:solidFill>
                <a:latin typeface="+mn-lt"/>
                <a:ea typeface="+mn-ea"/>
                <a:cs typeface="+mn-cs"/>
              </a:defRPr>
            </a:lvl7pPr>
            <a:lvl8pPr marL="4876678" lvl="7" indent="-440256" algn="l" defTabSz="914400" rtl="0" eaLnBrk="1" latinLnBrk="0" hangingPunct="1">
              <a:lnSpc>
                <a:spcPct val="90000"/>
              </a:lnSpc>
              <a:spcBef>
                <a:spcPts val="0"/>
              </a:spcBef>
              <a:spcAft>
                <a:spcPts val="0"/>
              </a:spcAft>
              <a:buSzPts val="1600"/>
              <a:buFont typeface="Arial" panose="020B0604020202020204" pitchFamily="34" charset="0"/>
              <a:buChar char="￫"/>
              <a:defRPr sz="2133" kern="1200">
                <a:solidFill>
                  <a:schemeClr val="tx1"/>
                </a:solidFill>
                <a:latin typeface="+mn-lt"/>
                <a:ea typeface="+mn-ea"/>
                <a:cs typeface="+mn-cs"/>
              </a:defRPr>
            </a:lvl8pPr>
            <a:lvl9pPr marL="5486263" lvl="8" indent="-440256" algn="l" defTabSz="914400" rtl="0" eaLnBrk="1" latinLnBrk="0" hangingPunct="1">
              <a:lnSpc>
                <a:spcPct val="90000"/>
              </a:lnSpc>
              <a:spcBef>
                <a:spcPts val="0"/>
              </a:spcBef>
              <a:spcAft>
                <a:spcPts val="0"/>
              </a:spcAft>
              <a:buSzPts val="1600"/>
              <a:buFont typeface="Arial" panose="020B0604020202020204" pitchFamily="34" charset="0"/>
              <a:buChar char="￫"/>
              <a:defRPr sz="2133" kern="1200">
                <a:solidFill>
                  <a:schemeClr val="tx1"/>
                </a:solidFill>
                <a:latin typeface="+mn-lt"/>
                <a:ea typeface="+mn-ea"/>
                <a:cs typeface="+mn-cs"/>
              </a:defRPr>
            </a:lvl9pPr>
          </a:lstStyle>
          <a:p>
            <a:pPr marL="342900" indent="-342900">
              <a:buFont typeface="Wingdings" pitchFamily="2" charset="2"/>
              <a:buChar char="v"/>
            </a:pPr>
            <a:r>
              <a:rPr lang="en-US" dirty="0">
                <a:solidFill>
                  <a:schemeClr val="accent6">
                    <a:lumMod val="50000"/>
                  </a:schemeClr>
                </a:solidFill>
                <a:latin typeface="Baskerville" panose="02020502070401020303" pitchFamily="18" charset="0"/>
                <a:ea typeface="Baskerville" panose="02020502070401020303" pitchFamily="18" charset="0"/>
              </a:rPr>
              <a:t>Urban areas with a larger population of black women have higher pre-term birth rates. </a:t>
            </a:r>
          </a:p>
        </p:txBody>
      </p:sp>
      <p:sp>
        <p:nvSpPr>
          <p:cNvPr id="8" name="Google Shape;248;p22">
            <a:extLst>
              <a:ext uri="{FF2B5EF4-FFF2-40B4-BE49-F238E27FC236}">
                <a16:creationId xmlns:a16="http://schemas.microsoft.com/office/drawing/2014/main" id="{13B7DFE5-4F33-49BB-92B7-A5BDBBDAA39A}"/>
              </a:ext>
            </a:extLst>
          </p:cNvPr>
          <p:cNvSpPr txBox="1">
            <a:spLocks/>
          </p:cNvSpPr>
          <p:nvPr/>
        </p:nvSpPr>
        <p:spPr>
          <a:xfrm>
            <a:off x="6272253" y="1879968"/>
            <a:ext cx="4168955" cy="1703314"/>
          </a:xfrm>
          <a:prstGeom prst="rect">
            <a:avLst/>
          </a:prstGeom>
        </p:spPr>
        <p:txBody>
          <a:bodyPr spcFirstLastPara="1" vert="horz" wrap="square" lIns="0" tIns="0" rIns="0" bIns="0" rtlCol="0" anchor="t" anchorCtr="0">
            <a:noAutofit/>
          </a:bodyPr>
          <a:lstStyle>
            <a:lvl1pPr marL="609585" lvl="0" indent="-440256" algn="l" defTabSz="914400" rtl="0" eaLnBrk="1" latinLnBrk="0" hangingPunct="1">
              <a:lnSpc>
                <a:spcPct val="90000"/>
              </a:lnSpc>
              <a:spcBef>
                <a:spcPts val="800"/>
              </a:spcBef>
              <a:spcAft>
                <a:spcPts val="0"/>
              </a:spcAft>
              <a:buSzPts val="1600"/>
              <a:buFont typeface="Arial" panose="020B0604020202020204" pitchFamily="34" charset="0"/>
              <a:buChar char="➢"/>
              <a:defRPr sz="2133" kern="1200">
                <a:solidFill>
                  <a:schemeClr val="tx1"/>
                </a:solidFill>
                <a:latin typeface="+mn-lt"/>
                <a:ea typeface="+mn-ea"/>
                <a:cs typeface="+mn-cs"/>
              </a:defRPr>
            </a:lvl1pPr>
            <a:lvl2pPr marL="1219170" lvl="1" indent="-440256" algn="l" defTabSz="914400" rtl="0" eaLnBrk="1" latinLnBrk="0" hangingPunct="1">
              <a:lnSpc>
                <a:spcPct val="90000"/>
              </a:lnSpc>
              <a:spcBef>
                <a:spcPts val="0"/>
              </a:spcBef>
              <a:spcAft>
                <a:spcPts val="0"/>
              </a:spcAft>
              <a:buSzPts val="1600"/>
              <a:buFont typeface="Arial" panose="020B0604020202020204" pitchFamily="34" charset="0"/>
              <a:buChar char="￫"/>
              <a:defRPr sz="2133" kern="1200">
                <a:solidFill>
                  <a:schemeClr val="tx1"/>
                </a:solidFill>
                <a:latin typeface="+mn-lt"/>
                <a:ea typeface="+mn-ea"/>
                <a:cs typeface="+mn-cs"/>
              </a:defRPr>
            </a:lvl2pPr>
            <a:lvl3pPr marL="1828754" lvl="2" indent="-440256" algn="l" defTabSz="914400" rtl="0" eaLnBrk="1" latinLnBrk="0" hangingPunct="1">
              <a:lnSpc>
                <a:spcPct val="90000"/>
              </a:lnSpc>
              <a:spcBef>
                <a:spcPts val="0"/>
              </a:spcBef>
              <a:spcAft>
                <a:spcPts val="0"/>
              </a:spcAft>
              <a:buSzPts val="1600"/>
              <a:buFont typeface="Arial" panose="020B0604020202020204" pitchFamily="34" charset="0"/>
              <a:buChar char="￫"/>
              <a:defRPr sz="2133" kern="1200">
                <a:solidFill>
                  <a:schemeClr val="tx1"/>
                </a:solidFill>
                <a:latin typeface="+mn-lt"/>
                <a:ea typeface="+mn-ea"/>
                <a:cs typeface="+mn-cs"/>
              </a:defRPr>
            </a:lvl3pPr>
            <a:lvl4pPr marL="2438339" lvl="3" indent="-440256" algn="l" defTabSz="914400" rtl="0" eaLnBrk="1" latinLnBrk="0" hangingPunct="1">
              <a:lnSpc>
                <a:spcPct val="90000"/>
              </a:lnSpc>
              <a:spcBef>
                <a:spcPts val="0"/>
              </a:spcBef>
              <a:spcAft>
                <a:spcPts val="0"/>
              </a:spcAft>
              <a:buSzPts val="1600"/>
              <a:buFont typeface="Arial" panose="020B0604020202020204" pitchFamily="34" charset="0"/>
              <a:buChar char="￫"/>
              <a:defRPr sz="2133" kern="1200">
                <a:solidFill>
                  <a:schemeClr val="tx1"/>
                </a:solidFill>
                <a:latin typeface="+mn-lt"/>
                <a:ea typeface="+mn-ea"/>
                <a:cs typeface="+mn-cs"/>
              </a:defRPr>
            </a:lvl4pPr>
            <a:lvl5pPr marL="3047924" lvl="4" indent="-440256" algn="l" defTabSz="914400" rtl="0" eaLnBrk="1" latinLnBrk="0" hangingPunct="1">
              <a:lnSpc>
                <a:spcPct val="90000"/>
              </a:lnSpc>
              <a:spcBef>
                <a:spcPts val="0"/>
              </a:spcBef>
              <a:spcAft>
                <a:spcPts val="0"/>
              </a:spcAft>
              <a:buSzPts val="1600"/>
              <a:buFont typeface="Arial" panose="020B0604020202020204" pitchFamily="34" charset="0"/>
              <a:buChar char="￫"/>
              <a:defRPr sz="2133" kern="1200">
                <a:solidFill>
                  <a:schemeClr val="tx1"/>
                </a:solidFill>
                <a:latin typeface="+mn-lt"/>
                <a:ea typeface="+mn-ea"/>
                <a:cs typeface="+mn-cs"/>
              </a:defRPr>
            </a:lvl5pPr>
            <a:lvl6pPr marL="3657509" lvl="5" indent="-440256" algn="l" defTabSz="914400" rtl="0" eaLnBrk="1" latinLnBrk="0" hangingPunct="1">
              <a:lnSpc>
                <a:spcPct val="90000"/>
              </a:lnSpc>
              <a:spcBef>
                <a:spcPts val="0"/>
              </a:spcBef>
              <a:spcAft>
                <a:spcPts val="0"/>
              </a:spcAft>
              <a:buSzPts val="1600"/>
              <a:buFont typeface="Arial" panose="020B0604020202020204" pitchFamily="34" charset="0"/>
              <a:buChar char="￫"/>
              <a:defRPr sz="2133" kern="1200">
                <a:solidFill>
                  <a:schemeClr val="tx1"/>
                </a:solidFill>
                <a:latin typeface="+mn-lt"/>
                <a:ea typeface="+mn-ea"/>
                <a:cs typeface="+mn-cs"/>
              </a:defRPr>
            </a:lvl6pPr>
            <a:lvl7pPr marL="4267093" lvl="6" indent="-440256" algn="l" defTabSz="914400" rtl="0" eaLnBrk="1" latinLnBrk="0" hangingPunct="1">
              <a:lnSpc>
                <a:spcPct val="90000"/>
              </a:lnSpc>
              <a:spcBef>
                <a:spcPts val="0"/>
              </a:spcBef>
              <a:spcAft>
                <a:spcPts val="0"/>
              </a:spcAft>
              <a:buSzPts val="1600"/>
              <a:buFont typeface="Arial" panose="020B0604020202020204" pitchFamily="34" charset="0"/>
              <a:buChar char="￫"/>
              <a:defRPr sz="2133" kern="1200">
                <a:solidFill>
                  <a:schemeClr val="tx1"/>
                </a:solidFill>
                <a:latin typeface="+mn-lt"/>
                <a:ea typeface="+mn-ea"/>
                <a:cs typeface="+mn-cs"/>
              </a:defRPr>
            </a:lvl7pPr>
            <a:lvl8pPr marL="4876678" lvl="7" indent="-440256" algn="l" defTabSz="914400" rtl="0" eaLnBrk="1" latinLnBrk="0" hangingPunct="1">
              <a:lnSpc>
                <a:spcPct val="90000"/>
              </a:lnSpc>
              <a:spcBef>
                <a:spcPts val="0"/>
              </a:spcBef>
              <a:spcAft>
                <a:spcPts val="0"/>
              </a:spcAft>
              <a:buSzPts val="1600"/>
              <a:buFont typeface="Arial" panose="020B0604020202020204" pitchFamily="34" charset="0"/>
              <a:buChar char="￫"/>
              <a:defRPr sz="2133" kern="1200">
                <a:solidFill>
                  <a:schemeClr val="tx1"/>
                </a:solidFill>
                <a:latin typeface="+mn-lt"/>
                <a:ea typeface="+mn-ea"/>
                <a:cs typeface="+mn-cs"/>
              </a:defRPr>
            </a:lvl8pPr>
            <a:lvl9pPr marL="5486263" lvl="8" indent="-440256" algn="l" defTabSz="914400" rtl="0" eaLnBrk="1" latinLnBrk="0" hangingPunct="1">
              <a:lnSpc>
                <a:spcPct val="90000"/>
              </a:lnSpc>
              <a:spcBef>
                <a:spcPts val="0"/>
              </a:spcBef>
              <a:spcAft>
                <a:spcPts val="0"/>
              </a:spcAft>
              <a:buSzPts val="1600"/>
              <a:buFont typeface="Arial" panose="020B0604020202020204" pitchFamily="34" charset="0"/>
              <a:buChar char="￫"/>
              <a:defRPr sz="2133" kern="1200">
                <a:solidFill>
                  <a:schemeClr val="tx1"/>
                </a:solidFill>
                <a:latin typeface="+mn-lt"/>
                <a:ea typeface="+mn-ea"/>
                <a:cs typeface="+mn-cs"/>
              </a:defRPr>
            </a:lvl9pPr>
          </a:lstStyle>
          <a:p>
            <a:pPr marL="0" indent="0" algn="ctr">
              <a:buNone/>
            </a:pPr>
            <a:r>
              <a:rPr lang="en-US" dirty="0">
                <a:solidFill>
                  <a:schemeClr val="accent6">
                    <a:lumMod val="50000"/>
                  </a:schemeClr>
                </a:solidFill>
                <a:latin typeface="Baskerville" panose="02020502070401020303" pitchFamily="18" charset="0"/>
                <a:ea typeface="Baskerville" panose="02020502070401020303" pitchFamily="18" charset="0"/>
              </a:rPr>
              <a:t>North Carolina Percent Preterm Delivery Births </a:t>
            </a:r>
          </a:p>
          <a:p>
            <a:pPr marL="0" indent="0" algn="ctr">
              <a:buNone/>
            </a:pPr>
            <a:r>
              <a:rPr lang="en-US" dirty="0">
                <a:solidFill>
                  <a:schemeClr val="accent6">
                    <a:lumMod val="50000"/>
                  </a:schemeClr>
                </a:solidFill>
                <a:latin typeface="Baskerville" panose="02020502070401020303" pitchFamily="18" charset="0"/>
                <a:ea typeface="Baskerville" panose="02020502070401020303" pitchFamily="18" charset="0"/>
              </a:rPr>
              <a:t>2008-2012</a:t>
            </a:r>
          </a:p>
        </p:txBody>
      </p:sp>
      <p:pic>
        <p:nvPicPr>
          <p:cNvPr id="3" name="put rural vs urban">
            <a:hlinkClick r:id="" action="ppaction://media"/>
            <a:extLst>
              <a:ext uri="{FF2B5EF4-FFF2-40B4-BE49-F238E27FC236}">
                <a16:creationId xmlns:a16="http://schemas.microsoft.com/office/drawing/2014/main" id="{3B3C9384-A126-4C15-B1A8-5861DA64A8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210" y="901577"/>
            <a:ext cx="487363" cy="487363"/>
          </a:xfrm>
          <a:prstGeom prst="rect">
            <a:avLst/>
          </a:prstGeom>
        </p:spPr>
      </p:pic>
    </p:spTree>
    <p:extLst>
      <p:ext uri="{BB962C8B-B14F-4D97-AF65-F5344CB8AC3E}">
        <p14:creationId xmlns:p14="http://schemas.microsoft.com/office/powerpoint/2010/main" val="17621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9"/>
          <p:cNvSpPr txBox="1">
            <a:spLocks noGrp="1"/>
          </p:cNvSpPr>
          <p:nvPr>
            <p:ph type="title"/>
          </p:nvPr>
        </p:nvSpPr>
        <p:spPr>
          <a:xfrm>
            <a:off x="1337600" y="823167"/>
            <a:ext cx="9516800" cy="731600"/>
          </a:xfrm>
          <a:prstGeom prst="rect">
            <a:avLst/>
          </a:prstGeom>
        </p:spPr>
        <p:txBody>
          <a:bodyPr spcFirstLastPara="1" vert="horz" wrap="square" lIns="0" tIns="0" rIns="0" bIns="0" rtlCol="0" anchor="b" anchorCtr="0">
            <a:noAutofit/>
          </a:bodyPr>
          <a:lstStyle/>
          <a:p>
            <a:pPr algn="ctr"/>
            <a:r>
              <a:rPr lang="en-US" dirty="0">
                <a:solidFill>
                  <a:schemeClr val="accent6">
                    <a:lumMod val="50000"/>
                  </a:schemeClr>
                </a:solidFill>
                <a:latin typeface="Baskerville" panose="02020502070401020303" pitchFamily="18" charset="0"/>
                <a:ea typeface="Baskerville" panose="02020502070401020303" pitchFamily="18" charset="0"/>
              </a:rPr>
              <a:t>Individual Cost of PTB</a:t>
            </a:r>
            <a:endParaRPr dirty="0">
              <a:solidFill>
                <a:schemeClr val="accent6">
                  <a:lumMod val="50000"/>
                </a:schemeClr>
              </a:solidFill>
              <a:latin typeface="Baskerville" panose="02020502070401020303" pitchFamily="18" charset="0"/>
              <a:ea typeface="Baskerville" panose="02020502070401020303" pitchFamily="18" charset="0"/>
            </a:endParaRPr>
          </a:p>
        </p:txBody>
      </p:sp>
      <p:sp>
        <p:nvSpPr>
          <p:cNvPr id="213" name="Google Shape;213;p19"/>
          <p:cNvSpPr txBox="1">
            <a:spLocks noGrp="1"/>
          </p:cNvSpPr>
          <p:nvPr>
            <p:ph type="body" idx="1"/>
          </p:nvPr>
        </p:nvSpPr>
        <p:spPr>
          <a:xfrm>
            <a:off x="1337600" y="2084967"/>
            <a:ext cx="9516800" cy="3680400"/>
          </a:xfrm>
          <a:prstGeom prst="rect">
            <a:avLst/>
          </a:prstGeom>
        </p:spPr>
        <p:txBody>
          <a:bodyPr spcFirstLastPara="1" vert="horz" wrap="square" lIns="0" tIns="0" rIns="0" bIns="0" rtlCol="0" anchor="t" anchorCtr="0">
            <a:noAutofit/>
          </a:bodyPr>
          <a:lstStyle/>
          <a:p>
            <a:pPr>
              <a:buFont typeface="Wingdings" pitchFamily="2" charset="2"/>
              <a:buChar char="v"/>
            </a:pPr>
            <a:r>
              <a:rPr lang="en-US" dirty="0">
                <a:solidFill>
                  <a:schemeClr val="accent5">
                    <a:lumMod val="50000"/>
                  </a:schemeClr>
                </a:solidFill>
                <a:latin typeface="Baskerville" panose="02020502070401020303" pitchFamily="18" charset="0"/>
                <a:ea typeface="Baskerville" panose="02020502070401020303" pitchFamily="18" charset="0"/>
              </a:rPr>
              <a:t>While insurance paid the majority of total personal medical costs, out of pocket expenses were substantial and significantly higher for pre-term newborns compared with uncomplicated newborns</a:t>
            </a:r>
          </a:p>
          <a:p>
            <a:pPr>
              <a:buFont typeface="Wingdings" pitchFamily="2" charset="2"/>
              <a:buChar char="v"/>
            </a:pPr>
            <a:r>
              <a:rPr lang="en-US" dirty="0">
                <a:solidFill>
                  <a:schemeClr val="accent5">
                    <a:lumMod val="50000"/>
                  </a:schemeClr>
                </a:solidFill>
                <a:latin typeface="Baskerville" panose="02020502070401020303" pitchFamily="18" charset="0"/>
                <a:ea typeface="Baskerville" panose="02020502070401020303" pitchFamily="18" charset="0"/>
              </a:rPr>
              <a:t>For infants who were born prematurely, the total expenditures for mothers and babies combined were $64,713, compared to $15,047 for uncomplicated infants</a:t>
            </a:r>
            <a:endParaRPr dirty="0">
              <a:solidFill>
                <a:schemeClr val="accent5">
                  <a:lumMod val="50000"/>
                </a:schemeClr>
              </a:solidFill>
              <a:latin typeface="Baskerville" panose="02020502070401020303" pitchFamily="18" charset="0"/>
              <a:ea typeface="Baskerville" panose="02020502070401020303" pitchFamily="18" charset="0"/>
            </a:endParaRPr>
          </a:p>
        </p:txBody>
      </p:sp>
      <p:sp>
        <p:nvSpPr>
          <p:cNvPr id="214" name="Google Shape;214;p19"/>
          <p:cNvSpPr txBox="1">
            <a:spLocks noGrp="1"/>
          </p:cNvSpPr>
          <p:nvPr>
            <p:ph type="sldNum" idx="12"/>
          </p:nvPr>
        </p:nvSpPr>
        <p:spPr>
          <a:xfrm>
            <a:off x="5730200" y="6126367"/>
            <a:ext cx="731600" cy="731600"/>
          </a:xfrm>
          <a:prstGeom prst="rect">
            <a:avLst/>
          </a:prstGeom>
        </p:spPr>
        <p:txBody>
          <a:bodyPr spcFirstLastPara="1" vert="horz" wrap="square" lIns="0" tIns="0" rIns="0" bIns="0" rtlCol="0" anchor="ctr" anchorCtr="0">
            <a:noAutofit/>
          </a:bodyPr>
          <a:lstStyle/>
          <a:p>
            <a:pPr algn="ctr"/>
            <a:fld id="{00000000-1234-1234-1234-123412341234}" type="slidenum">
              <a:rPr lang="en"/>
              <a:pPr algn="ctr"/>
              <a:t>9</a:t>
            </a:fld>
            <a:endParaRPr/>
          </a:p>
        </p:txBody>
      </p:sp>
      <p:pic>
        <p:nvPicPr>
          <p:cNvPr id="2" name="Individual cost ptb">
            <a:hlinkClick r:id="" action="ppaction://media"/>
            <a:extLst>
              <a:ext uri="{FF2B5EF4-FFF2-40B4-BE49-F238E27FC236}">
                <a16:creationId xmlns:a16="http://schemas.microsoft.com/office/drawing/2014/main" id="{C77D18AD-CA65-40DC-B606-E4DD28CDC2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826" y="823167"/>
            <a:ext cx="487363" cy="487363"/>
          </a:xfrm>
          <a:prstGeom prst="rect">
            <a:avLst/>
          </a:prstGeom>
        </p:spPr>
      </p:pic>
    </p:spTree>
    <p:extLst>
      <p:ext uri="{BB962C8B-B14F-4D97-AF65-F5344CB8AC3E}">
        <p14:creationId xmlns:p14="http://schemas.microsoft.com/office/powerpoint/2010/main" val="327572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13647</TotalTime>
  <Words>3958</Words>
  <Application>Microsoft Macintosh PowerPoint</Application>
  <PresentationFormat>Widescreen</PresentationFormat>
  <Paragraphs>207</Paragraphs>
  <Slides>21</Slides>
  <Notes>21</Notes>
  <HiddenSlides>0</HiddenSlides>
  <MMClips>17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Baskerville</vt:lpstr>
      <vt:lpstr>Calibri</vt:lpstr>
      <vt:lpstr>Calibri Light</vt:lpstr>
      <vt:lpstr>Libre Baskerville</vt:lpstr>
      <vt:lpstr>Noto Sans Symbols</vt:lpstr>
      <vt:lpstr>TimesNewRoman</vt:lpstr>
      <vt:lpstr>Wingdings</vt:lpstr>
      <vt:lpstr>Office Theme</vt:lpstr>
      <vt:lpstr>Preterm  Birth  (PTB)</vt:lpstr>
      <vt:lpstr>What is Preterm Birth?</vt:lpstr>
      <vt:lpstr>How is preterm birth a Disparity?</vt:lpstr>
      <vt:lpstr>Systemic Factors Behind the Disparities</vt:lpstr>
      <vt:lpstr>Prevalence of PTB</vt:lpstr>
      <vt:lpstr>United States Grade:  C North Carolina Grade: D </vt:lpstr>
      <vt:lpstr>PTB in North Carolina </vt:lpstr>
      <vt:lpstr>PTB: Rural vs. Urban</vt:lpstr>
      <vt:lpstr>Individual Cost of PTB</vt:lpstr>
      <vt:lpstr>$26.2 Billion </vt:lpstr>
      <vt:lpstr>Societal Cost of PTB</vt:lpstr>
      <vt:lpstr>Current Practice</vt:lpstr>
      <vt:lpstr>Treatment Plan</vt:lpstr>
      <vt:lpstr>Practice Gaps</vt:lpstr>
      <vt:lpstr>Practice Recommendations</vt:lpstr>
      <vt:lpstr>Community Advocacy Agencies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Preterm  Birth  (PTB)</dc:title>
  <dc:creator>Amber Faison</dc:creator>
  <cp:lastModifiedBy>Stewart, Rich</cp:lastModifiedBy>
  <cp:revision>106</cp:revision>
  <dcterms:created xsi:type="dcterms:W3CDTF">2019-03-27T23:03:16Z</dcterms:created>
  <dcterms:modified xsi:type="dcterms:W3CDTF">2019-05-02T16:50:37Z</dcterms:modified>
</cp:coreProperties>
</file>