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71" r:id="rId15"/>
    <p:sldId id="272" r:id="rId16"/>
    <p:sldId id="273" r:id="rId17"/>
    <p:sldId id="274" r:id="rId18"/>
    <p:sldId id="275"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Rockwell" panose="02060603020205020403"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14" autoAdjust="0"/>
  </p:normalViewPr>
  <p:slideViewPr>
    <p:cSldViewPr snapToGrid="0">
      <p:cViewPr varScale="1">
        <p:scale>
          <a:sx n="45" d="100"/>
          <a:sy n="45" d="100"/>
        </p:scale>
        <p:origin x="1404" y="52"/>
      </p:cViewPr>
      <p:guideLst/>
    </p:cSldViewPr>
  </p:slideViewPr>
  <p:notesTextViewPr>
    <p:cViewPr>
      <p:scale>
        <a:sx n="1" d="1"/>
        <a:sy n="1" d="1"/>
      </p:scale>
      <p:origin x="0" y="0"/>
    </p:cViewPr>
  </p:notesTextViewPr>
  <p:sorterViewPr>
    <p:cViewPr>
      <p:scale>
        <a:sx n="100" d="100"/>
        <a:sy n="100" d="100"/>
      </p:scale>
      <p:origin x="0" y="-28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drugoverdose/opioids/prescribed.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cdc.gov/drugoverdose/opioids/fentanyl.html" TargetMode="External"/><Relationship Id="rId4" Type="http://schemas.openxmlformats.org/officeDocument/2006/relationships/hyperlink" Target="https://www.cdc.gov/drugoverdose/opioids/heroin.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mmwr/volumes/66/wr/mm6610a1.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asvegasrecovery.com/pai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aseline="0"/>
              <a:t>This presentation will focus on the import role of integrated care in the treatment of chronic pain and opioid use disorder. We will discuss the challenges and guidelines for treating chronic pain, criteria for the diagnosis of opioid use disorder, and treatment options available in our nation and in the state of North Carolina. </a:t>
            </a:r>
            <a:endParaRPr lang="en-US" dirty="0"/>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Other suggestions for primary care physicians are to assess for pain and function. If the score does not decrease over time, physicians should help patients determine alternative therapies. The video includes a dramatization of how physicians should use the scale to assess for pain. To download a copy of the scale, click on the link below the video.</a:t>
            </a:r>
            <a:endParaRPr dirty="0"/>
          </a:p>
        </p:txBody>
      </p:sp>
      <p:sp>
        <p:nvSpPr>
          <p:cNvPr id="178" name="Google Shape;17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evaluating for the risk of opiate use disorder, clinicians should consider the following risk factors. Illegal drug use, history of substance use disorder or overdose, co-occurring disorders such as depression or anxiety, sleep-disordered breathing or benzodiazepine use. Urine drug testing is very important and can minimize the risk of overdose. Prescription drug monitoring programs are also important resources clinicians should use to monitoring patients.</a:t>
            </a:r>
            <a:endParaRPr dirty="0"/>
          </a:p>
        </p:txBody>
      </p:sp>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Patients who have been prescribed long-term opioid medications should be evaluated for opioid use disorder. The follow criteria from the DSM-5 should be considered.</a:t>
            </a:r>
            <a:endParaRPr dirty="0"/>
          </a:p>
        </p:txBody>
      </p:sp>
      <p:sp>
        <p:nvSpPr>
          <p:cNvPr id="193" name="Google Shape;1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recommended treatment for opiate use disorder includes but is not limited to medication-assisted treatment, residential treatment, long-term or extended treatment, and therapeutic communities. Click on the link below to get a full list of recommendations for treatment as outlined by the National Institute on Drug Addiction</a:t>
            </a:r>
            <a:endParaRPr dirty="0"/>
          </a:p>
        </p:txBody>
      </p:sp>
      <p:sp>
        <p:nvSpPr>
          <p:cNvPr id="213" name="Google Shape;2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If your client shows interest in getting treatment, SAMHSA has a treatment locator that allows you to search for treatment facilities in local settings. You can access this by clicking on the link below the image.</a:t>
            </a:r>
            <a:endParaRPr dirty="0"/>
          </a:p>
        </p:txBody>
      </p:sp>
      <p:sp>
        <p:nvSpPr>
          <p:cNvPr id="219" name="Google Shape;2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60011f1a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60011f1a1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your patient does not have insurance, check with your state and local Managed Care organization. This map outlines the providers in four regions of North Carolina. You can access updated information by clicking on the link. </a:t>
            </a:r>
            <a:endParaRPr/>
          </a:p>
        </p:txBody>
      </p:sp>
      <p:sp>
        <p:nvSpPr>
          <p:cNvPr id="227" name="Google Shape;227;g560011f1a1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opioid epidemic is believed to be a pharmacologically driven crisis stemming from a sharp increase in opioid prescriptions beginning in 1990s and continuing to this day. From 1999 to 2017, nearly 400,000 Americans have died from an opioid related deaths. While opioid prescriptions began to level off in 2012, we still see a higher than normal rate of opioid prescriptions. In 2016, more than 11 and a half million people in the United States reported misuse of prescription opioid pain medication.</a:t>
            </a:r>
            <a:endParaRPr lang="en-US" dirty="0"/>
          </a:p>
        </p:txBody>
      </p:sp>
      <p:sp>
        <p:nvSpPr>
          <p:cNvPr id="115" name="Google Shape;11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first wave began with increased prescribing of opioids in the 1990s</a:t>
            </a:r>
            <a:r>
              <a:rPr lang="en-US" sz="1200" b="0" i="0" u="none" strike="noStrike" baseline="30000" dirty="0">
                <a:solidFill>
                  <a:schemeClr val="dk1"/>
                </a:solidFill>
                <a:latin typeface="Calibri"/>
                <a:ea typeface="Calibri"/>
                <a:cs typeface="Calibri"/>
                <a:sym typeface="Calibri"/>
              </a:rPr>
              <a:t> 3</a:t>
            </a:r>
            <a:r>
              <a:rPr lang="en-US" sz="1200" b="0" i="0" u="none" strike="noStrike" dirty="0">
                <a:solidFill>
                  <a:schemeClr val="dk1"/>
                </a:solidFill>
                <a:latin typeface="Calibri"/>
                <a:ea typeface="Calibri"/>
                <a:cs typeface="Calibri"/>
                <a:sym typeface="Calibri"/>
              </a:rPr>
              <a:t>, with overdose deaths involving </a:t>
            </a:r>
            <a:r>
              <a:rPr lang="en-US" sz="1200" b="0" i="0" u="sng" strike="noStrike" dirty="0">
                <a:solidFill>
                  <a:schemeClr val="hlink"/>
                </a:solidFill>
                <a:latin typeface="Calibri"/>
                <a:ea typeface="Calibri"/>
                <a:cs typeface="Calibri"/>
                <a:sym typeface="Calibri"/>
                <a:hlinkClick r:id="rId3"/>
              </a:rPr>
              <a:t>prescription opioids</a:t>
            </a:r>
            <a:r>
              <a:rPr lang="en-US" sz="1200" b="0" i="0" u="none" strike="noStrike" dirty="0">
                <a:solidFill>
                  <a:schemeClr val="dk1"/>
                </a:solidFill>
                <a:latin typeface="Calibri"/>
                <a:ea typeface="Calibri"/>
                <a:cs typeface="Calibri"/>
                <a:sym typeface="Calibri"/>
              </a:rPr>
              <a:t> (natural and semi-synthetic opioids and methadone) increasing since at least 1999.</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second wave began in 2010, with rapid increases in overdose deaths involving </a:t>
            </a:r>
            <a:r>
              <a:rPr lang="en-US" sz="1200" b="0" i="0" u="sng" strike="noStrike" dirty="0">
                <a:solidFill>
                  <a:schemeClr val="hlink"/>
                </a:solidFill>
                <a:latin typeface="Calibri"/>
                <a:ea typeface="Calibri"/>
                <a:cs typeface="Calibri"/>
                <a:sym typeface="Calibri"/>
                <a:hlinkClick r:id="rId4"/>
              </a:rPr>
              <a:t>heroin</a:t>
            </a:r>
            <a:r>
              <a:rPr lang="en-US" sz="1200" b="0" i="0" u="none" strike="noStrike"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third wave began in 2013, with significant increases in overdose deaths involving synthetic opioids – particularly those involving illicitly-manufactured </a:t>
            </a:r>
            <a:r>
              <a:rPr lang="en-US" sz="1200" b="0" i="0" u="sng" strike="noStrike" dirty="0">
                <a:solidFill>
                  <a:schemeClr val="hlink"/>
                </a:solidFill>
                <a:latin typeface="Calibri"/>
                <a:ea typeface="Calibri"/>
                <a:cs typeface="Calibri"/>
                <a:sym typeface="Calibri"/>
                <a:hlinkClick r:id="rId5"/>
              </a:rPr>
              <a:t>fentanyl</a:t>
            </a:r>
            <a:r>
              <a:rPr lang="en-US" sz="1200" b="0" i="0" u="none" strike="noStrike" dirty="0">
                <a:solidFill>
                  <a:schemeClr val="dk1"/>
                </a:solidFill>
                <a:latin typeface="Calibri"/>
                <a:ea typeface="Calibri"/>
                <a:cs typeface="Calibri"/>
                <a:sym typeface="Calibri"/>
              </a:rPr>
              <a:t> (IMF). The IMF market continues to change, and IMF can be found in combination with heroin, counterfeit pills, and cocaine.</a:t>
            </a:r>
            <a:r>
              <a:rPr lang="en-US" sz="1200" b="0" i="0" u="none" strike="noStrike" baseline="30000" dirty="0">
                <a:solidFill>
                  <a:schemeClr val="dk1"/>
                </a:solidFill>
                <a:latin typeface="Calibri"/>
                <a:ea typeface="Calibri"/>
                <a:cs typeface="Calibri"/>
                <a:sym typeface="Calibri"/>
              </a:rPr>
              <a:t> 2,4</a:t>
            </a: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2015, states with the highest drug overdose death rates include: West Virginia, Kentucky, Ohio, New Hampshire, Massachusetts and Rhode Island. But many other states have been challenged with the growing number of opioid related deaths.</a:t>
            </a: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1999 to 2016, more than 12,000 North Carolinians died from opioid-related deaths. • the CDC estimates, the cost of unintentional opioid-related overdose deaths in N.C. totaled $1.3 billion in 2015. •</a:t>
            </a:r>
            <a:endParaRPr dirty="0"/>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Many of the counties impacted are in rural areas where </a:t>
            </a:r>
            <a:r>
              <a:rPr lang="en-US" sz="1200" dirty="0">
                <a:solidFill>
                  <a:schemeClr val="dk1"/>
                </a:solidFill>
                <a:latin typeface="Calibri"/>
                <a:ea typeface="Calibri"/>
                <a:cs typeface="Calibri"/>
                <a:sym typeface="Calibri"/>
              </a:rPr>
              <a:t>rising rates of unemployment, have contributed to increasing risk factors of poverty, financial stress, and depression. Industrial restructuring, or loss of manufacturing jobs can be especially difficult in working class families where work is an important aspect of identity. </a:t>
            </a:r>
            <a:endParaRPr dirty="0"/>
          </a:p>
        </p:txBody>
      </p:sp>
      <p:sp>
        <p:nvSpPr>
          <p:cNvPr id="145" name="Google Shape;1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2018, the Centers for Disease Control issued guidelines for providers in primary care settings on how to address the continuing crisis. These guidelines are not intended for patients in active treatment for cancer, palliative care, or end of life care. The first recommendation is that opioids should not be the first line of therapy.</a:t>
            </a:r>
            <a:endParaRPr dirty="0"/>
          </a:p>
          <a:p>
            <a:pPr marL="0" marR="0" lvl="0" indent="0" algn="l" rtl="0">
              <a:lnSpc>
                <a:spcPct val="100000"/>
              </a:lnSpc>
              <a:spcBef>
                <a:spcPts val="0"/>
              </a:spcBef>
              <a:spcAft>
                <a:spcPts val="0"/>
              </a:spcAft>
              <a:buClr>
                <a:schemeClr val="dk1"/>
              </a:buClr>
              <a:buSzPts val="1200"/>
              <a:buFont typeface="Calibri"/>
              <a:buNone/>
            </a:pPr>
            <a:r>
              <a:rPr lang="en-US" dirty="0"/>
              <a:t>Studies have found that patients are at risk of dependence if opioid prescriptions last more than 3 to 5 days.. #3 </a:t>
            </a:r>
            <a:r>
              <a:rPr lang="en-US" sz="1200" b="1" dirty="0"/>
              <a:t>Discuss Risk and Benefits</a:t>
            </a:r>
            <a:endParaRPr dirty="0"/>
          </a:p>
          <a:p>
            <a:pPr marL="0" marR="0" lvl="0" indent="0" algn="l" rtl="0">
              <a:lnSpc>
                <a:spcPct val="100000"/>
              </a:lnSpc>
              <a:spcBef>
                <a:spcPts val="0"/>
              </a:spcBef>
              <a:spcAft>
                <a:spcPts val="0"/>
              </a:spcAft>
              <a:buClr>
                <a:schemeClr val="dk1"/>
              </a:buClr>
              <a:buSzPts val="1200"/>
              <a:buFont typeface="Calibri"/>
              <a:buNone/>
            </a:pPr>
            <a:r>
              <a:rPr lang="en-US" dirty="0"/>
              <a:t>Before starting and periodically during opioid therapy, clinicians should discuss with patients known risks and realistic benefits of opioid therapy and patient and clinician responsibilities for managing therapy.</a:t>
            </a:r>
            <a:endParaRPr dirty="0"/>
          </a:p>
        </p:txBody>
      </p:sp>
      <p:sp>
        <p:nvSpPr>
          <p:cNvPr id="152" name="Google Shape;1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Other clinical reminders are to avoid using extended-release or long acting opioids as studies have shown an increased risk of dependence on those medications. Physicians are advised to prescribe the lowest effective dosage and carefully reassess evidence of individual benefits and risks; Physicians should prescribe no greater quantity than needed for expected duration. Three days or less should be sufficient for acute pain. Studies have shown a that </a:t>
            </a:r>
            <a:r>
              <a:rPr lang="en-US" sz="1200" b="0" i="0" u="none" strike="noStrike">
                <a:solidFill>
                  <a:schemeClr val="dk1"/>
                </a:solidFill>
                <a:latin typeface="Calibri"/>
                <a:ea typeface="Calibri"/>
                <a:cs typeface="Calibri"/>
                <a:sym typeface="Calibri"/>
              </a:rPr>
              <a:t>patients who use prescription opioids for more than three days are</a:t>
            </a:r>
            <a:r>
              <a:rPr lang="en-US" sz="1200" b="0" i="0" u="sng" strike="noStrike">
                <a:solidFill>
                  <a:schemeClr val="hlink"/>
                </a:solidFill>
                <a:latin typeface="Calibri"/>
                <a:ea typeface="Calibri"/>
                <a:cs typeface="Calibri"/>
                <a:sym typeface="Calibri"/>
                <a:hlinkClick r:id="rId3"/>
              </a:rPr>
              <a:t> more likely to become long-term users</a:t>
            </a:r>
            <a:r>
              <a:rPr lang="en-US" sz="1200" b="0" i="0" u="none" strike="noStrike">
                <a:solidFill>
                  <a:schemeClr val="dk1"/>
                </a:solidFill>
                <a:latin typeface="Calibri"/>
                <a:ea typeface="Calibri"/>
                <a:cs typeface="Calibri"/>
                <a:sym typeface="Calibri"/>
              </a:rPr>
              <a:t> and that a sharp increase in probability occurs after the fifth and 31st day of therapy.</a:t>
            </a:r>
            <a:endParaRPr/>
          </a:p>
          <a:p>
            <a:pPr marL="0" lvl="0" indent="0" algn="l" rtl="0">
              <a:spcBef>
                <a:spcPts val="0"/>
              </a:spcBef>
              <a:spcAft>
                <a:spcPts val="0"/>
              </a:spcAft>
              <a:buNone/>
            </a:pPr>
            <a:endParaRPr/>
          </a:p>
          <a:p>
            <a:pPr marL="0" lvl="0" indent="0" algn="l" rtl="0">
              <a:spcBef>
                <a:spcPts val="0"/>
              </a:spcBef>
              <a:spcAft>
                <a:spcPts val="0"/>
              </a:spcAft>
              <a:buNone/>
            </a:pPr>
            <a:r>
              <a:rPr lang="en-US"/>
              <a:t>Clinicians should also evaluate benefits and harms of continued therapy within 1 to 4 weeks of starting opioid theraphy</a:t>
            </a:r>
            <a:endParaRPr/>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fontAlgn="base"/>
            <a:r>
              <a:rPr lang="en-US" dirty="0"/>
              <a:t>It is recommended that physicians use non-opioid therapies for pain when possible. Non-opioid medications such as ibuprofen and naproxen as well as, anti-depressants, and anti-</a:t>
            </a:r>
            <a:r>
              <a:rPr lang="en-US" dirty="0" err="1"/>
              <a:t>convulsants</a:t>
            </a:r>
            <a:r>
              <a:rPr lang="en-US" dirty="0"/>
              <a:t> have been shown to be particularly effective in treating pain. Other therapies include </a:t>
            </a:r>
            <a:r>
              <a:rPr lang="en-US" sz="1200" b="0" i="0" u="none" strike="noStrike" cap="none" dirty="0">
                <a:solidFill>
                  <a:schemeClr val="dk1"/>
                </a:solidFill>
                <a:effectLst/>
                <a:latin typeface="Calibri"/>
                <a:ea typeface="Calibri"/>
                <a:cs typeface="Calibri"/>
                <a:sym typeface="Calibri"/>
              </a:rPr>
              <a:t>Physical therapy, behavioral treatment and steroidal injections and acupuncture. There is evidence that Cognitive Behavioral Therapy (CBT) works better than taking pain medication long-term for </a:t>
            </a:r>
            <a:r>
              <a:rPr lang="en-US" sz="1200" b="0" i="0" u="none" strike="noStrike" cap="none" dirty="0">
                <a:solidFill>
                  <a:schemeClr val="dk1"/>
                </a:solidFill>
                <a:effectLst/>
                <a:latin typeface="Calibri"/>
                <a:ea typeface="Calibri"/>
                <a:cs typeface="Calibri"/>
                <a:sym typeface="Calibri"/>
                <a:hlinkClick r:id="rId3"/>
              </a:rPr>
              <a:t>chronic pain treatment</a:t>
            </a:r>
            <a:r>
              <a:rPr lang="en-US" sz="1200" b="0" i="0" u="none" strike="noStrike" cap="none" dirty="0">
                <a:solidFill>
                  <a:schemeClr val="dk1"/>
                </a:solidFill>
                <a:effectLst/>
                <a:latin typeface="Calibri"/>
                <a:ea typeface="Calibri"/>
                <a:cs typeface="Calibri"/>
                <a:sym typeface="Calibri"/>
              </a:rPr>
              <a:t>. Cognitive Behavioral Therapy (CBT) is a form of psychotherapy that addresses the ways our thoughts contribute to our feelings and awareness of external forces such as chronic pain. Cognitive Behavioral Therapy (CBT) therapists believe that by changing the way you think, you can change how you feel and act. </a:t>
            </a:r>
            <a:endParaRPr dirty="0"/>
          </a:p>
        </p:txBody>
      </p:sp>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920834" y="1346946"/>
            <a:ext cx="10222992" cy="80683"/>
          </a:xfrm>
          <a:prstGeom prst="rect">
            <a:avLst/>
          </a:prstGeom>
          <a:blipFill rotWithShape="1">
            <a:blip r:embed="rId2">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20834" y="4299696"/>
            <a:ext cx="10222992" cy="80683"/>
          </a:xfrm>
          <a:prstGeom prst="rect">
            <a:avLst/>
          </a:prstGeom>
          <a:blipFill rotWithShape="1">
            <a:blip r:embed="rId2">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20834" y="1484779"/>
            <a:ext cx="10222992" cy="274320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9649215" y="4068923"/>
            <a:ext cx="1080904" cy="1080902"/>
            <a:chOff x="9685338" y="4460675"/>
            <a:chExt cx="1080904" cy="1080902"/>
          </a:xfrm>
        </p:grpSpPr>
        <p:sp>
          <p:nvSpPr>
            <p:cNvPr id="23" name="Google Shape;23;p2"/>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7" name="Google Shape;27;p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Rockwell"/>
                <a:ea typeface="Rockwell"/>
                <a:cs typeface="Rockwell"/>
                <a:sym typeface="Rockwell"/>
              </a:defRPr>
            </a:lvl1pPr>
            <a:lvl2pPr marL="0" lvl="1" indent="0" algn="ctr">
              <a:spcBef>
                <a:spcPts val="0"/>
              </a:spcBef>
              <a:buNone/>
              <a:defRPr sz="2800" b="1" i="0" u="none" strike="noStrike" cap="none">
                <a:solidFill>
                  <a:srgbClr val="FFFFFF"/>
                </a:solidFill>
                <a:latin typeface="Rockwell"/>
                <a:ea typeface="Rockwell"/>
                <a:cs typeface="Rockwell"/>
                <a:sym typeface="Rockwell"/>
              </a:defRPr>
            </a:lvl2pPr>
            <a:lvl3pPr marL="0" lvl="2" indent="0" algn="ctr">
              <a:spcBef>
                <a:spcPts val="0"/>
              </a:spcBef>
              <a:buNone/>
              <a:defRPr sz="2800" b="1" i="0" u="none" strike="noStrike" cap="none">
                <a:solidFill>
                  <a:srgbClr val="FFFFFF"/>
                </a:solidFill>
                <a:latin typeface="Rockwell"/>
                <a:ea typeface="Rockwell"/>
                <a:cs typeface="Rockwell"/>
                <a:sym typeface="Rockwell"/>
              </a:defRPr>
            </a:lvl3pPr>
            <a:lvl4pPr marL="0" lvl="3" indent="0" algn="ctr">
              <a:spcBef>
                <a:spcPts val="0"/>
              </a:spcBef>
              <a:buNone/>
              <a:defRPr sz="2800" b="1" i="0" u="none" strike="noStrike" cap="none">
                <a:solidFill>
                  <a:srgbClr val="FFFFFF"/>
                </a:solidFill>
                <a:latin typeface="Rockwell"/>
                <a:ea typeface="Rockwell"/>
                <a:cs typeface="Rockwell"/>
                <a:sym typeface="Rockwell"/>
              </a:defRPr>
            </a:lvl4pPr>
            <a:lvl5pPr marL="0" lvl="4" indent="0" algn="ctr">
              <a:spcBef>
                <a:spcPts val="0"/>
              </a:spcBef>
              <a:buNone/>
              <a:defRPr sz="2800" b="1" i="0" u="none" strike="noStrike" cap="none">
                <a:solidFill>
                  <a:srgbClr val="FFFFFF"/>
                </a:solidFill>
                <a:latin typeface="Rockwell"/>
                <a:ea typeface="Rockwell"/>
                <a:cs typeface="Rockwell"/>
                <a:sym typeface="Rockwell"/>
              </a:defRPr>
            </a:lvl5pPr>
            <a:lvl6pPr marL="0" lvl="5" indent="0" algn="ctr">
              <a:spcBef>
                <a:spcPts val="0"/>
              </a:spcBef>
              <a:buNone/>
              <a:defRPr sz="2800" b="1" i="0" u="none" strike="noStrike" cap="none">
                <a:solidFill>
                  <a:srgbClr val="FFFFFF"/>
                </a:solidFill>
                <a:latin typeface="Rockwell"/>
                <a:ea typeface="Rockwell"/>
                <a:cs typeface="Rockwell"/>
                <a:sym typeface="Rockwell"/>
              </a:defRPr>
            </a:lvl6pPr>
            <a:lvl7pPr marL="0" lvl="6" indent="0" algn="ctr">
              <a:spcBef>
                <a:spcPts val="0"/>
              </a:spcBef>
              <a:buNone/>
              <a:defRPr sz="2800" b="1" i="0" u="none" strike="noStrike" cap="none">
                <a:solidFill>
                  <a:srgbClr val="FFFFFF"/>
                </a:solidFill>
                <a:latin typeface="Rockwell"/>
                <a:ea typeface="Rockwell"/>
                <a:cs typeface="Rockwell"/>
                <a:sym typeface="Rockwell"/>
              </a:defRPr>
            </a:lvl7pPr>
            <a:lvl8pPr marL="0" lvl="7" indent="0" algn="ctr">
              <a:spcBef>
                <a:spcPts val="0"/>
              </a:spcBef>
              <a:buNone/>
              <a:defRPr sz="2800" b="1" i="0" u="none" strike="noStrike" cap="none">
                <a:solidFill>
                  <a:srgbClr val="FFFFFF"/>
                </a:solidFill>
                <a:latin typeface="Rockwell"/>
                <a:ea typeface="Rockwell"/>
                <a:cs typeface="Rockwell"/>
                <a:sym typeface="Rockwell"/>
              </a:defRPr>
            </a:lvl8pPr>
            <a:lvl9pPr marL="0" lvl="8" indent="0" algn="ctr">
              <a:spcBef>
                <a:spcPts val="0"/>
              </a:spcBef>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1"/>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5" name="Google Shape;95;p1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1" name="Google Shape;101;p1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3" name="Google Shape;33;p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6"/>
        <p:cNvGrpSpPr/>
        <p:nvPr/>
      </p:nvGrpSpPr>
      <p:grpSpPr>
        <a:xfrm>
          <a:off x="0" y="0"/>
          <a:ext cx="0" cy="0"/>
          <a:chOff x="0" y="0"/>
          <a:chExt cx="0" cy="0"/>
        </a:xfrm>
      </p:grpSpPr>
      <p:sp>
        <p:nvSpPr>
          <p:cNvPr id="37" name="Google Shape;37;p4"/>
          <p:cNvSpPr/>
          <p:nvPr/>
        </p:nvSpPr>
        <p:spPr>
          <a:xfrm>
            <a:off x="0" y="4917989"/>
            <a:ext cx="12192000" cy="194001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lstStyle>
            <a:lvl1pPr lvl="0" algn="l">
              <a:lnSpc>
                <a:spcPct val="80000"/>
              </a:lnSpc>
              <a:spcBef>
                <a:spcPts val="0"/>
              </a:spcBef>
              <a:spcAft>
                <a:spcPts val="0"/>
              </a:spcAft>
              <a:buSzPts val="8000"/>
              <a:buFont typeface="Rockwell"/>
              <a:buNone/>
              <a:defRPr sz="8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40" name="Google Shape;40;p4"/>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2" name="Google Shape;42;p4"/>
          <p:cNvGrpSpPr/>
          <p:nvPr/>
        </p:nvGrpSpPr>
        <p:grpSpPr>
          <a:xfrm>
            <a:off x="897399" y="2325848"/>
            <a:ext cx="1080904" cy="1080902"/>
            <a:chOff x="9685338" y="4460675"/>
            <a:chExt cx="1080904" cy="1080902"/>
          </a:xfrm>
        </p:grpSpPr>
        <p:sp>
          <p:nvSpPr>
            <p:cNvPr id="43" name="Google Shape;43;p4"/>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a:solidFill>
                  <a:srgbClr val="FFFFFF"/>
                </a:solidFill>
                <a:latin typeface="Rockwell"/>
                <a:ea typeface="Rockwell"/>
                <a:cs typeface="Rockwell"/>
                <a:sym typeface="Rockwell"/>
              </a:defRPr>
            </a:lvl1pPr>
            <a:lvl2pPr marL="0" lvl="1" indent="0" algn="ctr">
              <a:spcBef>
                <a:spcPts val="0"/>
              </a:spcBef>
              <a:buNone/>
              <a:defRPr sz="2800" b="1">
                <a:solidFill>
                  <a:srgbClr val="FFFFFF"/>
                </a:solidFill>
                <a:latin typeface="Rockwell"/>
                <a:ea typeface="Rockwell"/>
                <a:cs typeface="Rockwell"/>
                <a:sym typeface="Rockwell"/>
              </a:defRPr>
            </a:lvl2pPr>
            <a:lvl3pPr marL="0" lvl="2" indent="0" algn="ctr">
              <a:spcBef>
                <a:spcPts val="0"/>
              </a:spcBef>
              <a:buNone/>
              <a:defRPr sz="2800" b="1">
                <a:solidFill>
                  <a:srgbClr val="FFFFFF"/>
                </a:solidFill>
                <a:latin typeface="Rockwell"/>
                <a:ea typeface="Rockwell"/>
                <a:cs typeface="Rockwell"/>
                <a:sym typeface="Rockwell"/>
              </a:defRPr>
            </a:lvl3pPr>
            <a:lvl4pPr marL="0" lvl="3" indent="0" algn="ctr">
              <a:spcBef>
                <a:spcPts val="0"/>
              </a:spcBef>
              <a:buNone/>
              <a:defRPr sz="2800" b="1">
                <a:solidFill>
                  <a:srgbClr val="FFFFFF"/>
                </a:solidFill>
                <a:latin typeface="Rockwell"/>
                <a:ea typeface="Rockwell"/>
                <a:cs typeface="Rockwell"/>
                <a:sym typeface="Rockwell"/>
              </a:defRPr>
            </a:lvl4pPr>
            <a:lvl5pPr marL="0" lvl="4" indent="0" algn="ctr">
              <a:spcBef>
                <a:spcPts val="0"/>
              </a:spcBef>
              <a:buNone/>
              <a:defRPr sz="2800" b="1">
                <a:solidFill>
                  <a:srgbClr val="FFFFFF"/>
                </a:solidFill>
                <a:latin typeface="Rockwell"/>
                <a:ea typeface="Rockwell"/>
                <a:cs typeface="Rockwell"/>
                <a:sym typeface="Rockwell"/>
              </a:defRPr>
            </a:lvl5pPr>
            <a:lvl6pPr marL="0" lvl="5" indent="0" algn="ctr">
              <a:spcBef>
                <a:spcPts val="0"/>
              </a:spcBef>
              <a:buNone/>
              <a:defRPr sz="2800" b="1">
                <a:solidFill>
                  <a:srgbClr val="FFFFFF"/>
                </a:solidFill>
                <a:latin typeface="Rockwell"/>
                <a:ea typeface="Rockwell"/>
                <a:cs typeface="Rockwell"/>
                <a:sym typeface="Rockwell"/>
              </a:defRPr>
            </a:lvl6pPr>
            <a:lvl7pPr marL="0" lvl="6" indent="0" algn="ctr">
              <a:spcBef>
                <a:spcPts val="0"/>
              </a:spcBef>
              <a:buNone/>
              <a:defRPr sz="2800" b="1">
                <a:solidFill>
                  <a:srgbClr val="FFFFFF"/>
                </a:solidFill>
                <a:latin typeface="Rockwell"/>
                <a:ea typeface="Rockwell"/>
                <a:cs typeface="Rockwell"/>
                <a:sym typeface="Rockwell"/>
              </a:defRPr>
            </a:lvl7pPr>
            <a:lvl8pPr marL="0" lvl="7" indent="0" algn="ctr">
              <a:spcBef>
                <a:spcPts val="0"/>
              </a:spcBef>
              <a:buNone/>
              <a:defRPr sz="2800" b="1">
                <a:solidFill>
                  <a:srgbClr val="FFFFFF"/>
                </a:solidFill>
                <a:latin typeface="Rockwell"/>
                <a:ea typeface="Rockwell"/>
                <a:cs typeface="Rockwell"/>
                <a:sym typeface="Rockwell"/>
              </a:defRPr>
            </a:lvl8pPr>
            <a:lvl9pPr marL="0" lvl="8" indent="0" algn="ctr">
              <a:spcBef>
                <a:spcPts val="0"/>
              </a:spcBef>
              <a:buNone/>
              <a:defRPr sz="2800" b="1">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5"/>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49" name="Google Shape;49;p5"/>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0" name="Google Shape;50;p5"/>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lstStyle>
            <a:lvl1pPr marL="457200" lvl="0" indent="-228600" algn="l">
              <a:lnSpc>
                <a:spcPct val="90000"/>
              </a:lnSpc>
              <a:spcBef>
                <a:spcPts val="1200"/>
              </a:spcBef>
              <a:spcAft>
                <a:spcPts val="0"/>
              </a:spcAft>
              <a:buSzPts val="1700"/>
              <a:buNone/>
              <a:defRPr sz="2000" b="1">
                <a:solidFill>
                  <a:srgbClr val="9E3611"/>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6" name="Google Shape;56;p6"/>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7" name="Google Shape;57;p6"/>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lstStyle>
            <a:lvl1pPr marL="457200" lvl="0" indent="-228600" algn="l">
              <a:lnSpc>
                <a:spcPct val="90000"/>
              </a:lnSpc>
              <a:spcBef>
                <a:spcPts val="1200"/>
              </a:spcBef>
              <a:spcAft>
                <a:spcPts val="0"/>
              </a:spcAft>
              <a:buSzPts val="1700"/>
              <a:buNone/>
              <a:defRPr sz="2000" b="1">
                <a:solidFill>
                  <a:srgbClr val="9E3611"/>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58" name="Google Shape;58;p6"/>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9" name="Google Shape;59;p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1"/>
        <p:cNvGrpSpPr/>
        <p:nvPr/>
      </p:nvGrpSpPr>
      <p:grpSpPr>
        <a:xfrm>
          <a:off x="0" y="0"/>
          <a:ext cx="0" cy="0"/>
          <a:chOff x="0" y="0"/>
          <a:chExt cx="0" cy="0"/>
        </a:xfrm>
      </p:grpSpPr>
      <p:sp>
        <p:nvSpPr>
          <p:cNvPr id="72" name="Google Shape;72;p9"/>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5" name="Google Shape;75;p9"/>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1000"/>
              </a:spcBef>
              <a:spcAft>
                <a:spcPts val="0"/>
              </a:spcAft>
              <a:buSzPts val="1190"/>
              <a:buNone/>
              <a:defRPr sz="1400">
                <a:solidFill>
                  <a:srgbClr val="9E3611"/>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76" name="Google Shape;76;p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8" name="Google Shape;78;p9"/>
          <p:cNvGrpSpPr/>
          <p:nvPr/>
        </p:nvGrpSpPr>
        <p:grpSpPr>
          <a:xfrm>
            <a:off x="11401725" y="6229681"/>
            <a:ext cx="457200" cy="457200"/>
            <a:chOff x="11361456" y="6195813"/>
            <a:chExt cx="548640" cy="548640"/>
          </a:xfrm>
        </p:grpSpPr>
        <p:sp>
          <p:nvSpPr>
            <p:cNvPr id="79" name="Google Shape;79;p9"/>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2"/>
        <p:cNvGrpSpPr/>
        <p:nvPr/>
      </p:nvGrpSpPr>
      <p:grpSpPr>
        <a:xfrm>
          <a:off x="0" y="0"/>
          <a:ext cx="0" cy="0"/>
          <a:chOff x="0" y="0"/>
          <a:chExt cx="0" cy="0"/>
        </a:xfrm>
      </p:grpSpPr>
      <p:sp>
        <p:nvSpPr>
          <p:cNvPr id="83" name="Google Shape;83;p10"/>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0"/>
          <p:cNvSpPr>
            <a:spLocks noGrp="1"/>
          </p:cNvSpPr>
          <p:nvPr>
            <p:ph type="pic" idx="2"/>
          </p:nvPr>
        </p:nvSpPr>
        <p:spPr>
          <a:xfrm>
            <a:off x="0" y="0"/>
            <a:ext cx="8303740" cy="6858000"/>
          </a:xfrm>
          <a:prstGeom prst="rect">
            <a:avLst/>
          </a:prstGeom>
          <a:solidFill>
            <a:srgbClr val="E1DFDF"/>
          </a:solidFill>
          <a:ln>
            <a:noFill/>
          </a:ln>
        </p:spPr>
        <p:txBody>
          <a:bodyPr spcFirstLastPara="1" wrap="square" lIns="91425" tIns="45700" rIns="91425" bIns="45700" anchor="t" anchorCtr="0"/>
          <a:lstStyle>
            <a:lvl1pPr marR="0" lvl="0" algn="l" rtl="0">
              <a:lnSpc>
                <a:spcPct val="90000"/>
              </a:lnSpc>
              <a:spcBef>
                <a:spcPts val="1200"/>
              </a:spcBef>
              <a:spcAft>
                <a:spcPts val="0"/>
              </a:spcAft>
              <a:buClr>
                <a:srgbClr val="9E3611"/>
              </a:buClr>
              <a:buSzPts val="2720"/>
              <a:buFont typeface="Noto Sans Symbols"/>
              <a:buNone/>
              <a:defRPr sz="3200" b="0" i="0" u="none" strike="noStrike" cap="none">
                <a:solidFill>
                  <a:schemeClr val="dk1"/>
                </a:solidFill>
                <a:latin typeface="Rockwell"/>
                <a:ea typeface="Rockwell"/>
                <a:cs typeface="Rockwell"/>
                <a:sym typeface="Rockwell"/>
              </a:defRPr>
            </a:lvl1pPr>
            <a:lvl2pPr marR="0" lvl="1" algn="l" rtl="0">
              <a:lnSpc>
                <a:spcPct val="90000"/>
              </a:lnSpc>
              <a:spcBef>
                <a:spcPts val="400"/>
              </a:spcBef>
              <a:spcAft>
                <a:spcPts val="0"/>
              </a:spcAft>
              <a:buClr>
                <a:srgbClr val="9E3611"/>
              </a:buClr>
              <a:buSzPts val="2380"/>
              <a:buFont typeface="Noto Sans Symbols"/>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400"/>
              </a:spcBef>
              <a:spcAft>
                <a:spcPts val="0"/>
              </a:spcAft>
              <a:buClr>
                <a:srgbClr val="9E3611"/>
              </a:buClr>
              <a:buSzPts val="2040"/>
              <a:buFont typeface="Noto Sans Symbols"/>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400"/>
              </a:spcBef>
              <a:spcAft>
                <a:spcPts val="0"/>
              </a:spcAft>
              <a:buClr>
                <a:srgbClr val="9E3611"/>
              </a:buClr>
              <a:buSzPts val="1700"/>
              <a:buFont typeface="Noto Sans Symbols"/>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400"/>
              </a:spcBef>
              <a:spcAft>
                <a:spcPts val="0"/>
              </a:spcAft>
              <a:buClr>
                <a:srgbClr val="9E3611"/>
              </a:buClr>
              <a:buSzPts val="1700"/>
              <a:buFont typeface="Noto Sans Symbols"/>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400"/>
              </a:spcBef>
              <a:spcAft>
                <a:spcPts val="0"/>
              </a:spcAft>
              <a:buClr>
                <a:srgbClr val="9E3611"/>
              </a:buClr>
              <a:buSzPts val="1700"/>
              <a:buFont typeface="Noto Sans Symbols"/>
              <a:buNone/>
              <a:defRPr sz="2000" b="0" i="0" u="none" strike="noStrike" cap="none">
                <a:solidFill>
                  <a:schemeClr val="dk1"/>
                </a:solidFill>
                <a:latin typeface="Rockwell"/>
                <a:ea typeface="Rockwell"/>
                <a:cs typeface="Rockwell"/>
                <a:sym typeface="Rockwell"/>
              </a:defRPr>
            </a:lvl6pPr>
            <a:lvl7pPr marR="0" lvl="6" algn="l" rtl="0">
              <a:lnSpc>
                <a:spcPct val="90000"/>
              </a:lnSpc>
              <a:spcBef>
                <a:spcPts val="400"/>
              </a:spcBef>
              <a:spcAft>
                <a:spcPts val="0"/>
              </a:spcAft>
              <a:buClr>
                <a:srgbClr val="9E3611"/>
              </a:buClr>
              <a:buSzPts val="1700"/>
              <a:buFont typeface="Noto Sans Symbols"/>
              <a:buNone/>
              <a:defRPr sz="2000" b="0" i="0" u="none" strike="noStrike" cap="none">
                <a:solidFill>
                  <a:schemeClr val="dk1"/>
                </a:solidFill>
                <a:latin typeface="Rockwell"/>
                <a:ea typeface="Rockwell"/>
                <a:cs typeface="Rockwell"/>
                <a:sym typeface="Rockwell"/>
              </a:defRPr>
            </a:lvl7pPr>
            <a:lvl8pPr marR="0" lvl="7" algn="l" rtl="0">
              <a:lnSpc>
                <a:spcPct val="90000"/>
              </a:lnSpc>
              <a:spcBef>
                <a:spcPts val="400"/>
              </a:spcBef>
              <a:spcAft>
                <a:spcPts val="0"/>
              </a:spcAft>
              <a:buClr>
                <a:srgbClr val="9E3611"/>
              </a:buClr>
              <a:buSzPts val="1700"/>
              <a:buFont typeface="Noto Sans Symbols"/>
              <a:buNone/>
              <a:defRPr sz="2000" b="0" i="0" u="none" strike="noStrike" cap="none">
                <a:solidFill>
                  <a:schemeClr val="dk1"/>
                </a:solidFill>
                <a:latin typeface="Rockwell"/>
                <a:ea typeface="Rockwell"/>
                <a:cs typeface="Rockwell"/>
                <a:sym typeface="Rockwell"/>
              </a:defRPr>
            </a:lvl8pPr>
            <a:lvl9pPr marR="0" lvl="8" algn="l" rtl="0">
              <a:lnSpc>
                <a:spcPct val="90000"/>
              </a:lnSpc>
              <a:spcBef>
                <a:spcPts val="400"/>
              </a:spcBef>
              <a:spcAft>
                <a:spcPts val="200"/>
              </a:spcAft>
              <a:buClr>
                <a:srgbClr val="9E3611"/>
              </a:buClr>
              <a:buSzPts val="1700"/>
              <a:buFont typeface="Noto Sans Symbols"/>
              <a:buNone/>
              <a:defRPr sz="2000" b="0" i="0" u="none" strike="noStrike" cap="none">
                <a:solidFill>
                  <a:schemeClr val="dk1"/>
                </a:solidFill>
                <a:latin typeface="Rockwell"/>
                <a:ea typeface="Rockwell"/>
                <a:cs typeface="Rockwell"/>
                <a:sym typeface="Rockwell"/>
              </a:defRPr>
            </a:lvl9pPr>
          </a:lstStyle>
          <a:p>
            <a:endParaRPr/>
          </a:p>
        </p:txBody>
      </p:sp>
      <p:sp>
        <p:nvSpPr>
          <p:cNvPr id="86" name="Google Shape;86;p10"/>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1000"/>
              </a:spcBef>
              <a:spcAft>
                <a:spcPts val="0"/>
              </a:spcAft>
              <a:buSzPts val="1190"/>
              <a:buNone/>
              <a:defRPr sz="1400">
                <a:solidFill>
                  <a:srgbClr val="9E3611"/>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7" name="Google Shape;87;p1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8" name="Google Shape;88;p10"/>
          <p:cNvGrpSpPr/>
          <p:nvPr/>
        </p:nvGrpSpPr>
        <p:grpSpPr>
          <a:xfrm>
            <a:off x="11401725" y="6229681"/>
            <a:ext cx="457200" cy="457200"/>
            <a:chOff x="11361456" y="6195813"/>
            <a:chExt cx="548640" cy="548640"/>
          </a:xfrm>
        </p:grpSpPr>
        <p:sp>
          <p:nvSpPr>
            <p:cNvPr id="89" name="Google Shape;89;p10"/>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lstStyle>
            <a:lvl1pPr marL="457200" marR="0" lvl="0" indent="-336550" algn="l" rtl="0">
              <a:lnSpc>
                <a:spcPct val="90000"/>
              </a:lnSpc>
              <a:spcBef>
                <a:spcPts val="1200"/>
              </a:spcBef>
              <a:spcAft>
                <a:spcPts val="0"/>
              </a:spcAft>
              <a:buClr>
                <a:srgbClr val="9E3611"/>
              </a:buClr>
              <a:buSzPts val="1700"/>
              <a:buFont typeface="Noto Sans Symbols"/>
              <a:buChar char="▪"/>
              <a:defRPr sz="2000" b="0" i="0" u="none" strike="noStrike" cap="none">
                <a:solidFill>
                  <a:schemeClr val="dk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9E3611"/>
              </a:buClr>
              <a:buSzPts val="1530"/>
              <a:buFont typeface="Noto Sans Symbols"/>
              <a:buChar char="▪"/>
              <a:defRPr sz="1800" b="0" i="0" u="none" strike="noStrike" cap="none">
                <a:solidFill>
                  <a:schemeClr val="dk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9E3611"/>
              </a:buClr>
              <a:buSzPts val="136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12" name="Google Shape;12;p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grpSp>
        <p:nvGrpSpPr>
          <p:cNvPr id="14" name="Google Shape;14;p1"/>
          <p:cNvGrpSpPr/>
          <p:nvPr/>
        </p:nvGrpSpPr>
        <p:grpSpPr>
          <a:xfrm>
            <a:off x="11401725" y="6229681"/>
            <a:ext cx="457200" cy="457200"/>
            <a:chOff x="11361456" y="6195813"/>
            <a:chExt cx="548640" cy="548640"/>
          </a:xfrm>
        </p:grpSpPr>
        <p:sp>
          <p:nvSpPr>
            <p:cNvPr id="15" name="Google Shape;15;p1"/>
            <p:cNvSpPr/>
            <p:nvPr/>
          </p:nvSpPr>
          <p:spPr>
            <a:xfrm>
              <a:off x="11361456" y="6195813"/>
              <a:ext cx="548640" cy="548640"/>
            </a:xfrm>
            <a:prstGeom prst="ellipse">
              <a:avLst/>
            </a:prstGeom>
            <a:blipFill rotWithShape="1">
              <a:blip r:embed="rId1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Rockwell"/>
                <a:ea typeface="Rockwell"/>
                <a:cs typeface="Rockwell"/>
                <a:sym typeface="Rockwell"/>
              </a:defRPr>
            </a:lvl1pPr>
            <a:lvl2pPr marL="0" marR="0" lvl="1" indent="0" algn="ctr" rtl="0">
              <a:spcBef>
                <a:spcPts val="0"/>
              </a:spcBef>
              <a:buNone/>
              <a:defRPr sz="1400" b="1" i="0" u="none" strike="noStrike" cap="none">
                <a:solidFill>
                  <a:srgbClr val="FFFFFF"/>
                </a:solidFill>
                <a:latin typeface="Rockwell"/>
                <a:ea typeface="Rockwell"/>
                <a:cs typeface="Rockwell"/>
                <a:sym typeface="Rockwell"/>
              </a:defRPr>
            </a:lvl2pPr>
            <a:lvl3pPr marL="0" marR="0" lvl="2" indent="0" algn="ctr" rtl="0">
              <a:spcBef>
                <a:spcPts val="0"/>
              </a:spcBef>
              <a:buNone/>
              <a:defRPr sz="1400" b="1" i="0" u="none" strike="noStrike" cap="none">
                <a:solidFill>
                  <a:srgbClr val="FFFFFF"/>
                </a:solidFill>
                <a:latin typeface="Rockwell"/>
                <a:ea typeface="Rockwell"/>
                <a:cs typeface="Rockwell"/>
                <a:sym typeface="Rockwell"/>
              </a:defRPr>
            </a:lvl3pPr>
            <a:lvl4pPr marL="0" marR="0" lvl="3" indent="0" algn="ctr" rtl="0">
              <a:spcBef>
                <a:spcPts val="0"/>
              </a:spcBef>
              <a:buNone/>
              <a:defRPr sz="1400" b="1" i="0" u="none" strike="noStrike" cap="none">
                <a:solidFill>
                  <a:srgbClr val="FFFFFF"/>
                </a:solidFill>
                <a:latin typeface="Rockwell"/>
                <a:ea typeface="Rockwell"/>
                <a:cs typeface="Rockwell"/>
                <a:sym typeface="Rockwell"/>
              </a:defRPr>
            </a:lvl4pPr>
            <a:lvl5pPr marL="0" marR="0" lvl="4" indent="0" algn="ctr" rtl="0">
              <a:spcBef>
                <a:spcPts val="0"/>
              </a:spcBef>
              <a:buNone/>
              <a:defRPr sz="1400" b="1" i="0" u="none" strike="noStrike" cap="none">
                <a:solidFill>
                  <a:srgbClr val="FFFFFF"/>
                </a:solidFill>
                <a:latin typeface="Rockwell"/>
                <a:ea typeface="Rockwell"/>
                <a:cs typeface="Rockwell"/>
                <a:sym typeface="Rockwell"/>
              </a:defRPr>
            </a:lvl5pPr>
            <a:lvl6pPr marL="0" marR="0" lvl="5" indent="0" algn="ctr" rtl="0">
              <a:spcBef>
                <a:spcPts val="0"/>
              </a:spcBef>
              <a:buNone/>
              <a:defRPr sz="1400" b="1" i="0" u="none" strike="noStrike" cap="none">
                <a:solidFill>
                  <a:srgbClr val="FFFFFF"/>
                </a:solidFill>
                <a:latin typeface="Rockwell"/>
                <a:ea typeface="Rockwell"/>
                <a:cs typeface="Rockwell"/>
                <a:sym typeface="Rockwell"/>
              </a:defRPr>
            </a:lvl6pPr>
            <a:lvl7pPr marL="0" marR="0" lvl="6" indent="0" algn="ctr" rtl="0">
              <a:spcBef>
                <a:spcPts val="0"/>
              </a:spcBef>
              <a:buNone/>
              <a:defRPr sz="1400" b="1" i="0" u="none" strike="noStrike" cap="none">
                <a:solidFill>
                  <a:srgbClr val="FFFFFF"/>
                </a:solidFill>
                <a:latin typeface="Rockwell"/>
                <a:ea typeface="Rockwell"/>
                <a:cs typeface="Rockwell"/>
                <a:sym typeface="Rockwell"/>
              </a:defRPr>
            </a:lvl7pPr>
            <a:lvl8pPr marL="0" marR="0" lvl="7" indent="0" algn="ctr" rtl="0">
              <a:spcBef>
                <a:spcPts val="0"/>
              </a:spcBef>
              <a:buNone/>
              <a:defRPr sz="1400" b="1" i="0" u="none" strike="noStrike" cap="none">
                <a:solidFill>
                  <a:srgbClr val="FFFFFF"/>
                </a:solidFill>
                <a:latin typeface="Rockwell"/>
                <a:ea typeface="Rockwell"/>
                <a:cs typeface="Rockwell"/>
                <a:sym typeface="Rockwell"/>
              </a:defRPr>
            </a:lvl8pPr>
            <a:lvl9pPr marL="0" marR="0" lvl="8" indent="0" algn="ctr" rtl="0">
              <a:spcBef>
                <a:spcPts val="0"/>
              </a:spcBef>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10.m4a"/><Relationship Id="rId7" Type="http://schemas.openxmlformats.org/officeDocument/2006/relationships/hyperlink" Target="http://www.med.umich.edu/1info/FHP/practiceguides/pain/PEG.Scale.12.2016.pdf" TargetMode="External"/><Relationship Id="rId2" Type="http://schemas.microsoft.com/office/2007/relationships/media" Target="../media/media10.m4a"/><Relationship Id="rId1" Type="http://schemas.openxmlformats.org/officeDocument/2006/relationships/video" Target="https://www.youtube.com/embed/KQFMFumv6ck" TargetMode="External"/><Relationship Id="rId6" Type="http://schemas.openxmlformats.org/officeDocument/2006/relationships/image" Target="../media/image18.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hyperlink" Target="https://www.drugabuse.gov/publications/drugfacts/treatment-approaches-drug-addiction"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findtreatment.samhsa.gov/locator" TargetMode="External"/><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ncdhhs.gov/providers/lme-mco-directory" TargetMode="External"/><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drugoverdose/data/statedeaths.html" TargetMode="External"/><Relationship Id="rId2" Type="http://schemas.openxmlformats.org/officeDocument/2006/relationships/hyperlink" Target="https://www.cdc.gov/drugoverdose/pdf/pubs/2018-cdc-drug-surveillance-report.pdf" TargetMode="External"/><Relationship Id="rId1" Type="http://schemas.openxmlformats.org/officeDocument/2006/relationships/slideLayout" Target="../slideLayouts/slideLayout2.xml"/><Relationship Id="rId4" Type="http://schemas.openxmlformats.org/officeDocument/2006/relationships/hyperlink" Target="https://www.cdc.gov/drugoverdose/epidemic/index.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cdhhs.gov/providers/lme-mco-directory" TargetMode="External"/><Relationship Id="rId2" Type="http://schemas.openxmlformats.org/officeDocument/2006/relationships/hyperlink" Target="https://files.nc.gov/ncdhhs/Opioid_Overdose_Factsheet_FINAL_06_27_17.pdf" TargetMode="External"/><Relationship Id="rId1" Type="http://schemas.openxmlformats.org/officeDocument/2006/relationships/slideLayout" Target="../slideLayouts/slideLayout2.xml"/><Relationship Id="rId5" Type="http://schemas.openxmlformats.org/officeDocument/2006/relationships/hyperlink" Target="https://findtreatment.samhsa.gov/locator" TargetMode="External"/><Relationship Id="rId4" Type="http://schemas.openxmlformats.org/officeDocument/2006/relationships/hyperlink" Target="https://www.drugabuse.gov/publications/drugfacts/treatment-approaches-drug-addic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3"/>
          <p:cNvSpPr txBox="1">
            <a:spLocks noGrp="1"/>
          </p:cNvSpPr>
          <p:nvPr>
            <p:ph type="ctrTitle"/>
          </p:nvPr>
        </p:nvSpPr>
        <p:spPr>
          <a:xfrm>
            <a:off x="766617" y="1300162"/>
            <a:ext cx="10434783" cy="214428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SzPts val="4400"/>
              <a:buFont typeface="Rockwell"/>
              <a:buNone/>
            </a:pPr>
            <a:r>
              <a:rPr lang="en-US" sz="4400" b="1" dirty="0"/>
              <a:t>Integrated Care for the Treatment of Chronic Pain and Opioid Use Disorder</a:t>
            </a:r>
            <a:endParaRPr dirty="0"/>
          </a:p>
        </p:txBody>
      </p:sp>
      <p:pic>
        <p:nvPicPr>
          <p:cNvPr id="109" name="Google Shape;109;p13"/>
          <p:cNvPicPr preferRelativeResize="0"/>
          <p:nvPr/>
        </p:nvPicPr>
        <p:blipFill rotWithShape="1">
          <a:blip r:embed="rId5">
            <a:alphaModFix/>
          </a:blip>
          <a:srcRect/>
          <a:stretch/>
        </p:blipFill>
        <p:spPr>
          <a:xfrm>
            <a:off x="652318" y="3340417"/>
            <a:ext cx="2562225" cy="1924050"/>
          </a:xfrm>
          <a:prstGeom prst="rect">
            <a:avLst/>
          </a:prstGeom>
          <a:noFill/>
          <a:ln>
            <a:noFill/>
          </a:ln>
        </p:spPr>
      </p:pic>
      <p:pic>
        <p:nvPicPr>
          <p:cNvPr id="110" name="Google Shape;110;p13"/>
          <p:cNvPicPr preferRelativeResize="0"/>
          <p:nvPr/>
        </p:nvPicPr>
        <p:blipFill rotWithShape="1">
          <a:blip r:embed="rId6">
            <a:alphaModFix/>
          </a:blip>
          <a:srcRect/>
          <a:stretch/>
        </p:blipFill>
        <p:spPr>
          <a:xfrm>
            <a:off x="8548832" y="3236387"/>
            <a:ext cx="2876550" cy="1924050"/>
          </a:xfrm>
          <a:prstGeom prst="rect">
            <a:avLst/>
          </a:prstGeom>
          <a:noFill/>
          <a:ln>
            <a:noFill/>
          </a:ln>
        </p:spPr>
      </p:pic>
      <p:pic>
        <p:nvPicPr>
          <p:cNvPr id="111" name="Google Shape;111;p13"/>
          <p:cNvPicPr preferRelativeResize="0"/>
          <p:nvPr/>
        </p:nvPicPr>
        <p:blipFill rotWithShape="1">
          <a:blip r:embed="rId7">
            <a:alphaModFix/>
          </a:blip>
          <a:srcRect/>
          <a:stretch/>
        </p:blipFill>
        <p:spPr>
          <a:xfrm>
            <a:off x="4875651" y="3340417"/>
            <a:ext cx="2724150" cy="2714625"/>
          </a:xfrm>
          <a:prstGeom prst="rect">
            <a:avLst/>
          </a:prstGeom>
          <a:noFill/>
          <a:ln w="111125" cap="flat" cmpd="thinThick">
            <a:solidFill>
              <a:srgbClr val="453D2B"/>
            </a:solidFill>
            <a:prstDash val="solid"/>
            <a:round/>
            <a:headEnd type="none" w="sm" len="sm"/>
            <a:tailEnd type="none" w="sm" len="sm"/>
          </a:ln>
        </p:spPr>
      </p:pic>
      <p:pic>
        <p:nvPicPr>
          <p:cNvPr id="3" name="Recorded Sound">
            <a:hlinkClick r:id="" action="ppaction://media"/>
            <a:extLst>
              <a:ext uri="{FF2B5EF4-FFF2-40B4-BE49-F238E27FC236}">
                <a16:creationId xmlns:a16="http://schemas.microsoft.com/office/drawing/2014/main" id="{D20D7EF2-60D7-41F6-8E5D-A820AD4A40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rot="10800000">
            <a:off x="2014391" y="5264467"/>
            <a:ext cx="1239837" cy="1239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txBox="1">
            <a:spLocks noGrp="1"/>
          </p:cNvSpPr>
          <p:nvPr>
            <p:ph type="title"/>
          </p:nvPr>
        </p:nvSpPr>
        <p:spPr>
          <a:xfrm>
            <a:off x="456599" y="-443904"/>
            <a:ext cx="12019023" cy="160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Font typeface="Rockwell"/>
              <a:buNone/>
            </a:pPr>
            <a:r>
              <a:rPr lang="en-US" sz="3600" dirty="0"/>
              <a:t>CDC CHECKLIST: ASSESSMENT FOR PAIN</a:t>
            </a:r>
            <a:endParaRPr sz="3600" dirty="0"/>
          </a:p>
        </p:txBody>
      </p:sp>
      <p:sp>
        <p:nvSpPr>
          <p:cNvPr id="181" name="Google Shape;181;p22"/>
          <p:cNvSpPr txBox="1"/>
          <p:nvPr/>
        </p:nvSpPr>
        <p:spPr>
          <a:xfrm>
            <a:off x="5972276" y="6429292"/>
            <a:ext cx="477528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Rockwell"/>
                <a:ea typeface="Rockwell"/>
                <a:cs typeface="Rockwell"/>
                <a:sym typeface="Rockwell"/>
              </a:rPr>
              <a:t>Sources:  </a:t>
            </a:r>
            <a:r>
              <a:rPr lang="en-US" sz="1600" dirty="0">
                <a:solidFill>
                  <a:schemeClr val="dk1"/>
                </a:solidFill>
                <a:latin typeface="Rockwell"/>
                <a:ea typeface="Rockwell"/>
                <a:cs typeface="Rockwell"/>
                <a:sym typeface="Rockwell"/>
              </a:rPr>
              <a:t>Centers for Disease Control, 2018</a:t>
            </a:r>
            <a:endParaRPr sz="1600" dirty="0"/>
          </a:p>
        </p:txBody>
      </p:sp>
      <p:sp>
        <p:nvSpPr>
          <p:cNvPr id="182" name="Google Shape;182;p22"/>
          <p:cNvSpPr/>
          <p:nvPr/>
        </p:nvSpPr>
        <p:spPr>
          <a:xfrm>
            <a:off x="456599" y="864862"/>
            <a:ext cx="4902125" cy="4604209"/>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106"/>
              <a:buFont typeface="Arial"/>
              <a:buChar char="•"/>
            </a:pPr>
            <a:r>
              <a:rPr lang="en-US" sz="1800" dirty="0">
                <a:solidFill>
                  <a:schemeClr val="dk1"/>
                </a:solidFill>
                <a:latin typeface="Rockwell"/>
                <a:ea typeface="Rockwell"/>
                <a:cs typeface="Rockwell"/>
                <a:sym typeface="Rockwell"/>
              </a:rPr>
              <a:t>The PEG score, like most other screening </a:t>
            </a:r>
            <a:r>
              <a:rPr lang="en-US" sz="2000" dirty="0">
                <a:solidFill>
                  <a:schemeClr val="dk1"/>
                </a:solidFill>
                <a:latin typeface="Rockwell"/>
                <a:ea typeface="Rockwell"/>
                <a:cs typeface="Rockwell"/>
                <a:sym typeface="Rockwell"/>
              </a:rPr>
              <a:t>instruments, is most useful in tracking changes over time. The PEG score should decrease over time after therapy has begun.</a:t>
            </a: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L="285750" marR="0" lvl="0" indent="-285750" algn="l" rtl="0">
              <a:spcBef>
                <a:spcPts val="0"/>
              </a:spcBef>
              <a:spcAft>
                <a:spcPts val="0"/>
              </a:spcAft>
              <a:buClr>
                <a:schemeClr val="dk1"/>
              </a:buClr>
              <a:buSzPts val="2106"/>
              <a:buFont typeface="Arial"/>
              <a:buChar char="•"/>
            </a:pPr>
            <a:endParaRPr lang="en-US" sz="2000" dirty="0">
              <a:solidFill>
                <a:schemeClr val="dk1"/>
              </a:solidFill>
              <a:latin typeface="Rockwell"/>
              <a:ea typeface="Rockwell"/>
              <a:cs typeface="Rockwell"/>
              <a:sym typeface="Rockwell"/>
            </a:endParaRPr>
          </a:p>
          <a:p>
            <a:pPr marR="0" lvl="0" algn="l" rtl="0">
              <a:spcBef>
                <a:spcPts val="0"/>
              </a:spcBef>
              <a:spcAft>
                <a:spcPts val="0"/>
              </a:spcAft>
              <a:buClr>
                <a:schemeClr val="dk1"/>
              </a:buClr>
              <a:buSzPts val="2106"/>
            </a:pPr>
            <a:r>
              <a:rPr lang="en-US" sz="2000" dirty="0">
                <a:solidFill>
                  <a:schemeClr val="dk1"/>
                </a:solidFill>
                <a:latin typeface="Rockwell"/>
                <a:ea typeface="Rockwell"/>
                <a:cs typeface="Rockwell"/>
                <a:sym typeface="Rockwell"/>
              </a:rPr>
              <a:t> </a:t>
            </a:r>
            <a:endParaRPr sz="2000" dirty="0">
              <a:solidFill>
                <a:schemeClr val="dk1"/>
              </a:solidFill>
              <a:latin typeface="Rockwell"/>
              <a:ea typeface="Rockwell"/>
              <a:cs typeface="Rockwell"/>
              <a:sym typeface="Rockwell"/>
            </a:endParaRPr>
          </a:p>
          <a:p>
            <a:pPr marL="285750" marR="0" lvl="0" indent="-266319" algn="l" rtl="0">
              <a:spcBef>
                <a:spcPts val="0"/>
              </a:spcBef>
              <a:spcAft>
                <a:spcPts val="0"/>
              </a:spcAft>
              <a:buClr>
                <a:schemeClr val="dk1"/>
              </a:buClr>
              <a:buSzPts val="1800"/>
              <a:buFont typeface="Rockwell"/>
              <a:buChar char="•"/>
            </a:pPr>
            <a:endParaRPr lang="en-US" sz="2000" u="sng" dirty="0">
              <a:solidFill>
                <a:schemeClr val="hlink"/>
              </a:solidFill>
              <a:latin typeface="Rockwell"/>
              <a:ea typeface="Rockwell"/>
              <a:cs typeface="Rockwell"/>
              <a:sym typeface="Rockwell"/>
            </a:endParaRPr>
          </a:p>
          <a:p>
            <a:pPr marL="285750" marR="0" lvl="0" indent="-240919" algn="l" rtl="0">
              <a:spcBef>
                <a:spcPts val="0"/>
              </a:spcBef>
              <a:spcAft>
                <a:spcPts val="0"/>
              </a:spcAft>
              <a:buClr>
                <a:schemeClr val="dk1"/>
              </a:buClr>
              <a:buSzPts val="1400"/>
              <a:buFont typeface="Arial"/>
              <a:buChar char="•"/>
            </a:pPr>
            <a:endParaRPr dirty="0"/>
          </a:p>
        </p:txBody>
      </p:sp>
      <p:pic>
        <p:nvPicPr>
          <p:cNvPr id="183" name="Google Shape;183;p22"/>
          <p:cNvPicPr preferRelativeResize="0"/>
          <p:nvPr/>
        </p:nvPicPr>
        <p:blipFill>
          <a:blip r:embed="rId6">
            <a:alphaModFix/>
          </a:blip>
          <a:stretch>
            <a:fillRect/>
          </a:stretch>
        </p:blipFill>
        <p:spPr>
          <a:xfrm>
            <a:off x="6219725" y="957109"/>
            <a:ext cx="4902125" cy="5201491"/>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3" name="TextBox 2">
            <a:extLst>
              <a:ext uri="{FF2B5EF4-FFF2-40B4-BE49-F238E27FC236}">
                <a16:creationId xmlns:a16="http://schemas.microsoft.com/office/drawing/2014/main" id="{B2A6844F-EA07-4BB6-AD51-0FCA15267115}"/>
              </a:ext>
            </a:extLst>
          </p:cNvPr>
          <p:cNvSpPr txBox="1"/>
          <p:nvPr/>
        </p:nvSpPr>
        <p:spPr>
          <a:xfrm>
            <a:off x="1013854" y="5832281"/>
            <a:ext cx="5452256" cy="461665"/>
          </a:xfrm>
          <a:prstGeom prst="rect">
            <a:avLst/>
          </a:prstGeom>
          <a:noFill/>
        </p:spPr>
        <p:txBody>
          <a:bodyPr wrap="square" rtlCol="0">
            <a:spAutoFit/>
          </a:bodyPr>
          <a:lstStyle/>
          <a:p>
            <a:pPr marL="19431" lvl="0">
              <a:buClr>
                <a:schemeClr val="dk1"/>
              </a:buClr>
              <a:buSzPts val="1800"/>
            </a:pPr>
            <a:r>
              <a:rPr lang="en-US" sz="2400" u="sng" dirty="0">
                <a:solidFill>
                  <a:schemeClr val="hlink"/>
                </a:solidFill>
                <a:hlinkClick r:id="rId7"/>
              </a:rPr>
              <a:t>PEG Scale</a:t>
            </a:r>
            <a:endParaRPr lang="en-US" sz="2400" u="sng" dirty="0">
              <a:solidFill>
                <a:schemeClr val="hlink"/>
              </a:solidFill>
            </a:endParaRPr>
          </a:p>
        </p:txBody>
      </p:sp>
      <p:pic>
        <p:nvPicPr>
          <p:cNvPr id="4" name="Online Media 3" title="Difficult Conversations about pain treatment.  The provider discusses PEG scores with the patient">
            <a:hlinkClick r:id="" action="ppaction://media"/>
            <a:extLst>
              <a:ext uri="{FF2B5EF4-FFF2-40B4-BE49-F238E27FC236}">
                <a16:creationId xmlns:a16="http://schemas.microsoft.com/office/drawing/2014/main" id="{D928036C-12B9-463F-8D5E-23F4341C575F}"/>
              </a:ext>
            </a:extLst>
          </p:cNvPr>
          <p:cNvPicPr>
            <a:picLocks noRot="1" noChangeAspect="1"/>
          </p:cNvPicPr>
          <p:nvPr>
            <a:videoFile r:link="rId1"/>
          </p:nvPr>
        </p:nvPicPr>
        <p:blipFill>
          <a:blip r:embed="rId8"/>
          <a:stretch>
            <a:fillRect/>
          </a:stretch>
        </p:blipFill>
        <p:spPr>
          <a:xfrm>
            <a:off x="730628" y="2553779"/>
            <a:ext cx="4354066" cy="2922392"/>
          </a:xfrm>
          <a:prstGeom prst="rect">
            <a:avLst/>
          </a:prstGeom>
        </p:spPr>
      </p:pic>
      <p:pic>
        <p:nvPicPr>
          <p:cNvPr id="7" name="Recorded Sound">
            <a:hlinkClick r:id="" action="ppaction://media"/>
            <a:extLst>
              <a:ext uri="{FF2B5EF4-FFF2-40B4-BE49-F238E27FC236}">
                <a16:creationId xmlns:a16="http://schemas.microsoft.com/office/drawing/2014/main" id="{99198252-119A-44E8-8628-2300FE3B719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rot="10800000">
            <a:off x="4237344" y="5600783"/>
            <a:ext cx="1257217" cy="1257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1069848" y="484632"/>
            <a:ext cx="10058400" cy="5116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60"/>
              <a:buFont typeface="Rockwell"/>
              <a:buNone/>
            </a:pPr>
            <a:r>
              <a:rPr lang="en-US" sz="4860"/>
              <a:t>EVALUATING RISK OF HARM</a:t>
            </a:r>
            <a:endParaRPr/>
          </a:p>
        </p:txBody>
      </p:sp>
      <p:sp>
        <p:nvSpPr>
          <p:cNvPr id="189" name="Google Shape;189;p23"/>
          <p:cNvSpPr txBox="1">
            <a:spLocks noGrp="1"/>
          </p:cNvSpPr>
          <p:nvPr>
            <p:ph type="body" idx="1"/>
          </p:nvPr>
        </p:nvSpPr>
        <p:spPr>
          <a:xfrm>
            <a:off x="446200" y="1473950"/>
            <a:ext cx="10682100" cy="469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700"/>
              <a:buNone/>
            </a:pPr>
            <a:r>
              <a:rPr lang="en-US" b="1" u="sng" dirty="0"/>
              <a:t>Known risk factors</a:t>
            </a:r>
            <a:r>
              <a:rPr lang="en-US" dirty="0"/>
              <a:t>:</a:t>
            </a:r>
            <a:endParaRPr dirty="0"/>
          </a:p>
          <a:p>
            <a:pPr marL="182880" lvl="0" indent="-182880" algn="l" rtl="0">
              <a:lnSpc>
                <a:spcPct val="90000"/>
              </a:lnSpc>
              <a:spcBef>
                <a:spcPts val="1200"/>
              </a:spcBef>
              <a:spcAft>
                <a:spcPts val="0"/>
              </a:spcAft>
              <a:buSzPts val="1700"/>
              <a:buChar char="▪"/>
            </a:pPr>
            <a:r>
              <a:rPr lang="en-US" dirty="0"/>
              <a:t>Illegal drug use; using prescription drugs for nonmedical reasons;</a:t>
            </a:r>
            <a:endParaRPr dirty="0"/>
          </a:p>
          <a:p>
            <a:pPr marL="182880" lvl="0" indent="-182880" algn="l" rtl="0">
              <a:lnSpc>
                <a:spcPct val="90000"/>
              </a:lnSpc>
              <a:spcBef>
                <a:spcPts val="1200"/>
              </a:spcBef>
              <a:spcAft>
                <a:spcPts val="0"/>
              </a:spcAft>
              <a:buSzPts val="1700"/>
              <a:buChar char="▪"/>
            </a:pPr>
            <a:r>
              <a:rPr lang="en-US" dirty="0"/>
              <a:t>History of substance use disorder or overdose</a:t>
            </a:r>
            <a:endParaRPr dirty="0"/>
          </a:p>
          <a:p>
            <a:pPr marL="182880" lvl="0" indent="-172084" algn="l" rtl="0">
              <a:lnSpc>
                <a:spcPct val="90000"/>
              </a:lnSpc>
              <a:spcBef>
                <a:spcPts val="1200"/>
              </a:spcBef>
              <a:spcAft>
                <a:spcPts val="0"/>
              </a:spcAft>
              <a:buSzPts val="1530"/>
              <a:buChar char="▪"/>
            </a:pPr>
            <a:r>
              <a:rPr lang="en-US" dirty="0"/>
              <a:t>Mental health conditions (</a:t>
            </a:r>
            <a:r>
              <a:rPr lang="en-US" dirty="0" err="1"/>
              <a:t>eg</a:t>
            </a:r>
            <a:r>
              <a:rPr lang="en-US" dirty="0"/>
              <a:t>, depression, anxiety)</a:t>
            </a:r>
            <a:endParaRPr dirty="0"/>
          </a:p>
          <a:p>
            <a:pPr marL="182880" lvl="0" indent="-172084" algn="l" rtl="0">
              <a:lnSpc>
                <a:spcPct val="90000"/>
              </a:lnSpc>
              <a:spcBef>
                <a:spcPts val="1200"/>
              </a:spcBef>
              <a:spcAft>
                <a:spcPts val="0"/>
              </a:spcAft>
              <a:buSzPts val="1530"/>
              <a:buChar char="▪"/>
            </a:pPr>
            <a:r>
              <a:rPr lang="en-US" dirty="0"/>
              <a:t>Sleep-disordered breathing</a:t>
            </a:r>
            <a:endParaRPr dirty="0"/>
          </a:p>
          <a:p>
            <a:pPr marL="182880" lvl="0" indent="-172084" algn="l" rtl="0">
              <a:lnSpc>
                <a:spcPct val="90000"/>
              </a:lnSpc>
              <a:spcBef>
                <a:spcPts val="1200"/>
              </a:spcBef>
              <a:spcAft>
                <a:spcPts val="0"/>
              </a:spcAft>
              <a:buSzPts val="1530"/>
              <a:buChar char="▪"/>
            </a:pPr>
            <a:r>
              <a:rPr lang="en-US" dirty="0"/>
              <a:t>Benzodiazepine use</a:t>
            </a:r>
            <a:endParaRPr dirty="0"/>
          </a:p>
          <a:p>
            <a:pPr marL="0" lvl="0" indent="0" algn="l" rtl="0">
              <a:lnSpc>
                <a:spcPct val="90000"/>
              </a:lnSpc>
              <a:spcBef>
                <a:spcPts val="1200"/>
              </a:spcBef>
              <a:spcAft>
                <a:spcPts val="0"/>
              </a:spcAft>
              <a:buNone/>
            </a:pPr>
            <a:r>
              <a:rPr lang="en-US" b="1" u="sng" dirty="0"/>
              <a:t>Urine drug testing</a:t>
            </a:r>
            <a:r>
              <a:rPr lang="en-US" dirty="0"/>
              <a:t>: Check to confirm presence of prescribed substances and illicit substance use.</a:t>
            </a:r>
            <a:endParaRPr dirty="0"/>
          </a:p>
          <a:p>
            <a:pPr marL="0" lvl="0" indent="0" algn="l" rtl="0">
              <a:lnSpc>
                <a:spcPct val="90000"/>
              </a:lnSpc>
              <a:spcBef>
                <a:spcPts val="1200"/>
              </a:spcBef>
              <a:spcAft>
                <a:spcPts val="0"/>
              </a:spcAft>
              <a:buNone/>
            </a:pPr>
            <a:r>
              <a:rPr lang="en-US" b="1" u="sng" dirty="0"/>
              <a:t>Prescription drug monitoring Program (PDMP)</a:t>
            </a:r>
            <a:r>
              <a:rPr lang="en-US" dirty="0"/>
              <a:t>: check for opioids or benzodiazepines</a:t>
            </a:r>
            <a:endParaRPr dirty="0"/>
          </a:p>
        </p:txBody>
      </p:sp>
      <p:sp>
        <p:nvSpPr>
          <p:cNvPr id="5" name="Google Shape;181;p22">
            <a:extLst>
              <a:ext uri="{FF2B5EF4-FFF2-40B4-BE49-F238E27FC236}">
                <a16:creationId xmlns:a16="http://schemas.microsoft.com/office/drawing/2014/main" id="{D3168965-300B-4344-A495-9E5132A4F2BC}"/>
              </a:ext>
            </a:extLst>
          </p:cNvPr>
          <p:cNvSpPr txBox="1"/>
          <p:nvPr/>
        </p:nvSpPr>
        <p:spPr>
          <a:xfrm>
            <a:off x="1013943" y="6158600"/>
            <a:ext cx="477528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Rockwell"/>
                <a:ea typeface="Rockwell"/>
                <a:cs typeface="Rockwell"/>
                <a:sym typeface="Rockwell"/>
              </a:rPr>
              <a:t>Source:  </a:t>
            </a:r>
            <a:r>
              <a:rPr lang="en-US" sz="1800" dirty="0">
                <a:solidFill>
                  <a:schemeClr val="dk1"/>
                </a:solidFill>
                <a:latin typeface="Rockwell"/>
                <a:ea typeface="Rockwell"/>
                <a:cs typeface="Rockwell"/>
                <a:sym typeface="Rockwell"/>
              </a:rPr>
              <a:t>Centers for Disease Control, 2018</a:t>
            </a:r>
            <a:endParaRPr dirty="0"/>
          </a:p>
        </p:txBody>
      </p:sp>
      <p:pic>
        <p:nvPicPr>
          <p:cNvPr id="2" name="Recorded Sound">
            <a:hlinkClick r:id="" action="ppaction://media"/>
            <a:extLst>
              <a:ext uri="{FF2B5EF4-FFF2-40B4-BE49-F238E27FC236}">
                <a16:creationId xmlns:a16="http://schemas.microsoft.com/office/drawing/2014/main" id="{53D5197A-7365-4F85-8969-C7C14FBF20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349" y="5600700"/>
            <a:ext cx="1106463" cy="1106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838198" y="6452981"/>
            <a:ext cx="10515600" cy="192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600"/>
              <a:buFont typeface="Rockwell"/>
              <a:buNone/>
            </a:pPr>
            <a:r>
              <a:rPr lang="en-US" sz="1600" b="1" dirty="0"/>
              <a:t>SOURCE:</a:t>
            </a:r>
            <a:r>
              <a:rPr lang="en-US" sz="1600" dirty="0"/>
              <a:t> </a:t>
            </a:r>
            <a:r>
              <a:rPr lang="en-US" sz="1600" i="1" dirty="0"/>
              <a:t>BREZNIG &amp; BISAGA</a:t>
            </a:r>
            <a:r>
              <a:rPr lang="en-US" sz="1600" dirty="0"/>
              <a:t>, 2015</a:t>
            </a:r>
            <a:endParaRPr dirty="0"/>
          </a:p>
        </p:txBody>
      </p:sp>
      <p:pic>
        <p:nvPicPr>
          <p:cNvPr id="196" name="Google Shape;196;p24"/>
          <p:cNvPicPr preferRelativeResize="0">
            <a:picLocks noGrp="1"/>
          </p:cNvPicPr>
          <p:nvPr>
            <p:ph type="body" idx="1"/>
          </p:nvPr>
        </p:nvPicPr>
        <p:blipFill rotWithShape="1">
          <a:blip r:embed="rId5">
            <a:alphaModFix/>
          </a:blip>
          <a:srcRect/>
          <a:stretch/>
        </p:blipFill>
        <p:spPr>
          <a:xfrm>
            <a:off x="76075" y="298575"/>
            <a:ext cx="9352200" cy="6063600"/>
          </a:xfrm>
          <a:prstGeom prst="rect">
            <a:avLst/>
          </a:prstGeom>
          <a:noFill/>
          <a:ln>
            <a:noFill/>
          </a:ln>
        </p:spPr>
      </p:pic>
      <p:pic>
        <p:nvPicPr>
          <p:cNvPr id="197" name="Google Shape;197;p24"/>
          <p:cNvPicPr preferRelativeResize="0"/>
          <p:nvPr/>
        </p:nvPicPr>
        <p:blipFill>
          <a:blip r:embed="rId6">
            <a:alphaModFix/>
          </a:blip>
          <a:stretch>
            <a:fillRect/>
          </a:stretch>
        </p:blipFill>
        <p:spPr>
          <a:xfrm>
            <a:off x="9379767" y="1510990"/>
            <a:ext cx="2653666" cy="3684600"/>
          </a:xfrm>
          <a:prstGeom prst="rect">
            <a:avLst/>
          </a:prstGeom>
          <a:noFill/>
          <a:ln>
            <a:noFill/>
          </a:ln>
        </p:spPr>
      </p:pic>
      <p:pic>
        <p:nvPicPr>
          <p:cNvPr id="2" name="Recorded Sound">
            <a:hlinkClick r:id="" action="ppaction://media"/>
            <a:extLst>
              <a:ext uri="{FF2B5EF4-FFF2-40B4-BE49-F238E27FC236}">
                <a16:creationId xmlns:a16="http://schemas.microsoft.com/office/drawing/2014/main" id="{74301BF9-AD20-4025-A4E0-44F795E442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57260" y="5343727"/>
            <a:ext cx="1301254" cy="1301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title"/>
          </p:nvPr>
        </p:nvSpPr>
        <p:spPr>
          <a:xfrm>
            <a:off x="385763" y="113151"/>
            <a:ext cx="12301537" cy="1270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Font typeface="Rockwell"/>
              <a:buNone/>
            </a:pPr>
            <a:r>
              <a:rPr lang="en-US" sz="3600" dirty="0">
                <a:effectLst>
                  <a:outerShdw blurRad="38100" dist="38100" dir="2700000" algn="tl">
                    <a:srgbClr val="000000">
                      <a:alpha val="43137"/>
                    </a:srgbClr>
                  </a:outerShdw>
                </a:effectLst>
              </a:rPr>
              <a:t>Evidence Based Treatment of Opioid Use Disorder</a:t>
            </a:r>
            <a:endParaRPr sz="3600" dirty="0">
              <a:effectLst>
                <a:outerShdw blurRad="38100" dist="38100" dir="2700000" algn="tl">
                  <a:srgbClr val="000000">
                    <a:alpha val="43137"/>
                  </a:srgbClr>
                </a:outerShdw>
              </a:effectLst>
            </a:endParaRPr>
          </a:p>
        </p:txBody>
      </p:sp>
      <p:sp>
        <p:nvSpPr>
          <p:cNvPr id="216" name="Google Shape;216;p27"/>
          <p:cNvSpPr txBox="1">
            <a:spLocks noGrp="1"/>
          </p:cNvSpPr>
          <p:nvPr>
            <p:ph type="body" idx="1"/>
          </p:nvPr>
        </p:nvSpPr>
        <p:spPr>
          <a:xfrm>
            <a:off x="906048" y="1383651"/>
            <a:ext cx="10058400" cy="461709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44450" cmpd="thickThin">
            <a:solidFill>
              <a:schemeClr val="tx1"/>
            </a:solidFill>
          </a:ln>
        </p:spPr>
        <p:txBody>
          <a:bodyPr spcFirstLastPara="1" wrap="square" lIns="91425" tIns="45700" rIns="91425" bIns="45700" anchor="t" anchorCtr="0">
            <a:noAutofit/>
          </a:bodyPr>
          <a:lstStyle/>
          <a:p>
            <a:pPr marL="182880" lvl="0" indent="-74929" algn="l" rtl="0">
              <a:lnSpc>
                <a:spcPct val="90000"/>
              </a:lnSpc>
              <a:spcBef>
                <a:spcPts val="0"/>
              </a:spcBef>
              <a:spcAft>
                <a:spcPts val="0"/>
              </a:spcAft>
              <a:buSzPts val="1700"/>
              <a:buNone/>
            </a:pPr>
            <a:r>
              <a:rPr lang="en-US" sz="2800" b="1" u="sng" dirty="0"/>
              <a:t>Medication- Assisted Treatment (MAT)</a:t>
            </a:r>
            <a:r>
              <a:rPr lang="en-US" sz="2800" dirty="0"/>
              <a:t>  </a:t>
            </a:r>
            <a:endParaRPr sz="2800" dirty="0"/>
          </a:p>
          <a:p>
            <a:pPr marL="457200" lvl="0" indent="-325755" algn="l" rtl="0">
              <a:lnSpc>
                <a:spcPct val="90000"/>
              </a:lnSpc>
              <a:spcBef>
                <a:spcPts val="0"/>
              </a:spcBef>
              <a:spcAft>
                <a:spcPts val="0"/>
              </a:spcAft>
              <a:buSzPts val="1530"/>
              <a:buChar char="▪"/>
            </a:pPr>
            <a:r>
              <a:rPr lang="en-US" sz="2800" dirty="0"/>
              <a:t>Buprenorphine (partial opioid agonist)</a:t>
            </a:r>
            <a:endParaRPr sz="2800" dirty="0"/>
          </a:p>
          <a:p>
            <a:pPr marL="457200" lvl="0" indent="-325755" algn="l" rtl="0">
              <a:lnSpc>
                <a:spcPct val="90000"/>
              </a:lnSpc>
              <a:spcBef>
                <a:spcPts val="0"/>
              </a:spcBef>
              <a:spcAft>
                <a:spcPts val="0"/>
              </a:spcAft>
              <a:buSzPts val="1530"/>
              <a:buChar char="▪"/>
            </a:pPr>
            <a:r>
              <a:rPr lang="en-US" sz="2800" dirty="0"/>
              <a:t>Methadone (opioid agonist)</a:t>
            </a:r>
            <a:endParaRPr sz="2800" dirty="0"/>
          </a:p>
          <a:p>
            <a:pPr marL="457200" lvl="0" indent="-325755" algn="l" rtl="0">
              <a:lnSpc>
                <a:spcPct val="90000"/>
              </a:lnSpc>
              <a:spcBef>
                <a:spcPts val="0"/>
              </a:spcBef>
              <a:spcAft>
                <a:spcPts val="0"/>
              </a:spcAft>
              <a:buSzPts val="1530"/>
              <a:buChar char="▪"/>
            </a:pPr>
            <a:r>
              <a:rPr lang="en-US" sz="2800" dirty="0"/>
              <a:t>Naltrexone (opioid antagonist or blocker)</a:t>
            </a:r>
            <a:endParaRPr sz="2800" dirty="0"/>
          </a:p>
          <a:p>
            <a:pPr marL="182880" lvl="0" indent="-74929" algn="l" rtl="0">
              <a:lnSpc>
                <a:spcPct val="90000"/>
              </a:lnSpc>
              <a:spcBef>
                <a:spcPts val="0"/>
              </a:spcBef>
              <a:spcAft>
                <a:spcPts val="0"/>
              </a:spcAft>
              <a:buSzPts val="1700"/>
              <a:buNone/>
            </a:pPr>
            <a:endParaRPr sz="2800" dirty="0"/>
          </a:p>
          <a:p>
            <a:pPr marL="182880" lvl="0" indent="-74929" algn="l" rtl="0">
              <a:lnSpc>
                <a:spcPct val="90000"/>
              </a:lnSpc>
              <a:spcBef>
                <a:spcPts val="0"/>
              </a:spcBef>
              <a:spcAft>
                <a:spcPts val="0"/>
              </a:spcAft>
              <a:buSzPts val="1700"/>
              <a:buNone/>
            </a:pPr>
            <a:r>
              <a:rPr lang="en-US" sz="2800" b="1" u="sng" dirty="0"/>
              <a:t>Inpatient Treatment</a:t>
            </a:r>
            <a:r>
              <a:rPr lang="en-US" sz="2800" dirty="0"/>
              <a:t>: </a:t>
            </a:r>
            <a:endParaRPr sz="2800" dirty="0"/>
          </a:p>
          <a:p>
            <a:pPr marL="457200" lvl="0" indent="-325755" algn="l" rtl="0">
              <a:lnSpc>
                <a:spcPct val="90000"/>
              </a:lnSpc>
              <a:spcBef>
                <a:spcPts val="0"/>
              </a:spcBef>
              <a:spcAft>
                <a:spcPts val="0"/>
              </a:spcAft>
              <a:buSzPts val="1530"/>
              <a:buChar char="▪"/>
            </a:pPr>
            <a:r>
              <a:rPr lang="en-US" sz="2800" dirty="0"/>
              <a:t>Residential</a:t>
            </a:r>
            <a:endParaRPr sz="2800" dirty="0"/>
          </a:p>
          <a:p>
            <a:pPr marL="457200" lvl="0" indent="-325755" algn="l" rtl="0">
              <a:lnSpc>
                <a:spcPct val="90000"/>
              </a:lnSpc>
              <a:spcBef>
                <a:spcPts val="0"/>
              </a:spcBef>
              <a:spcAft>
                <a:spcPts val="0"/>
              </a:spcAft>
              <a:buSzPts val="1530"/>
              <a:buChar char="▪"/>
            </a:pPr>
            <a:r>
              <a:rPr lang="en-US" sz="2800" dirty="0"/>
              <a:t>Long-term or extended treatment</a:t>
            </a:r>
            <a:endParaRPr sz="2800" dirty="0"/>
          </a:p>
          <a:p>
            <a:pPr marL="457200" lvl="0" indent="-325755" algn="l" rtl="0">
              <a:lnSpc>
                <a:spcPct val="90000"/>
              </a:lnSpc>
              <a:spcBef>
                <a:spcPts val="0"/>
              </a:spcBef>
              <a:spcAft>
                <a:spcPts val="0"/>
              </a:spcAft>
              <a:buSzPts val="1530"/>
              <a:buChar char="▪"/>
            </a:pPr>
            <a:r>
              <a:rPr lang="en-US" sz="2800" dirty="0"/>
              <a:t>Therapeutic communities (sober living, recovery housing)</a:t>
            </a:r>
            <a:endParaRPr sz="2800" dirty="0"/>
          </a:p>
        </p:txBody>
      </p:sp>
      <p:sp>
        <p:nvSpPr>
          <p:cNvPr id="2" name="TextBox 1">
            <a:extLst>
              <a:ext uri="{FF2B5EF4-FFF2-40B4-BE49-F238E27FC236}">
                <a16:creationId xmlns:a16="http://schemas.microsoft.com/office/drawing/2014/main" id="{1F133D98-DEA1-45B3-89D2-7543B713CF47}"/>
              </a:ext>
            </a:extLst>
          </p:cNvPr>
          <p:cNvSpPr txBox="1"/>
          <p:nvPr/>
        </p:nvSpPr>
        <p:spPr>
          <a:xfrm>
            <a:off x="2314575" y="6157913"/>
            <a:ext cx="6043613" cy="307777"/>
          </a:xfrm>
          <a:prstGeom prst="rect">
            <a:avLst/>
          </a:prstGeom>
          <a:noFill/>
        </p:spPr>
        <p:txBody>
          <a:bodyPr wrap="square" rtlCol="0">
            <a:spAutoFit/>
          </a:bodyPr>
          <a:lstStyle/>
          <a:p>
            <a:r>
              <a:rPr lang="en-US" dirty="0"/>
              <a:t>Source: </a:t>
            </a:r>
            <a:r>
              <a:rPr lang="en-US" dirty="0">
                <a:hlinkClick r:id="rId5"/>
              </a:rPr>
              <a:t>National Institute on Drug Addiction (NIDA)</a:t>
            </a:r>
            <a:endParaRPr lang="en-US" dirty="0"/>
          </a:p>
        </p:txBody>
      </p:sp>
      <p:pic>
        <p:nvPicPr>
          <p:cNvPr id="3" name="Recorded Sound">
            <a:hlinkClick r:id="" action="ppaction://media"/>
            <a:extLst>
              <a:ext uri="{FF2B5EF4-FFF2-40B4-BE49-F238E27FC236}">
                <a16:creationId xmlns:a16="http://schemas.microsoft.com/office/drawing/2014/main" id="{23B6B97C-8AC0-454B-96B3-5AB31F0DE2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3973" y="4989368"/>
            <a:ext cx="1089964" cy="1089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224125" y="213400"/>
            <a:ext cx="11967900" cy="810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5400"/>
              <a:buFont typeface="Rockwell"/>
              <a:buNone/>
            </a:pPr>
            <a:r>
              <a:rPr lang="en-US" sz="3200" b="1" dirty="0"/>
              <a:t>TREATMENT FOR OPIATE USE DISORDER</a:t>
            </a:r>
            <a:endParaRPr sz="3200" b="1" dirty="0"/>
          </a:p>
        </p:txBody>
      </p:sp>
      <p:pic>
        <p:nvPicPr>
          <p:cNvPr id="222" name="Google Shape;222;p28"/>
          <p:cNvPicPr preferRelativeResize="0">
            <a:picLocks noGrp="1"/>
          </p:cNvPicPr>
          <p:nvPr>
            <p:ph type="body" idx="1"/>
          </p:nvPr>
        </p:nvPicPr>
        <p:blipFill rotWithShape="1">
          <a:blip r:embed="rId5">
            <a:alphaModFix/>
          </a:blip>
          <a:srcRect/>
          <a:stretch/>
        </p:blipFill>
        <p:spPr>
          <a:xfrm>
            <a:off x="1326325" y="1023700"/>
            <a:ext cx="9763500" cy="4739100"/>
          </a:xfrm>
          <a:prstGeom prst="rect">
            <a:avLst/>
          </a:prstGeom>
          <a:noFill/>
          <a:ln w="92075" cap="flat" cmpd="sng">
            <a:solidFill>
              <a:srgbClr val="453D2B"/>
            </a:solidFill>
            <a:prstDash val="solid"/>
            <a:round/>
            <a:headEnd type="none" w="sm" len="sm"/>
            <a:tailEnd type="none" w="sm" len="sm"/>
          </a:ln>
        </p:spPr>
      </p:pic>
      <p:sp>
        <p:nvSpPr>
          <p:cNvPr id="223" name="Google Shape;223;p28"/>
          <p:cNvSpPr txBox="1"/>
          <p:nvPr/>
        </p:nvSpPr>
        <p:spPr>
          <a:xfrm>
            <a:off x="2635560" y="6203768"/>
            <a:ext cx="752052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dirty="0">
                <a:solidFill>
                  <a:schemeClr val="hlink"/>
                </a:solidFill>
                <a:latin typeface="Rockwell"/>
                <a:ea typeface="Rockwell"/>
                <a:cs typeface="Rockwell"/>
                <a:sym typeface="Rockwell"/>
                <a:hlinkClick r:id="rId6"/>
              </a:rPr>
              <a:t>Substance Abuse and Mental Health Services Administration</a:t>
            </a:r>
            <a:endParaRPr sz="1800" dirty="0">
              <a:solidFill>
                <a:schemeClr val="dk1"/>
              </a:solidFill>
              <a:latin typeface="Rockwell"/>
              <a:ea typeface="Rockwell"/>
              <a:cs typeface="Rockwell"/>
              <a:sym typeface="Rockwell"/>
            </a:endParaRPr>
          </a:p>
        </p:txBody>
      </p:sp>
      <p:pic>
        <p:nvPicPr>
          <p:cNvPr id="3" name="Recorded Sound">
            <a:hlinkClick r:id="" action="ppaction://media"/>
            <a:extLst>
              <a:ext uri="{FF2B5EF4-FFF2-40B4-BE49-F238E27FC236}">
                <a16:creationId xmlns:a16="http://schemas.microsoft.com/office/drawing/2014/main" id="{4B9AF9D9-88D5-4BFE-9016-0B9A5CAE68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800000">
            <a:off x="572804" y="5612545"/>
            <a:ext cx="960555" cy="9605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389148" y="188707"/>
            <a:ext cx="10058400" cy="160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Managed Care in North Carolina</a:t>
            </a:r>
            <a:endParaRPr sz="3000"/>
          </a:p>
        </p:txBody>
      </p:sp>
      <p:pic>
        <p:nvPicPr>
          <p:cNvPr id="230" name="Google Shape;230;p29"/>
          <p:cNvPicPr preferRelativeResize="0"/>
          <p:nvPr/>
        </p:nvPicPr>
        <p:blipFill>
          <a:blip r:embed="rId5">
            <a:alphaModFix/>
          </a:blip>
          <a:stretch>
            <a:fillRect/>
          </a:stretch>
        </p:blipFill>
        <p:spPr>
          <a:xfrm>
            <a:off x="389148" y="454844"/>
            <a:ext cx="10986148" cy="5808049"/>
          </a:xfrm>
          <a:prstGeom prst="rect">
            <a:avLst/>
          </a:prstGeom>
          <a:noFill/>
          <a:ln>
            <a:noFill/>
          </a:ln>
        </p:spPr>
      </p:pic>
      <p:sp>
        <p:nvSpPr>
          <p:cNvPr id="231" name="Google Shape;231;p29"/>
          <p:cNvSpPr txBox="1"/>
          <p:nvPr/>
        </p:nvSpPr>
        <p:spPr>
          <a:xfrm>
            <a:off x="1863675" y="5717700"/>
            <a:ext cx="9774900" cy="11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u="sng" dirty="0">
                <a:solidFill>
                  <a:schemeClr val="hlink"/>
                </a:solidFill>
                <a:hlinkClick r:id="rId6"/>
              </a:rPr>
              <a:t>https://www.ncdhhs.gov/providers/lme-mco-directory</a:t>
            </a:r>
            <a:endParaRPr sz="3000" dirty="0">
              <a:latin typeface="Rockwell"/>
              <a:ea typeface="Rockwell"/>
              <a:cs typeface="Rockwell"/>
              <a:sym typeface="Rockwell"/>
            </a:endParaRPr>
          </a:p>
        </p:txBody>
      </p:sp>
      <p:pic>
        <p:nvPicPr>
          <p:cNvPr id="2" name="Recorded Sound">
            <a:hlinkClick r:id="" action="ppaction://media"/>
            <a:extLst>
              <a:ext uri="{FF2B5EF4-FFF2-40B4-BE49-F238E27FC236}">
                <a16:creationId xmlns:a16="http://schemas.microsoft.com/office/drawing/2014/main" id="{C589B054-B6AA-4276-93EC-733952A6FA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656" y="5557838"/>
            <a:ext cx="845318" cy="845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p:cNvPicPr preferRelativeResize="0"/>
          <p:nvPr/>
        </p:nvPicPr>
        <p:blipFill rotWithShape="1">
          <a:blip r:embed="rId5">
            <a:alphaModFix/>
          </a:blip>
          <a:srcRect/>
          <a:stretch/>
        </p:blipFill>
        <p:spPr>
          <a:xfrm>
            <a:off x="7817152" y="4547284"/>
            <a:ext cx="2695737" cy="664173"/>
          </a:xfrm>
          <a:prstGeom prst="rect">
            <a:avLst/>
          </a:prstGeom>
          <a:solidFill>
            <a:srgbClr val="FFFFFF"/>
          </a:solidFill>
          <a:ln>
            <a:noFill/>
          </a:ln>
        </p:spPr>
      </p:pic>
      <p:pic>
        <p:nvPicPr>
          <p:cNvPr id="237" name="Google Shape;237;p30"/>
          <p:cNvPicPr preferRelativeResize="0"/>
          <p:nvPr/>
        </p:nvPicPr>
        <p:blipFill rotWithShape="1">
          <a:blip r:embed="rId6">
            <a:alphaModFix/>
          </a:blip>
          <a:srcRect/>
          <a:stretch/>
        </p:blipFill>
        <p:spPr>
          <a:xfrm>
            <a:off x="5320295" y="4372983"/>
            <a:ext cx="1184259" cy="1012774"/>
          </a:xfrm>
          <a:prstGeom prst="rect">
            <a:avLst/>
          </a:prstGeom>
          <a:solidFill>
            <a:srgbClr val="FFFFFF"/>
          </a:solidFill>
          <a:ln>
            <a:noFill/>
          </a:ln>
        </p:spPr>
      </p:pic>
      <p:sp>
        <p:nvSpPr>
          <p:cNvPr id="238" name="Google Shape;238;p30"/>
          <p:cNvSpPr/>
          <p:nvPr/>
        </p:nvSpPr>
        <p:spPr>
          <a:xfrm>
            <a:off x="784199" y="1715701"/>
            <a:ext cx="11235695" cy="1908215"/>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12121"/>
              </a:buClr>
              <a:buSzPts val="2000"/>
              <a:buFont typeface="Calibri"/>
              <a:buNone/>
            </a:pPr>
            <a:r>
              <a:rPr lang="en-US" sz="2000" b="0" i="1" u="none" strike="noStrike" cap="none" dirty="0">
                <a:solidFill>
                  <a:srgbClr val="212121"/>
                </a:solidFill>
                <a:latin typeface="Calibri"/>
                <a:ea typeface="Calibri"/>
                <a:cs typeface="Calibri"/>
                <a:sym typeface="Calibri"/>
              </a:rPr>
              <a:t>This project was supported by the Health Resources and Services Administration (HRSA) of the U.S. Department of Health and Human Services (HHS) under M01HP31370, </a:t>
            </a:r>
            <a:r>
              <a:rPr lang="en-US" sz="2000" b="1" i="1" u="none" strike="noStrike" cap="none" dirty="0">
                <a:solidFill>
                  <a:srgbClr val="212121"/>
                </a:solidFill>
                <a:latin typeface="Calibri"/>
                <a:ea typeface="Calibri"/>
                <a:cs typeface="Calibri"/>
                <a:sym typeface="Calibri"/>
              </a:rPr>
              <a:t>UNC-</a:t>
            </a:r>
            <a:r>
              <a:rPr lang="en-US" sz="2000" b="1" i="1" u="none" strike="noStrike" cap="none" dirty="0" err="1">
                <a:solidFill>
                  <a:srgbClr val="212121"/>
                </a:solidFill>
                <a:latin typeface="Calibri"/>
                <a:ea typeface="Calibri"/>
                <a:cs typeface="Calibri"/>
                <a:sym typeface="Calibri"/>
              </a:rPr>
              <a:t>PrimeCare</a:t>
            </a:r>
            <a:r>
              <a:rPr lang="en-US" sz="2000" b="0" i="1" u="none" strike="noStrike" cap="none" dirty="0">
                <a:solidFill>
                  <a:srgbClr val="212121"/>
                </a:solidFill>
                <a:latin typeface="Calibri"/>
                <a:ea typeface="Calibri"/>
                <a:cs typeface="Calibri"/>
                <a:sym typeface="Calibri"/>
              </a:rPr>
              <a:t>, $1,920,000.00, 100% financed with governmental sources. This information or content and conclusions are those of the author and should not be construed as the official position or policy of, nor should any endorsements be inferred by HRSA, HHS or the U.S. Government.</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Rockwell"/>
              <a:buNone/>
            </a:pPr>
            <a:endParaRPr sz="1800" b="0" i="0" u="none" strike="noStrike" cap="none" dirty="0">
              <a:solidFill>
                <a:schemeClr val="dk1"/>
              </a:solidFill>
              <a:latin typeface="Arial"/>
              <a:ea typeface="Arial"/>
              <a:cs typeface="Arial"/>
              <a:sym typeface="Arial"/>
            </a:endParaRPr>
          </a:p>
        </p:txBody>
      </p:sp>
      <p:sp>
        <p:nvSpPr>
          <p:cNvPr id="239" name="Google Shape;239;p30"/>
          <p:cNvSpPr/>
          <p:nvPr/>
        </p:nvSpPr>
        <p:spPr>
          <a:xfrm>
            <a:off x="408790" y="4372983"/>
            <a:ext cx="8756231" cy="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ckwell"/>
              <a:ea typeface="Rockwell"/>
              <a:cs typeface="Rockwell"/>
              <a:sym typeface="Rockwell"/>
            </a:endParaRPr>
          </a:p>
        </p:txBody>
      </p:sp>
      <p:pic>
        <p:nvPicPr>
          <p:cNvPr id="240" name="Google Shape;240;p30"/>
          <p:cNvPicPr preferRelativeResize="0"/>
          <p:nvPr/>
        </p:nvPicPr>
        <p:blipFill rotWithShape="1">
          <a:blip r:embed="rId7">
            <a:alphaModFix/>
          </a:blip>
          <a:srcRect/>
          <a:stretch/>
        </p:blipFill>
        <p:spPr>
          <a:xfrm>
            <a:off x="1084236" y="4527402"/>
            <a:ext cx="2760542" cy="627194"/>
          </a:xfrm>
          <a:prstGeom prst="rect">
            <a:avLst/>
          </a:prstGeom>
          <a:solidFill>
            <a:srgbClr val="FFFFFF"/>
          </a:solidFill>
          <a:ln>
            <a:noFill/>
          </a:ln>
        </p:spPr>
      </p:pic>
      <p:pic>
        <p:nvPicPr>
          <p:cNvPr id="3" name="Recorded Sound">
            <a:hlinkClick r:id="" action="ppaction://media"/>
            <a:extLst>
              <a:ext uri="{FF2B5EF4-FFF2-40B4-BE49-F238E27FC236}">
                <a16:creationId xmlns:a16="http://schemas.microsoft.com/office/drawing/2014/main" id="{C8D2259B-5E55-46E7-ABCD-1567BD5CF7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rot="10800000">
            <a:off x="1349375" y="5672137"/>
            <a:ext cx="860425" cy="860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CB89-02FF-47DB-B563-DDB5C38E42F8}"/>
              </a:ext>
            </a:extLst>
          </p:cNvPr>
          <p:cNvSpPr>
            <a:spLocks noGrp="1"/>
          </p:cNvSpPr>
          <p:nvPr>
            <p:ph type="title"/>
          </p:nvPr>
        </p:nvSpPr>
        <p:spPr>
          <a:xfrm>
            <a:off x="398336" y="198882"/>
            <a:ext cx="10058400" cy="558356"/>
          </a:xfrm>
        </p:spPr>
        <p:txBody>
          <a:bodyPr/>
          <a:lstStyle/>
          <a:p>
            <a:r>
              <a:rPr lang="en-US" sz="4000" dirty="0"/>
              <a:t>References</a:t>
            </a:r>
          </a:p>
        </p:txBody>
      </p:sp>
      <p:sp>
        <p:nvSpPr>
          <p:cNvPr id="4" name="Google Shape;241;p30">
            <a:extLst>
              <a:ext uri="{FF2B5EF4-FFF2-40B4-BE49-F238E27FC236}">
                <a16:creationId xmlns:a16="http://schemas.microsoft.com/office/drawing/2014/main" id="{64D5C31F-23AB-4009-BED6-A4E168318FAA}"/>
              </a:ext>
            </a:extLst>
          </p:cNvPr>
          <p:cNvSpPr txBox="1">
            <a:spLocks noGrp="1"/>
          </p:cNvSpPr>
          <p:nvPr>
            <p:ph type="body" idx="1"/>
          </p:nvPr>
        </p:nvSpPr>
        <p:spPr>
          <a:xfrm>
            <a:off x="344424" y="1057275"/>
            <a:ext cx="11503152" cy="60161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Rockwell"/>
              <a:ea typeface="Rockwell"/>
              <a:cs typeface="Rockwell"/>
              <a:sym typeface="Rockwell"/>
            </a:endParaRPr>
          </a:p>
          <a:p>
            <a:pPr marL="0" marR="0" lvl="0" indent="0" algn="l" rtl="0">
              <a:spcBef>
                <a:spcPts val="0"/>
              </a:spcBef>
              <a:spcAft>
                <a:spcPts val="0"/>
              </a:spcAft>
              <a:buNone/>
            </a:pPr>
            <a:r>
              <a:rPr lang="en-US" sz="1800" dirty="0" err="1">
                <a:solidFill>
                  <a:schemeClr val="dk1"/>
                </a:solidFill>
                <a:latin typeface="Rockwell"/>
                <a:ea typeface="Rockwell"/>
                <a:cs typeface="Rockwell"/>
                <a:sym typeface="Rockwell"/>
              </a:rPr>
              <a:t>Breznig</a:t>
            </a:r>
            <a:r>
              <a:rPr lang="en-US" sz="1800" dirty="0">
                <a:solidFill>
                  <a:schemeClr val="dk1"/>
                </a:solidFill>
                <a:latin typeface="Rockwell"/>
                <a:ea typeface="Rockwell"/>
                <a:cs typeface="Rockwell"/>
                <a:sym typeface="Rockwell"/>
              </a:rPr>
              <a:t>, C. &amp; </a:t>
            </a:r>
            <a:r>
              <a:rPr lang="en-US" sz="1800" dirty="0" err="1">
                <a:solidFill>
                  <a:schemeClr val="dk1"/>
                </a:solidFill>
                <a:latin typeface="Rockwell"/>
                <a:ea typeface="Rockwell"/>
                <a:cs typeface="Rockwell"/>
                <a:sym typeface="Rockwell"/>
              </a:rPr>
              <a:t>Bisaga</a:t>
            </a:r>
            <a:r>
              <a:rPr lang="en-US" sz="1800" dirty="0">
                <a:solidFill>
                  <a:schemeClr val="dk1"/>
                </a:solidFill>
                <a:latin typeface="Rockwell"/>
                <a:ea typeface="Rockwell"/>
                <a:cs typeface="Rockwell"/>
                <a:sym typeface="Rockwell"/>
              </a:rPr>
              <a:t>, A. (2015) “Opioid Use Disorder: Update on Diagnosis and Treatment” 	Psychiatric 	</a:t>
            </a:r>
            <a:r>
              <a:rPr lang="en-US" sz="1800" dirty="0" err="1">
                <a:solidFill>
                  <a:schemeClr val="dk1"/>
                </a:solidFill>
                <a:latin typeface="Rockwell"/>
                <a:ea typeface="Rockwell"/>
                <a:cs typeface="Rockwell"/>
                <a:sym typeface="Rockwell"/>
              </a:rPr>
              <a:t>Times.Volume</a:t>
            </a:r>
            <a:r>
              <a:rPr lang="en-US" sz="1800" dirty="0">
                <a:solidFill>
                  <a:schemeClr val="dk1"/>
                </a:solidFill>
                <a:latin typeface="Rockwell"/>
                <a:ea typeface="Rockwell"/>
                <a:cs typeface="Rockwell"/>
                <a:sym typeface="Rockwell"/>
              </a:rPr>
              <a:t> 32: Issue 4. </a:t>
            </a:r>
            <a:endParaRPr dirty="0"/>
          </a:p>
          <a:p>
            <a:pPr marL="0" marR="0" lvl="0" indent="0" algn="l" rtl="0">
              <a:spcBef>
                <a:spcPts val="0"/>
              </a:spcBef>
              <a:spcAft>
                <a:spcPts val="0"/>
              </a:spcAft>
              <a:buNone/>
            </a:pPr>
            <a:endParaRPr sz="1800" dirty="0">
              <a:solidFill>
                <a:schemeClr val="dk1"/>
              </a:solidFill>
              <a:latin typeface="Rockwell"/>
              <a:ea typeface="Rockwell"/>
              <a:cs typeface="Rockwell"/>
              <a:sym typeface="Rockwell"/>
            </a:endParaRPr>
          </a:p>
          <a:p>
            <a:pPr marL="0" indent="0">
              <a:spcBef>
                <a:spcPts val="0"/>
              </a:spcBef>
              <a:buNone/>
            </a:pPr>
            <a:r>
              <a:rPr lang="en-US" altLang="en-US" sz="1800" dirty="0">
                <a:solidFill>
                  <a:srgbClr val="000000"/>
                </a:solidFill>
                <a:latin typeface="&amp;quot"/>
              </a:rPr>
              <a:t>Centers for Disease Control and Prevention. </a:t>
            </a:r>
            <a:r>
              <a:rPr lang="en-US" altLang="en-US" sz="1800" u="sng" dirty="0">
                <a:solidFill>
                  <a:srgbClr val="075290"/>
                </a:solidFill>
                <a:latin typeface="&amp;quot"/>
                <a:hlinkClick r:id="rId2"/>
              </a:rPr>
              <a:t>2018 Annual Surveillance Report of Drug-Related Risks and Outcomes</a:t>
            </a:r>
            <a:r>
              <a:rPr lang="en-US" altLang="en-US" sz="1800" u="sng" dirty="0">
                <a:solidFill>
                  <a:srgbClr val="075290"/>
                </a:solidFill>
                <a:latin typeface="&amp;quot"/>
              </a:rPr>
              <a:t> </a:t>
            </a:r>
            <a:r>
              <a:rPr lang="en-US" altLang="en-US" sz="1800" dirty="0">
                <a:solidFill>
                  <a:srgbClr val="075290"/>
                </a:solidFill>
                <a:latin typeface="&amp;quot"/>
              </a:rPr>
              <a:t>	</a:t>
            </a:r>
            <a:r>
              <a:rPr lang="en-US" altLang="en-US" sz="1800" dirty="0">
                <a:solidFill>
                  <a:srgbClr val="000000"/>
                </a:solidFill>
                <a:latin typeface="&amp;quot"/>
              </a:rPr>
              <a:t>Centers for Disease Control and Prevention, U.S. Department of Health and Human Services. Published August 	31, 2018. </a:t>
            </a:r>
          </a:p>
          <a:p>
            <a:pPr marL="0" marR="0" lvl="0" indent="0" algn="l" rtl="0">
              <a:spcBef>
                <a:spcPts val="0"/>
              </a:spcBef>
              <a:spcAft>
                <a:spcPts val="0"/>
              </a:spcAft>
              <a:buNone/>
            </a:pPr>
            <a:endParaRPr lang="en-US" sz="1800" dirty="0">
              <a:solidFill>
                <a:schemeClr val="dk1"/>
              </a:solidFill>
              <a:latin typeface="Rockwell"/>
              <a:ea typeface="Rockwell"/>
              <a:cs typeface="Rockwell"/>
              <a:sym typeface="Rockwell"/>
            </a:endParaRPr>
          </a:p>
          <a:p>
            <a:pPr marL="0" indent="0">
              <a:spcBef>
                <a:spcPts val="0"/>
              </a:spcBef>
              <a:buNone/>
            </a:pPr>
            <a:r>
              <a:rPr lang="en-US" sz="1800" dirty="0"/>
              <a:t>Centers for Disease Control and Prevention (2018). “Drug overdose deaths.” Retrieved from: 	</a:t>
            </a:r>
            <a:r>
              <a:rPr lang="en-US" sz="1800" u="sng" dirty="0">
                <a:solidFill>
                  <a:schemeClr val="hlink"/>
                </a:solidFill>
                <a:hlinkClick r:id="rId3"/>
              </a:rPr>
              <a:t>https://www.cdc.gov/drugoverdose/data/statedeaths.html</a:t>
            </a:r>
            <a:endParaRPr lang="en-US" sz="1800" dirty="0">
              <a:solidFill>
                <a:schemeClr val="dk1"/>
              </a:solidFill>
              <a:latin typeface="Rockwell"/>
              <a:ea typeface="Rockwell"/>
              <a:cs typeface="Rockwell"/>
              <a:sym typeface="Rockwell"/>
            </a:endParaRPr>
          </a:p>
          <a:p>
            <a:pPr marL="0" marR="0" lvl="0" indent="0" algn="l" rtl="0">
              <a:spcBef>
                <a:spcPts val="0"/>
              </a:spcBef>
              <a:spcAft>
                <a:spcPts val="0"/>
              </a:spcAft>
              <a:buNone/>
            </a:pPr>
            <a:endParaRPr lang="en-US" sz="1800" dirty="0">
              <a:solidFill>
                <a:schemeClr val="dk1"/>
              </a:solidFill>
              <a:latin typeface="Rockwell"/>
              <a:ea typeface="Rockwell"/>
              <a:cs typeface="Rockwell"/>
              <a:sym typeface="Rockwell"/>
            </a:endParaRPr>
          </a:p>
          <a:p>
            <a:pPr marL="0" marR="0" lvl="0" indent="0" algn="l" rtl="0">
              <a:spcBef>
                <a:spcPts val="0"/>
              </a:spcBef>
              <a:spcAft>
                <a:spcPts val="0"/>
              </a:spcAft>
              <a:buNone/>
            </a:pPr>
            <a:r>
              <a:rPr lang="en-US" sz="1800" dirty="0"/>
              <a:t>Centers for Disease Control and Prevention (2018). “Understanding the epidemic” Retrieved from:</a:t>
            </a:r>
          </a:p>
          <a:p>
            <a:pPr marL="0" indent="0">
              <a:spcBef>
                <a:spcPts val="0"/>
              </a:spcBef>
              <a:buNone/>
            </a:pPr>
            <a:r>
              <a:rPr lang="en-US" sz="1800" dirty="0">
                <a:solidFill>
                  <a:schemeClr val="dk1"/>
                </a:solidFill>
                <a:latin typeface="Rockwell"/>
                <a:ea typeface="Rockwell"/>
                <a:cs typeface="Rockwell"/>
                <a:sym typeface="Rockwell"/>
              </a:rPr>
              <a:t>	</a:t>
            </a:r>
            <a:r>
              <a:rPr lang="en-US" sz="1800" u="sng" dirty="0">
                <a:solidFill>
                  <a:schemeClr val="hlink"/>
                </a:solidFill>
                <a:hlinkClick r:id="rId4"/>
              </a:rPr>
              <a:t>https://www.cdc.gov/drugoverdose/epidemic/index.html</a:t>
            </a:r>
            <a:endParaRPr lang="en-US" sz="1800" dirty="0"/>
          </a:p>
          <a:p>
            <a:pPr marL="0" marR="0" lvl="0" indent="0" algn="l" rtl="0">
              <a:spcBef>
                <a:spcPts val="0"/>
              </a:spcBef>
              <a:spcAft>
                <a:spcPts val="0"/>
              </a:spcAft>
              <a:buNone/>
            </a:pPr>
            <a:endParaRPr lang="en-US" sz="1800" dirty="0">
              <a:solidFill>
                <a:schemeClr val="dk1"/>
              </a:solidFill>
              <a:latin typeface="Rockwell"/>
              <a:ea typeface="Rockwell"/>
              <a:cs typeface="Rockwell"/>
              <a:sym typeface="Rockwell"/>
            </a:endParaRPr>
          </a:p>
          <a:p>
            <a:pPr marL="0" marR="0" lvl="0" indent="0" algn="l" rtl="0">
              <a:spcBef>
                <a:spcPts val="0"/>
              </a:spcBef>
              <a:spcAft>
                <a:spcPts val="0"/>
              </a:spcAft>
              <a:buNone/>
            </a:pPr>
            <a:r>
              <a:rPr lang="en-US" sz="1800" dirty="0">
                <a:solidFill>
                  <a:schemeClr val="dk1"/>
                </a:solidFill>
                <a:latin typeface="Rockwell"/>
                <a:ea typeface="Rockwell"/>
                <a:cs typeface="Rockwell"/>
                <a:sym typeface="Rockwell"/>
              </a:rPr>
              <a:t>Krebs, E.E., Lorenz, K.A., Blair, M.J., et al. (2009). Development and initial validation of </a:t>
            </a:r>
            <a:r>
              <a:rPr lang="en-US" sz="1800">
                <a:solidFill>
                  <a:schemeClr val="dk1"/>
                </a:solidFill>
                <a:latin typeface="Rockwell"/>
                <a:ea typeface="Rockwell"/>
                <a:cs typeface="Rockwell"/>
                <a:sym typeface="Rockwell"/>
              </a:rPr>
              <a:t>the 	PEG</a:t>
            </a:r>
            <a:r>
              <a:rPr lang="en-US" sz="1800" dirty="0">
                <a:solidFill>
                  <a:schemeClr val="dk1"/>
                </a:solidFill>
                <a:latin typeface="Rockwell"/>
                <a:ea typeface="Rockwell"/>
                <a:cs typeface="Rockwell"/>
                <a:sym typeface="Rockwell"/>
              </a:rPr>
              <a:t>, a 	three-item scale assessing pain intensity and interference. Journal of 	General Internal Medicine, 	24: 733-738</a:t>
            </a:r>
          </a:p>
          <a:p>
            <a:pPr marL="0" marR="0" lvl="0" indent="0" algn="l" rtl="0">
              <a:spcBef>
                <a:spcPts val="0"/>
              </a:spcBef>
              <a:spcAft>
                <a:spcPts val="0"/>
              </a:spcAft>
              <a:buNone/>
            </a:pPr>
            <a:endParaRPr lang="en-US" sz="1800" dirty="0">
              <a:solidFill>
                <a:schemeClr val="dk1"/>
              </a:solidFill>
              <a:latin typeface="Rockwell"/>
              <a:ea typeface="Rockwell"/>
              <a:cs typeface="Rockwell"/>
              <a:sym typeface="Rockwell"/>
            </a:endParaRPr>
          </a:p>
          <a:p>
            <a:pPr marL="0" marR="0" lvl="0" indent="0" algn="l" rtl="0">
              <a:spcBef>
                <a:spcPts val="0"/>
              </a:spcBef>
              <a:spcAft>
                <a:spcPts val="0"/>
              </a:spcAft>
              <a:buNone/>
            </a:pPr>
            <a:endParaRPr sz="1800" dirty="0">
              <a:solidFill>
                <a:schemeClr val="dk1"/>
              </a:solidFill>
              <a:latin typeface="Rockwell"/>
              <a:ea typeface="Rockwell"/>
              <a:cs typeface="Rockwell"/>
              <a:sym typeface="Rockwell"/>
            </a:endParaRPr>
          </a:p>
          <a:p>
            <a:pPr marL="0" marR="0" lvl="0" indent="0" algn="l" rtl="0">
              <a:spcBef>
                <a:spcPts val="0"/>
              </a:spcBef>
              <a:spcAft>
                <a:spcPts val="0"/>
              </a:spcAft>
              <a:buNone/>
            </a:pPr>
            <a:endParaRPr sz="1800" dirty="0">
              <a:solidFill>
                <a:schemeClr val="dk1"/>
              </a:solidFill>
              <a:latin typeface="Rockwell"/>
              <a:ea typeface="Rockwell"/>
              <a:cs typeface="Rockwell"/>
              <a:sym typeface="Rockwell"/>
            </a:endParaRPr>
          </a:p>
        </p:txBody>
      </p:sp>
    </p:spTree>
    <p:extLst>
      <p:ext uri="{BB962C8B-B14F-4D97-AF65-F5344CB8AC3E}">
        <p14:creationId xmlns:p14="http://schemas.microsoft.com/office/powerpoint/2010/main" val="179894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398F-A6D4-4328-9A50-4FA9B03FED2E}"/>
              </a:ext>
            </a:extLst>
          </p:cNvPr>
          <p:cNvSpPr>
            <a:spLocks noGrp="1"/>
          </p:cNvSpPr>
          <p:nvPr>
            <p:ph type="title"/>
          </p:nvPr>
        </p:nvSpPr>
        <p:spPr>
          <a:xfrm>
            <a:off x="341185" y="-118872"/>
            <a:ext cx="10058400" cy="1609344"/>
          </a:xfrm>
        </p:spPr>
        <p:txBody>
          <a:bodyPr/>
          <a:lstStyle/>
          <a:p>
            <a:r>
              <a:rPr lang="en-US" sz="4000" dirty="0"/>
              <a:t>References</a:t>
            </a:r>
          </a:p>
        </p:txBody>
      </p:sp>
      <p:sp>
        <p:nvSpPr>
          <p:cNvPr id="3" name="Text Placeholder 2">
            <a:extLst>
              <a:ext uri="{FF2B5EF4-FFF2-40B4-BE49-F238E27FC236}">
                <a16:creationId xmlns:a16="http://schemas.microsoft.com/office/drawing/2014/main" id="{C34AFA74-0391-44B8-8ACF-C405EDBD7CB6}"/>
              </a:ext>
            </a:extLst>
          </p:cNvPr>
          <p:cNvSpPr>
            <a:spLocks noGrp="1"/>
          </p:cNvSpPr>
          <p:nvPr>
            <p:ph type="body" idx="1"/>
          </p:nvPr>
        </p:nvSpPr>
        <p:spPr>
          <a:xfrm>
            <a:off x="341185" y="1495044"/>
            <a:ext cx="12134849" cy="4681728"/>
          </a:xfrm>
        </p:spPr>
        <p:txBody>
          <a:bodyPr/>
          <a:lstStyle/>
          <a:p>
            <a:pPr marL="0" lvl="0" indent="0">
              <a:spcBef>
                <a:spcPts val="0"/>
              </a:spcBef>
              <a:buNone/>
            </a:pPr>
            <a:r>
              <a:rPr lang="en-US" sz="1800" dirty="0"/>
              <a:t>North Carolina Department of Health and Human Services (2017). “Opioid overdose factsheet.” 	</a:t>
            </a:r>
            <a:r>
              <a:rPr lang="en-US" sz="1800" dirty="0">
                <a:hlinkClick r:id="rId2"/>
              </a:rPr>
              <a:t>https://files.nc.gov/ncdhhs/Opioid_Overdose_Factsheet_FINAL_06_27_17.pdf</a:t>
            </a:r>
            <a:endParaRPr lang="en-US" sz="1800" dirty="0"/>
          </a:p>
          <a:p>
            <a:pPr marL="0" lvl="0" indent="0">
              <a:spcBef>
                <a:spcPts val="0"/>
              </a:spcBef>
              <a:buNone/>
            </a:pPr>
            <a:endParaRPr lang="en-US" sz="1800" dirty="0"/>
          </a:p>
          <a:p>
            <a:pPr marL="0" lvl="0" indent="0">
              <a:spcBef>
                <a:spcPts val="0"/>
              </a:spcBef>
              <a:buNone/>
            </a:pPr>
            <a:r>
              <a:rPr lang="en-US" sz="1800" dirty="0"/>
              <a:t>North Carolina Department of Health and Human Services (2019).”Proposed local management entity-managed 	care organization (LME-MCO) map” Retrieved from:</a:t>
            </a:r>
          </a:p>
          <a:p>
            <a:pPr marL="0" indent="0">
              <a:spcBef>
                <a:spcPts val="0"/>
              </a:spcBef>
              <a:buNone/>
            </a:pPr>
            <a:r>
              <a:rPr lang="en-US" sz="1800" dirty="0"/>
              <a:t>	</a:t>
            </a:r>
            <a:r>
              <a:rPr lang="en-US" sz="1800" u="sng" dirty="0">
                <a:solidFill>
                  <a:schemeClr val="hlink"/>
                </a:solidFill>
                <a:hlinkClick r:id="rId3"/>
              </a:rPr>
              <a:t>https://www.ncdhhs.gov/providers/lme-mco-directory</a:t>
            </a:r>
            <a:endParaRPr lang="en-US" sz="1800" dirty="0"/>
          </a:p>
          <a:p>
            <a:pPr marL="0" lvl="0" indent="0">
              <a:spcBef>
                <a:spcPts val="0"/>
              </a:spcBef>
              <a:buNone/>
            </a:pPr>
            <a:endParaRPr lang="en-US" sz="1800" dirty="0"/>
          </a:p>
          <a:p>
            <a:pPr marL="0" lvl="0" indent="0">
              <a:spcBef>
                <a:spcPts val="0"/>
              </a:spcBef>
              <a:buNone/>
            </a:pPr>
            <a:r>
              <a:rPr lang="en-US" sz="1800" dirty="0"/>
              <a:t>National Institute on Drug Addiction (2019). Treatment approaches for drug addiction.” Retrieved from:</a:t>
            </a:r>
          </a:p>
          <a:p>
            <a:pPr marL="0" lvl="0" indent="0">
              <a:spcBef>
                <a:spcPts val="0"/>
              </a:spcBef>
              <a:buNone/>
            </a:pPr>
            <a:r>
              <a:rPr lang="en-US" sz="1800" dirty="0"/>
              <a:t>	</a:t>
            </a:r>
            <a:r>
              <a:rPr lang="en-US" sz="1800" dirty="0">
                <a:hlinkClick r:id="rId4"/>
              </a:rPr>
              <a:t>https://www.drugabuse.gov/publications/drugfacts/treatment-approaches-drug-addiction</a:t>
            </a:r>
            <a:endParaRPr lang="en-US" sz="1800" dirty="0"/>
          </a:p>
          <a:p>
            <a:pPr marL="0" indent="0">
              <a:buNone/>
            </a:pPr>
            <a:r>
              <a:rPr lang="en-US" sz="1800" dirty="0"/>
              <a:t>Substance Abuse and Mental Health Services Administration (2019). “Behavioral health treatment services 	locator.” Retrieved </a:t>
            </a:r>
            <a:r>
              <a:rPr lang="en-US" sz="1800" dirty="0" err="1"/>
              <a:t>from:</a:t>
            </a:r>
            <a:r>
              <a:rPr lang="en-US" sz="1800" dirty="0" err="1">
                <a:hlinkClick r:id="rId5"/>
              </a:rPr>
              <a:t>https</a:t>
            </a:r>
            <a:r>
              <a:rPr lang="en-US" sz="1800" dirty="0">
                <a:hlinkClick r:id="rId5"/>
              </a:rPr>
              <a:t>://findtreatment.samhsa.gov/locator</a:t>
            </a:r>
            <a:endParaRPr lang="en-US" sz="1800" dirty="0"/>
          </a:p>
        </p:txBody>
      </p:sp>
    </p:spTree>
    <p:extLst>
      <p:ext uri="{BB962C8B-B14F-4D97-AF65-F5344CB8AC3E}">
        <p14:creationId xmlns:p14="http://schemas.microsoft.com/office/powerpoint/2010/main" val="286384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65760" y="258056"/>
            <a:ext cx="10942320" cy="5269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860"/>
              <a:buFont typeface="Rockwell"/>
              <a:buNone/>
            </a:pPr>
            <a:r>
              <a:rPr lang="en-US" sz="3200" b="1" dirty="0"/>
              <a:t>DEFINING THE PROBLEM – THE OPIOID EPIDEMIC</a:t>
            </a:r>
            <a:endParaRPr sz="3200" dirty="0"/>
          </a:p>
        </p:txBody>
      </p:sp>
      <p:sp>
        <p:nvSpPr>
          <p:cNvPr id="118" name="Google Shape;118;p14"/>
          <p:cNvSpPr txBox="1">
            <a:spLocks noGrp="1"/>
          </p:cNvSpPr>
          <p:nvPr>
            <p:ph type="body" idx="1"/>
          </p:nvPr>
        </p:nvSpPr>
        <p:spPr>
          <a:xfrm>
            <a:off x="1998260" y="6331026"/>
            <a:ext cx="10515600" cy="5269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040"/>
              <a:buNone/>
            </a:pPr>
            <a:r>
              <a:rPr lang="en-US" sz="2400"/>
              <a:t>Source: National Institute on Drug Abuse, 2017</a:t>
            </a:r>
            <a:endParaRPr/>
          </a:p>
        </p:txBody>
      </p:sp>
      <p:sp>
        <p:nvSpPr>
          <p:cNvPr id="119" name="Google Shape;119;p14"/>
          <p:cNvSpPr txBox="1"/>
          <p:nvPr/>
        </p:nvSpPr>
        <p:spPr>
          <a:xfrm>
            <a:off x="265491" y="1120676"/>
            <a:ext cx="4181708" cy="461664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en-US" sz="2400" b="0" i="0" u="none" strike="noStrike" cap="none" dirty="0">
                <a:solidFill>
                  <a:schemeClr val="dk1"/>
                </a:solidFill>
                <a:latin typeface="Rockwell"/>
                <a:ea typeface="Rockwell"/>
                <a:cs typeface="Rockwell"/>
                <a:sym typeface="Rockwell"/>
              </a:rPr>
              <a:t>From </a:t>
            </a:r>
            <a:r>
              <a:rPr lang="en-US" sz="2400" b="1" i="0" u="none" strike="noStrike" cap="none" dirty="0">
                <a:solidFill>
                  <a:schemeClr val="dk1"/>
                </a:solidFill>
                <a:latin typeface="Rockwell"/>
                <a:ea typeface="Rockwell"/>
                <a:cs typeface="Rockwell"/>
                <a:sym typeface="Rockwell"/>
              </a:rPr>
              <a:t>1999</a:t>
            </a:r>
            <a:r>
              <a:rPr lang="en-US" sz="2400" b="0" i="0" u="none" strike="noStrike" cap="none" dirty="0">
                <a:solidFill>
                  <a:schemeClr val="dk1"/>
                </a:solidFill>
                <a:latin typeface="Rockwell"/>
                <a:ea typeface="Rockwell"/>
                <a:cs typeface="Rockwell"/>
                <a:sym typeface="Rockwell"/>
              </a:rPr>
              <a:t> to </a:t>
            </a:r>
            <a:r>
              <a:rPr lang="en-US" sz="2400" b="1" i="0" u="none" strike="noStrike" cap="none" dirty="0">
                <a:solidFill>
                  <a:schemeClr val="dk1"/>
                </a:solidFill>
                <a:latin typeface="Rockwell"/>
                <a:ea typeface="Rockwell"/>
                <a:cs typeface="Rockwell"/>
                <a:sym typeface="Rockwell"/>
              </a:rPr>
              <a:t>2017</a:t>
            </a:r>
            <a:r>
              <a:rPr lang="en-US" sz="2400" b="0" i="0" u="none" strike="noStrike" cap="none" dirty="0">
                <a:solidFill>
                  <a:schemeClr val="dk1"/>
                </a:solidFill>
                <a:latin typeface="Rockwell"/>
                <a:ea typeface="Rockwell"/>
                <a:cs typeface="Rockwell"/>
                <a:sym typeface="Rockwell"/>
              </a:rPr>
              <a:t>, nearly </a:t>
            </a:r>
            <a:r>
              <a:rPr lang="en-US" sz="2400" b="1" i="0" u="none" strike="noStrike" cap="none" dirty="0">
                <a:solidFill>
                  <a:schemeClr val="dk1"/>
                </a:solidFill>
                <a:latin typeface="Rockwell"/>
                <a:ea typeface="Rockwell"/>
                <a:cs typeface="Rockwell"/>
                <a:sym typeface="Rockwell"/>
              </a:rPr>
              <a:t>400,000</a:t>
            </a:r>
            <a:r>
              <a:rPr lang="en-US" sz="2400" b="0" i="0" u="none" strike="noStrike" cap="none" dirty="0">
                <a:solidFill>
                  <a:schemeClr val="dk1"/>
                </a:solidFill>
                <a:latin typeface="Rockwell"/>
                <a:ea typeface="Rockwell"/>
                <a:cs typeface="Rockwell"/>
                <a:sym typeface="Rockwell"/>
              </a:rPr>
              <a:t> people have died from an </a:t>
            </a:r>
            <a:r>
              <a:rPr lang="en-US" sz="2400" b="1" i="0" u="none" strike="noStrike" cap="none" dirty="0">
                <a:solidFill>
                  <a:schemeClr val="dk1"/>
                </a:solidFill>
                <a:latin typeface="Rockwell"/>
                <a:ea typeface="Rockwell"/>
                <a:cs typeface="Rockwell"/>
                <a:sym typeface="Rockwell"/>
              </a:rPr>
              <a:t>opioid related death</a:t>
            </a:r>
            <a:r>
              <a:rPr lang="en-US" sz="2400" b="0" i="0" u="none" strike="noStrike" cap="none" dirty="0">
                <a:solidFill>
                  <a:schemeClr val="dk1"/>
                </a:solidFill>
                <a:latin typeface="Rockwell"/>
                <a:ea typeface="Rockwell"/>
                <a:cs typeface="Rockwell"/>
                <a:sym typeface="Rockwell"/>
              </a:rPr>
              <a:t>.</a:t>
            </a:r>
            <a:endParaRPr sz="2400" dirty="0"/>
          </a:p>
          <a:p>
            <a:pPr marL="285750" marR="0" lvl="0" indent="-285750" algn="l" rtl="0">
              <a:spcBef>
                <a:spcPts val="0"/>
              </a:spcBef>
              <a:spcAft>
                <a:spcPts val="0"/>
              </a:spcAft>
              <a:buClr>
                <a:schemeClr val="dk1"/>
              </a:buClr>
              <a:buSzPts val="2000"/>
              <a:buFont typeface="Arial"/>
              <a:buChar char="•"/>
            </a:pPr>
            <a:r>
              <a:rPr lang="en-US" sz="2400" b="0" i="0" u="none" strike="noStrike" cap="none" dirty="0">
                <a:solidFill>
                  <a:schemeClr val="dk1"/>
                </a:solidFill>
                <a:latin typeface="Rockwell"/>
                <a:ea typeface="Rockwell"/>
                <a:cs typeface="Rockwell"/>
                <a:sym typeface="Rockwell"/>
              </a:rPr>
              <a:t>In </a:t>
            </a:r>
            <a:r>
              <a:rPr lang="en-US" sz="2400" b="1" i="0" u="none" strike="noStrike" cap="none" dirty="0">
                <a:solidFill>
                  <a:schemeClr val="dk1"/>
                </a:solidFill>
                <a:latin typeface="Rockwell"/>
                <a:ea typeface="Rockwell"/>
                <a:cs typeface="Rockwell"/>
                <a:sym typeface="Rockwell"/>
              </a:rPr>
              <a:t>2016</a:t>
            </a:r>
            <a:r>
              <a:rPr lang="en-US" sz="2400" b="0" i="0" u="none" strike="noStrike" cap="none" dirty="0">
                <a:solidFill>
                  <a:schemeClr val="dk1"/>
                </a:solidFill>
                <a:latin typeface="Rockwell"/>
                <a:ea typeface="Rockwell"/>
                <a:cs typeface="Rockwell"/>
                <a:sym typeface="Rockwell"/>
              </a:rPr>
              <a:t>, more than </a:t>
            </a:r>
            <a:r>
              <a:rPr lang="en-US" sz="2400" b="1" i="0" u="none" strike="noStrike" cap="none" dirty="0">
                <a:solidFill>
                  <a:schemeClr val="dk1"/>
                </a:solidFill>
                <a:latin typeface="Rockwell"/>
                <a:ea typeface="Rockwell"/>
                <a:cs typeface="Rockwell"/>
                <a:sym typeface="Rockwell"/>
              </a:rPr>
              <a:t>11.5 million </a:t>
            </a:r>
            <a:r>
              <a:rPr lang="en-US" sz="2400" b="0" i="0" u="none" strike="noStrike" cap="none" dirty="0">
                <a:solidFill>
                  <a:schemeClr val="dk1"/>
                </a:solidFill>
                <a:latin typeface="Rockwell"/>
                <a:ea typeface="Rockwell"/>
                <a:cs typeface="Rockwell"/>
                <a:sym typeface="Rockwell"/>
              </a:rPr>
              <a:t>people reported misuse of prescription opioid pain medicine.</a:t>
            </a:r>
            <a:endParaRPr sz="2400" dirty="0"/>
          </a:p>
          <a:p>
            <a:pPr marL="285750" marR="0" lvl="0" indent="-171450" algn="l" rtl="0">
              <a:spcBef>
                <a:spcPts val="0"/>
              </a:spcBef>
              <a:spcAft>
                <a:spcPts val="0"/>
              </a:spcAft>
              <a:buClr>
                <a:schemeClr val="dk1"/>
              </a:buClr>
              <a:buSzPts val="1800"/>
              <a:buFont typeface="Arial"/>
              <a:buNone/>
            </a:pPr>
            <a:endParaRPr sz="2400" b="0" i="0" u="none" strike="noStrike" cap="none" dirty="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Rockwell"/>
              <a:ea typeface="Rockwell"/>
              <a:cs typeface="Rockwell"/>
              <a:sym typeface="Rockwell"/>
            </a:endParaRPr>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Rockwell"/>
              <a:ea typeface="Rockwell"/>
              <a:cs typeface="Rockwell"/>
              <a:sym typeface="Rockwell"/>
            </a:endParaRPr>
          </a:p>
        </p:txBody>
      </p:sp>
      <p:pic>
        <p:nvPicPr>
          <p:cNvPr id="120" name="Google Shape;120;p14"/>
          <p:cNvPicPr preferRelativeResize="0"/>
          <p:nvPr/>
        </p:nvPicPr>
        <p:blipFill rotWithShape="1">
          <a:blip r:embed="rId5">
            <a:alphaModFix/>
          </a:blip>
          <a:srcRect/>
          <a:stretch/>
        </p:blipFill>
        <p:spPr>
          <a:xfrm>
            <a:off x="4306509" y="919602"/>
            <a:ext cx="7620000" cy="5276850"/>
          </a:xfrm>
          <a:prstGeom prst="rect">
            <a:avLst/>
          </a:prstGeom>
          <a:noFill/>
          <a:ln>
            <a:noFill/>
          </a:ln>
        </p:spPr>
      </p:pic>
      <p:pic>
        <p:nvPicPr>
          <p:cNvPr id="4" name="Recorded Sound">
            <a:hlinkClick r:id="" action="ppaction://media"/>
            <a:extLst>
              <a:ext uri="{FF2B5EF4-FFF2-40B4-BE49-F238E27FC236}">
                <a16:creationId xmlns:a16="http://schemas.microsoft.com/office/drawing/2014/main" id="{0C5E9739-D215-44B3-A7A5-884780B19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a:off x="849312" y="4793446"/>
            <a:ext cx="1279525" cy="1279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5"/>
          <p:cNvPicPr preferRelativeResize="0">
            <a:picLocks noGrp="1"/>
          </p:cNvPicPr>
          <p:nvPr>
            <p:ph type="body" idx="1"/>
          </p:nvPr>
        </p:nvPicPr>
        <p:blipFill rotWithShape="1">
          <a:blip r:embed="rId5">
            <a:alphaModFix/>
          </a:blip>
          <a:srcRect/>
          <a:stretch/>
        </p:blipFill>
        <p:spPr>
          <a:xfrm>
            <a:off x="838200" y="270211"/>
            <a:ext cx="10515599" cy="6114197"/>
          </a:xfrm>
          <a:prstGeom prst="rect">
            <a:avLst/>
          </a:prstGeom>
          <a:noFill/>
          <a:ln>
            <a:noFill/>
          </a:ln>
        </p:spPr>
      </p:pic>
      <p:sp>
        <p:nvSpPr>
          <p:cNvPr id="127" name="Google Shape;127;p15"/>
          <p:cNvSpPr txBox="1"/>
          <p:nvPr/>
        </p:nvSpPr>
        <p:spPr>
          <a:xfrm>
            <a:off x="3221561" y="6384408"/>
            <a:ext cx="528099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u="none" strike="noStrike" cap="none">
                <a:solidFill>
                  <a:schemeClr val="dk1"/>
                </a:solidFill>
                <a:latin typeface="Rockwell"/>
                <a:ea typeface="Rockwell"/>
                <a:cs typeface="Rockwell"/>
                <a:sym typeface="Rockwell"/>
              </a:rPr>
              <a:t>Source:  </a:t>
            </a:r>
            <a:r>
              <a:rPr lang="en-US" sz="1800" b="0" i="0" u="none" strike="noStrike" cap="none">
                <a:solidFill>
                  <a:schemeClr val="dk1"/>
                </a:solidFill>
                <a:latin typeface="Rockwell"/>
                <a:ea typeface="Rockwell"/>
                <a:cs typeface="Rockwell"/>
                <a:sym typeface="Rockwell"/>
              </a:rPr>
              <a:t>Centers for Disease Control, 2018</a:t>
            </a:r>
            <a:endParaRPr/>
          </a:p>
        </p:txBody>
      </p:sp>
      <p:pic>
        <p:nvPicPr>
          <p:cNvPr id="3" name="Recorded Sound">
            <a:hlinkClick r:id="" action="ppaction://media"/>
            <a:extLst>
              <a:ext uri="{FF2B5EF4-FFF2-40B4-BE49-F238E27FC236}">
                <a16:creationId xmlns:a16="http://schemas.microsoft.com/office/drawing/2014/main" id="{802FEC6E-67AF-4D4C-AD57-1AC442510E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1004965">
            <a:off x="370317" y="5413891"/>
            <a:ext cx="1339849" cy="1339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6"/>
          <p:cNvPicPr preferRelativeResize="0"/>
          <p:nvPr/>
        </p:nvPicPr>
        <p:blipFill rotWithShape="1">
          <a:blip r:embed="rId5">
            <a:alphaModFix/>
          </a:blip>
          <a:srcRect/>
          <a:stretch/>
        </p:blipFill>
        <p:spPr>
          <a:xfrm>
            <a:off x="1454396" y="247360"/>
            <a:ext cx="9692640" cy="6363280"/>
          </a:xfrm>
          <a:prstGeom prst="rect">
            <a:avLst/>
          </a:prstGeom>
          <a:noFill/>
          <a:ln>
            <a:noFill/>
          </a:ln>
        </p:spPr>
      </p:pic>
      <p:pic>
        <p:nvPicPr>
          <p:cNvPr id="6" name="Recorded Sound">
            <a:hlinkClick r:id="" action="ppaction://media"/>
            <a:extLst>
              <a:ext uri="{FF2B5EF4-FFF2-40B4-BE49-F238E27FC236}">
                <a16:creationId xmlns:a16="http://schemas.microsoft.com/office/drawing/2014/main" id="{E3B5D093-7167-45D1-9FF8-CF5698B751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a:off x="638564" y="4129088"/>
            <a:ext cx="1127196" cy="1127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Shape 138"/>
        <p:cNvGrpSpPr/>
        <p:nvPr/>
      </p:nvGrpSpPr>
      <p:grpSpPr>
        <a:xfrm>
          <a:off x="0" y="0"/>
          <a:ext cx="0" cy="0"/>
          <a:chOff x="0" y="0"/>
          <a:chExt cx="0" cy="0"/>
        </a:xfrm>
      </p:grpSpPr>
      <p:sp>
        <p:nvSpPr>
          <p:cNvPr id="140" name="Google Shape;140;p17"/>
          <p:cNvSpPr txBox="1">
            <a:spLocks noGrp="1"/>
          </p:cNvSpPr>
          <p:nvPr>
            <p:ph type="body" idx="1"/>
          </p:nvPr>
        </p:nvSpPr>
        <p:spPr>
          <a:xfrm>
            <a:off x="1946910" y="6549231"/>
            <a:ext cx="10515600" cy="308769"/>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SzPts val="1573"/>
              <a:buNone/>
            </a:pPr>
            <a:r>
              <a:rPr lang="en-US" sz="1850" dirty="0"/>
              <a:t>Source: North Carolina Department of Health and Human Services, 2018</a:t>
            </a:r>
            <a:endParaRPr dirty="0"/>
          </a:p>
        </p:txBody>
      </p:sp>
      <p:pic>
        <p:nvPicPr>
          <p:cNvPr id="5" name="Picture 4">
            <a:extLst>
              <a:ext uri="{FF2B5EF4-FFF2-40B4-BE49-F238E27FC236}">
                <a16:creationId xmlns:a16="http://schemas.microsoft.com/office/drawing/2014/main" id="{EC0C84EA-C1F3-489B-B469-568AE31290C2}"/>
              </a:ext>
            </a:extLst>
          </p:cNvPr>
          <p:cNvPicPr>
            <a:picLocks noChangeAspect="1"/>
          </p:cNvPicPr>
          <p:nvPr/>
        </p:nvPicPr>
        <p:blipFill>
          <a:blip r:embed="rId6"/>
          <a:stretch>
            <a:fillRect/>
          </a:stretch>
        </p:blipFill>
        <p:spPr>
          <a:xfrm>
            <a:off x="2189798" y="1047750"/>
            <a:ext cx="8382000" cy="4762500"/>
          </a:xfrm>
          <a:prstGeom prst="rect">
            <a:avLst/>
          </a:prstGeom>
        </p:spPr>
      </p:pic>
      <p:pic>
        <p:nvPicPr>
          <p:cNvPr id="11" name="Recorded Sound">
            <a:hlinkClick r:id="" action="ppaction://media"/>
            <a:extLst>
              <a:ext uri="{FF2B5EF4-FFF2-40B4-BE49-F238E27FC236}">
                <a16:creationId xmlns:a16="http://schemas.microsoft.com/office/drawing/2014/main" id="{8721BB13-9CAC-4FDE-8EC3-E07BBC2568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643044">
            <a:off x="431164" y="5215731"/>
            <a:ext cx="1189038" cy="11890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8"/>
          <p:cNvPicPr preferRelativeResize="0">
            <a:picLocks noGrp="1"/>
          </p:cNvPicPr>
          <p:nvPr>
            <p:ph type="body" idx="1"/>
          </p:nvPr>
        </p:nvPicPr>
        <p:blipFill rotWithShape="1">
          <a:blip r:embed="rId5">
            <a:alphaModFix/>
          </a:blip>
          <a:srcRect/>
          <a:stretch/>
        </p:blipFill>
        <p:spPr>
          <a:xfrm>
            <a:off x="1094065" y="418413"/>
            <a:ext cx="9660371" cy="5959527"/>
          </a:xfrm>
          <a:prstGeom prst="rect">
            <a:avLst/>
          </a:prstGeom>
          <a:noFill/>
          <a:ln>
            <a:noFill/>
          </a:ln>
        </p:spPr>
      </p:pic>
      <p:sp>
        <p:nvSpPr>
          <p:cNvPr id="148" name="Google Shape;148;p18"/>
          <p:cNvSpPr txBox="1"/>
          <p:nvPr/>
        </p:nvSpPr>
        <p:spPr>
          <a:xfrm>
            <a:off x="2200276" y="6439587"/>
            <a:ext cx="8686800" cy="2612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Rockwell"/>
                <a:ea typeface="Rockwell"/>
                <a:cs typeface="Rockwell"/>
                <a:sym typeface="Rockwell"/>
              </a:rPr>
              <a:t>Source: </a:t>
            </a:r>
            <a:r>
              <a:rPr lang="en-US" sz="1800" i="1" dirty="0">
                <a:solidFill>
                  <a:schemeClr val="dk1"/>
                </a:solidFill>
                <a:latin typeface="Rockwell"/>
                <a:ea typeface="Rockwell"/>
                <a:cs typeface="Rockwell"/>
                <a:sym typeface="Rockwell"/>
              </a:rPr>
              <a:t>North Carolina Department of Health and Human Services</a:t>
            </a:r>
            <a:r>
              <a:rPr lang="en-US" sz="1800" dirty="0">
                <a:solidFill>
                  <a:schemeClr val="dk1"/>
                </a:solidFill>
                <a:latin typeface="Rockwell"/>
                <a:ea typeface="Rockwell"/>
                <a:cs typeface="Rockwell"/>
                <a:sym typeface="Rockwell"/>
              </a:rPr>
              <a:t>, 2017</a:t>
            </a:r>
            <a:endParaRPr dirty="0"/>
          </a:p>
        </p:txBody>
      </p:sp>
      <p:pic>
        <p:nvPicPr>
          <p:cNvPr id="2" name="Recorded Sound">
            <a:hlinkClick r:id="" action="ppaction://media"/>
            <a:extLst>
              <a:ext uri="{FF2B5EF4-FFF2-40B4-BE49-F238E27FC236}">
                <a16:creationId xmlns:a16="http://schemas.microsoft.com/office/drawing/2014/main" id="{9BE0B928-F393-4C91-AC9A-114C01DC1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a:off x="687665" y="5104756"/>
            <a:ext cx="1055410" cy="10554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245660" y="-37876"/>
            <a:ext cx="12338600" cy="7612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Font typeface="Rockwell"/>
              <a:buNone/>
            </a:pPr>
            <a:r>
              <a:rPr lang="en-US" sz="2800" b="1" dirty="0"/>
              <a:t>GUIDELINES FOR TREATING PAIN IN PRIMARY CARE</a:t>
            </a:r>
            <a:endParaRPr sz="2800" dirty="0"/>
          </a:p>
        </p:txBody>
      </p:sp>
      <p:pic>
        <p:nvPicPr>
          <p:cNvPr id="156" name="Google Shape;156;p19"/>
          <p:cNvPicPr preferRelativeResize="0"/>
          <p:nvPr/>
        </p:nvPicPr>
        <p:blipFill rotWithShape="1">
          <a:blip r:embed="rId5">
            <a:alphaModFix/>
          </a:blip>
          <a:srcRect/>
          <a:stretch/>
        </p:blipFill>
        <p:spPr>
          <a:xfrm>
            <a:off x="179525" y="774798"/>
            <a:ext cx="11832950" cy="5824895"/>
          </a:xfrm>
          <a:prstGeom prst="rect">
            <a:avLst/>
          </a:prstGeom>
          <a:noFill/>
          <a:ln w="50800">
            <a:solidFill>
              <a:schemeClr val="tx1"/>
            </a:solidFill>
          </a:ln>
        </p:spPr>
      </p:pic>
      <p:sp>
        <p:nvSpPr>
          <p:cNvPr id="157" name="Google Shape;157;p19"/>
          <p:cNvSpPr txBox="1"/>
          <p:nvPr/>
        </p:nvSpPr>
        <p:spPr>
          <a:xfrm>
            <a:off x="4441506" y="6488668"/>
            <a:ext cx="3684598" cy="307777"/>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dk1"/>
                </a:solidFill>
                <a:latin typeface="Rockwell"/>
                <a:ea typeface="Rockwell"/>
                <a:cs typeface="Rockwell"/>
                <a:sym typeface="Rockwell"/>
              </a:rPr>
              <a:t>Source:  </a:t>
            </a:r>
            <a:r>
              <a:rPr lang="en-US" sz="1400">
                <a:solidFill>
                  <a:schemeClr val="dk1"/>
                </a:solidFill>
                <a:latin typeface="Rockwell"/>
                <a:ea typeface="Rockwell"/>
                <a:cs typeface="Rockwell"/>
                <a:sym typeface="Rockwell"/>
              </a:rPr>
              <a:t>Centers for Disease Control, 2018</a:t>
            </a:r>
            <a:endParaRPr/>
          </a:p>
        </p:txBody>
      </p:sp>
      <p:pic>
        <p:nvPicPr>
          <p:cNvPr id="2" name="Recorded Sound">
            <a:hlinkClick r:id="" action="ppaction://media"/>
            <a:extLst>
              <a:ext uri="{FF2B5EF4-FFF2-40B4-BE49-F238E27FC236}">
                <a16:creationId xmlns:a16="http://schemas.microsoft.com/office/drawing/2014/main" id="{64E03584-1FF3-4DF8-BA60-8487A63BB4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1949" y="5029667"/>
            <a:ext cx="1053535" cy="1053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0"/>
          <p:cNvPicPr preferRelativeResize="0"/>
          <p:nvPr/>
        </p:nvPicPr>
        <p:blipFill rotWithShape="1">
          <a:blip r:embed="rId5">
            <a:alphaModFix/>
          </a:blip>
          <a:srcRect/>
          <a:stretch/>
        </p:blipFill>
        <p:spPr>
          <a:xfrm>
            <a:off x="734260" y="1139296"/>
            <a:ext cx="4576266" cy="5353260"/>
          </a:xfrm>
          <a:prstGeom prst="rect">
            <a:avLst/>
          </a:prstGeom>
          <a:noFill/>
          <a:ln>
            <a:noFill/>
          </a:ln>
        </p:spPr>
      </p:pic>
      <p:pic>
        <p:nvPicPr>
          <p:cNvPr id="164" name="Google Shape;164;p20"/>
          <p:cNvPicPr preferRelativeResize="0"/>
          <p:nvPr/>
        </p:nvPicPr>
        <p:blipFill rotWithShape="1">
          <a:blip r:embed="rId6">
            <a:alphaModFix/>
          </a:blip>
          <a:srcRect/>
          <a:stretch/>
        </p:blipFill>
        <p:spPr>
          <a:xfrm>
            <a:off x="5650175" y="1157003"/>
            <a:ext cx="5564940" cy="5187163"/>
          </a:xfrm>
          <a:prstGeom prst="rect">
            <a:avLst/>
          </a:prstGeom>
          <a:noFill/>
          <a:ln>
            <a:noFill/>
          </a:ln>
        </p:spPr>
      </p:pic>
      <p:sp>
        <p:nvSpPr>
          <p:cNvPr id="166" name="Google Shape;166;p20"/>
          <p:cNvSpPr txBox="1">
            <a:spLocks noGrp="1"/>
          </p:cNvSpPr>
          <p:nvPr>
            <p:ph type="title"/>
          </p:nvPr>
        </p:nvSpPr>
        <p:spPr>
          <a:xfrm>
            <a:off x="296270" y="-148948"/>
            <a:ext cx="1159946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600"/>
              <a:buFont typeface="Rockwell"/>
              <a:buNone/>
            </a:pPr>
            <a:r>
              <a:rPr lang="en-US" sz="2800" b="1" dirty="0"/>
              <a:t>GUIDELINES FOR TREATING PAIN IN PRIMARY CARE</a:t>
            </a:r>
            <a:endParaRPr sz="2800" dirty="0"/>
          </a:p>
        </p:txBody>
      </p:sp>
      <p:sp>
        <p:nvSpPr>
          <p:cNvPr id="167" name="Google Shape;167;p20"/>
          <p:cNvSpPr txBox="1"/>
          <p:nvPr/>
        </p:nvSpPr>
        <p:spPr>
          <a:xfrm>
            <a:off x="2922885" y="6488668"/>
            <a:ext cx="4775282" cy="369332"/>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Rockwell"/>
                <a:ea typeface="Rockwell"/>
                <a:cs typeface="Rockwell"/>
                <a:sym typeface="Rockwell"/>
              </a:rPr>
              <a:t>Source:  </a:t>
            </a:r>
            <a:r>
              <a:rPr lang="en-US" sz="1800">
                <a:solidFill>
                  <a:schemeClr val="dk1"/>
                </a:solidFill>
                <a:latin typeface="Rockwell"/>
                <a:ea typeface="Rockwell"/>
                <a:cs typeface="Rockwell"/>
                <a:sym typeface="Rockwell"/>
              </a:rPr>
              <a:t>Centers for Disease Control, 2018</a:t>
            </a:r>
            <a:endParaRPr/>
          </a:p>
        </p:txBody>
      </p:sp>
      <p:pic>
        <p:nvPicPr>
          <p:cNvPr id="3" name="Recorded Sound">
            <a:hlinkClick r:id="" action="ppaction://media"/>
            <a:extLst>
              <a:ext uri="{FF2B5EF4-FFF2-40B4-BE49-F238E27FC236}">
                <a16:creationId xmlns:a16="http://schemas.microsoft.com/office/drawing/2014/main" id="{C7E4162C-3BDC-4C81-90BF-017AE107E9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800000">
            <a:off x="503010" y="5234542"/>
            <a:ext cx="1325563" cy="13255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74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Font typeface="Rockwell"/>
              <a:buNone/>
            </a:pPr>
            <a:r>
              <a:rPr lang="en-US" sz="4000" b="1" dirty="0"/>
              <a:t>NON-OPIOID THERAPIES</a:t>
            </a:r>
            <a:endParaRPr sz="4000" b="1" dirty="0"/>
          </a:p>
        </p:txBody>
      </p:sp>
      <p:sp>
        <p:nvSpPr>
          <p:cNvPr id="173" name="Google Shape;173;p21"/>
          <p:cNvSpPr txBox="1">
            <a:spLocks noGrp="1"/>
          </p:cNvSpPr>
          <p:nvPr>
            <p:ph type="body" idx="1"/>
          </p:nvPr>
        </p:nvSpPr>
        <p:spPr>
          <a:xfrm>
            <a:off x="785814" y="2121408"/>
            <a:ext cx="7143750" cy="3122105"/>
          </a:xfrm>
          <a:prstGeom prst="rect">
            <a:avLst/>
          </a:prstGeom>
          <a:noFill/>
          <a:ln>
            <a:noFill/>
          </a:ln>
        </p:spPr>
        <p:txBody>
          <a:bodyPr spcFirstLastPara="1" wrap="square" lIns="91425" tIns="45700" rIns="91425" bIns="45700" anchor="t" anchorCtr="0">
            <a:noAutofit/>
          </a:bodyPr>
          <a:lstStyle/>
          <a:p>
            <a:pPr marL="182880" lvl="0" indent="-182880" algn="l" rtl="0">
              <a:lnSpc>
                <a:spcPct val="90000"/>
              </a:lnSpc>
              <a:spcBef>
                <a:spcPts val="0"/>
              </a:spcBef>
              <a:spcAft>
                <a:spcPts val="0"/>
              </a:spcAft>
              <a:buSzPts val="1700"/>
              <a:buChar char="▪"/>
            </a:pPr>
            <a:r>
              <a:rPr lang="en-US" sz="2400" b="1" dirty="0"/>
              <a:t>Non-opioid medications </a:t>
            </a:r>
            <a:r>
              <a:rPr lang="en-US" sz="2400" dirty="0"/>
              <a:t>(NSAIDS, TCAs, SNRIs, anti-</a:t>
            </a:r>
            <a:r>
              <a:rPr lang="en-US" sz="2400" dirty="0" err="1"/>
              <a:t>convulsants</a:t>
            </a:r>
            <a:r>
              <a:rPr lang="en-US" sz="2400" dirty="0"/>
              <a:t>, )</a:t>
            </a:r>
            <a:endParaRPr sz="2400" dirty="0"/>
          </a:p>
          <a:p>
            <a:pPr marL="182880" lvl="0" indent="-182880" algn="l" rtl="0">
              <a:lnSpc>
                <a:spcPct val="90000"/>
              </a:lnSpc>
              <a:spcBef>
                <a:spcPts val="1200"/>
              </a:spcBef>
              <a:spcAft>
                <a:spcPts val="0"/>
              </a:spcAft>
              <a:buSzPts val="1700"/>
              <a:buChar char="▪"/>
            </a:pPr>
            <a:r>
              <a:rPr lang="en-US" sz="2400" b="1" dirty="0"/>
              <a:t>Physical therapy </a:t>
            </a:r>
            <a:r>
              <a:rPr lang="en-US" sz="2400" dirty="0"/>
              <a:t>(exercise, weight loss)</a:t>
            </a:r>
            <a:endParaRPr sz="2400" dirty="0"/>
          </a:p>
          <a:p>
            <a:pPr marL="182880" lvl="0" indent="-182880" algn="l" rtl="0">
              <a:lnSpc>
                <a:spcPct val="90000"/>
              </a:lnSpc>
              <a:spcBef>
                <a:spcPts val="1200"/>
              </a:spcBef>
              <a:spcAft>
                <a:spcPts val="0"/>
              </a:spcAft>
              <a:buSzPts val="1700"/>
              <a:buChar char="▪"/>
            </a:pPr>
            <a:r>
              <a:rPr lang="en-US" sz="2400" b="1" dirty="0"/>
              <a:t>Behavioral treatment </a:t>
            </a:r>
            <a:r>
              <a:rPr lang="en-US" sz="2400" dirty="0"/>
              <a:t>(CBT, mindfulness, etc.)</a:t>
            </a:r>
            <a:endParaRPr sz="2400" dirty="0"/>
          </a:p>
          <a:p>
            <a:pPr marL="182880" lvl="0" indent="-182880" algn="l" rtl="0">
              <a:lnSpc>
                <a:spcPct val="90000"/>
              </a:lnSpc>
              <a:spcBef>
                <a:spcPts val="1200"/>
              </a:spcBef>
              <a:spcAft>
                <a:spcPts val="0"/>
              </a:spcAft>
              <a:buSzPts val="1700"/>
              <a:buChar char="▪"/>
            </a:pPr>
            <a:r>
              <a:rPr lang="en-US" sz="2400" b="1" dirty="0"/>
              <a:t>Procedures </a:t>
            </a:r>
            <a:r>
              <a:rPr lang="en-US" sz="2400" dirty="0"/>
              <a:t>(intra-articular corticosteroids, acupuncture)</a:t>
            </a:r>
            <a:endParaRPr sz="2400" dirty="0"/>
          </a:p>
        </p:txBody>
      </p:sp>
      <p:pic>
        <p:nvPicPr>
          <p:cNvPr id="174" name="Google Shape;174;p21"/>
          <p:cNvPicPr preferRelativeResize="0"/>
          <p:nvPr/>
        </p:nvPicPr>
        <p:blipFill rotWithShape="1">
          <a:blip r:embed="rId5">
            <a:alphaModFix/>
          </a:blip>
          <a:srcRect/>
          <a:stretch/>
        </p:blipFill>
        <p:spPr>
          <a:xfrm>
            <a:off x="8546626" y="2846334"/>
            <a:ext cx="3314700" cy="2714625"/>
          </a:xfrm>
          <a:prstGeom prst="rect">
            <a:avLst/>
          </a:prstGeom>
          <a:noFill/>
          <a:ln>
            <a:noFill/>
          </a:ln>
        </p:spPr>
      </p:pic>
      <p:sp>
        <p:nvSpPr>
          <p:cNvPr id="6" name="Google Shape;181;p22">
            <a:extLst>
              <a:ext uri="{FF2B5EF4-FFF2-40B4-BE49-F238E27FC236}">
                <a16:creationId xmlns:a16="http://schemas.microsoft.com/office/drawing/2014/main" id="{1AC7F623-4D31-427E-8AA7-05FD58CFF80B}"/>
              </a:ext>
            </a:extLst>
          </p:cNvPr>
          <p:cNvSpPr txBox="1"/>
          <p:nvPr/>
        </p:nvSpPr>
        <p:spPr>
          <a:xfrm>
            <a:off x="2185518" y="6188702"/>
            <a:ext cx="477528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Rockwell"/>
                <a:ea typeface="Rockwell"/>
                <a:cs typeface="Rockwell"/>
                <a:sym typeface="Rockwell"/>
              </a:rPr>
              <a:t>Source:  </a:t>
            </a:r>
            <a:r>
              <a:rPr lang="en-US" sz="1800" dirty="0">
                <a:solidFill>
                  <a:schemeClr val="dk1"/>
                </a:solidFill>
                <a:latin typeface="Rockwell"/>
                <a:ea typeface="Rockwell"/>
                <a:cs typeface="Rockwell"/>
                <a:sym typeface="Rockwell"/>
              </a:rPr>
              <a:t>Centers for Disease Control, 2018</a:t>
            </a:r>
            <a:endParaRPr dirty="0"/>
          </a:p>
        </p:txBody>
      </p:sp>
      <p:pic>
        <p:nvPicPr>
          <p:cNvPr id="3" name="Recorded Sound">
            <a:hlinkClick r:id="" action="ppaction://media"/>
            <a:extLst>
              <a:ext uri="{FF2B5EF4-FFF2-40B4-BE49-F238E27FC236}">
                <a16:creationId xmlns:a16="http://schemas.microsoft.com/office/drawing/2014/main" id="{3803053A-334C-4208-A7F7-B24C03CB8A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a:off x="514509" y="5504869"/>
            <a:ext cx="1128554" cy="11285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1573</Words>
  <Application>Microsoft Office PowerPoint</Application>
  <PresentationFormat>Widescreen</PresentationFormat>
  <Paragraphs>114</Paragraphs>
  <Slides>18</Slides>
  <Notes>16</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Rockwell</vt:lpstr>
      <vt:lpstr>&amp;quot</vt:lpstr>
      <vt:lpstr>Noto Sans Symbols</vt:lpstr>
      <vt:lpstr>Wood Type</vt:lpstr>
      <vt:lpstr>Integrated Care for the Treatment of Chronic Pain and Opioid Use Disorder</vt:lpstr>
      <vt:lpstr>DEFINING THE PROBLEM – THE OPIOID EPIDEMIC</vt:lpstr>
      <vt:lpstr>PowerPoint Presentation</vt:lpstr>
      <vt:lpstr>PowerPoint Presentation</vt:lpstr>
      <vt:lpstr>PowerPoint Presentation</vt:lpstr>
      <vt:lpstr>PowerPoint Presentation</vt:lpstr>
      <vt:lpstr>GUIDELINES FOR TREATING PAIN IN PRIMARY CARE</vt:lpstr>
      <vt:lpstr>GUIDELINES FOR TREATING PAIN IN PRIMARY CARE</vt:lpstr>
      <vt:lpstr>NON-OPIOID THERAPIES</vt:lpstr>
      <vt:lpstr>CDC CHECKLIST: ASSESSMENT FOR PAIN</vt:lpstr>
      <vt:lpstr>EVALUATING RISK OF HARM</vt:lpstr>
      <vt:lpstr>SOURCE: BREZNIG &amp; BISAGA, 2015</vt:lpstr>
      <vt:lpstr>Evidence Based Treatment of Opioid Use Disorder</vt:lpstr>
      <vt:lpstr>TREATMENT FOR OPIATE USE DISORDER</vt:lpstr>
      <vt:lpstr>Managed Care in North Carolina</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Care for Chronic Pain and Opioid Use Disorder</dc:title>
  <dc:creator>Tina Spach</dc:creator>
  <cp:lastModifiedBy>Tina Spach</cp:lastModifiedBy>
  <cp:revision>36</cp:revision>
  <dcterms:modified xsi:type="dcterms:W3CDTF">2019-04-09T00:45:19Z</dcterms:modified>
</cp:coreProperties>
</file>