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Playfair Display" panose="020B0604020202020204" charset="0"/>
      <p:regular r:id="rId22"/>
      <p:bold r:id="rId23"/>
      <p:italic r:id="rId24"/>
      <p:boldItalic r:id="rId25"/>
    </p:embeddedFont>
    <p:embeddedFont>
      <p:font typeface="Georgia" panose="02040502050405020303" pitchFamily="18" charset="0"/>
      <p:regular r:id="rId26"/>
      <p:bold r:id="rId27"/>
      <p:italic r:id="rId28"/>
      <p:boldItalic r:id="rId29"/>
    </p:embeddedFont>
    <p:embeddedFont>
      <p:font typeface="La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9"/>
  </p:normalViewPr>
  <p:slideViewPr>
    <p:cSldViewPr snapToGrid="0" snapToObjects="1">
      <p:cViewPr varScale="1">
        <p:scale>
          <a:sx n="86" d="100"/>
          <a:sy n="86" d="100"/>
        </p:scale>
        <p:origin x="7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54efcb34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54efcb34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554efcb3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54efcb3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4fa2bf21d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4fa2bf21d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presentation, note the ages/grades approved for and what it assesses </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fa2bf21d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fa2bf21d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25cbb9944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25cbb994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fa2bf21d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fa2bf21d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ff19477f8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ff19477f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4ed290712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4ed290712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1c8b17c4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1c8b17c4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db353f242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db353f24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ed29071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ed29071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1c8b17c4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1c8b17c4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rgbClr val="000000"/>
              </a:buClr>
              <a:buSzPts val="1100"/>
              <a:buFont typeface="Arial"/>
              <a:buNone/>
            </a:pPr>
            <a:r>
              <a:rPr lang="en" sz="1800">
                <a:solidFill>
                  <a:schemeClr val="dk1"/>
                </a:solidFill>
                <a:latin typeface="Lato"/>
                <a:ea typeface="Lato"/>
                <a:cs typeface="Lato"/>
                <a:sym typeface="Lato"/>
              </a:rPr>
              <a:t>In an editorial from the Charlotte Observer. </a:t>
            </a:r>
            <a:r>
              <a:rPr lang="en" sz="1400">
                <a:solidFill>
                  <a:schemeClr val="dk1"/>
                </a:solidFill>
                <a:latin typeface="Lato"/>
                <a:ea typeface="Lato"/>
                <a:cs typeface="Lato"/>
                <a:sym typeface="Lato"/>
              </a:rPr>
              <a:t>Billy Maddalon, therapeutic foster parent,  2017</a:t>
            </a: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51c8b17c42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51c8b17c4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cfbc48b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cfbc48b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cfbc48b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cfbc48b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554efcb34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554efcb34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554efcb3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554efcb3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554efcb34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554efcb34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733219" y="2235351"/>
            <a:ext cx="385200" cy="0"/>
          </a:xfrm>
          <a:prstGeom prst="straightConnector1">
            <a:avLst/>
          </a:prstGeom>
          <a:noFill/>
          <a:ln w="28575" cap="flat" cmpd="sng">
            <a:solidFill>
              <a:schemeClr val="dk1"/>
            </a:solidFill>
            <a:prstDash val="solid"/>
            <a:round/>
            <a:headEnd type="none" w="sm" len="sm"/>
            <a:tailEnd type="none" w="sm" len="sm"/>
          </a:ln>
        </p:spPr>
      </p:cxnSp>
      <p:sp>
        <p:nvSpPr>
          <p:cNvPr id="13" name="Google Shape;13;p2"/>
          <p:cNvSpPr txBox="1">
            <a:spLocks noGrp="1"/>
          </p:cNvSpPr>
          <p:nvPr>
            <p:ph type="ctrTitle"/>
          </p:nvPr>
        </p:nvSpPr>
        <p:spPr>
          <a:xfrm>
            <a:off x="630600" y="136800"/>
            <a:ext cx="7893000" cy="1853700"/>
          </a:xfrm>
          <a:prstGeom prst="rect">
            <a:avLst/>
          </a:prstGeom>
        </p:spPr>
        <p:txBody>
          <a:bodyPr spcFirstLastPara="1" wrap="square" lIns="91425" tIns="91425" rIns="91425" bIns="91425" anchor="b" anchorCtr="0"/>
          <a:lstStyle>
            <a:lvl1pPr lvl="0">
              <a:spcBef>
                <a:spcPts val="1000"/>
              </a:spcBef>
              <a:spcAft>
                <a:spcPts val="0"/>
              </a:spcAft>
              <a:buSzPts val="4800"/>
              <a:buNone/>
              <a:defRPr sz="4800"/>
            </a:lvl1pPr>
            <a:lvl2pPr lvl="1">
              <a:spcBef>
                <a:spcPts val="1000"/>
              </a:spcBef>
              <a:spcAft>
                <a:spcPts val="0"/>
              </a:spcAft>
              <a:buSzPts val="4800"/>
              <a:buNone/>
              <a:defRPr sz="4800"/>
            </a:lvl2pPr>
            <a:lvl3pPr lvl="2">
              <a:spcBef>
                <a:spcPts val="1000"/>
              </a:spcBef>
              <a:spcAft>
                <a:spcPts val="0"/>
              </a:spcAft>
              <a:buSzPts val="4800"/>
              <a:buNone/>
              <a:defRPr sz="4800"/>
            </a:lvl3pPr>
            <a:lvl4pPr lvl="3">
              <a:spcBef>
                <a:spcPts val="1000"/>
              </a:spcBef>
              <a:spcAft>
                <a:spcPts val="0"/>
              </a:spcAft>
              <a:buSzPts val="4800"/>
              <a:buNone/>
              <a:defRPr sz="4800"/>
            </a:lvl4pPr>
            <a:lvl5pPr lvl="4">
              <a:spcBef>
                <a:spcPts val="1000"/>
              </a:spcBef>
              <a:spcAft>
                <a:spcPts val="0"/>
              </a:spcAft>
              <a:buSzPts val="4800"/>
              <a:buNone/>
              <a:defRPr sz="4800"/>
            </a:lvl5pPr>
            <a:lvl6pPr lvl="5">
              <a:spcBef>
                <a:spcPts val="1000"/>
              </a:spcBef>
              <a:spcAft>
                <a:spcPts val="0"/>
              </a:spcAft>
              <a:buSzPts val="4800"/>
              <a:buNone/>
              <a:defRPr sz="4800"/>
            </a:lvl6pPr>
            <a:lvl7pPr lvl="6">
              <a:spcBef>
                <a:spcPts val="1000"/>
              </a:spcBef>
              <a:spcAft>
                <a:spcPts val="0"/>
              </a:spcAft>
              <a:buSzPts val="4800"/>
              <a:buNone/>
              <a:defRPr sz="4800"/>
            </a:lvl7pPr>
            <a:lvl8pPr lvl="7">
              <a:spcBef>
                <a:spcPts val="1000"/>
              </a:spcBef>
              <a:spcAft>
                <a:spcPts val="0"/>
              </a:spcAft>
              <a:buSzPts val="4800"/>
              <a:buNone/>
              <a:defRPr sz="4800"/>
            </a:lvl8pPr>
            <a:lvl9pPr lvl="8">
              <a:spcBef>
                <a:spcPts val="1000"/>
              </a:spcBef>
              <a:spcAft>
                <a:spcPts val="0"/>
              </a:spcAft>
              <a:buSzPts val="4800"/>
              <a:buNone/>
              <a:defRPr sz="4800"/>
            </a:lvl9pPr>
          </a:lstStyle>
          <a:p>
            <a:endParaRPr/>
          </a:p>
        </p:txBody>
      </p:sp>
      <p:sp>
        <p:nvSpPr>
          <p:cNvPr id="14" name="Google Shape;14;p2"/>
          <p:cNvSpPr txBox="1">
            <a:spLocks noGrp="1"/>
          </p:cNvSpPr>
          <p:nvPr>
            <p:ph type="subTitle" idx="1"/>
          </p:nvPr>
        </p:nvSpPr>
        <p:spPr>
          <a:xfrm>
            <a:off x="630600" y="3228375"/>
            <a:ext cx="7893000" cy="1274100"/>
          </a:xfrm>
          <a:prstGeom prst="rect">
            <a:avLst/>
          </a:prstGeom>
        </p:spPr>
        <p:txBody>
          <a:bodyPr spcFirstLastPara="1" wrap="square" lIns="91425" tIns="91425" rIns="91425" bIns="91425" anchor="b" anchorCtr="0"/>
          <a:lstStyle>
            <a:lvl1pPr lvl="0">
              <a:lnSpc>
                <a:spcPct val="100000"/>
              </a:lnSpc>
              <a:spcBef>
                <a:spcPts val="1000"/>
              </a:spcBef>
              <a:spcAft>
                <a:spcPts val="0"/>
              </a:spcAft>
              <a:buClr>
                <a:schemeClr val="accent6"/>
              </a:buClr>
              <a:buSzPts val="2400"/>
              <a:buNone/>
              <a:defRPr sz="2400">
                <a:solidFill>
                  <a:schemeClr val="accent6"/>
                </a:solidFill>
              </a:defRPr>
            </a:lvl1pPr>
            <a:lvl2pPr lvl="1">
              <a:lnSpc>
                <a:spcPct val="100000"/>
              </a:lnSpc>
              <a:spcBef>
                <a:spcPts val="1000"/>
              </a:spcBef>
              <a:spcAft>
                <a:spcPts val="0"/>
              </a:spcAft>
              <a:buClr>
                <a:schemeClr val="accent6"/>
              </a:buClr>
              <a:buSzPts val="2400"/>
              <a:buNone/>
              <a:defRPr sz="2400">
                <a:solidFill>
                  <a:schemeClr val="accent6"/>
                </a:solidFill>
              </a:defRPr>
            </a:lvl2pPr>
            <a:lvl3pPr lvl="2">
              <a:lnSpc>
                <a:spcPct val="100000"/>
              </a:lnSpc>
              <a:spcBef>
                <a:spcPts val="1000"/>
              </a:spcBef>
              <a:spcAft>
                <a:spcPts val="0"/>
              </a:spcAft>
              <a:buClr>
                <a:schemeClr val="accent6"/>
              </a:buClr>
              <a:buSzPts val="2400"/>
              <a:buNone/>
              <a:defRPr sz="2400">
                <a:solidFill>
                  <a:schemeClr val="accent6"/>
                </a:solidFill>
              </a:defRPr>
            </a:lvl3pPr>
            <a:lvl4pPr lvl="3">
              <a:lnSpc>
                <a:spcPct val="100000"/>
              </a:lnSpc>
              <a:spcBef>
                <a:spcPts val="1000"/>
              </a:spcBef>
              <a:spcAft>
                <a:spcPts val="0"/>
              </a:spcAft>
              <a:buClr>
                <a:schemeClr val="accent6"/>
              </a:buClr>
              <a:buSzPts val="2400"/>
              <a:buNone/>
              <a:defRPr sz="2400">
                <a:solidFill>
                  <a:schemeClr val="accent6"/>
                </a:solidFill>
              </a:defRPr>
            </a:lvl4pPr>
            <a:lvl5pPr lvl="4">
              <a:lnSpc>
                <a:spcPct val="100000"/>
              </a:lnSpc>
              <a:spcBef>
                <a:spcPts val="1000"/>
              </a:spcBef>
              <a:spcAft>
                <a:spcPts val="0"/>
              </a:spcAft>
              <a:buClr>
                <a:schemeClr val="accent6"/>
              </a:buClr>
              <a:buSzPts val="2400"/>
              <a:buNone/>
              <a:defRPr sz="2400">
                <a:solidFill>
                  <a:schemeClr val="accent6"/>
                </a:solidFill>
              </a:defRPr>
            </a:lvl5pPr>
            <a:lvl6pPr lvl="5">
              <a:lnSpc>
                <a:spcPct val="100000"/>
              </a:lnSpc>
              <a:spcBef>
                <a:spcPts val="1000"/>
              </a:spcBef>
              <a:spcAft>
                <a:spcPts val="0"/>
              </a:spcAft>
              <a:buClr>
                <a:schemeClr val="accent6"/>
              </a:buClr>
              <a:buSzPts val="2400"/>
              <a:buNone/>
              <a:defRPr sz="2400">
                <a:solidFill>
                  <a:schemeClr val="accent6"/>
                </a:solidFill>
              </a:defRPr>
            </a:lvl6pPr>
            <a:lvl7pPr lvl="6">
              <a:lnSpc>
                <a:spcPct val="100000"/>
              </a:lnSpc>
              <a:spcBef>
                <a:spcPts val="1000"/>
              </a:spcBef>
              <a:spcAft>
                <a:spcPts val="0"/>
              </a:spcAft>
              <a:buClr>
                <a:schemeClr val="accent6"/>
              </a:buClr>
              <a:buSzPts val="2400"/>
              <a:buNone/>
              <a:defRPr sz="2400">
                <a:solidFill>
                  <a:schemeClr val="accent6"/>
                </a:solidFill>
              </a:defRPr>
            </a:lvl7pPr>
            <a:lvl8pPr lvl="7">
              <a:lnSpc>
                <a:spcPct val="100000"/>
              </a:lnSpc>
              <a:spcBef>
                <a:spcPts val="1000"/>
              </a:spcBef>
              <a:spcAft>
                <a:spcPts val="0"/>
              </a:spcAft>
              <a:buClr>
                <a:schemeClr val="accent6"/>
              </a:buClr>
              <a:buSzPts val="2400"/>
              <a:buNone/>
              <a:defRPr sz="2400">
                <a:solidFill>
                  <a:schemeClr val="accent6"/>
                </a:solidFill>
              </a:defRPr>
            </a:lvl8pPr>
            <a:lvl9pPr lvl="8">
              <a:lnSpc>
                <a:spcPct val="100000"/>
              </a:lnSpc>
              <a:spcBef>
                <a:spcPts val="1000"/>
              </a:spcBef>
              <a:spcAft>
                <a:spcPts val="0"/>
              </a:spcAft>
              <a:buClr>
                <a:schemeClr val="accent6"/>
              </a:buClr>
              <a:buSzPts val="2400"/>
              <a:buNone/>
              <a:defRPr sz="2400">
                <a:solidFill>
                  <a:schemeClr val="accent6"/>
                </a:solidFill>
              </a:defRPr>
            </a:lvl9pPr>
          </a:lstStyle>
          <a:p>
            <a:endParaRPr/>
          </a:p>
        </p:txBody>
      </p:sp>
      <p:sp>
        <p:nvSpPr>
          <p:cNvPr id="15" name="Google Shape;15;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p11"/>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1"/>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1"/>
          <p:cNvSpPr txBox="1">
            <a:spLocks noGrp="1"/>
          </p:cNvSpPr>
          <p:nvPr>
            <p:ph type="title" hasCustomPrompt="1"/>
          </p:nvPr>
        </p:nvSpPr>
        <p:spPr>
          <a:xfrm>
            <a:off x="586725" y="1353788"/>
            <a:ext cx="7970700" cy="1538400"/>
          </a:xfrm>
          <a:prstGeom prst="rect">
            <a:avLst/>
          </a:prstGeom>
        </p:spPr>
        <p:txBody>
          <a:bodyPr spcFirstLastPara="1" wrap="square" lIns="91425" tIns="91425" rIns="91425" bIns="91425" anchor="ctr" anchorCtr="0"/>
          <a:lstStyle>
            <a:lvl1pPr lvl="0" algn="ctr">
              <a:spcBef>
                <a:spcPts val="0"/>
              </a:spcBef>
              <a:spcAft>
                <a:spcPts val="0"/>
              </a:spcAft>
              <a:buClr>
                <a:schemeClr val="accent6"/>
              </a:buClr>
              <a:buSzPts val="10800"/>
              <a:buNone/>
              <a:defRPr sz="10800">
                <a:solidFill>
                  <a:schemeClr val="accent6"/>
                </a:solidFill>
              </a:defRPr>
            </a:lvl1pPr>
            <a:lvl2pPr lvl="1" algn="ctr">
              <a:spcBef>
                <a:spcPts val="0"/>
              </a:spcBef>
              <a:spcAft>
                <a:spcPts val="0"/>
              </a:spcAft>
              <a:buClr>
                <a:schemeClr val="accent6"/>
              </a:buClr>
              <a:buSzPts val="10800"/>
              <a:buNone/>
              <a:defRPr sz="10800">
                <a:solidFill>
                  <a:schemeClr val="accent6"/>
                </a:solidFill>
              </a:defRPr>
            </a:lvl2pPr>
            <a:lvl3pPr lvl="2" algn="ctr">
              <a:spcBef>
                <a:spcPts val="0"/>
              </a:spcBef>
              <a:spcAft>
                <a:spcPts val="0"/>
              </a:spcAft>
              <a:buClr>
                <a:schemeClr val="accent6"/>
              </a:buClr>
              <a:buSzPts val="10800"/>
              <a:buNone/>
              <a:defRPr sz="10800">
                <a:solidFill>
                  <a:schemeClr val="accent6"/>
                </a:solidFill>
              </a:defRPr>
            </a:lvl3pPr>
            <a:lvl4pPr lvl="3" algn="ctr">
              <a:spcBef>
                <a:spcPts val="0"/>
              </a:spcBef>
              <a:spcAft>
                <a:spcPts val="0"/>
              </a:spcAft>
              <a:buClr>
                <a:schemeClr val="accent6"/>
              </a:buClr>
              <a:buSzPts val="10800"/>
              <a:buNone/>
              <a:defRPr sz="10800">
                <a:solidFill>
                  <a:schemeClr val="accent6"/>
                </a:solidFill>
              </a:defRPr>
            </a:lvl4pPr>
            <a:lvl5pPr lvl="4" algn="ctr">
              <a:spcBef>
                <a:spcPts val="0"/>
              </a:spcBef>
              <a:spcAft>
                <a:spcPts val="0"/>
              </a:spcAft>
              <a:buClr>
                <a:schemeClr val="accent6"/>
              </a:buClr>
              <a:buSzPts val="10800"/>
              <a:buNone/>
              <a:defRPr sz="10800">
                <a:solidFill>
                  <a:schemeClr val="accent6"/>
                </a:solidFill>
              </a:defRPr>
            </a:lvl5pPr>
            <a:lvl6pPr lvl="5" algn="ctr">
              <a:spcBef>
                <a:spcPts val="0"/>
              </a:spcBef>
              <a:spcAft>
                <a:spcPts val="0"/>
              </a:spcAft>
              <a:buClr>
                <a:schemeClr val="accent6"/>
              </a:buClr>
              <a:buSzPts val="10800"/>
              <a:buNone/>
              <a:defRPr sz="10800">
                <a:solidFill>
                  <a:schemeClr val="accent6"/>
                </a:solidFill>
              </a:defRPr>
            </a:lvl6pPr>
            <a:lvl7pPr lvl="6" algn="ctr">
              <a:spcBef>
                <a:spcPts val="0"/>
              </a:spcBef>
              <a:spcAft>
                <a:spcPts val="0"/>
              </a:spcAft>
              <a:buClr>
                <a:schemeClr val="accent6"/>
              </a:buClr>
              <a:buSzPts val="10800"/>
              <a:buNone/>
              <a:defRPr sz="10800">
                <a:solidFill>
                  <a:schemeClr val="accent6"/>
                </a:solidFill>
              </a:defRPr>
            </a:lvl7pPr>
            <a:lvl8pPr lvl="7" algn="ctr">
              <a:spcBef>
                <a:spcPts val="0"/>
              </a:spcBef>
              <a:spcAft>
                <a:spcPts val="0"/>
              </a:spcAft>
              <a:buClr>
                <a:schemeClr val="accent6"/>
              </a:buClr>
              <a:buSzPts val="10800"/>
              <a:buNone/>
              <a:defRPr sz="10800">
                <a:solidFill>
                  <a:schemeClr val="accent6"/>
                </a:solidFill>
              </a:defRPr>
            </a:lvl8pPr>
            <a:lvl9pPr lvl="8" algn="ctr">
              <a:spcBef>
                <a:spcPts val="0"/>
              </a:spcBef>
              <a:spcAft>
                <a:spcPts val="0"/>
              </a:spcAft>
              <a:buClr>
                <a:schemeClr val="accent6"/>
              </a:buClr>
              <a:buSzPts val="10800"/>
              <a:buNone/>
              <a:defRPr sz="10800">
                <a:solidFill>
                  <a:schemeClr val="accent6"/>
                </a:solidFill>
              </a:defRPr>
            </a:lvl9pPr>
          </a:lstStyle>
          <a:p>
            <a:r>
              <a:t>xx%</a:t>
            </a:r>
          </a:p>
        </p:txBody>
      </p:sp>
      <p:sp>
        <p:nvSpPr>
          <p:cNvPr id="60" name="Google Shape;60;p11"/>
          <p:cNvSpPr txBox="1">
            <a:spLocks noGrp="1"/>
          </p:cNvSpPr>
          <p:nvPr>
            <p:ph type="body" idx="1"/>
          </p:nvPr>
        </p:nvSpPr>
        <p:spPr>
          <a:xfrm>
            <a:off x="586725" y="2968388"/>
            <a:ext cx="7970700" cy="10716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1" name="Google Shape;61;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txBox="1">
            <a:spLocks noGrp="1"/>
          </p:cNvSpPr>
          <p:nvPr>
            <p:ph type="title"/>
          </p:nvPr>
        </p:nvSpPr>
        <p:spPr>
          <a:xfrm>
            <a:off x="509550" y="1921350"/>
            <a:ext cx="8124900" cy="1300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a:off x="-125" y="5045700"/>
            <a:ext cx="9144000" cy="978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 name="Google Shape;23;p4"/>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4" name="Google Shape;24;p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6" name="Google Shape;2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cxnSp>
        <p:nvCxnSpPr>
          <p:cNvPr id="28" name="Google Shape;28;p5"/>
          <p:cNvCxnSpPr/>
          <p:nvPr/>
        </p:nvCxnSpPr>
        <p:spPr>
          <a:xfrm>
            <a:off x="419425" y="1154195"/>
            <a:ext cx="385200" cy="0"/>
          </a:xfrm>
          <a:prstGeom prst="straightConnector1">
            <a:avLst/>
          </a:prstGeom>
          <a:noFill/>
          <a:ln w="28575" cap="flat" cmpd="sng">
            <a:solidFill>
              <a:schemeClr val="dk1"/>
            </a:solidFill>
            <a:prstDash val="solid"/>
            <a:round/>
            <a:headEnd type="none" w="sm" len="sm"/>
            <a:tailEnd type="none" w="sm" len="sm"/>
          </a:ln>
        </p:spPr>
      </p:cxnSp>
      <p:sp>
        <p:nvSpPr>
          <p:cNvPr id="29" name="Google Shape;29;p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5"/>
          <p:cNvSpPr txBox="1">
            <a:spLocks noGrp="1"/>
          </p:cNvSpPr>
          <p:nvPr>
            <p:ph type="body" idx="1"/>
          </p:nvPr>
        </p:nvSpPr>
        <p:spPr>
          <a:xfrm>
            <a:off x="311700" y="1417950"/>
            <a:ext cx="3999900" cy="3150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5"/>
          <p:cNvSpPr txBox="1">
            <a:spLocks noGrp="1"/>
          </p:cNvSpPr>
          <p:nvPr>
            <p:ph type="body" idx="2"/>
          </p:nvPr>
        </p:nvSpPr>
        <p:spPr>
          <a:xfrm>
            <a:off x="4832400" y="1417950"/>
            <a:ext cx="3999900" cy="3150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cxnSp>
        <p:nvCxnSpPr>
          <p:cNvPr id="37" name="Google Shape;37;p7"/>
          <p:cNvCxnSpPr/>
          <p:nvPr/>
        </p:nvCxnSpPr>
        <p:spPr>
          <a:xfrm>
            <a:off x="411044" y="1417772"/>
            <a:ext cx="385200" cy="0"/>
          </a:xfrm>
          <a:prstGeom prst="straightConnector1">
            <a:avLst/>
          </a:prstGeom>
          <a:noFill/>
          <a:ln w="28575" cap="flat" cmpd="sng">
            <a:solidFill>
              <a:schemeClr val="dk1"/>
            </a:solidFill>
            <a:prstDash val="solid"/>
            <a:round/>
            <a:headEnd type="none" w="sm" len="sm"/>
            <a:tailEnd type="none" w="sm" len="sm"/>
          </a:ln>
        </p:spPr>
      </p:cxnSp>
      <p:sp>
        <p:nvSpPr>
          <p:cNvPr id="38" name="Google Shape;3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11700" y="1640350"/>
            <a:ext cx="2808000" cy="29289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p:nvPr/>
        </p:nvSpPr>
        <p:spPr>
          <a:xfrm>
            <a:off x="586721" y="0"/>
            <a:ext cx="7970700" cy="6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8"/>
          <p:cNvSpPr/>
          <p:nvPr/>
        </p:nvSpPr>
        <p:spPr>
          <a:xfrm>
            <a:off x="586721" y="5076900"/>
            <a:ext cx="7970700" cy="666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45" name="Google Shape;4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6"/>
        <p:cNvGrpSpPr/>
        <p:nvPr/>
      </p:nvGrpSpPr>
      <p:grpSpPr>
        <a:xfrm>
          <a:off x="0" y="0"/>
          <a:ext cx="0" cy="0"/>
          <a:chOff x="0" y="0"/>
          <a:chExt cx="0" cy="0"/>
        </a:xfrm>
      </p:grpSpPr>
      <p:sp>
        <p:nvSpPr>
          <p:cNvPr id="47" name="Google Shape;4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 name="Google Shape;4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9" name="Google Shape;49;p9"/>
          <p:cNvSpPr txBox="1">
            <a:spLocks noGrp="1"/>
          </p:cNvSpPr>
          <p:nvPr>
            <p:ph type="title"/>
          </p:nvPr>
        </p:nvSpPr>
        <p:spPr>
          <a:xfrm>
            <a:off x="265500" y="1084625"/>
            <a:ext cx="4045200" cy="17070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0" name="Google Shape;50;p9"/>
          <p:cNvSpPr txBox="1">
            <a:spLocks noGrp="1"/>
          </p:cNvSpPr>
          <p:nvPr>
            <p:ph type="subTitle" idx="1"/>
          </p:nvPr>
        </p:nvSpPr>
        <p:spPr>
          <a:xfrm>
            <a:off x="265500" y="2845200"/>
            <a:ext cx="4045200" cy="1421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accent6"/>
              </a:buClr>
              <a:buSzPts val="2100"/>
              <a:buNone/>
              <a:defRPr sz="2100">
                <a:solidFill>
                  <a:schemeClr val="accent6"/>
                </a:solidFill>
              </a:defRPr>
            </a:lvl1pPr>
            <a:lvl2pPr lvl="1" algn="ctr">
              <a:lnSpc>
                <a:spcPct val="100000"/>
              </a:lnSpc>
              <a:spcBef>
                <a:spcPts val="0"/>
              </a:spcBef>
              <a:spcAft>
                <a:spcPts val="0"/>
              </a:spcAft>
              <a:buClr>
                <a:schemeClr val="accent6"/>
              </a:buClr>
              <a:buSzPts val="2100"/>
              <a:buNone/>
              <a:defRPr sz="2100">
                <a:solidFill>
                  <a:schemeClr val="accent6"/>
                </a:solidFill>
              </a:defRPr>
            </a:lvl2pPr>
            <a:lvl3pPr lvl="2" algn="ctr">
              <a:lnSpc>
                <a:spcPct val="100000"/>
              </a:lnSpc>
              <a:spcBef>
                <a:spcPts val="0"/>
              </a:spcBef>
              <a:spcAft>
                <a:spcPts val="0"/>
              </a:spcAft>
              <a:buClr>
                <a:schemeClr val="accent6"/>
              </a:buClr>
              <a:buSzPts val="2100"/>
              <a:buNone/>
              <a:defRPr sz="2100">
                <a:solidFill>
                  <a:schemeClr val="accent6"/>
                </a:solidFill>
              </a:defRPr>
            </a:lvl3pPr>
            <a:lvl4pPr lvl="3" algn="ctr">
              <a:lnSpc>
                <a:spcPct val="100000"/>
              </a:lnSpc>
              <a:spcBef>
                <a:spcPts val="0"/>
              </a:spcBef>
              <a:spcAft>
                <a:spcPts val="0"/>
              </a:spcAft>
              <a:buClr>
                <a:schemeClr val="accent6"/>
              </a:buClr>
              <a:buSzPts val="2100"/>
              <a:buNone/>
              <a:defRPr sz="2100">
                <a:solidFill>
                  <a:schemeClr val="accent6"/>
                </a:solidFill>
              </a:defRPr>
            </a:lvl4pPr>
            <a:lvl5pPr lvl="4" algn="ctr">
              <a:lnSpc>
                <a:spcPct val="100000"/>
              </a:lnSpc>
              <a:spcBef>
                <a:spcPts val="0"/>
              </a:spcBef>
              <a:spcAft>
                <a:spcPts val="0"/>
              </a:spcAft>
              <a:buClr>
                <a:schemeClr val="accent6"/>
              </a:buClr>
              <a:buSzPts val="2100"/>
              <a:buNone/>
              <a:defRPr sz="2100">
                <a:solidFill>
                  <a:schemeClr val="accent6"/>
                </a:solidFill>
              </a:defRPr>
            </a:lvl5pPr>
            <a:lvl6pPr lvl="5" algn="ctr">
              <a:lnSpc>
                <a:spcPct val="100000"/>
              </a:lnSpc>
              <a:spcBef>
                <a:spcPts val="0"/>
              </a:spcBef>
              <a:spcAft>
                <a:spcPts val="0"/>
              </a:spcAft>
              <a:buClr>
                <a:schemeClr val="accent6"/>
              </a:buClr>
              <a:buSzPts val="2100"/>
              <a:buNone/>
              <a:defRPr sz="2100">
                <a:solidFill>
                  <a:schemeClr val="accent6"/>
                </a:solidFill>
              </a:defRPr>
            </a:lvl6pPr>
            <a:lvl7pPr lvl="6" algn="ctr">
              <a:lnSpc>
                <a:spcPct val="100000"/>
              </a:lnSpc>
              <a:spcBef>
                <a:spcPts val="0"/>
              </a:spcBef>
              <a:spcAft>
                <a:spcPts val="0"/>
              </a:spcAft>
              <a:buClr>
                <a:schemeClr val="accent6"/>
              </a:buClr>
              <a:buSzPts val="2100"/>
              <a:buNone/>
              <a:defRPr sz="2100">
                <a:solidFill>
                  <a:schemeClr val="accent6"/>
                </a:solidFill>
              </a:defRPr>
            </a:lvl7pPr>
            <a:lvl8pPr lvl="7" algn="ctr">
              <a:lnSpc>
                <a:spcPct val="100000"/>
              </a:lnSpc>
              <a:spcBef>
                <a:spcPts val="0"/>
              </a:spcBef>
              <a:spcAft>
                <a:spcPts val="0"/>
              </a:spcAft>
              <a:buClr>
                <a:schemeClr val="accent6"/>
              </a:buClr>
              <a:buSzPts val="2100"/>
              <a:buNone/>
              <a:defRPr sz="2100">
                <a:solidFill>
                  <a:schemeClr val="accent6"/>
                </a:solidFill>
              </a:defRPr>
            </a:lvl8pPr>
            <a:lvl9pPr lvl="8" algn="ctr">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51" name="Google Shape;5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1600"/>
              </a:spcBef>
              <a:spcAft>
                <a:spcPts val="0"/>
              </a:spcAft>
              <a:buClr>
                <a:schemeClr val="accent1"/>
              </a:buClr>
              <a:buSzPts val="1400"/>
              <a:buChar char="○"/>
              <a:defRPr>
                <a:solidFill>
                  <a:schemeClr val="accent1"/>
                </a:solidFill>
              </a:defRPr>
            </a:lvl2pPr>
            <a:lvl3pPr marL="1371600" lvl="2" indent="-317500">
              <a:spcBef>
                <a:spcPts val="1600"/>
              </a:spcBef>
              <a:spcAft>
                <a:spcPts val="0"/>
              </a:spcAft>
              <a:buClr>
                <a:schemeClr val="accent1"/>
              </a:buClr>
              <a:buSzPts val="1400"/>
              <a:buChar char="■"/>
              <a:defRPr>
                <a:solidFill>
                  <a:schemeClr val="accent1"/>
                </a:solidFill>
              </a:defRPr>
            </a:lvl3pPr>
            <a:lvl4pPr marL="1828800" lvl="3" indent="-317500">
              <a:spcBef>
                <a:spcPts val="1600"/>
              </a:spcBef>
              <a:spcAft>
                <a:spcPts val="0"/>
              </a:spcAft>
              <a:buClr>
                <a:schemeClr val="accent1"/>
              </a:buClr>
              <a:buSzPts val="1400"/>
              <a:buChar char="●"/>
              <a:defRPr>
                <a:solidFill>
                  <a:schemeClr val="accent1"/>
                </a:solidFill>
              </a:defRPr>
            </a:lvl4pPr>
            <a:lvl5pPr marL="2286000" lvl="4" indent="-317500">
              <a:spcBef>
                <a:spcPts val="1600"/>
              </a:spcBef>
              <a:spcAft>
                <a:spcPts val="0"/>
              </a:spcAft>
              <a:buClr>
                <a:schemeClr val="accent1"/>
              </a:buClr>
              <a:buSzPts val="1400"/>
              <a:buChar char="○"/>
              <a:defRPr>
                <a:solidFill>
                  <a:schemeClr val="accent1"/>
                </a:solidFill>
              </a:defRPr>
            </a:lvl5pPr>
            <a:lvl6pPr marL="2743200" lvl="5" indent="-317500">
              <a:spcBef>
                <a:spcPts val="1600"/>
              </a:spcBef>
              <a:spcAft>
                <a:spcPts val="0"/>
              </a:spcAft>
              <a:buClr>
                <a:schemeClr val="accent1"/>
              </a:buClr>
              <a:buSzPts val="1400"/>
              <a:buChar char="■"/>
              <a:defRPr>
                <a:solidFill>
                  <a:schemeClr val="accent1"/>
                </a:solidFill>
              </a:defRPr>
            </a:lvl6pPr>
            <a:lvl7pPr marL="3200400" lvl="6" indent="-317500">
              <a:spcBef>
                <a:spcPts val="1600"/>
              </a:spcBef>
              <a:spcAft>
                <a:spcPts val="0"/>
              </a:spcAft>
              <a:buClr>
                <a:schemeClr val="accent1"/>
              </a:buClr>
              <a:buSzPts val="1400"/>
              <a:buChar char="●"/>
              <a:defRPr>
                <a:solidFill>
                  <a:schemeClr val="accent1"/>
                </a:solidFill>
              </a:defRPr>
            </a:lvl7pPr>
            <a:lvl8pPr marL="3657600" lvl="7" indent="-317500">
              <a:spcBef>
                <a:spcPts val="1600"/>
              </a:spcBef>
              <a:spcAft>
                <a:spcPts val="0"/>
              </a:spcAft>
              <a:buClr>
                <a:schemeClr val="accent1"/>
              </a:buClr>
              <a:buSzPts val="1400"/>
              <a:buChar char="○"/>
              <a:defRPr>
                <a:solidFill>
                  <a:schemeClr val="accent1"/>
                </a:solidFill>
              </a:defRPr>
            </a:lvl8pPr>
            <a:lvl9pPr marL="4114800" lvl="8" indent="-317500">
              <a:spcBef>
                <a:spcPts val="1600"/>
              </a:spcBef>
              <a:spcAft>
                <a:spcPts val="1600"/>
              </a:spcAft>
              <a:buClr>
                <a:schemeClr val="accent1"/>
              </a:buClr>
              <a:buSzPts val="1400"/>
              <a:buChar char="■"/>
              <a:defRPr>
                <a:solidFill>
                  <a:schemeClr val="accent1"/>
                </a:solidFill>
              </a:defRPr>
            </a:lvl9pPr>
          </a:lstStyle>
          <a:p>
            <a:endParaRPr/>
          </a:p>
        </p:txBody>
      </p:sp>
      <p:sp>
        <p:nvSpPr>
          <p:cNvPr id="52" name="Google Shape;5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55" name="Google Shape;5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lue-go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725"/>
            <a:ext cx="8520600" cy="6450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417800"/>
            <a:ext cx="8520600" cy="3150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Lato"/>
                <a:ea typeface="Lato"/>
                <a:cs typeface="Lato"/>
                <a:sym typeface="Lato"/>
              </a:defRPr>
            </a:lvl1pPr>
            <a:lvl2pPr lvl="1" algn="r">
              <a:buNone/>
              <a:defRPr sz="1000">
                <a:solidFill>
                  <a:schemeClr val="dk1"/>
                </a:solidFill>
                <a:latin typeface="Lato"/>
                <a:ea typeface="Lato"/>
                <a:cs typeface="Lato"/>
                <a:sym typeface="Lato"/>
              </a:defRPr>
            </a:lvl2pPr>
            <a:lvl3pPr lvl="2" algn="r">
              <a:buNone/>
              <a:defRPr sz="1000">
                <a:solidFill>
                  <a:schemeClr val="dk1"/>
                </a:solidFill>
                <a:latin typeface="Lato"/>
                <a:ea typeface="Lato"/>
                <a:cs typeface="Lato"/>
                <a:sym typeface="Lato"/>
              </a:defRPr>
            </a:lvl3pPr>
            <a:lvl4pPr lvl="3" algn="r">
              <a:buNone/>
              <a:defRPr sz="1000">
                <a:solidFill>
                  <a:schemeClr val="dk1"/>
                </a:solidFill>
                <a:latin typeface="Lato"/>
                <a:ea typeface="Lato"/>
                <a:cs typeface="Lato"/>
                <a:sym typeface="Lato"/>
              </a:defRPr>
            </a:lvl4pPr>
            <a:lvl5pPr lvl="4" algn="r">
              <a:buNone/>
              <a:defRPr sz="1000">
                <a:solidFill>
                  <a:schemeClr val="dk1"/>
                </a:solidFill>
                <a:latin typeface="Lato"/>
                <a:ea typeface="Lato"/>
                <a:cs typeface="Lato"/>
                <a:sym typeface="Lato"/>
              </a:defRPr>
            </a:lvl5pPr>
            <a:lvl6pPr lvl="5" algn="r">
              <a:buNone/>
              <a:defRPr sz="1000">
                <a:solidFill>
                  <a:schemeClr val="dk1"/>
                </a:solidFill>
                <a:latin typeface="Lato"/>
                <a:ea typeface="Lato"/>
                <a:cs typeface="Lato"/>
                <a:sym typeface="Lato"/>
              </a:defRPr>
            </a:lvl6pPr>
            <a:lvl7pPr lvl="6" algn="r">
              <a:buNone/>
              <a:defRPr sz="1000">
                <a:solidFill>
                  <a:schemeClr val="dk1"/>
                </a:solidFill>
                <a:latin typeface="Lato"/>
                <a:ea typeface="Lato"/>
                <a:cs typeface="Lato"/>
                <a:sym typeface="Lato"/>
              </a:defRPr>
            </a:lvl7pPr>
            <a:lvl8pPr lvl="7" algn="r">
              <a:buNone/>
              <a:defRPr sz="1000">
                <a:solidFill>
                  <a:schemeClr val="dk1"/>
                </a:solidFill>
                <a:latin typeface="Lato"/>
                <a:ea typeface="Lato"/>
                <a:cs typeface="Lato"/>
                <a:sym typeface="Lato"/>
              </a:defRPr>
            </a:lvl8pPr>
            <a:lvl9pPr lvl="8" algn="r">
              <a:buNone/>
              <a:defRPr sz="10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3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hyperlink" Target="https://www.charlotteobserver.com/opinion/editorials/article176221961.html" TargetMode="External"/><Relationship Id="rId3" Type="http://schemas.openxmlformats.org/officeDocument/2006/relationships/slideLayout" Target="../slideLayouts/slideLayout3.xml"/><Relationship Id="rId7" Type="http://schemas.openxmlformats.org/officeDocument/2006/relationships/hyperlink" Target="https://healthpayerintelligence.com/news/how-medicaid-expansion-improves-behavioral-healthcare-access"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effectivechildtherapy.org/therapies/" TargetMode="External"/><Relationship Id="rId5" Type="http://schemas.openxmlformats.org/officeDocument/2006/relationships/hyperlink" Target="http://www.cdc.gov/childrensmentalhealth/data.html" TargetMode="External"/><Relationship Id="rId4" Type="http://schemas.openxmlformats.org/officeDocument/2006/relationships/notesSlide" Target="../notesSlides/notesSlide17.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s://www.nami.org/Learn-More/Mental-Health-Public-Policy/Medicaid-Expansion"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www.nccp.org/publications/pdf/text_929.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a:spLocks noGrp="1"/>
          </p:cNvSpPr>
          <p:nvPr>
            <p:ph type="ctrTitle"/>
          </p:nvPr>
        </p:nvSpPr>
        <p:spPr>
          <a:xfrm>
            <a:off x="625500" y="359450"/>
            <a:ext cx="7893000" cy="2099100"/>
          </a:xfrm>
          <a:prstGeom prst="rect">
            <a:avLst/>
          </a:prstGeom>
        </p:spPr>
        <p:txBody>
          <a:bodyPr spcFirstLastPara="1" wrap="square" lIns="91425" tIns="91425" rIns="91425" bIns="91425" anchor="b" anchorCtr="0">
            <a:noAutofit/>
          </a:bodyPr>
          <a:lstStyle/>
          <a:p>
            <a:pPr marL="0" lvl="0" indent="0" algn="l" rtl="0">
              <a:spcBef>
                <a:spcPts val="1000"/>
              </a:spcBef>
              <a:spcAft>
                <a:spcPts val="0"/>
              </a:spcAft>
              <a:buNone/>
            </a:pPr>
            <a:r>
              <a:rPr lang="en" sz="3600" dirty="0"/>
              <a:t>The gap between behavioral health assessment and intervention with children and adolescents</a:t>
            </a:r>
            <a:endParaRPr sz="3600" dirty="0"/>
          </a:p>
        </p:txBody>
      </p:sp>
      <p:sp>
        <p:nvSpPr>
          <p:cNvPr id="69" name="Google Shape;69;p13"/>
          <p:cNvSpPr txBox="1">
            <a:spLocks noGrp="1"/>
          </p:cNvSpPr>
          <p:nvPr>
            <p:ph type="subTitle" idx="1"/>
          </p:nvPr>
        </p:nvSpPr>
        <p:spPr>
          <a:xfrm>
            <a:off x="630600" y="3299875"/>
            <a:ext cx="7893000" cy="695700"/>
          </a:xfrm>
          <a:prstGeom prst="rect">
            <a:avLst/>
          </a:prstGeom>
        </p:spPr>
        <p:txBody>
          <a:bodyPr spcFirstLastPara="1" wrap="square" lIns="91425" tIns="91425" rIns="91425" bIns="91425" anchor="b" anchorCtr="0">
            <a:noAutofit/>
          </a:bodyPr>
          <a:lstStyle/>
          <a:p>
            <a:pPr marL="0" lvl="0" indent="0" algn="l" rtl="0">
              <a:spcBef>
                <a:spcPts val="1000"/>
              </a:spcBef>
              <a:spcAft>
                <a:spcPts val="0"/>
              </a:spcAft>
              <a:buNone/>
            </a:pPr>
            <a:r>
              <a:rPr lang="en"/>
              <a:t>Gabi Johnson &amp; Colleen Culley</a:t>
            </a:r>
            <a:endParaRPr/>
          </a:p>
        </p:txBody>
      </p:sp>
      <p:pic>
        <p:nvPicPr>
          <p:cNvPr id="2" name="1">
            <a:hlinkClick r:id="" action="ppaction://media"/>
            <a:extLst>
              <a:ext uri="{FF2B5EF4-FFF2-40B4-BE49-F238E27FC236}">
                <a16:creationId xmlns:a16="http://schemas.microsoft.com/office/drawing/2014/main" id="{43C22D09-1A1F-CB4C-8412-1903114660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019860" y="2747735"/>
            <a:ext cx="552140" cy="552140"/>
          </a:xfrm>
          <a:prstGeom prst="rect">
            <a:avLst/>
          </a:prstGeom>
        </p:spPr>
      </p:pic>
      <p:pic>
        <p:nvPicPr>
          <p:cNvPr id="1026"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05503" y="2653990"/>
            <a:ext cx="3095984" cy="21155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Gaps Between Recommendations &amp; Reality</a:t>
            </a:r>
            <a:endParaRPr/>
          </a:p>
        </p:txBody>
      </p:sp>
      <p:sp>
        <p:nvSpPr>
          <p:cNvPr id="128" name="Google Shape;128;p22"/>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High patient to BHC provider ratio</a:t>
            </a:r>
            <a:endParaRPr/>
          </a:p>
          <a:p>
            <a:pPr marL="457200" lvl="0" indent="-342900" algn="l" rtl="0">
              <a:spcBef>
                <a:spcPts val="0"/>
              </a:spcBef>
              <a:spcAft>
                <a:spcPts val="0"/>
              </a:spcAft>
              <a:buSzPts val="1800"/>
              <a:buChar char="●"/>
            </a:pPr>
            <a:r>
              <a:rPr lang="en"/>
              <a:t>Low funding for onsite BHC</a:t>
            </a:r>
            <a:endParaRPr/>
          </a:p>
          <a:p>
            <a:pPr marL="457200" lvl="0" indent="-342900" algn="l" rtl="0">
              <a:spcBef>
                <a:spcPts val="0"/>
              </a:spcBef>
              <a:spcAft>
                <a:spcPts val="0"/>
              </a:spcAft>
              <a:buSzPts val="1800"/>
              <a:buChar char="●"/>
            </a:pPr>
            <a:r>
              <a:rPr lang="en"/>
              <a:t>High no-show rates</a:t>
            </a:r>
            <a:endParaRPr/>
          </a:p>
          <a:p>
            <a:pPr marL="457200" lvl="0" indent="-342900" algn="l" rtl="0">
              <a:spcBef>
                <a:spcPts val="0"/>
              </a:spcBef>
              <a:spcAft>
                <a:spcPts val="0"/>
              </a:spcAft>
              <a:buSzPts val="1800"/>
              <a:buChar char="●"/>
            </a:pPr>
            <a:r>
              <a:rPr lang="en"/>
              <a:t>Barriers</a:t>
            </a:r>
            <a:endParaRPr/>
          </a:p>
          <a:p>
            <a:pPr marL="914400" lvl="1" indent="-317500" algn="l" rtl="0">
              <a:spcBef>
                <a:spcPts val="0"/>
              </a:spcBef>
              <a:spcAft>
                <a:spcPts val="0"/>
              </a:spcAft>
              <a:buSzPts val="1400"/>
              <a:buChar char="○"/>
            </a:pPr>
            <a:r>
              <a:rPr lang="en"/>
              <a:t>Financial, transportation, or stigma </a:t>
            </a:r>
            <a:endParaRPr/>
          </a:p>
          <a:p>
            <a:pPr marL="914400" lvl="1" indent="-317500" algn="l" rtl="0">
              <a:spcBef>
                <a:spcPts val="0"/>
              </a:spcBef>
              <a:spcAft>
                <a:spcPts val="0"/>
              </a:spcAft>
              <a:buSzPts val="1400"/>
              <a:buChar char="○"/>
            </a:pPr>
            <a:r>
              <a:rPr lang="en"/>
              <a:t>Patients with severe depression may have difficulty with motivation</a:t>
            </a:r>
            <a:endParaRPr/>
          </a:p>
          <a:p>
            <a:pPr marL="914400" lvl="1" indent="-317500" algn="l" rtl="0">
              <a:spcBef>
                <a:spcPts val="0"/>
              </a:spcBef>
              <a:spcAft>
                <a:spcPts val="0"/>
              </a:spcAft>
              <a:buSzPts val="1400"/>
              <a:buChar char="○"/>
            </a:pPr>
            <a:r>
              <a:rPr lang="en"/>
              <a:t>Language barrier</a:t>
            </a:r>
            <a:endParaRPr/>
          </a:p>
          <a:p>
            <a:pPr marL="914400" lvl="0" indent="0" algn="l" rtl="0">
              <a:spcBef>
                <a:spcPts val="1600"/>
              </a:spcBef>
              <a:spcAft>
                <a:spcPts val="1600"/>
              </a:spcAft>
              <a:buNone/>
            </a:pPr>
            <a:r>
              <a:rPr lang="en"/>
              <a:t> </a:t>
            </a:r>
            <a:endParaRPr/>
          </a:p>
        </p:txBody>
      </p:sp>
      <p:pic>
        <p:nvPicPr>
          <p:cNvPr id="2" name="10">
            <a:hlinkClick r:id="" action="ppaction://media"/>
            <a:extLst>
              <a:ext uri="{FF2B5EF4-FFF2-40B4-BE49-F238E27FC236}">
                <a16:creationId xmlns:a16="http://schemas.microsoft.com/office/drawing/2014/main" id="{874E4C0C-BBC1-A748-A749-56E8E1F693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6975" y="1163929"/>
            <a:ext cx="674029" cy="6740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Actual Practice Example</a:t>
            </a:r>
            <a:endParaRPr/>
          </a:p>
        </p:txBody>
      </p:sp>
      <p:sp>
        <p:nvSpPr>
          <p:cNvPr id="134" name="Google Shape;134;p23"/>
          <p:cNvSpPr txBox="1">
            <a:spLocks noGrp="1"/>
          </p:cNvSpPr>
          <p:nvPr>
            <p:ph type="body" idx="1"/>
          </p:nvPr>
        </p:nvSpPr>
        <p:spPr>
          <a:xfrm>
            <a:off x="247425" y="1337300"/>
            <a:ext cx="8457900" cy="1958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Lincoln Community Health Center</a:t>
            </a:r>
            <a:endParaRPr/>
          </a:p>
          <a:p>
            <a:pPr marL="914400" lvl="1" indent="-317500" algn="l" rtl="0">
              <a:spcBef>
                <a:spcPts val="0"/>
              </a:spcBef>
              <a:spcAft>
                <a:spcPts val="0"/>
              </a:spcAft>
              <a:buSzPts val="1400"/>
              <a:buChar char="○"/>
            </a:pPr>
            <a:r>
              <a:rPr lang="en"/>
              <a:t>Integrated Care Teams</a:t>
            </a:r>
            <a:endParaRPr/>
          </a:p>
          <a:p>
            <a:pPr marL="914400" lvl="1" indent="-317500" algn="l" rtl="0">
              <a:spcBef>
                <a:spcPts val="0"/>
              </a:spcBef>
              <a:spcAft>
                <a:spcPts val="0"/>
              </a:spcAft>
              <a:buSzPts val="1400"/>
              <a:buChar char="○"/>
            </a:pPr>
            <a:r>
              <a:rPr lang="en"/>
              <a:t>Social worker/case manager for each department</a:t>
            </a:r>
            <a:endParaRPr/>
          </a:p>
          <a:p>
            <a:pPr marL="914400" lvl="1" indent="-317500" algn="l" rtl="0">
              <a:spcBef>
                <a:spcPts val="0"/>
              </a:spcBef>
              <a:spcAft>
                <a:spcPts val="0"/>
              </a:spcAft>
              <a:buSzPts val="1400"/>
              <a:buChar char="○"/>
            </a:pPr>
            <a:r>
              <a:rPr lang="en"/>
              <a:t>Behavioral Health Care Unit (outpatient therapy)</a:t>
            </a:r>
            <a:endParaRPr/>
          </a:p>
          <a:p>
            <a:pPr marL="1371600" lvl="2" indent="-317500" algn="l" rtl="0">
              <a:spcBef>
                <a:spcPts val="0"/>
              </a:spcBef>
              <a:spcAft>
                <a:spcPts val="0"/>
              </a:spcAft>
              <a:buSzPts val="1400"/>
              <a:buChar char="■"/>
            </a:pPr>
            <a:r>
              <a:rPr lang="en"/>
              <a:t>Brief therapy available ~3-6 sessions</a:t>
            </a:r>
            <a:endParaRPr/>
          </a:p>
          <a:p>
            <a:pPr marL="1371600" lvl="2" indent="-317500" algn="l" rtl="0">
              <a:spcBef>
                <a:spcPts val="0"/>
              </a:spcBef>
              <a:spcAft>
                <a:spcPts val="0"/>
              </a:spcAft>
              <a:buSzPts val="1400"/>
              <a:buChar char="■"/>
            </a:pPr>
            <a:r>
              <a:rPr lang="en"/>
              <a:t>Refer out for long-term therapy</a:t>
            </a:r>
            <a:endParaRPr/>
          </a:p>
          <a:p>
            <a:pPr marL="914400" lvl="1" indent="-317500" algn="l" rtl="0">
              <a:spcBef>
                <a:spcPts val="0"/>
              </a:spcBef>
              <a:spcAft>
                <a:spcPts val="0"/>
              </a:spcAft>
              <a:buSzPts val="1400"/>
              <a:buChar char="○"/>
            </a:pPr>
            <a:r>
              <a:rPr lang="en"/>
              <a:t>Warm-Handoffs for BHI in exam rooms</a:t>
            </a:r>
            <a:endParaRPr/>
          </a:p>
          <a:p>
            <a:pPr marL="914400" lvl="1" indent="-317500" algn="l" rtl="0">
              <a:spcBef>
                <a:spcPts val="0"/>
              </a:spcBef>
              <a:spcAft>
                <a:spcPts val="0"/>
              </a:spcAft>
              <a:buSzPts val="1400"/>
              <a:buChar char="○"/>
            </a:pPr>
            <a:r>
              <a:rPr lang="en"/>
              <a:t>Free transportation</a:t>
            </a:r>
            <a:endParaRPr/>
          </a:p>
          <a:p>
            <a:pPr marL="914400" lvl="1" indent="-317500" algn="l" rtl="0">
              <a:spcBef>
                <a:spcPts val="0"/>
              </a:spcBef>
              <a:spcAft>
                <a:spcPts val="0"/>
              </a:spcAft>
              <a:buSzPts val="1400"/>
              <a:buChar char="○"/>
            </a:pPr>
            <a:r>
              <a:rPr lang="en"/>
              <a:t>Sliding scale co-pays</a:t>
            </a:r>
            <a:endParaRPr/>
          </a:p>
          <a:p>
            <a:pPr marL="914400" lvl="1" indent="-317500" algn="l" rtl="0">
              <a:spcBef>
                <a:spcPts val="0"/>
              </a:spcBef>
              <a:spcAft>
                <a:spcPts val="0"/>
              </a:spcAft>
              <a:buSzPts val="1400"/>
              <a:buChar char="○"/>
            </a:pPr>
            <a:r>
              <a:rPr lang="en"/>
              <a:t>Onsite and telephone Interpreters </a:t>
            </a:r>
            <a:endParaRPr/>
          </a:p>
          <a:p>
            <a:pPr marL="0" lvl="0" indent="0" algn="l" rtl="0">
              <a:spcBef>
                <a:spcPts val="1600"/>
              </a:spcBef>
              <a:spcAft>
                <a:spcPts val="1600"/>
              </a:spcAft>
              <a:buNone/>
            </a:pPr>
            <a:endParaRPr/>
          </a:p>
        </p:txBody>
      </p:sp>
      <p:pic>
        <p:nvPicPr>
          <p:cNvPr id="135" name="Google Shape;135;p23"/>
          <p:cNvPicPr preferRelativeResize="0"/>
          <p:nvPr/>
        </p:nvPicPr>
        <p:blipFill>
          <a:blip r:embed="rId5">
            <a:alphaModFix/>
          </a:blip>
          <a:stretch>
            <a:fillRect/>
          </a:stretch>
        </p:blipFill>
        <p:spPr>
          <a:xfrm>
            <a:off x="4764950" y="2613550"/>
            <a:ext cx="3940376" cy="1803125"/>
          </a:xfrm>
          <a:prstGeom prst="rect">
            <a:avLst/>
          </a:prstGeom>
          <a:noFill/>
          <a:ln>
            <a:noFill/>
          </a:ln>
        </p:spPr>
      </p:pic>
      <p:pic>
        <p:nvPicPr>
          <p:cNvPr id="2" name="11">
            <a:hlinkClick r:id="" action="ppaction://media"/>
            <a:extLst>
              <a:ext uri="{FF2B5EF4-FFF2-40B4-BE49-F238E27FC236}">
                <a16:creationId xmlns:a16="http://schemas.microsoft.com/office/drawing/2014/main" id="{4CF86F4A-0B9C-4144-96AF-50246B4878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8376" y="624468"/>
            <a:ext cx="709562" cy="709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Screening</a:t>
            </a:r>
            <a:endParaRPr/>
          </a:p>
        </p:txBody>
      </p:sp>
      <p:sp>
        <p:nvSpPr>
          <p:cNvPr id="141" name="Google Shape;141;p24"/>
          <p:cNvSpPr txBox="1">
            <a:spLocks noGrp="1"/>
          </p:cNvSpPr>
          <p:nvPr>
            <p:ph type="body" idx="1"/>
          </p:nvPr>
        </p:nvSpPr>
        <p:spPr>
          <a:xfrm>
            <a:off x="311700" y="1417800"/>
            <a:ext cx="8520600" cy="3563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Screening is an important component of uncovering a variety of concerns. We recommend using evidence-based screening tools, approved for youth, such as:</a:t>
            </a:r>
            <a:endParaRPr/>
          </a:p>
          <a:p>
            <a:pPr marL="914400" lvl="1" indent="-317500" algn="l" rtl="0">
              <a:spcBef>
                <a:spcPts val="0"/>
              </a:spcBef>
              <a:spcAft>
                <a:spcPts val="0"/>
              </a:spcAft>
              <a:buSzPts val="1400"/>
              <a:buChar char="○"/>
            </a:pPr>
            <a:r>
              <a:rPr lang="en"/>
              <a:t>Revised Child Anxiety and Depression Screen (RCADS)</a:t>
            </a:r>
            <a:endParaRPr/>
          </a:p>
          <a:p>
            <a:pPr marL="914400" lvl="1" indent="-317500" algn="l" rtl="0">
              <a:spcBef>
                <a:spcPts val="0"/>
              </a:spcBef>
              <a:spcAft>
                <a:spcPts val="0"/>
              </a:spcAft>
              <a:buSzPts val="1400"/>
              <a:buChar char="○"/>
            </a:pPr>
            <a:r>
              <a:rPr lang="en"/>
              <a:t>Child Behavior Checklist </a:t>
            </a:r>
            <a:endParaRPr/>
          </a:p>
          <a:p>
            <a:pPr marL="914400" lvl="1" indent="-317500" algn="l" rtl="0">
              <a:spcBef>
                <a:spcPts val="0"/>
              </a:spcBef>
              <a:spcAft>
                <a:spcPts val="0"/>
              </a:spcAft>
              <a:buSzPts val="1400"/>
              <a:buChar char="○"/>
            </a:pPr>
            <a:r>
              <a:rPr lang="en"/>
              <a:t>Screen for Childhood Anxiety Related Emotional  Disorders (SCARED)</a:t>
            </a:r>
            <a:endParaRPr/>
          </a:p>
          <a:p>
            <a:pPr marL="914400" lvl="1" indent="-317500" algn="l" rtl="0">
              <a:spcBef>
                <a:spcPts val="0"/>
              </a:spcBef>
              <a:spcAft>
                <a:spcPts val="0"/>
              </a:spcAft>
              <a:buSzPts val="1400"/>
              <a:buChar char="○"/>
            </a:pPr>
            <a:r>
              <a:rPr lang="en"/>
              <a:t>NICHQ Vanderbilt Assessment Scales</a:t>
            </a:r>
            <a:endParaRPr/>
          </a:p>
          <a:p>
            <a:pPr marL="914400" lvl="1" indent="-317500" algn="l" rtl="0">
              <a:spcBef>
                <a:spcPts val="0"/>
              </a:spcBef>
              <a:spcAft>
                <a:spcPts val="0"/>
              </a:spcAft>
              <a:buSzPts val="1400"/>
              <a:buChar char="○"/>
            </a:pPr>
            <a:r>
              <a:rPr lang="en"/>
              <a:t>Children’s Yale-Brown Obsessive Compulsive Scale (CY-BOCS)</a:t>
            </a:r>
            <a:endParaRPr/>
          </a:p>
          <a:p>
            <a:pPr marL="914400" lvl="1" indent="-317500" algn="l" rtl="0">
              <a:spcBef>
                <a:spcPts val="0"/>
              </a:spcBef>
              <a:spcAft>
                <a:spcPts val="0"/>
              </a:spcAft>
              <a:buSzPts val="1400"/>
              <a:buChar char="○"/>
            </a:pPr>
            <a:r>
              <a:rPr lang="en"/>
              <a:t>Patient Health Questionnaire - 9 modified for adolescents (PHQ - A) </a:t>
            </a:r>
            <a:endParaRPr/>
          </a:p>
          <a:p>
            <a:pPr marL="457200" lvl="0" indent="-342900" algn="l" rtl="0">
              <a:spcBef>
                <a:spcPts val="0"/>
              </a:spcBef>
              <a:spcAft>
                <a:spcPts val="0"/>
              </a:spcAft>
              <a:buSzPts val="1800"/>
              <a:buChar char="●"/>
            </a:pPr>
            <a:r>
              <a:rPr lang="en"/>
              <a:t>At the UNC Diagnostic clinic these screenings have been largely effective at identifying underlying behavioral health concerns. It is important to have a conversation with the family after reviewing the results, providing psychoeducation on what the child/adolescent’s score indicates. </a:t>
            </a:r>
            <a:endParaRPr/>
          </a:p>
        </p:txBody>
      </p:sp>
      <p:pic>
        <p:nvPicPr>
          <p:cNvPr id="2" name="screen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49893" y="60816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3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Recommendations: Improving access</a:t>
            </a:r>
            <a:endParaRPr/>
          </a:p>
        </p:txBody>
      </p:sp>
      <p:sp>
        <p:nvSpPr>
          <p:cNvPr id="147" name="Google Shape;147;p25"/>
          <p:cNvSpPr txBox="1">
            <a:spLocks noGrp="1"/>
          </p:cNvSpPr>
          <p:nvPr>
            <p:ph type="body" idx="1"/>
          </p:nvPr>
        </p:nvSpPr>
        <p:spPr>
          <a:xfrm>
            <a:off x="311700" y="1417800"/>
            <a:ext cx="8520600" cy="366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By incorporating behavioral health professionals into the primary care and speciality care workforce, access to treatment could be greatly improved. This is already seen at Lincoln Community Health Center. Simply screening is not enough. We recommend on site behavioral health care in these pediatric settings.</a:t>
            </a:r>
            <a:endParaRPr dirty="0"/>
          </a:p>
          <a:p>
            <a:pPr marL="0" lvl="0" indent="0" algn="l" rtl="0">
              <a:spcBef>
                <a:spcPts val="1600"/>
              </a:spcBef>
              <a:spcAft>
                <a:spcPts val="1600"/>
              </a:spcAft>
              <a:buNone/>
            </a:pPr>
            <a:r>
              <a:rPr lang="en" dirty="0"/>
              <a:t>We also recommend advocating for Medicaid Expansion in NC as such would improve access to behavioral health services for many uninsured youth (Gruessner, 2016).  </a:t>
            </a:r>
            <a:r>
              <a:rPr lang="en" dirty="0" smtClean="0"/>
              <a:t>Additionally, </a:t>
            </a:r>
            <a:r>
              <a:rPr lang="en" dirty="0"/>
              <a:t>we encourage further advocacy for the state to apply for  Section 115 waivers.  </a:t>
            </a:r>
            <a:endParaRPr dirty="0"/>
          </a:p>
        </p:txBody>
      </p:sp>
      <p:pic>
        <p:nvPicPr>
          <p:cNvPr id="2" name="ac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63571" y="554618"/>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0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Improving access continued</a:t>
            </a:r>
            <a:endParaRPr/>
          </a:p>
        </p:txBody>
      </p:sp>
      <p:sp>
        <p:nvSpPr>
          <p:cNvPr id="153" name="Google Shape;153;p26"/>
          <p:cNvSpPr txBox="1">
            <a:spLocks noGrp="1"/>
          </p:cNvSpPr>
          <p:nvPr>
            <p:ph type="body" idx="1"/>
          </p:nvPr>
        </p:nvSpPr>
        <p:spPr>
          <a:xfrm>
            <a:off x="311700" y="1092625"/>
            <a:ext cx="8520600" cy="40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Why Medicaid Expansion?</a:t>
            </a:r>
            <a:endParaRPr/>
          </a:p>
          <a:p>
            <a:pPr marL="914400" lvl="1" indent="-317500" algn="l" rtl="0">
              <a:spcBef>
                <a:spcPts val="0"/>
              </a:spcBef>
              <a:spcAft>
                <a:spcPts val="0"/>
              </a:spcAft>
              <a:buSzPts val="1400"/>
              <a:buChar char="○"/>
            </a:pPr>
            <a:r>
              <a:rPr lang="en"/>
              <a:t>This would allow those with incomes at or below 138% of the federal poverty level to be eligible for Medicaid. Many of those who fall within this current gap may struggle with mental illness, leaving them without access to affordable treatment. </a:t>
            </a:r>
            <a:endParaRPr/>
          </a:p>
          <a:p>
            <a:pPr marL="914400" lvl="1" indent="-317500" algn="l" rtl="0">
              <a:spcBef>
                <a:spcPts val="0"/>
              </a:spcBef>
              <a:spcAft>
                <a:spcPts val="0"/>
              </a:spcAft>
              <a:buSzPts val="1400"/>
              <a:buChar char="○"/>
            </a:pPr>
            <a:r>
              <a:rPr lang="en"/>
              <a:t>In 2015, the Department of Health and Human Services reported that 1.9 million people without health insurance and suffering from a behavioral health condition lived in a state that did not expand Medicaid (such as NC). All of these people would become eligible for Medicaid if expansion occurred (Gruessner, n.d.)</a:t>
            </a:r>
            <a:endParaRPr/>
          </a:p>
          <a:p>
            <a:pPr marL="457200" lvl="0" indent="-342900" algn="l" rtl="0">
              <a:spcBef>
                <a:spcPts val="0"/>
              </a:spcBef>
              <a:spcAft>
                <a:spcPts val="0"/>
              </a:spcAft>
              <a:buSzPts val="1800"/>
              <a:buChar char="●"/>
            </a:pPr>
            <a:r>
              <a:rPr lang="en"/>
              <a:t>115 Waiver</a:t>
            </a:r>
            <a:endParaRPr/>
          </a:p>
          <a:p>
            <a:pPr marL="914400" lvl="1" indent="-317500" algn="l" rtl="0">
              <a:spcBef>
                <a:spcPts val="0"/>
              </a:spcBef>
              <a:spcAft>
                <a:spcPts val="0"/>
              </a:spcAft>
              <a:buSzPts val="1400"/>
              <a:buChar char="○"/>
            </a:pPr>
            <a:r>
              <a:rPr lang="en"/>
              <a:t>States, such as NC, that have not expanded Medicaid, can apply for this waiver. If NC does expand, the waiver can still be applied for. </a:t>
            </a:r>
            <a:endParaRPr/>
          </a:p>
          <a:p>
            <a:pPr marL="914400" lvl="1" indent="-317500" algn="l" rtl="0">
              <a:spcBef>
                <a:spcPts val="0"/>
              </a:spcBef>
              <a:spcAft>
                <a:spcPts val="0"/>
              </a:spcAft>
              <a:buSzPts val="1400"/>
              <a:buChar char="○"/>
            </a:pPr>
            <a:r>
              <a:rPr lang="en"/>
              <a:t>This may allow coverage for services such as Assertive Community Treatment (ACT) and psychiatric rehabilitation </a:t>
            </a:r>
            <a:endParaRPr/>
          </a:p>
          <a:p>
            <a:pPr marL="914400" lvl="1" indent="-317500" algn="l" rtl="0">
              <a:spcBef>
                <a:spcPts val="0"/>
              </a:spcBef>
              <a:spcAft>
                <a:spcPts val="0"/>
              </a:spcAft>
              <a:buSzPts val="1400"/>
              <a:buChar char="○"/>
            </a:pPr>
            <a:r>
              <a:rPr lang="en"/>
              <a:t>This waiver allows for what the National Alliance on Mental Illness terms “adequate mental health services and supports” which is vital to recovery (NAMI, n.d.)</a:t>
            </a:r>
            <a:endParaRPr/>
          </a:p>
          <a:p>
            <a:pPr marL="0" lvl="0" indent="0" algn="r" rtl="0">
              <a:spcBef>
                <a:spcPts val="1600"/>
              </a:spcBef>
              <a:spcAft>
                <a:spcPts val="0"/>
              </a:spcAft>
              <a:buNone/>
            </a:pPr>
            <a:r>
              <a:rPr lang="en" sz="1400"/>
              <a:t>(NAMI, n.d.)</a:t>
            </a:r>
            <a:endParaRPr sz="1400"/>
          </a:p>
          <a:p>
            <a:pPr marL="0" lvl="0" indent="0" algn="l" rtl="0">
              <a:spcBef>
                <a:spcPts val="1600"/>
              </a:spcBef>
              <a:spcAft>
                <a:spcPts val="1600"/>
              </a:spcAft>
              <a:buNone/>
            </a:pPr>
            <a:endParaRPr/>
          </a:p>
        </p:txBody>
      </p:sp>
      <p:pic>
        <p:nvPicPr>
          <p:cNvPr id="3" name="continued - acc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0878" y="6113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7"/>
          <p:cNvSpPr txBox="1">
            <a:spLocks noGrp="1"/>
          </p:cNvSpPr>
          <p:nvPr>
            <p:ph type="title"/>
          </p:nvPr>
        </p:nvSpPr>
        <p:spPr>
          <a:xfrm>
            <a:off x="311700" y="372725"/>
            <a:ext cx="8520600" cy="98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t>Recommendations: Culturally-sensitive </a:t>
            </a:r>
            <a:r>
              <a:rPr lang="en" sz="2800" dirty="0" smtClean="0"/>
              <a:t>care</a:t>
            </a:r>
            <a:endParaRPr sz="2800" dirty="0"/>
          </a:p>
        </p:txBody>
      </p:sp>
      <p:sp>
        <p:nvSpPr>
          <p:cNvPr id="159" name="Google Shape;159;p27"/>
          <p:cNvSpPr txBox="1">
            <a:spLocks noGrp="1"/>
          </p:cNvSpPr>
          <p:nvPr>
            <p:ph type="body" idx="1"/>
          </p:nvPr>
        </p:nvSpPr>
        <p:spPr>
          <a:xfrm>
            <a:off x="311700" y="1417800"/>
            <a:ext cx="8520600" cy="3536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It is important to keep in mind the different world view any client may have. This is particularly notable in minority youth.  This can include varied norms, beliefs, and values that contribute to the structure and meaning of one’s life. Great diversity exists both among and within any minority group, these may include: spirituality, interdependence, collectivism, gender roles that differ from the dominant norm, and nonlinear understandings of time. </a:t>
            </a:r>
            <a:endParaRPr/>
          </a:p>
          <a:p>
            <a:pPr marL="457200" lvl="0" indent="-342900" algn="l" rtl="0">
              <a:spcBef>
                <a:spcPts val="0"/>
              </a:spcBef>
              <a:spcAft>
                <a:spcPts val="0"/>
              </a:spcAft>
              <a:buSzPts val="1800"/>
              <a:buChar char="●"/>
            </a:pPr>
            <a:r>
              <a:rPr lang="en"/>
              <a:t>Interventions are most commonly researched among White Americans. We recommend seeking and even publishing, when possible, research that can contribute to the development of EBPs for minority youth</a:t>
            </a:r>
            <a:endParaRPr/>
          </a:p>
          <a:p>
            <a:pPr marL="0" lvl="0" indent="0" algn="r" rtl="0">
              <a:spcBef>
                <a:spcPts val="1600"/>
              </a:spcBef>
              <a:spcAft>
                <a:spcPts val="1600"/>
              </a:spcAft>
              <a:buNone/>
            </a:pPr>
            <a:r>
              <a:rPr lang="en"/>
              <a:t>(Hodge, Jackson, &amp; Vaughn, 2010)</a:t>
            </a:r>
            <a:endParaRPr/>
          </a:p>
        </p:txBody>
      </p:sp>
      <p:pic>
        <p:nvPicPr>
          <p:cNvPr id="2" name="culturally sensitiv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2059" y="77841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8"/>
          <p:cNvSpPr txBox="1">
            <a:spLocks noGrp="1"/>
          </p:cNvSpPr>
          <p:nvPr>
            <p:ph type="body" idx="1"/>
          </p:nvPr>
        </p:nvSpPr>
        <p:spPr>
          <a:xfrm>
            <a:off x="311700" y="1417800"/>
            <a:ext cx="8520600" cy="354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Engage with the community to gain their support of the interventions being used, so that they can see them as valuing their culture. </a:t>
            </a:r>
            <a:endParaRPr/>
          </a:p>
          <a:p>
            <a:pPr marL="457200" lvl="0" indent="-342900" algn="l" rtl="0">
              <a:spcBef>
                <a:spcPts val="0"/>
              </a:spcBef>
              <a:spcAft>
                <a:spcPts val="0"/>
              </a:spcAft>
              <a:buSzPts val="1800"/>
              <a:buChar char="●"/>
            </a:pPr>
            <a:r>
              <a:rPr lang="en"/>
              <a:t>Notice and utilize the strengths within that culture in your interventions. </a:t>
            </a:r>
            <a:endParaRPr/>
          </a:p>
          <a:p>
            <a:pPr marL="457200" lvl="0" indent="-342900" algn="l" rtl="0">
              <a:spcBef>
                <a:spcPts val="0"/>
              </a:spcBef>
              <a:spcAft>
                <a:spcPts val="0"/>
              </a:spcAft>
              <a:buSzPts val="1800"/>
              <a:buChar char="●"/>
            </a:pPr>
            <a:r>
              <a:rPr lang="en"/>
              <a:t>Hodge, Jackson, and Vaughn’s (2010) meta-analysis of culturally sensitive interventions for youth found little evidence to support the viewpoint that adapting existing interventions can be detrimental. With this in mind, we suggest that interventions be appropriately adapted to incorporate the values of the culture one’s client is from when no existing intervention specifically tested among that group exists. </a:t>
            </a:r>
            <a:endParaRPr/>
          </a:p>
        </p:txBody>
      </p:sp>
      <p:sp>
        <p:nvSpPr>
          <p:cNvPr id="165" name="Google Shape;165;p28"/>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Culturally-sensitive care continued</a:t>
            </a:r>
            <a:endParaRPr/>
          </a:p>
        </p:txBody>
      </p:sp>
      <p:pic>
        <p:nvPicPr>
          <p:cNvPr id="2" name="CS continu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2586" y="6952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a:t>
            </a:r>
            <a:endParaRPr/>
          </a:p>
        </p:txBody>
      </p:sp>
      <p:sp>
        <p:nvSpPr>
          <p:cNvPr id="171" name="Google Shape;171;p29"/>
          <p:cNvSpPr txBox="1">
            <a:spLocks noGrp="1"/>
          </p:cNvSpPr>
          <p:nvPr>
            <p:ph type="body" idx="1"/>
          </p:nvPr>
        </p:nvSpPr>
        <p:spPr>
          <a:xfrm>
            <a:off x="311700" y="1431800"/>
            <a:ext cx="8520600" cy="346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100"/>
              <a:t>Centers for Disease Control and Prevention (n.d.). “Data and Statistics on Children's Mental Health.” Retrieved from  </a:t>
            </a:r>
            <a:r>
              <a:rPr lang="en" sz="1100" u="sng">
                <a:solidFill>
                  <a:schemeClr val="hlink"/>
                </a:solidFill>
                <a:hlinkClick r:id="rId5"/>
              </a:rPr>
              <a:t>www.cdc.gov/childrensmentalhealth/data.html</a:t>
            </a:r>
            <a:r>
              <a:rPr lang="en" sz="1100"/>
              <a:t> </a:t>
            </a:r>
            <a:endParaRPr sz="1100"/>
          </a:p>
          <a:p>
            <a:pPr marL="0" lvl="0" indent="0" algn="l" rtl="0">
              <a:spcBef>
                <a:spcPts val="0"/>
              </a:spcBef>
              <a:spcAft>
                <a:spcPts val="0"/>
              </a:spcAft>
              <a:buNone/>
            </a:pPr>
            <a:endParaRPr sz="1100"/>
          </a:p>
          <a:p>
            <a:pPr marL="9144" lvl="0" indent="-9144" algn="l" rtl="0">
              <a:spcBef>
                <a:spcPts val="0"/>
              </a:spcBef>
              <a:spcAft>
                <a:spcPts val="0"/>
              </a:spcAft>
              <a:buNone/>
            </a:pPr>
            <a:r>
              <a:rPr lang="en" sz="1100"/>
              <a:t>Effective Child Therapies-Society of Clinical Child &amp; Adolescent Psychology. (n.d.). Retrieved from </a:t>
            </a:r>
            <a:r>
              <a:rPr lang="en" sz="1100" u="sng">
                <a:hlinkClick r:id="rId6"/>
              </a:rPr>
              <a:t>https://effectivechildtherapy.org/therapies/</a:t>
            </a:r>
            <a:r>
              <a:rPr lang="en" sz="1100"/>
              <a:t> </a:t>
            </a:r>
            <a:endParaRPr sz="1100"/>
          </a:p>
          <a:p>
            <a:pPr marL="9144" lvl="0" indent="-9144" algn="l" rtl="0">
              <a:spcBef>
                <a:spcPts val="1600"/>
              </a:spcBef>
              <a:spcAft>
                <a:spcPts val="0"/>
              </a:spcAft>
              <a:buNone/>
            </a:pPr>
            <a:r>
              <a:rPr lang="en" sz="1100"/>
              <a:t>Gruessner, V. (2016, March 29). </a:t>
            </a:r>
            <a:r>
              <a:rPr lang="en" sz="1100" i="1"/>
              <a:t>How Medicaid Expansion Improves Behavioral Health Access</a:t>
            </a:r>
            <a:r>
              <a:rPr lang="en" sz="1100"/>
              <a:t>. Retrieved from </a:t>
            </a:r>
            <a:r>
              <a:rPr lang="en" sz="1100" u="sng">
                <a:hlinkClick r:id="rId7"/>
              </a:rPr>
              <a:t>https://healthpayerintelligence.com/news/how-medicaid-expansion-improves-behavioral-healthcare-access</a:t>
            </a:r>
            <a:r>
              <a:rPr lang="en" sz="1100"/>
              <a:t>  </a:t>
            </a:r>
            <a:endParaRPr sz="1100"/>
          </a:p>
          <a:p>
            <a:pPr marL="9144" lvl="0" indent="-9144" algn="l" rtl="0">
              <a:spcBef>
                <a:spcPts val="1600"/>
              </a:spcBef>
              <a:spcAft>
                <a:spcPts val="0"/>
              </a:spcAft>
              <a:buNone/>
            </a:pPr>
            <a:r>
              <a:rPr lang="en" sz="1100"/>
              <a:t>Hodge, D. R., Jackson, K. F &amp; Vaughn, M. G.  (2010). Culturally sensitive interventions and health and behavioral health youth outcomes: A meta-analytic review. </a:t>
            </a:r>
            <a:r>
              <a:rPr lang="en" sz="1100" i="1"/>
              <a:t>Social Work in Health Care, 49, 401–423. </a:t>
            </a:r>
            <a:r>
              <a:rPr lang="en" sz="1100"/>
              <a:t>doi: 10.1080/00981381003648398</a:t>
            </a:r>
            <a:endParaRPr sz="1100"/>
          </a:p>
          <a:p>
            <a:pPr marL="9144" lvl="0" indent="-9144" algn="l" rtl="0">
              <a:spcBef>
                <a:spcPts val="1600"/>
              </a:spcBef>
              <a:spcAft>
                <a:spcPts val="0"/>
              </a:spcAft>
              <a:buNone/>
            </a:pPr>
            <a:r>
              <a:rPr lang="en" sz="1100"/>
              <a:t>Maddalon, B. (2017, Oct 1).What’s happening to my children is a North Carolina tragedy. </a:t>
            </a:r>
            <a:r>
              <a:rPr lang="en" sz="1100" i="1"/>
              <a:t>The Charlotte Observer.  </a:t>
            </a:r>
            <a:r>
              <a:rPr lang="en" sz="1100"/>
              <a:t>Retrieved from </a:t>
            </a:r>
            <a:r>
              <a:rPr lang="en" sz="1100" u="sng">
                <a:hlinkClick r:id="rId8"/>
              </a:rPr>
              <a:t>https://www.charlotteobserver.com/opinion/editorials/article176221961.html</a:t>
            </a:r>
            <a:r>
              <a:rPr lang="en" sz="1100"/>
              <a:t> </a:t>
            </a:r>
            <a:endParaRPr sz="1100"/>
          </a:p>
          <a:p>
            <a:pPr marL="0" lvl="0" indent="0" algn="l" rtl="0">
              <a:spcBef>
                <a:spcPts val="1600"/>
              </a:spcBef>
              <a:spcAft>
                <a:spcPts val="1600"/>
              </a:spcAft>
              <a:buNone/>
            </a:pPr>
            <a:endParaRPr sz="1100"/>
          </a:p>
        </p:txBody>
      </p:sp>
      <p:pic>
        <p:nvPicPr>
          <p:cNvPr id="3" name="La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77717" y="4920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 continued</a:t>
            </a:r>
            <a:endParaRPr/>
          </a:p>
        </p:txBody>
      </p:sp>
      <p:sp>
        <p:nvSpPr>
          <p:cNvPr id="177" name="Google Shape;177;p30"/>
          <p:cNvSpPr txBox="1">
            <a:spLocks noGrp="1"/>
          </p:cNvSpPr>
          <p:nvPr>
            <p:ph type="body" idx="1"/>
          </p:nvPr>
        </p:nvSpPr>
        <p:spPr>
          <a:xfrm>
            <a:off x="311700" y="1417800"/>
            <a:ext cx="8520600" cy="2647200"/>
          </a:xfrm>
          <a:prstGeom prst="rect">
            <a:avLst/>
          </a:prstGeom>
          <a:solidFill>
            <a:schemeClr val="lt1"/>
          </a:solidFill>
          <a:ln w="9525" cap="flat" cmpd="sng">
            <a:solidFill>
              <a:schemeClr val="accent5"/>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100"/>
              <a:t>Mignogna, J., Hundt, N. E., Kauth, M. R., Kunik, M. E., Sorocco, K. H., Naik, A. D., . . . Cully, J. A. (2014). Implementing brief cognitive behavioral therapy in primary care: A pilot study. Translational Behavioral Medicine,4(2), 175-183. doi:10.1007/s13142-013-0248-6</a:t>
            </a:r>
            <a:endParaRPr sz="1100"/>
          </a:p>
          <a:p>
            <a:pPr marL="9144" lvl="0" indent="-9144" algn="l" rtl="0">
              <a:spcBef>
                <a:spcPts val="1600"/>
              </a:spcBef>
              <a:spcAft>
                <a:spcPts val="0"/>
              </a:spcAft>
              <a:buNone/>
            </a:pPr>
            <a:r>
              <a:rPr lang="en" sz="1100"/>
              <a:t>National Alliance on Mental Illness. (n.d.). </a:t>
            </a:r>
            <a:r>
              <a:rPr lang="en" sz="1100" i="1"/>
              <a:t>Medicaid Expansion. </a:t>
            </a:r>
            <a:r>
              <a:rPr lang="en" sz="1100"/>
              <a:t>Retrieved from </a:t>
            </a:r>
            <a:r>
              <a:rPr lang="en" sz="1100" u="sng">
                <a:hlinkClick r:id="rId3"/>
              </a:rPr>
              <a:t>https://www.nami.org/Learn-More/Mental-Health-Public-Policy/Medicaid-Expansion</a:t>
            </a:r>
            <a:r>
              <a:rPr lang="en" sz="1100"/>
              <a:t> </a:t>
            </a:r>
            <a:endParaRPr sz="1100"/>
          </a:p>
          <a:p>
            <a:pPr marL="9144" lvl="0" indent="-9144" algn="l" rtl="0">
              <a:spcBef>
                <a:spcPts val="1600"/>
              </a:spcBef>
              <a:spcAft>
                <a:spcPts val="0"/>
              </a:spcAft>
              <a:buClr>
                <a:srgbClr val="000000"/>
              </a:buClr>
              <a:buSzPts val="1100"/>
              <a:buFont typeface="Arial"/>
              <a:buNone/>
            </a:pPr>
            <a:r>
              <a:rPr lang="en" sz="1100"/>
              <a:t>Perrin, J. M. (2018). Can mental health parity help address the mental/behavioral gap in child health? </a:t>
            </a:r>
            <a:r>
              <a:rPr lang="en" sz="1100" i="1"/>
              <a:t>Pediatrics, </a:t>
            </a:r>
            <a:r>
              <a:rPr lang="en" sz="1100"/>
              <a:t>142 (2). doi: 10.1542/peds.2018-1572</a:t>
            </a:r>
            <a:endParaRPr sz="1100"/>
          </a:p>
          <a:p>
            <a:pPr marL="9144" lvl="0" indent="-9144" algn="l" rtl="0">
              <a:spcBef>
                <a:spcPts val="1600"/>
              </a:spcBef>
              <a:spcAft>
                <a:spcPts val="0"/>
              </a:spcAft>
              <a:buClr>
                <a:srgbClr val="000000"/>
              </a:buClr>
              <a:buSzPts val="1100"/>
              <a:buFont typeface="Arial"/>
              <a:buNone/>
            </a:pPr>
            <a:r>
              <a:rPr lang="en" sz="1100"/>
              <a:t>Stagman, S. &amp; Cooper, J. L. (2010). </a:t>
            </a:r>
            <a:r>
              <a:rPr lang="en" sz="1100" i="1"/>
              <a:t>Children’s Mental Health: What Every Policymaker Should Know. </a:t>
            </a:r>
            <a:r>
              <a:rPr lang="en" sz="1100"/>
              <a:t>New York, NY: National Center for Children in Poverty. Retrieved from </a:t>
            </a:r>
            <a:r>
              <a:rPr lang="en" sz="1100" u="sng">
                <a:hlinkClick r:id="rId4"/>
              </a:rPr>
              <a:t>http://www.nccp.org/publications/pdf/text_929.pdf</a:t>
            </a:r>
            <a:r>
              <a:rPr lang="en" sz="1100"/>
              <a:t>  </a:t>
            </a:r>
            <a:endParaRPr sz="1100"/>
          </a:p>
          <a:p>
            <a:pPr marL="0" lvl="0" indent="0" algn="l" rtl="0">
              <a:spcBef>
                <a:spcPts val="1600"/>
              </a:spcBef>
              <a:spcAft>
                <a:spcPts val="0"/>
              </a:spcAft>
              <a:buClr>
                <a:srgbClr val="000000"/>
              </a:buClr>
              <a:buSzPts val="1100"/>
              <a:buFont typeface="Arial"/>
              <a:buNone/>
            </a:pPr>
            <a:endParaRPr sz="1100"/>
          </a:p>
          <a:p>
            <a:pPr marL="0" lvl="0" indent="0" algn="l" rtl="0">
              <a:lnSpc>
                <a:spcPct val="200000"/>
              </a:lnSpc>
              <a:spcBef>
                <a:spcPts val="1600"/>
              </a:spcBef>
              <a:spcAft>
                <a:spcPts val="0"/>
              </a:spcAft>
              <a:buNone/>
            </a:pPr>
            <a:endParaRPr sz="1100"/>
          </a:p>
          <a:p>
            <a:pPr marL="9144" lvl="0" indent="-9144" algn="l" rtl="0">
              <a:lnSpc>
                <a:spcPct val="200000"/>
              </a:lnSpc>
              <a:spcBef>
                <a:spcPts val="0"/>
              </a:spcBef>
              <a:spcAft>
                <a:spcPts val="0"/>
              </a:spcAft>
              <a:buNone/>
            </a:pPr>
            <a:endParaRPr sz="1100"/>
          </a:p>
          <a:p>
            <a:pPr marL="0" lvl="0" indent="-203200" algn="l" rtl="0">
              <a:lnSpc>
                <a:spcPct val="200000"/>
              </a:lnSpc>
              <a:spcBef>
                <a:spcPts val="0"/>
              </a:spcBef>
              <a:spcAft>
                <a:spcPts val="0"/>
              </a:spcAft>
              <a:buNone/>
            </a:pPr>
            <a:endParaRPr sz="1100"/>
          </a:p>
          <a:p>
            <a:pPr marL="0" lvl="0" indent="0" algn="l" rtl="0">
              <a:spcBef>
                <a:spcPts val="0"/>
              </a:spcBef>
              <a:spcAft>
                <a:spcPts val="1600"/>
              </a:spcAft>
              <a:buNone/>
            </a:pPr>
            <a:endParaRPr sz="11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i="1"/>
              <a:t>This project was supported by the Health Resources and Services Administration (HRSA) of the U.S. Department of Health and Human Services (HHS) under M01HP31370, </a:t>
            </a:r>
            <a:r>
              <a:rPr lang="en" b="1" i="1"/>
              <a:t>UNC-PrimeCare,</a:t>
            </a:r>
            <a:r>
              <a:rPr lang="en" i="1"/>
              <a:t> $1,920,000.00, 100% financed with governmental sources. This information or content and conclusions are those of the author and should not be construed as the official position or policy of, nor should any endorsements be inferred by HRSA, HHS or the U.S. Government.</a:t>
            </a:r>
            <a:r>
              <a:rPr lang="en"/>
              <a:t/>
            </a:r>
            <a:br>
              <a:rPr lang="en"/>
            </a:br>
            <a:r>
              <a:rPr lang="en"/>
              <a:t/>
            </a:r>
            <a:br>
              <a:rPr lang="en"/>
            </a:br>
            <a:endParaRPr/>
          </a:p>
        </p:txBody>
      </p:sp>
      <p:pic>
        <p:nvPicPr>
          <p:cNvPr id="183" name="Google Shape;183;p31"/>
          <p:cNvPicPr preferRelativeResize="0"/>
          <p:nvPr/>
        </p:nvPicPr>
        <p:blipFill>
          <a:blip r:embed="rId3">
            <a:alphaModFix/>
          </a:blip>
          <a:stretch>
            <a:fillRect/>
          </a:stretch>
        </p:blipFill>
        <p:spPr>
          <a:xfrm>
            <a:off x="0" y="3797275"/>
            <a:ext cx="9144000" cy="1132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Disparities</a:t>
            </a:r>
            <a:endParaRPr/>
          </a:p>
        </p:txBody>
      </p:sp>
      <p:sp>
        <p:nvSpPr>
          <p:cNvPr id="76" name="Google Shape;76;p14"/>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Children/adolescents face significant gaps in accessing behavioral health services. The general prevalence of mental health conditions among young people is known, however, the rates at which they are identified do not match such. Furthermore, many of those who are identified do not get adequate treatment (Perrin, 2018). </a:t>
            </a:r>
            <a:endParaRPr/>
          </a:p>
          <a:p>
            <a:pPr marL="457200" lvl="0" indent="-342900" algn="l" rtl="0">
              <a:spcBef>
                <a:spcPts val="0"/>
              </a:spcBef>
              <a:spcAft>
                <a:spcPts val="0"/>
              </a:spcAft>
              <a:buSzPts val="1800"/>
              <a:buChar char="●"/>
            </a:pPr>
            <a:r>
              <a:rPr lang="en"/>
              <a:t>We have seen a major gap between assessing for underlying behavioral health concerns in places of primary care/specialty care and the follow through of providing or referring to treatment. This leaves countless youth without adequate care and at risk for increased physical complaints and clinic visits. </a:t>
            </a:r>
            <a:endParaRPr/>
          </a:p>
        </p:txBody>
      </p:sp>
      <p:pic>
        <p:nvPicPr>
          <p:cNvPr id="2" name="Disparit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3376" y="60816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should you care?</a:t>
            </a:r>
            <a:endParaRPr/>
          </a:p>
        </p:txBody>
      </p:sp>
      <p:sp>
        <p:nvSpPr>
          <p:cNvPr id="82" name="Google Shape;82;p15"/>
          <p:cNvSpPr txBox="1">
            <a:spLocks noGrp="1"/>
          </p:cNvSpPr>
          <p:nvPr>
            <p:ph type="body" idx="1"/>
          </p:nvPr>
        </p:nvSpPr>
        <p:spPr>
          <a:xfrm>
            <a:off x="311700" y="1260475"/>
            <a:ext cx="8520600" cy="3675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i="1"/>
              <a:t>“North Carolina has been ‘reinventing’ its mental health system for the better part of the past 20 years. In an effort to get better result for less money, we’ve managed to achieve neither” </a:t>
            </a:r>
            <a:endParaRPr/>
          </a:p>
          <a:p>
            <a:pPr marL="457200" lvl="0" indent="-342900" algn="l" rtl="0">
              <a:spcBef>
                <a:spcPts val="0"/>
              </a:spcBef>
              <a:spcAft>
                <a:spcPts val="0"/>
              </a:spcAft>
              <a:buSzPts val="1800"/>
              <a:buChar char="●"/>
            </a:pPr>
            <a:r>
              <a:rPr lang="en"/>
              <a:t>From 2012-2015, NC decreased behavioral health spending each year, one  of only 3 states to do so. In 2017, NC had half the national average number of beds, leaving a great deal of mental health patients waiting for care. </a:t>
            </a:r>
            <a:endParaRPr/>
          </a:p>
          <a:p>
            <a:pPr marL="457200" lvl="0" indent="-342900" algn="l" rtl="0">
              <a:spcBef>
                <a:spcPts val="0"/>
              </a:spcBef>
              <a:spcAft>
                <a:spcPts val="0"/>
              </a:spcAft>
              <a:buSzPts val="1800"/>
              <a:buChar char="●"/>
            </a:pPr>
            <a:r>
              <a:rPr lang="en" i="1"/>
              <a:t>“These kids belong to us all. They have names. They are ill and they need access to our health system if they hope to ever live any kind of meaningful life. They are the lonely, lost, last, least and left out. But they are beautiful. And they deserve better.” </a:t>
            </a:r>
            <a:endParaRPr/>
          </a:p>
          <a:p>
            <a:pPr marL="0" lvl="0" indent="0" algn="r" rtl="0">
              <a:spcBef>
                <a:spcPts val="1600"/>
              </a:spcBef>
              <a:spcAft>
                <a:spcPts val="0"/>
              </a:spcAft>
              <a:buNone/>
            </a:pPr>
            <a:r>
              <a:rPr lang="en"/>
              <a:t>(Maddalon, 2017).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sz="1300">
              <a:solidFill>
                <a:srgbClr val="222222"/>
              </a:solidFill>
              <a:highlight>
                <a:srgbClr val="FFFFFF"/>
              </a:highlight>
              <a:latin typeface="Georgia"/>
              <a:ea typeface="Georgia"/>
              <a:cs typeface="Georgia"/>
              <a:sym typeface="Georgia"/>
            </a:endParaRPr>
          </a:p>
          <a:p>
            <a:pPr marL="0" lvl="0" indent="0" algn="l" rtl="0">
              <a:spcBef>
                <a:spcPts val="1600"/>
              </a:spcBef>
              <a:spcAft>
                <a:spcPts val="1600"/>
              </a:spcAft>
              <a:buNone/>
            </a:pPr>
            <a:endParaRPr/>
          </a:p>
        </p:txBody>
      </p:sp>
      <p:pic>
        <p:nvPicPr>
          <p:cNvPr id="2" name="Why Car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87786" y="5295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Why else?</a:t>
            </a:r>
            <a:endParaRPr/>
          </a:p>
        </p:txBody>
      </p:sp>
      <p:sp>
        <p:nvSpPr>
          <p:cNvPr id="88" name="Google Shape;88;p16"/>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It adds up</a:t>
            </a:r>
            <a:endParaRPr/>
          </a:p>
          <a:p>
            <a:pPr marL="914400" lvl="1" indent="-317500" algn="l" rtl="0">
              <a:spcBef>
                <a:spcPts val="0"/>
              </a:spcBef>
              <a:spcAft>
                <a:spcPts val="0"/>
              </a:spcAft>
              <a:buSzPts val="1400"/>
              <a:buChar char="○"/>
            </a:pPr>
            <a:r>
              <a:rPr lang="en"/>
              <a:t>Children/adolescents with mental health disorder are more likely to rely on costly services, including juvenile detention, residential treatment, and emergency rooms</a:t>
            </a:r>
            <a:endParaRPr/>
          </a:p>
          <a:p>
            <a:pPr marL="457200" lvl="0" indent="-342900" algn="l" rtl="0">
              <a:spcBef>
                <a:spcPts val="0"/>
              </a:spcBef>
              <a:spcAft>
                <a:spcPts val="0"/>
              </a:spcAft>
              <a:buSzPts val="1800"/>
              <a:buChar char="●"/>
            </a:pPr>
            <a:r>
              <a:rPr lang="en"/>
              <a:t>It affects academic success </a:t>
            </a:r>
            <a:endParaRPr/>
          </a:p>
          <a:p>
            <a:pPr marL="914400" lvl="1" indent="-317500" algn="l" rtl="0">
              <a:spcBef>
                <a:spcPts val="0"/>
              </a:spcBef>
              <a:spcAft>
                <a:spcPts val="0"/>
              </a:spcAft>
              <a:buSzPts val="1400"/>
              <a:buChar char="○"/>
            </a:pPr>
            <a:r>
              <a:rPr lang="en"/>
              <a:t>Up to 44% of youth with mental health disorders dropout of high school</a:t>
            </a:r>
            <a:endParaRPr/>
          </a:p>
          <a:p>
            <a:pPr marL="914400" lvl="1" indent="-317500" algn="l" rtl="0">
              <a:spcBef>
                <a:spcPts val="0"/>
              </a:spcBef>
              <a:spcAft>
                <a:spcPts val="0"/>
              </a:spcAft>
              <a:buSzPts val="1400"/>
              <a:buChar char="○"/>
            </a:pPr>
            <a:r>
              <a:rPr lang="en"/>
              <a:t>Children with mental health concerns miss as many as 18-22 days of school in one school year</a:t>
            </a:r>
            <a:endParaRPr/>
          </a:p>
          <a:p>
            <a:pPr marL="914400" lvl="1" indent="-317500" algn="l" rtl="0">
              <a:spcBef>
                <a:spcPts val="0"/>
              </a:spcBef>
              <a:spcAft>
                <a:spcPts val="0"/>
              </a:spcAft>
              <a:buSzPts val="1400"/>
              <a:buChar char="○"/>
            </a:pPr>
            <a:r>
              <a:rPr lang="en"/>
              <a:t> Children with mental health problems are suspended and/or expelled at a rate 3x higher than peers</a:t>
            </a:r>
            <a:endParaRPr/>
          </a:p>
          <a:p>
            <a:pPr marL="0" lvl="0" indent="0" algn="l" rtl="0">
              <a:spcBef>
                <a:spcPts val="1600"/>
              </a:spcBef>
              <a:spcAft>
                <a:spcPts val="0"/>
              </a:spcAft>
              <a:buNone/>
            </a:pPr>
            <a:endParaRPr/>
          </a:p>
          <a:p>
            <a:pPr marL="0" lvl="0" indent="0" algn="r" rtl="0">
              <a:spcBef>
                <a:spcPts val="1600"/>
              </a:spcBef>
              <a:spcAft>
                <a:spcPts val="0"/>
              </a:spcAft>
              <a:buClr>
                <a:srgbClr val="000000"/>
              </a:buClr>
              <a:buSzPts val="1100"/>
              <a:buFont typeface="Arial"/>
              <a:buNone/>
            </a:pPr>
            <a:r>
              <a:rPr lang="en"/>
              <a:t>(Stagman &amp; Cooper, 2010)</a:t>
            </a:r>
            <a:endParaRPr/>
          </a:p>
          <a:p>
            <a:pPr marL="0" lvl="0" indent="0" algn="l" rtl="0">
              <a:spcBef>
                <a:spcPts val="1600"/>
              </a:spcBef>
              <a:spcAft>
                <a:spcPts val="1600"/>
              </a:spcAft>
              <a:buNone/>
            </a:pPr>
            <a:endParaRPr/>
          </a:p>
        </p:txBody>
      </p:sp>
      <p:pic>
        <p:nvPicPr>
          <p:cNvPr id="2" name="why el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8312" y="49202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facts</a:t>
            </a:r>
            <a:endParaRPr/>
          </a:p>
        </p:txBody>
      </p:sp>
      <p:sp>
        <p:nvSpPr>
          <p:cNvPr id="94" name="Google Shape;94;p17"/>
          <p:cNvSpPr txBox="1">
            <a:spLocks noGrp="1"/>
          </p:cNvSpPr>
          <p:nvPr>
            <p:ph type="body" idx="1"/>
          </p:nvPr>
        </p:nvSpPr>
        <p:spPr>
          <a:xfrm>
            <a:off x="311700" y="1414450"/>
            <a:ext cx="4973100" cy="2777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1 in 5 children have a diagnosable mental health disorder </a:t>
            </a:r>
            <a:endParaRPr/>
          </a:p>
          <a:p>
            <a:pPr marL="457200" lvl="0" indent="-342900" algn="l" rtl="0">
              <a:spcBef>
                <a:spcPts val="0"/>
              </a:spcBef>
              <a:spcAft>
                <a:spcPts val="0"/>
              </a:spcAft>
              <a:buSzPts val="1800"/>
              <a:buChar char="●"/>
            </a:pPr>
            <a:r>
              <a:rPr lang="en"/>
              <a:t>1 in 10 have a mental health problem  severe enough to impair their functioning  at home, in school, or in the community</a:t>
            </a:r>
            <a:endParaRPr/>
          </a:p>
          <a:p>
            <a:pPr marL="457200" lvl="0" indent="-342900" algn="l" rtl="0">
              <a:spcBef>
                <a:spcPts val="0"/>
              </a:spcBef>
              <a:spcAft>
                <a:spcPts val="0"/>
              </a:spcAft>
              <a:buSzPts val="1800"/>
              <a:buChar char="●"/>
            </a:pPr>
            <a:r>
              <a:rPr lang="en"/>
              <a:t>About half of all lifetime mental health disorders start by age 14</a:t>
            </a:r>
            <a:endParaRPr/>
          </a:p>
          <a:p>
            <a:pPr marL="0" lvl="0" indent="0" algn="r" rtl="0">
              <a:spcBef>
                <a:spcPts val="1600"/>
              </a:spcBef>
              <a:spcAft>
                <a:spcPts val="0"/>
              </a:spcAft>
              <a:buClr>
                <a:srgbClr val="000000"/>
              </a:buClr>
              <a:buSzPts val="1100"/>
              <a:buFont typeface="Arial"/>
              <a:buNone/>
            </a:pPr>
            <a:endParaRPr/>
          </a:p>
          <a:p>
            <a:pPr marL="0" lvl="0" indent="0" algn="l" rtl="0">
              <a:spcBef>
                <a:spcPts val="1600"/>
              </a:spcBef>
              <a:spcAft>
                <a:spcPts val="1600"/>
              </a:spcAft>
              <a:buClr>
                <a:srgbClr val="000000"/>
              </a:buClr>
              <a:buSzPts val="1100"/>
              <a:buFont typeface="Arial"/>
              <a:buNone/>
            </a:pPr>
            <a:r>
              <a:rPr lang="en"/>
              <a:t>(Stagman &amp; Cooper, 2010) </a:t>
            </a:r>
            <a:endParaRPr/>
          </a:p>
        </p:txBody>
      </p:sp>
      <p:pic>
        <p:nvPicPr>
          <p:cNvPr id="95" name="Google Shape;95;p17"/>
          <p:cNvPicPr preferRelativeResize="0"/>
          <p:nvPr/>
        </p:nvPicPr>
        <p:blipFill>
          <a:blip r:embed="rId5">
            <a:alphaModFix/>
          </a:blip>
          <a:stretch>
            <a:fillRect/>
          </a:stretch>
        </p:blipFill>
        <p:spPr>
          <a:xfrm>
            <a:off x="5284800" y="940300"/>
            <a:ext cx="3548999" cy="2891625"/>
          </a:xfrm>
          <a:prstGeom prst="rect">
            <a:avLst/>
          </a:prstGeom>
          <a:noFill/>
          <a:ln>
            <a:noFill/>
          </a:ln>
        </p:spPr>
      </p:pic>
      <p:sp>
        <p:nvSpPr>
          <p:cNvPr id="96" name="Google Shape;96;p17"/>
          <p:cNvSpPr txBox="1"/>
          <p:nvPr/>
        </p:nvSpPr>
        <p:spPr>
          <a:xfrm>
            <a:off x="5284800" y="3960500"/>
            <a:ext cx="3279000" cy="3471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a:solidFill>
                  <a:schemeClr val="dk1"/>
                </a:solidFill>
                <a:latin typeface="Lato"/>
                <a:ea typeface="Lato"/>
                <a:cs typeface="Lato"/>
                <a:sym typeface="Lato"/>
              </a:rPr>
              <a:t>Image taken from: CDC</a:t>
            </a:r>
            <a:endParaRPr sz="1200">
              <a:solidFill>
                <a:schemeClr val="dk1"/>
              </a:solidFill>
              <a:latin typeface="Lato"/>
              <a:ea typeface="Lato"/>
              <a:cs typeface="Lato"/>
              <a:sym typeface="Lato"/>
            </a:endParaRPr>
          </a:p>
        </p:txBody>
      </p:sp>
      <p:pic>
        <p:nvPicPr>
          <p:cNvPr id="2" name="fac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78147" y="533900"/>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Risk Factors</a:t>
            </a:r>
            <a:endParaRPr/>
          </a:p>
        </p:txBody>
      </p:sp>
      <p:sp>
        <p:nvSpPr>
          <p:cNvPr id="102" name="Google Shape;102;p18"/>
          <p:cNvSpPr txBox="1">
            <a:spLocks noGrp="1"/>
          </p:cNvSpPr>
          <p:nvPr>
            <p:ph type="body" idx="1"/>
          </p:nvPr>
        </p:nvSpPr>
        <p:spPr>
          <a:xfrm>
            <a:off x="311700" y="1263900"/>
            <a:ext cx="8520600" cy="3578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Low socioeconomic </a:t>
            </a:r>
            <a:r>
              <a:rPr lang="en" dirty="0" smtClean="0"/>
              <a:t>households</a:t>
            </a:r>
            <a:endParaRPr lang="en" dirty="0"/>
          </a:p>
          <a:p>
            <a:pPr lvl="1" indent="-342900">
              <a:spcBef>
                <a:spcPts val="0"/>
              </a:spcBef>
              <a:buSzPts val="1800"/>
              <a:buChar char="●"/>
            </a:pPr>
            <a:r>
              <a:rPr lang="en" dirty="0" smtClean="0"/>
              <a:t>21</a:t>
            </a:r>
            <a:r>
              <a:rPr lang="en" dirty="0"/>
              <a:t>% percent of low-income children and youth ages 6 to 17 have mental health problems</a:t>
            </a:r>
            <a:endParaRPr dirty="0"/>
          </a:p>
          <a:p>
            <a:pPr marL="914400" lvl="1" indent="-317500" algn="l" rtl="0">
              <a:spcBef>
                <a:spcPts val="0"/>
              </a:spcBef>
              <a:spcAft>
                <a:spcPts val="0"/>
              </a:spcAft>
              <a:buSzPts val="1400"/>
              <a:buChar char="○"/>
            </a:pPr>
            <a:r>
              <a:rPr lang="en" dirty="0"/>
              <a:t>57% percent of those children and youth with mental health problems come from households living at or below the federal poverty level</a:t>
            </a:r>
            <a:endParaRPr dirty="0"/>
          </a:p>
          <a:p>
            <a:pPr marL="457200" lvl="0" indent="-342900" algn="l" rtl="0">
              <a:spcBef>
                <a:spcPts val="0"/>
              </a:spcBef>
              <a:spcAft>
                <a:spcPts val="0"/>
              </a:spcAft>
              <a:buSzPts val="1800"/>
              <a:buChar char="●"/>
            </a:pPr>
            <a:r>
              <a:rPr lang="en" dirty="0"/>
              <a:t>Involvement in the  child welfare system</a:t>
            </a:r>
            <a:endParaRPr dirty="0"/>
          </a:p>
          <a:p>
            <a:pPr marL="914400" lvl="1" indent="-317500" algn="l" rtl="0">
              <a:spcBef>
                <a:spcPts val="0"/>
              </a:spcBef>
              <a:spcAft>
                <a:spcPts val="0"/>
              </a:spcAft>
              <a:buSzPts val="1400"/>
              <a:buChar char="○"/>
            </a:pPr>
            <a:r>
              <a:rPr lang="en" dirty="0"/>
              <a:t>57% of children and youth in the child welfare system have mental health problems.</a:t>
            </a:r>
            <a:endParaRPr dirty="0"/>
          </a:p>
          <a:p>
            <a:pPr marL="457200" lvl="0" indent="-342900" algn="l" rtl="0">
              <a:spcBef>
                <a:spcPts val="0"/>
              </a:spcBef>
              <a:spcAft>
                <a:spcPts val="0"/>
              </a:spcAft>
              <a:buSzPts val="1800"/>
              <a:buChar char="●"/>
            </a:pPr>
            <a:r>
              <a:rPr lang="en" dirty="0"/>
              <a:t>Involvement in the juvenile justice system</a:t>
            </a:r>
            <a:endParaRPr dirty="0"/>
          </a:p>
          <a:p>
            <a:pPr marL="914400" lvl="1" indent="-317500" algn="l" rtl="0">
              <a:spcBef>
                <a:spcPts val="0"/>
              </a:spcBef>
              <a:spcAft>
                <a:spcPts val="0"/>
              </a:spcAft>
              <a:buSzPts val="1400"/>
              <a:buChar char="○"/>
            </a:pPr>
            <a:r>
              <a:rPr lang="en" dirty="0"/>
              <a:t>67-70% of children/adolescents  in the juvenile justice system have a diagnosable mental health disorder.</a:t>
            </a:r>
            <a:endParaRPr dirty="0"/>
          </a:p>
          <a:p>
            <a:pPr marL="0" lvl="0" indent="0" algn="l" rtl="0">
              <a:spcBef>
                <a:spcPts val="1600"/>
              </a:spcBef>
              <a:spcAft>
                <a:spcPts val="0"/>
              </a:spcAft>
              <a:buNone/>
            </a:pPr>
            <a:r>
              <a:rPr lang="en" dirty="0"/>
              <a:t>Risk factors like these should be identified and addressed in early years.</a:t>
            </a:r>
            <a:endParaRPr dirty="0"/>
          </a:p>
          <a:p>
            <a:pPr marL="0" lvl="0" indent="0" algn="r" rtl="0">
              <a:spcBef>
                <a:spcPts val="1600"/>
              </a:spcBef>
              <a:spcAft>
                <a:spcPts val="0"/>
              </a:spcAft>
              <a:buNone/>
            </a:pPr>
            <a:r>
              <a:rPr lang="en" dirty="0"/>
              <a:t>(Stagman &amp; Cooper, 2010) </a:t>
            </a:r>
            <a:endParaRPr dirty="0"/>
          </a:p>
          <a:p>
            <a:pPr marL="0" lvl="0" indent="0" algn="l" rtl="0">
              <a:spcBef>
                <a:spcPts val="1600"/>
              </a:spcBef>
              <a:spcAft>
                <a:spcPts val="1600"/>
              </a:spcAft>
              <a:buNone/>
            </a:pPr>
            <a:endParaRPr dirty="0"/>
          </a:p>
        </p:txBody>
      </p:sp>
      <p:pic>
        <p:nvPicPr>
          <p:cNvPr id="2" name="risk facto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67396" y="734413"/>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700"/>
              <a:t>Current Evidence-Based Practice Recommendations</a:t>
            </a:r>
            <a:endParaRPr sz="2700"/>
          </a:p>
        </p:txBody>
      </p:sp>
      <p:sp>
        <p:nvSpPr>
          <p:cNvPr id="108" name="Google Shape;108;p19"/>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dirty="0"/>
              <a:t>Onsite Behavioral Health Care for Pediatrics/Family Medicine</a:t>
            </a:r>
            <a:endParaRPr dirty="0"/>
          </a:p>
          <a:p>
            <a:pPr marL="914400" lvl="1" indent="-317500" algn="l" rtl="0">
              <a:spcBef>
                <a:spcPts val="0"/>
              </a:spcBef>
              <a:spcAft>
                <a:spcPts val="0"/>
              </a:spcAft>
              <a:buSzPts val="1400"/>
              <a:buChar char="○"/>
            </a:pPr>
            <a:r>
              <a:rPr lang="en" dirty="0"/>
              <a:t>Reduces the time between assessment &amp; intervention</a:t>
            </a:r>
            <a:endParaRPr dirty="0"/>
          </a:p>
          <a:p>
            <a:pPr marL="914400" lvl="1" indent="-317500" algn="l" rtl="0">
              <a:spcBef>
                <a:spcPts val="0"/>
              </a:spcBef>
              <a:spcAft>
                <a:spcPts val="0"/>
              </a:spcAft>
              <a:buSzPts val="1400"/>
              <a:buChar char="○"/>
            </a:pPr>
            <a:r>
              <a:rPr lang="en" dirty="0"/>
              <a:t>Exam room brief behavioral health intervention (BHI)</a:t>
            </a:r>
            <a:endParaRPr dirty="0"/>
          </a:p>
          <a:p>
            <a:pPr marL="914400" lvl="1" indent="-317500" algn="l" rtl="0">
              <a:spcBef>
                <a:spcPts val="0"/>
              </a:spcBef>
              <a:spcAft>
                <a:spcPts val="0"/>
              </a:spcAft>
              <a:buSzPts val="1400"/>
              <a:buChar char="○"/>
            </a:pPr>
            <a:r>
              <a:rPr lang="en" dirty="0"/>
              <a:t>Increased access to therapy (reducing financial &amp; transportation barriers) </a:t>
            </a:r>
            <a:endParaRPr dirty="0"/>
          </a:p>
          <a:p>
            <a:pPr marL="457200" lvl="0" indent="-342900" algn="l" rtl="0">
              <a:spcBef>
                <a:spcPts val="0"/>
              </a:spcBef>
              <a:spcAft>
                <a:spcPts val="0"/>
              </a:spcAft>
              <a:buSzPts val="1800"/>
              <a:buChar char="●"/>
            </a:pPr>
            <a:r>
              <a:rPr lang="en" dirty="0"/>
              <a:t>Integrated teams: Social Workers, Primary Care Physicians, Psychiatrists, Nurses, &amp; Staff </a:t>
            </a:r>
            <a:endParaRPr dirty="0"/>
          </a:p>
          <a:p>
            <a:pPr marL="914400" lvl="1" indent="-317500" algn="l" rtl="0">
              <a:spcBef>
                <a:spcPts val="0"/>
              </a:spcBef>
              <a:spcAft>
                <a:spcPts val="0"/>
              </a:spcAft>
              <a:buSzPts val="1400"/>
              <a:buChar char="○"/>
            </a:pPr>
            <a:r>
              <a:rPr lang="en" dirty="0"/>
              <a:t>Increased communication between PCPs &amp; Social Work for BHI</a:t>
            </a:r>
            <a:endParaRPr dirty="0"/>
          </a:p>
          <a:p>
            <a:pPr marL="914400" lvl="1" indent="-317500" algn="l" rtl="0">
              <a:spcBef>
                <a:spcPts val="0"/>
              </a:spcBef>
              <a:spcAft>
                <a:spcPts val="0"/>
              </a:spcAft>
              <a:buSzPts val="1400"/>
              <a:buChar char="○"/>
            </a:pPr>
            <a:r>
              <a:rPr lang="en" dirty="0"/>
              <a:t>Warm hand-offs </a:t>
            </a:r>
            <a:endParaRPr dirty="0"/>
          </a:p>
          <a:p>
            <a:pPr marL="914400" lvl="1" indent="-317500" algn="l" rtl="0">
              <a:spcBef>
                <a:spcPts val="0"/>
              </a:spcBef>
              <a:spcAft>
                <a:spcPts val="0"/>
              </a:spcAft>
              <a:buSzPts val="1400"/>
              <a:buChar char="○"/>
            </a:pPr>
            <a:r>
              <a:rPr lang="en" dirty="0"/>
              <a:t>Regular follow-up appointments</a:t>
            </a:r>
            <a:endParaRPr dirty="0"/>
          </a:p>
          <a:p>
            <a:pPr marL="914400" lvl="1" indent="-317500" algn="l" rtl="0">
              <a:spcBef>
                <a:spcPts val="0"/>
              </a:spcBef>
              <a:spcAft>
                <a:spcPts val="0"/>
              </a:spcAft>
              <a:buSzPts val="1400"/>
              <a:buChar char="○"/>
            </a:pPr>
            <a:r>
              <a:rPr lang="en" dirty="0"/>
              <a:t>Regular integrated team rounds for case discussions</a:t>
            </a:r>
            <a:endParaRPr dirty="0"/>
          </a:p>
          <a:p>
            <a:pPr marL="914400" lvl="1" indent="-317500" algn="l" rtl="0">
              <a:spcBef>
                <a:spcPts val="0"/>
              </a:spcBef>
              <a:spcAft>
                <a:spcPts val="0"/>
              </a:spcAft>
              <a:buSzPts val="1400"/>
              <a:buChar char="○"/>
            </a:pPr>
            <a:r>
              <a:rPr lang="en" dirty="0"/>
              <a:t>Electronic Medical Records (EMR) </a:t>
            </a:r>
            <a:endParaRPr dirty="0"/>
          </a:p>
          <a:p>
            <a:pPr marL="5486400" lvl="0" indent="0" algn="l" rtl="0">
              <a:spcBef>
                <a:spcPts val="1600"/>
              </a:spcBef>
              <a:spcAft>
                <a:spcPts val="0"/>
              </a:spcAft>
              <a:buNone/>
            </a:pPr>
            <a:r>
              <a:rPr lang="en" sz="1000" dirty="0" smtClean="0"/>
              <a:t>   Image </a:t>
            </a:r>
            <a:r>
              <a:rPr lang="en" sz="1000" dirty="0"/>
              <a:t>from: Children and Youth Service Network</a:t>
            </a:r>
            <a:endParaRPr dirty="0"/>
          </a:p>
          <a:p>
            <a:pPr marL="0" lvl="0" indent="0" algn="l" rtl="0">
              <a:spcBef>
                <a:spcPts val="1600"/>
              </a:spcBef>
              <a:spcAft>
                <a:spcPts val="0"/>
              </a:spcAft>
              <a:buNone/>
            </a:pPr>
            <a:endParaRPr sz="1000" dirty="0"/>
          </a:p>
          <a:p>
            <a:pPr marL="914400" lvl="0" indent="0" algn="l" rtl="0">
              <a:spcBef>
                <a:spcPts val="1600"/>
              </a:spcBef>
              <a:spcAft>
                <a:spcPts val="1600"/>
              </a:spcAft>
              <a:buNone/>
            </a:pPr>
            <a:endParaRPr dirty="0"/>
          </a:p>
        </p:txBody>
      </p:sp>
      <p:pic>
        <p:nvPicPr>
          <p:cNvPr id="109" name="Google Shape;109;p19"/>
          <p:cNvPicPr preferRelativeResize="0"/>
          <p:nvPr/>
        </p:nvPicPr>
        <p:blipFill>
          <a:blip r:embed="rId5">
            <a:alphaModFix/>
          </a:blip>
          <a:stretch>
            <a:fillRect/>
          </a:stretch>
        </p:blipFill>
        <p:spPr>
          <a:xfrm>
            <a:off x="6421445" y="2827425"/>
            <a:ext cx="1964975" cy="1741275"/>
          </a:xfrm>
          <a:prstGeom prst="rect">
            <a:avLst/>
          </a:prstGeom>
          <a:noFill/>
          <a:ln>
            <a:noFill/>
          </a:ln>
        </p:spPr>
      </p:pic>
      <p:pic>
        <p:nvPicPr>
          <p:cNvPr id="2" name="7">
            <a:hlinkClick r:id="" action="ppaction://media"/>
            <a:extLst>
              <a:ext uri="{FF2B5EF4-FFF2-40B4-BE49-F238E27FC236}">
                <a16:creationId xmlns:a16="http://schemas.microsoft.com/office/drawing/2014/main" id="{23776DDB-7799-6642-8D6A-BA58D4A3CF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01776" y="1094223"/>
            <a:ext cx="621990" cy="621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Evidence-Based Treatment Options</a:t>
            </a:r>
            <a:endParaRPr/>
          </a:p>
        </p:txBody>
      </p:sp>
      <p:sp>
        <p:nvSpPr>
          <p:cNvPr id="115" name="Google Shape;115;p20"/>
          <p:cNvSpPr txBox="1">
            <a:spLocks noGrp="1"/>
          </p:cNvSpPr>
          <p:nvPr>
            <p:ph type="body" idx="1"/>
          </p:nvPr>
        </p:nvSpPr>
        <p:spPr>
          <a:xfrm>
            <a:off x="311700" y="1417800"/>
            <a:ext cx="8520600" cy="3150900"/>
          </a:xfrm>
          <a:prstGeom prst="rect">
            <a:avLst/>
          </a:prstGeom>
          <a:solidFill>
            <a:schemeClr val="lt1"/>
          </a:solidFill>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Evidence-Based Treatment Options for Children</a:t>
            </a:r>
            <a:endParaRPr/>
          </a:p>
          <a:p>
            <a:pPr marL="914400" lvl="1" indent="-317500" algn="l" rtl="0">
              <a:spcBef>
                <a:spcPts val="0"/>
              </a:spcBef>
              <a:spcAft>
                <a:spcPts val="0"/>
              </a:spcAft>
              <a:buSzPts val="1400"/>
              <a:buChar char="○"/>
            </a:pPr>
            <a:r>
              <a:rPr lang="en"/>
              <a:t>Applied Behavior Analysis</a:t>
            </a:r>
            <a:endParaRPr/>
          </a:p>
          <a:p>
            <a:pPr marL="914400" lvl="1" indent="-317500" algn="l" rtl="0">
              <a:spcBef>
                <a:spcPts val="0"/>
              </a:spcBef>
              <a:spcAft>
                <a:spcPts val="0"/>
              </a:spcAft>
              <a:buSzPts val="1400"/>
              <a:buChar char="○"/>
            </a:pPr>
            <a:r>
              <a:rPr lang="en"/>
              <a:t>Behavior Therapy</a:t>
            </a:r>
            <a:endParaRPr/>
          </a:p>
          <a:p>
            <a:pPr marL="914400" lvl="1" indent="-317500" algn="l" rtl="0">
              <a:spcBef>
                <a:spcPts val="0"/>
              </a:spcBef>
              <a:spcAft>
                <a:spcPts val="0"/>
              </a:spcAft>
              <a:buSzPts val="1400"/>
              <a:buChar char="○"/>
            </a:pPr>
            <a:r>
              <a:rPr lang="en"/>
              <a:t>Cognitive Behavioral Therapy (CBT) </a:t>
            </a:r>
            <a:endParaRPr/>
          </a:p>
          <a:p>
            <a:pPr marL="914400" lvl="1" indent="-317500" algn="l" rtl="0">
              <a:spcBef>
                <a:spcPts val="0"/>
              </a:spcBef>
              <a:spcAft>
                <a:spcPts val="0"/>
              </a:spcAft>
              <a:buSzPts val="1400"/>
              <a:buChar char="○"/>
            </a:pPr>
            <a:r>
              <a:rPr lang="en"/>
              <a:t>Cognitive Therapy</a:t>
            </a:r>
            <a:endParaRPr/>
          </a:p>
          <a:p>
            <a:pPr marL="914400" lvl="1" indent="-317500" algn="l" rtl="0">
              <a:spcBef>
                <a:spcPts val="0"/>
              </a:spcBef>
              <a:spcAft>
                <a:spcPts val="0"/>
              </a:spcAft>
              <a:buSzPts val="1400"/>
              <a:buChar char="○"/>
            </a:pPr>
            <a:r>
              <a:rPr lang="en"/>
              <a:t>Family Therapy</a:t>
            </a:r>
            <a:endParaRPr/>
          </a:p>
          <a:p>
            <a:pPr marL="914400" lvl="1" indent="-317500" algn="l" rtl="0">
              <a:spcBef>
                <a:spcPts val="0"/>
              </a:spcBef>
              <a:spcAft>
                <a:spcPts val="0"/>
              </a:spcAft>
              <a:buSzPts val="1400"/>
              <a:buChar char="○"/>
            </a:pPr>
            <a:r>
              <a:rPr lang="en"/>
              <a:t>Interpersonal Psychotherapy</a:t>
            </a:r>
            <a:endParaRPr/>
          </a:p>
          <a:p>
            <a:pPr marL="914400" lvl="1" indent="-317500" algn="l" rtl="0">
              <a:spcBef>
                <a:spcPts val="0"/>
              </a:spcBef>
              <a:spcAft>
                <a:spcPts val="0"/>
              </a:spcAft>
              <a:buSzPts val="1400"/>
              <a:buChar char="○"/>
            </a:pPr>
            <a:r>
              <a:rPr lang="en"/>
              <a:t>Organization Training</a:t>
            </a:r>
            <a:endParaRPr/>
          </a:p>
          <a:p>
            <a:pPr marL="457200" lvl="0" indent="-342900" algn="l" rtl="0">
              <a:spcBef>
                <a:spcPts val="0"/>
              </a:spcBef>
              <a:spcAft>
                <a:spcPts val="0"/>
              </a:spcAft>
              <a:buSzPts val="1800"/>
              <a:buChar char="●"/>
            </a:pPr>
            <a:r>
              <a:rPr lang="en"/>
              <a:t>Brief Therapy Options</a:t>
            </a:r>
            <a:endParaRPr/>
          </a:p>
          <a:p>
            <a:pPr marL="914400" lvl="1" indent="-317500" algn="l" rtl="0">
              <a:spcBef>
                <a:spcPts val="0"/>
              </a:spcBef>
              <a:spcAft>
                <a:spcPts val="0"/>
              </a:spcAft>
              <a:buSzPts val="1400"/>
              <a:buChar char="○"/>
            </a:pPr>
            <a:r>
              <a:rPr lang="en"/>
              <a:t>Solution-Focused Brief Therapy (SFBT) ~3-5 sessions                     </a:t>
            </a:r>
            <a:r>
              <a:rPr lang="en" sz="1100"/>
              <a:t>Image from: Catalyst Counseling </a:t>
            </a:r>
            <a:endParaRPr sz="1100"/>
          </a:p>
          <a:p>
            <a:pPr marL="914400" lvl="1" indent="-317500" algn="l" rtl="0">
              <a:spcBef>
                <a:spcPts val="0"/>
              </a:spcBef>
              <a:spcAft>
                <a:spcPts val="0"/>
              </a:spcAft>
              <a:buSzPts val="1400"/>
              <a:buChar char="○"/>
            </a:pPr>
            <a:r>
              <a:rPr lang="en"/>
              <a:t>Brief CBT ~4-8 sessions</a:t>
            </a:r>
            <a:endParaRPr/>
          </a:p>
          <a:p>
            <a:pPr marL="3200400" lvl="0" indent="457200" algn="l" rtl="0">
              <a:spcBef>
                <a:spcPts val="1600"/>
              </a:spcBef>
              <a:spcAft>
                <a:spcPts val="0"/>
              </a:spcAft>
              <a:buNone/>
            </a:pPr>
            <a:r>
              <a:rPr lang="en" sz="1200"/>
              <a:t>(Society of Clinical Child &amp; Adolescent Psychology) (Mignogna, 2014) </a:t>
            </a:r>
            <a:endParaRPr sz="1200"/>
          </a:p>
          <a:p>
            <a:pPr marL="0" lvl="0" indent="0" algn="l" rtl="0">
              <a:spcBef>
                <a:spcPts val="1600"/>
              </a:spcBef>
              <a:spcAft>
                <a:spcPts val="1600"/>
              </a:spcAft>
              <a:buNone/>
            </a:pPr>
            <a:endParaRPr/>
          </a:p>
        </p:txBody>
      </p:sp>
      <p:pic>
        <p:nvPicPr>
          <p:cNvPr id="116" name="Google Shape;116;p20"/>
          <p:cNvPicPr preferRelativeResize="0"/>
          <p:nvPr/>
        </p:nvPicPr>
        <p:blipFill>
          <a:blip r:embed="rId5">
            <a:alphaModFix/>
          </a:blip>
          <a:stretch>
            <a:fillRect/>
          </a:stretch>
        </p:blipFill>
        <p:spPr>
          <a:xfrm>
            <a:off x="5873288" y="2121713"/>
            <a:ext cx="2619375" cy="1743075"/>
          </a:xfrm>
          <a:prstGeom prst="rect">
            <a:avLst/>
          </a:prstGeom>
          <a:noFill/>
          <a:ln>
            <a:noFill/>
          </a:ln>
        </p:spPr>
      </p:pic>
      <p:pic>
        <p:nvPicPr>
          <p:cNvPr id="2" name="8">
            <a:hlinkClick r:id="" action="ppaction://media"/>
            <a:extLst>
              <a:ext uri="{FF2B5EF4-FFF2-40B4-BE49-F238E27FC236}">
                <a16:creationId xmlns:a16="http://schemas.microsoft.com/office/drawing/2014/main" id="{67A7B9CA-700B-4940-8537-623C8564E7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5921" y="987303"/>
            <a:ext cx="636859" cy="636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5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311700" y="372725"/>
            <a:ext cx="8520600" cy="64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Integrated Care Settings’ Role</a:t>
            </a:r>
            <a:endParaRPr/>
          </a:p>
        </p:txBody>
      </p:sp>
      <p:sp>
        <p:nvSpPr>
          <p:cNvPr id="122" name="Google Shape;122;p21"/>
          <p:cNvSpPr txBox="1">
            <a:spLocks noGrp="1"/>
          </p:cNvSpPr>
          <p:nvPr>
            <p:ph type="body" idx="1"/>
          </p:nvPr>
        </p:nvSpPr>
        <p:spPr>
          <a:xfrm>
            <a:off x="311700" y="1417800"/>
            <a:ext cx="8520600" cy="315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Reduce barriers to behavioral health care</a:t>
            </a:r>
            <a:endParaRPr/>
          </a:p>
          <a:p>
            <a:pPr marL="914400" lvl="1" indent="-317500" algn="l" rtl="0">
              <a:spcBef>
                <a:spcPts val="0"/>
              </a:spcBef>
              <a:spcAft>
                <a:spcPts val="0"/>
              </a:spcAft>
              <a:buSzPts val="1400"/>
              <a:buChar char="○"/>
            </a:pPr>
            <a:r>
              <a:rPr lang="en"/>
              <a:t>Financial: lower copays</a:t>
            </a:r>
            <a:endParaRPr/>
          </a:p>
          <a:p>
            <a:pPr marL="914400" lvl="1" indent="-317500" algn="l" rtl="0">
              <a:spcBef>
                <a:spcPts val="0"/>
              </a:spcBef>
              <a:spcAft>
                <a:spcPts val="0"/>
              </a:spcAft>
              <a:buSzPts val="1400"/>
              <a:buChar char="○"/>
            </a:pPr>
            <a:r>
              <a:rPr lang="en"/>
              <a:t>Transportation: free/cheaper options for transportation as well as onsite BHC</a:t>
            </a:r>
            <a:endParaRPr/>
          </a:p>
          <a:p>
            <a:pPr marL="914400" lvl="1" indent="-317500" algn="l" rtl="0">
              <a:spcBef>
                <a:spcPts val="0"/>
              </a:spcBef>
              <a:spcAft>
                <a:spcPts val="0"/>
              </a:spcAft>
              <a:buSzPts val="1400"/>
              <a:buChar char="○"/>
            </a:pPr>
            <a:r>
              <a:rPr lang="en"/>
              <a:t>Stigma: Increased normalization of mental health at site (posters, pamphlets, screening, etc) </a:t>
            </a:r>
            <a:endParaRPr/>
          </a:p>
          <a:p>
            <a:pPr marL="1371600" lvl="2" indent="-317500" algn="l" rtl="0">
              <a:spcBef>
                <a:spcPts val="0"/>
              </a:spcBef>
              <a:spcAft>
                <a:spcPts val="0"/>
              </a:spcAft>
              <a:buSzPts val="1400"/>
              <a:buChar char="■"/>
            </a:pPr>
            <a:r>
              <a:rPr lang="en"/>
              <a:t>Aided with warm hand-off</a:t>
            </a:r>
            <a:endParaRPr/>
          </a:p>
          <a:p>
            <a:pPr marL="914400" lvl="1" indent="-317500" algn="l" rtl="0">
              <a:spcBef>
                <a:spcPts val="0"/>
              </a:spcBef>
              <a:spcAft>
                <a:spcPts val="0"/>
              </a:spcAft>
              <a:buSzPts val="1400"/>
              <a:buChar char="○"/>
            </a:pPr>
            <a:r>
              <a:rPr lang="en"/>
              <a:t>Appointment reminders to reduce high no-show rates</a:t>
            </a:r>
            <a:endParaRPr/>
          </a:p>
          <a:p>
            <a:pPr marL="914400" lvl="1" indent="-317500" algn="l" rtl="0">
              <a:spcBef>
                <a:spcPts val="0"/>
              </a:spcBef>
              <a:spcAft>
                <a:spcPts val="0"/>
              </a:spcAft>
              <a:buSzPts val="1400"/>
              <a:buChar char="○"/>
            </a:pPr>
            <a:r>
              <a:rPr lang="en"/>
              <a:t>Lower patient to staff ratio to reduce employee burnout and patient wait times</a:t>
            </a:r>
            <a:endParaRPr/>
          </a:p>
          <a:p>
            <a:pPr marL="914400" lvl="0" indent="0" algn="l" rtl="0">
              <a:spcBef>
                <a:spcPts val="1600"/>
              </a:spcBef>
              <a:spcAft>
                <a:spcPts val="1600"/>
              </a:spcAft>
              <a:buNone/>
            </a:pPr>
            <a:endParaRPr/>
          </a:p>
        </p:txBody>
      </p:sp>
      <p:pic>
        <p:nvPicPr>
          <p:cNvPr id="2" name="9">
            <a:hlinkClick r:id="" action="ppaction://media"/>
            <a:extLst>
              <a:ext uri="{FF2B5EF4-FFF2-40B4-BE49-F238E27FC236}">
                <a16:creationId xmlns:a16="http://schemas.microsoft.com/office/drawing/2014/main" id="{9311FA75-ACA8-E642-A54B-49FF86A14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67960" y="526363"/>
            <a:ext cx="659161" cy="659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lue &amp; Gold">
  <a:themeElements>
    <a:clrScheme name="Blue &amp; Gold">
      <a:dk1>
        <a:srgbClr val="FFFFFF"/>
      </a:dk1>
      <a:lt1>
        <a:srgbClr val="01AFD1"/>
      </a:lt1>
      <a:dk2>
        <a:srgbClr val="1E2D31"/>
      </a:dk2>
      <a:lt2>
        <a:srgbClr val="BFC7CA"/>
      </a:lt2>
      <a:accent1>
        <a:srgbClr val="006F85"/>
      </a:accent1>
      <a:accent2>
        <a:srgbClr val="AF4345"/>
      </a:accent2>
      <a:accent3>
        <a:srgbClr val="47D06A"/>
      </a:accent3>
      <a:accent4>
        <a:srgbClr val="F58F8F"/>
      </a:accent4>
      <a:accent5>
        <a:srgbClr val="F6CD4C"/>
      </a:accent5>
      <a:accent6>
        <a:srgbClr val="F8E71C"/>
      </a:accent6>
      <a:hlink>
        <a:srgbClr val="F6CD4C"/>
      </a:hlink>
      <a:folHlink>
        <a:srgbClr val="F6CD4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1891</Words>
  <Application>Microsoft Office PowerPoint</Application>
  <PresentationFormat>On-screen Show (16:9)</PresentationFormat>
  <Paragraphs>140</Paragraphs>
  <Slides>19</Slides>
  <Notes>19</Notes>
  <HiddenSlides>0</HiddenSlides>
  <MMClips>17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Playfair Display</vt:lpstr>
      <vt:lpstr>Georgia</vt:lpstr>
      <vt:lpstr>Lato</vt:lpstr>
      <vt:lpstr>Blue &amp; Gold</vt:lpstr>
      <vt:lpstr>The gap between behavioral health assessment and intervention with children and adolescents</vt:lpstr>
      <vt:lpstr>Disparities</vt:lpstr>
      <vt:lpstr>Why should you care?</vt:lpstr>
      <vt:lpstr>Why else?</vt:lpstr>
      <vt:lpstr>The facts</vt:lpstr>
      <vt:lpstr>Risk Factors</vt:lpstr>
      <vt:lpstr>Current Evidence-Based Practice Recommendations</vt:lpstr>
      <vt:lpstr>Evidence-Based Treatment Options</vt:lpstr>
      <vt:lpstr>Integrated Care Settings’ Role</vt:lpstr>
      <vt:lpstr>Gaps Between Recommendations &amp; Reality</vt:lpstr>
      <vt:lpstr>Actual Practice Example</vt:lpstr>
      <vt:lpstr>Recommendations: Screening</vt:lpstr>
      <vt:lpstr>Recommendations: Improving access</vt:lpstr>
      <vt:lpstr>Improving access continued</vt:lpstr>
      <vt:lpstr>Recommendations: Culturally-sensitive care</vt:lpstr>
      <vt:lpstr> Culturally-sensitive care continued</vt:lpstr>
      <vt:lpstr>References</vt:lpstr>
      <vt:lpstr>References continued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gap between behavioral health assessment and intervention with children and adolescents</dc:title>
  <dc:creator>Colleen Culley</dc:creator>
  <cp:lastModifiedBy>Colleen Culley</cp:lastModifiedBy>
  <cp:revision>10</cp:revision>
  <dcterms:modified xsi:type="dcterms:W3CDTF">2019-04-04T23:36:15Z</dcterms:modified>
</cp:coreProperties>
</file>