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1" r:id="rId4"/>
    <p:sldId id="262" r:id="rId5"/>
    <p:sldId id="263" r:id="rId6"/>
    <p:sldId id="264" r:id="rId7"/>
    <p:sldId id="265" r:id="rId8"/>
    <p:sldId id="272" r:id="rId9"/>
    <p:sldId id="274" r:id="rId10"/>
    <p:sldId id="259" r:id="rId11"/>
    <p:sldId id="266" r:id="rId12"/>
    <p:sldId id="268" r:id="rId13"/>
    <p:sldId id="269" r:id="rId14"/>
    <p:sldId id="276"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46" autoAdjust="0"/>
    <p:restoredTop sz="94660"/>
  </p:normalViewPr>
  <p:slideViewPr>
    <p:cSldViewPr>
      <p:cViewPr>
        <p:scale>
          <a:sx n="65" d="100"/>
          <a:sy n="65" d="100"/>
        </p:scale>
        <p:origin x="-1464"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6C206E-20FA-4584-82E8-BFFBC8B353F0}" type="datetimeFigureOut">
              <a:rPr lang="en-US" smtClean="0"/>
              <a:t>4/23/2018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CE274-43FA-45C4-9379-A1ADFC51C662}" type="slidenum">
              <a:rPr lang="en-US" smtClean="0"/>
              <a:t>‹#›</a:t>
            </a:fld>
            <a:endParaRPr lang="en-US"/>
          </a:p>
        </p:txBody>
      </p:sp>
    </p:spTree>
    <p:extLst>
      <p:ext uri="{BB962C8B-B14F-4D97-AF65-F5344CB8AC3E}">
        <p14:creationId xmlns:p14="http://schemas.microsoft.com/office/powerpoint/2010/main" val="3671276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CE274-43FA-45C4-9379-A1ADFC51C662}" type="slidenum">
              <a:rPr lang="en-US" smtClean="0"/>
              <a:t>5</a:t>
            </a:fld>
            <a:endParaRPr lang="en-US"/>
          </a:p>
        </p:txBody>
      </p:sp>
    </p:spTree>
    <p:extLst>
      <p:ext uri="{BB962C8B-B14F-4D97-AF65-F5344CB8AC3E}">
        <p14:creationId xmlns:p14="http://schemas.microsoft.com/office/powerpoint/2010/main" val="3987704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CE274-43FA-45C4-9379-A1ADFC51C662}" type="slidenum">
              <a:rPr lang="en-US" smtClean="0"/>
              <a:t>6</a:t>
            </a:fld>
            <a:endParaRPr lang="en-US"/>
          </a:p>
        </p:txBody>
      </p:sp>
    </p:spTree>
    <p:extLst>
      <p:ext uri="{BB962C8B-B14F-4D97-AF65-F5344CB8AC3E}">
        <p14:creationId xmlns:p14="http://schemas.microsoft.com/office/powerpoint/2010/main" val="405254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147865-9B2B-4C87-9AEC-572C1C6D54DE}"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56FC5300-8BA0-434E-AD5F-4FAA5ADB511B}" type="slidenum">
              <a:rPr lang="en-US" smtClean="0"/>
              <a:t>‹#›</a:t>
            </a:fld>
            <a:endParaRPr lang="en-US"/>
          </a:p>
        </p:txBody>
      </p:sp>
    </p:spTree>
    <p:extLst>
      <p:ext uri="{BB962C8B-B14F-4D97-AF65-F5344CB8AC3E}">
        <p14:creationId xmlns:p14="http://schemas.microsoft.com/office/powerpoint/2010/main" val="3989987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147865-9B2B-4C87-9AEC-572C1C6D54DE}"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6FC5300-8BA0-434E-AD5F-4FAA5ADB511B}" type="slidenum">
              <a:rPr lang="en-US" smtClean="0"/>
              <a:t>‹#›</a:t>
            </a:fld>
            <a:endParaRPr lang="en-US"/>
          </a:p>
        </p:txBody>
      </p:sp>
    </p:spTree>
    <p:extLst>
      <p:ext uri="{BB962C8B-B14F-4D97-AF65-F5344CB8AC3E}">
        <p14:creationId xmlns:p14="http://schemas.microsoft.com/office/powerpoint/2010/main" val="273091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147865-9B2B-4C87-9AEC-572C1C6D54DE}"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6FC5300-8BA0-434E-AD5F-4FAA5ADB511B}"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2913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F147865-9B2B-4C87-9AEC-572C1C6D54DE}"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6FC5300-8BA0-434E-AD5F-4FAA5ADB511B}" type="slidenum">
              <a:rPr lang="en-US" smtClean="0"/>
              <a:t>‹#›</a:t>
            </a:fld>
            <a:endParaRPr lang="en-US"/>
          </a:p>
        </p:txBody>
      </p:sp>
    </p:spTree>
    <p:extLst>
      <p:ext uri="{BB962C8B-B14F-4D97-AF65-F5344CB8AC3E}">
        <p14:creationId xmlns:p14="http://schemas.microsoft.com/office/powerpoint/2010/main" val="2110254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F147865-9B2B-4C87-9AEC-572C1C6D54DE}"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6FC5300-8BA0-434E-AD5F-4FAA5ADB511B}"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80068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F147865-9B2B-4C87-9AEC-572C1C6D54DE}"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6FC5300-8BA0-434E-AD5F-4FAA5ADB511B}" type="slidenum">
              <a:rPr lang="en-US" smtClean="0"/>
              <a:t>‹#›</a:t>
            </a:fld>
            <a:endParaRPr lang="en-US"/>
          </a:p>
        </p:txBody>
      </p:sp>
    </p:spTree>
    <p:extLst>
      <p:ext uri="{BB962C8B-B14F-4D97-AF65-F5344CB8AC3E}">
        <p14:creationId xmlns:p14="http://schemas.microsoft.com/office/powerpoint/2010/main" val="1147726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147865-9B2B-4C87-9AEC-572C1C6D54DE}"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FC5300-8BA0-434E-AD5F-4FAA5ADB511B}" type="slidenum">
              <a:rPr lang="en-US" smtClean="0"/>
              <a:t>‹#›</a:t>
            </a:fld>
            <a:endParaRPr lang="en-US"/>
          </a:p>
        </p:txBody>
      </p:sp>
    </p:spTree>
    <p:extLst>
      <p:ext uri="{BB962C8B-B14F-4D97-AF65-F5344CB8AC3E}">
        <p14:creationId xmlns:p14="http://schemas.microsoft.com/office/powerpoint/2010/main" val="1350169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147865-9B2B-4C87-9AEC-572C1C6D54DE}"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FC5300-8BA0-434E-AD5F-4FAA5ADB511B}" type="slidenum">
              <a:rPr lang="en-US" smtClean="0"/>
              <a:t>‹#›</a:t>
            </a:fld>
            <a:endParaRPr lang="en-US"/>
          </a:p>
        </p:txBody>
      </p:sp>
    </p:spTree>
    <p:extLst>
      <p:ext uri="{BB962C8B-B14F-4D97-AF65-F5344CB8AC3E}">
        <p14:creationId xmlns:p14="http://schemas.microsoft.com/office/powerpoint/2010/main" val="2768265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147865-9B2B-4C87-9AEC-572C1C6D54DE}"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FC5300-8BA0-434E-AD5F-4FAA5ADB511B}" type="slidenum">
              <a:rPr lang="en-US" smtClean="0"/>
              <a:t>‹#›</a:t>
            </a:fld>
            <a:endParaRPr lang="en-US"/>
          </a:p>
        </p:txBody>
      </p:sp>
    </p:spTree>
    <p:extLst>
      <p:ext uri="{BB962C8B-B14F-4D97-AF65-F5344CB8AC3E}">
        <p14:creationId xmlns:p14="http://schemas.microsoft.com/office/powerpoint/2010/main" val="3489612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147865-9B2B-4C87-9AEC-572C1C6D54DE}"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6FC5300-8BA0-434E-AD5F-4FAA5ADB511B}" type="slidenum">
              <a:rPr lang="en-US" smtClean="0"/>
              <a:t>‹#›</a:t>
            </a:fld>
            <a:endParaRPr lang="en-US"/>
          </a:p>
        </p:txBody>
      </p:sp>
    </p:spTree>
    <p:extLst>
      <p:ext uri="{BB962C8B-B14F-4D97-AF65-F5344CB8AC3E}">
        <p14:creationId xmlns:p14="http://schemas.microsoft.com/office/powerpoint/2010/main" val="4189987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147865-9B2B-4C87-9AEC-572C1C6D54DE}"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56FC5300-8BA0-434E-AD5F-4FAA5ADB511B}" type="slidenum">
              <a:rPr lang="en-US" smtClean="0"/>
              <a:t>‹#›</a:t>
            </a:fld>
            <a:endParaRPr lang="en-US"/>
          </a:p>
        </p:txBody>
      </p:sp>
    </p:spTree>
    <p:extLst>
      <p:ext uri="{BB962C8B-B14F-4D97-AF65-F5344CB8AC3E}">
        <p14:creationId xmlns:p14="http://schemas.microsoft.com/office/powerpoint/2010/main" val="133789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147865-9B2B-4C87-9AEC-572C1C6D54DE}" type="datetimeFigureOut">
              <a:rPr lang="en-US" smtClean="0"/>
              <a:t>4/23/2018</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56FC5300-8BA0-434E-AD5F-4FAA5ADB511B}" type="slidenum">
              <a:rPr lang="en-US" smtClean="0"/>
              <a:t>‹#›</a:t>
            </a:fld>
            <a:endParaRPr lang="en-US"/>
          </a:p>
        </p:txBody>
      </p:sp>
    </p:spTree>
    <p:extLst>
      <p:ext uri="{BB962C8B-B14F-4D97-AF65-F5344CB8AC3E}">
        <p14:creationId xmlns:p14="http://schemas.microsoft.com/office/powerpoint/2010/main" val="1002738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147865-9B2B-4C87-9AEC-572C1C6D54DE}" type="datetimeFigureOut">
              <a:rPr lang="en-US" smtClean="0"/>
              <a:t>4/23/2018</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6FC5300-8BA0-434E-AD5F-4FAA5ADB511B}" type="slidenum">
              <a:rPr lang="en-US" smtClean="0"/>
              <a:t>‹#›</a:t>
            </a:fld>
            <a:endParaRPr lang="en-US"/>
          </a:p>
        </p:txBody>
      </p:sp>
    </p:spTree>
    <p:extLst>
      <p:ext uri="{BB962C8B-B14F-4D97-AF65-F5344CB8AC3E}">
        <p14:creationId xmlns:p14="http://schemas.microsoft.com/office/powerpoint/2010/main" val="2426273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47865-9B2B-4C87-9AEC-572C1C6D54DE}" type="datetimeFigureOut">
              <a:rPr lang="en-US" smtClean="0"/>
              <a:t>4/23/2018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6FC5300-8BA0-434E-AD5F-4FAA5ADB511B}" type="slidenum">
              <a:rPr lang="en-US" smtClean="0"/>
              <a:t>‹#›</a:t>
            </a:fld>
            <a:endParaRPr lang="en-US"/>
          </a:p>
        </p:txBody>
      </p:sp>
    </p:spTree>
    <p:extLst>
      <p:ext uri="{BB962C8B-B14F-4D97-AF65-F5344CB8AC3E}">
        <p14:creationId xmlns:p14="http://schemas.microsoft.com/office/powerpoint/2010/main" val="2828322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F147865-9B2B-4C87-9AEC-572C1C6D54DE}"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6FC5300-8BA0-434E-AD5F-4FAA5ADB511B}" type="slidenum">
              <a:rPr lang="en-US" smtClean="0"/>
              <a:t>‹#›</a:t>
            </a:fld>
            <a:endParaRPr lang="en-US"/>
          </a:p>
        </p:txBody>
      </p:sp>
    </p:spTree>
    <p:extLst>
      <p:ext uri="{BB962C8B-B14F-4D97-AF65-F5344CB8AC3E}">
        <p14:creationId xmlns:p14="http://schemas.microsoft.com/office/powerpoint/2010/main" val="479289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F147865-9B2B-4C87-9AEC-572C1C6D54DE}"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6FC5300-8BA0-434E-AD5F-4FAA5ADB511B}" type="slidenum">
              <a:rPr lang="en-US" smtClean="0"/>
              <a:t>‹#›</a:t>
            </a:fld>
            <a:endParaRPr lang="en-US"/>
          </a:p>
        </p:txBody>
      </p:sp>
    </p:spTree>
    <p:extLst>
      <p:ext uri="{BB962C8B-B14F-4D97-AF65-F5344CB8AC3E}">
        <p14:creationId xmlns:p14="http://schemas.microsoft.com/office/powerpoint/2010/main" val="82436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9F147865-9B2B-4C87-9AEC-572C1C6D54DE}" type="datetimeFigureOut">
              <a:rPr lang="en-US" smtClean="0"/>
              <a:t>4/23/2018</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6FC5300-8BA0-434E-AD5F-4FAA5ADB511B}" type="slidenum">
              <a:rPr lang="en-US" smtClean="0"/>
              <a:t>‹#›</a:t>
            </a:fld>
            <a:endParaRPr lang="en-US"/>
          </a:p>
        </p:txBody>
      </p:sp>
    </p:spTree>
    <p:extLst>
      <p:ext uri="{BB962C8B-B14F-4D97-AF65-F5344CB8AC3E}">
        <p14:creationId xmlns:p14="http://schemas.microsoft.com/office/powerpoint/2010/main" val="941172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doi.org/10.5455/aim.2017.25.240-246" TargetMode="External"/><Relationship Id="rId2" Type="http://schemas.openxmlformats.org/officeDocument/2006/relationships/hyperlink" Target="https://www.ncbi.nlm.nih.gov/pubmed/26634618" TargetMode="External"/><Relationship Id="rId1" Type="http://schemas.openxmlformats.org/officeDocument/2006/relationships/slideLayout" Target="../slideLayouts/slideLayout2.xml"/><Relationship Id="rId5" Type="http://schemas.openxmlformats.org/officeDocument/2006/relationships/hyperlink" Target="https://www.ncbi.nlm.nih.gov/pubmed/22322325" TargetMode="External"/><Relationship Id="rId4" Type="http://schemas.openxmlformats.org/officeDocument/2006/relationships/hyperlink" Target="https://files.nc.gov/ncdhhs/documents/2017%20NC%20DHHS%20ORH%20Telepsychiatry%20Program%20One%20Pager.pdf"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066800"/>
            <a:ext cx="6600451" cy="2262781"/>
          </a:xfrm>
        </p:spPr>
        <p:txBody>
          <a:bodyPr>
            <a:noAutofit/>
          </a:bodyPr>
          <a:lstStyle/>
          <a:p>
            <a:pPr algn="ctr"/>
            <a:r>
              <a:rPr lang="en-US" sz="4400" b="1" dirty="0" smtClean="0"/>
              <a:t>The use of tele-mental health programs in rural areas</a:t>
            </a:r>
            <a:endParaRPr lang="en-US" sz="4400" b="1" dirty="0"/>
          </a:p>
        </p:txBody>
      </p:sp>
      <p:sp>
        <p:nvSpPr>
          <p:cNvPr id="3" name="Subtitle 2"/>
          <p:cNvSpPr>
            <a:spLocks noGrp="1"/>
          </p:cNvSpPr>
          <p:nvPr>
            <p:ph type="subTitle" idx="1"/>
          </p:nvPr>
        </p:nvSpPr>
        <p:spPr>
          <a:xfrm>
            <a:off x="1905000" y="3810000"/>
            <a:ext cx="6600451" cy="1126283"/>
          </a:xfrm>
        </p:spPr>
        <p:txBody>
          <a:bodyPr>
            <a:normAutofit/>
          </a:bodyPr>
          <a:lstStyle/>
          <a:p>
            <a:r>
              <a:rPr lang="en-US" sz="2400" dirty="0" smtClean="0"/>
              <a:t>Tina </a:t>
            </a:r>
            <a:r>
              <a:rPr lang="en-US" sz="2400" dirty="0" err="1" smtClean="0"/>
              <a:t>Ohuche</a:t>
            </a:r>
            <a:r>
              <a:rPr lang="en-US" sz="2400" dirty="0" smtClean="0"/>
              <a:t>, BSN, RN</a:t>
            </a:r>
          </a:p>
          <a:p>
            <a:r>
              <a:rPr lang="en-US" sz="2400" dirty="0" err="1" smtClean="0"/>
              <a:t>Roseline</a:t>
            </a:r>
            <a:r>
              <a:rPr lang="en-US" sz="2400" dirty="0" smtClean="0"/>
              <a:t> </a:t>
            </a:r>
            <a:r>
              <a:rPr lang="en-US" sz="2400" dirty="0" err="1" smtClean="0"/>
              <a:t>Nwadigo</a:t>
            </a:r>
            <a:r>
              <a:rPr lang="en-US" sz="2400" dirty="0" smtClean="0"/>
              <a:t>, BSN, RN</a:t>
            </a:r>
            <a:endParaRPr lang="en-US" sz="2400" dirty="0"/>
          </a:p>
        </p:txBody>
      </p:sp>
    </p:spTree>
    <p:extLst>
      <p:ext uri="{BB962C8B-B14F-4D97-AF65-F5344CB8AC3E}">
        <p14:creationId xmlns:p14="http://schemas.microsoft.com/office/powerpoint/2010/main" val="3877641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Benefits </a:t>
            </a:r>
            <a:endParaRPr lang="en-US" sz="4000" dirty="0"/>
          </a:p>
        </p:txBody>
      </p:sp>
      <p:sp>
        <p:nvSpPr>
          <p:cNvPr id="3" name="Content Placeholder 2"/>
          <p:cNvSpPr>
            <a:spLocks noGrp="1"/>
          </p:cNvSpPr>
          <p:nvPr>
            <p:ph idx="1"/>
          </p:nvPr>
        </p:nvSpPr>
        <p:spPr>
          <a:xfrm>
            <a:off x="1219200" y="1600200"/>
            <a:ext cx="6591985" cy="3777622"/>
          </a:xfrm>
        </p:spPr>
        <p:txBody>
          <a:bodyPr>
            <a:normAutofit/>
          </a:bodyPr>
          <a:lstStyle/>
          <a:p>
            <a:r>
              <a:rPr lang="en-US" sz="2000" dirty="0" smtClean="0"/>
              <a:t>Mental health and behavioral disorders have been ranked as the fifth costly group of diseases in the U.S.</a:t>
            </a:r>
          </a:p>
          <a:p>
            <a:r>
              <a:rPr lang="en-US" sz="2000" dirty="0" smtClean="0"/>
              <a:t>The provision of adequate healthcare services to patients with mental health disorders has been challenging due to the limited access to these costly services, therefore the benefit of TMH.</a:t>
            </a:r>
          </a:p>
          <a:p>
            <a:r>
              <a:rPr lang="en-US" sz="2000" dirty="0" smtClean="0"/>
              <a:t>Rural areas with insufficient mental healthcare providers have difficulties providing basic services to patients who need mental health care. </a:t>
            </a:r>
          </a:p>
          <a:p>
            <a:endParaRPr lang="en-US" dirty="0"/>
          </a:p>
        </p:txBody>
      </p:sp>
    </p:spTree>
    <p:extLst>
      <p:ext uri="{BB962C8B-B14F-4D97-AF65-F5344CB8AC3E}">
        <p14:creationId xmlns:p14="http://schemas.microsoft.com/office/powerpoint/2010/main" val="3461799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Benefits Cont.</a:t>
            </a:r>
            <a:endParaRPr lang="en-US" sz="4000" dirty="0"/>
          </a:p>
        </p:txBody>
      </p:sp>
      <p:sp>
        <p:nvSpPr>
          <p:cNvPr id="3" name="Content Placeholder 2"/>
          <p:cNvSpPr>
            <a:spLocks noGrp="1"/>
          </p:cNvSpPr>
          <p:nvPr>
            <p:ph idx="1"/>
          </p:nvPr>
        </p:nvSpPr>
        <p:spPr>
          <a:xfrm>
            <a:off x="1143000" y="1600200"/>
            <a:ext cx="6591985" cy="3777622"/>
          </a:xfrm>
        </p:spPr>
        <p:txBody>
          <a:bodyPr>
            <a:normAutofit/>
          </a:bodyPr>
          <a:lstStyle/>
          <a:p>
            <a:r>
              <a:rPr lang="en-US" sz="2000" dirty="0" smtClean="0"/>
              <a:t>Improved access to services</a:t>
            </a:r>
          </a:p>
          <a:p>
            <a:r>
              <a:rPr lang="en-US" sz="2000" dirty="0"/>
              <a:t>R</a:t>
            </a:r>
            <a:r>
              <a:rPr lang="en-US" sz="2000" dirty="0" smtClean="0"/>
              <a:t>educed costs  </a:t>
            </a:r>
          </a:p>
          <a:p>
            <a:r>
              <a:rPr lang="en-US" sz="2000" dirty="0"/>
              <a:t>F</a:t>
            </a:r>
            <a:r>
              <a:rPr lang="en-US" sz="2000" dirty="0" smtClean="0"/>
              <a:t>lexibility under most circumstances, especially beneficial for patients with depression and substance abuse disorders.</a:t>
            </a:r>
          </a:p>
          <a:p>
            <a:r>
              <a:rPr lang="en-US" sz="2000" dirty="0" smtClean="0"/>
              <a:t> Interactive sessions between clients and clinicians. </a:t>
            </a:r>
          </a:p>
          <a:p>
            <a:r>
              <a:rPr lang="en-US" sz="2000" dirty="0" smtClean="0"/>
              <a:t>TMH care is particularly warranted for under-developed, and rural communities that do not have local services.</a:t>
            </a:r>
            <a:endParaRPr lang="en-US" sz="2000" dirty="0"/>
          </a:p>
        </p:txBody>
      </p:sp>
    </p:spTree>
    <p:extLst>
      <p:ext uri="{BB962C8B-B14F-4D97-AF65-F5344CB8AC3E}">
        <p14:creationId xmlns:p14="http://schemas.microsoft.com/office/powerpoint/2010/main" val="3181640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Challenges</a:t>
            </a:r>
            <a:endParaRPr lang="en-US" sz="4000" dirty="0"/>
          </a:p>
        </p:txBody>
      </p:sp>
      <p:sp>
        <p:nvSpPr>
          <p:cNvPr id="3" name="Content Placeholder 2"/>
          <p:cNvSpPr>
            <a:spLocks noGrp="1"/>
          </p:cNvSpPr>
          <p:nvPr>
            <p:ph idx="1"/>
          </p:nvPr>
        </p:nvSpPr>
        <p:spPr>
          <a:xfrm>
            <a:off x="1066800" y="1676400"/>
            <a:ext cx="6591985" cy="3777622"/>
          </a:xfrm>
        </p:spPr>
        <p:txBody>
          <a:bodyPr>
            <a:normAutofit/>
          </a:bodyPr>
          <a:lstStyle/>
          <a:p>
            <a:r>
              <a:rPr lang="en-US" sz="2000" dirty="0" smtClean="0"/>
              <a:t>Regulatory and ethical concerns about the use of internet and telecommunication services which may put the client’s privacy at risk because others may be within hearing distance of the treatment sessions. </a:t>
            </a:r>
          </a:p>
          <a:p>
            <a:r>
              <a:rPr lang="en-US" sz="2000" dirty="0" smtClean="0"/>
              <a:t>Clients with physical and cognitive disabilities may not be able to use the services successfully.</a:t>
            </a:r>
            <a:endParaRPr lang="en-US" sz="2000" dirty="0"/>
          </a:p>
        </p:txBody>
      </p:sp>
    </p:spTree>
    <p:extLst>
      <p:ext uri="{BB962C8B-B14F-4D97-AF65-F5344CB8AC3E}">
        <p14:creationId xmlns:p14="http://schemas.microsoft.com/office/powerpoint/2010/main" val="1569561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Challenges</a:t>
            </a:r>
            <a:endParaRPr lang="en-US" sz="4000" dirty="0"/>
          </a:p>
        </p:txBody>
      </p:sp>
      <p:sp>
        <p:nvSpPr>
          <p:cNvPr id="3" name="Content Placeholder 2"/>
          <p:cNvSpPr>
            <a:spLocks noGrp="1"/>
          </p:cNvSpPr>
          <p:nvPr>
            <p:ph idx="1"/>
          </p:nvPr>
        </p:nvSpPr>
        <p:spPr>
          <a:xfrm>
            <a:off x="1143000" y="1676400"/>
            <a:ext cx="6591985" cy="3777622"/>
          </a:xfrm>
        </p:spPr>
        <p:txBody>
          <a:bodyPr/>
          <a:lstStyle/>
          <a:p>
            <a:r>
              <a:rPr lang="en-US" sz="2000" dirty="0" smtClean="0"/>
              <a:t>Subscribing to internet services may pose a challenge to some. </a:t>
            </a:r>
          </a:p>
          <a:p>
            <a:r>
              <a:rPr lang="en-US" sz="2000" dirty="0" smtClean="0"/>
              <a:t>Ability to use the needed technology is necessary for both the provider and client.</a:t>
            </a:r>
          </a:p>
          <a:p>
            <a:r>
              <a:rPr lang="en-US" sz="2000" dirty="0" smtClean="0"/>
              <a:t>Reimbursement issues as services may not be covered by certain insurance policies.</a:t>
            </a:r>
          </a:p>
          <a:p>
            <a:r>
              <a:rPr lang="en-US" sz="2000" dirty="0" smtClean="0"/>
              <a:t>Initial cost of obtaining the needed equipment and maintaining periodic updates.</a:t>
            </a:r>
          </a:p>
          <a:p>
            <a:pPr marL="0" indent="0">
              <a:buNone/>
            </a:pPr>
            <a:endParaRPr lang="en-US" dirty="0"/>
          </a:p>
        </p:txBody>
      </p:sp>
    </p:spTree>
    <p:extLst>
      <p:ext uri="{BB962C8B-B14F-4D97-AF65-F5344CB8AC3E}">
        <p14:creationId xmlns:p14="http://schemas.microsoft.com/office/powerpoint/2010/main" val="3826261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a:xfrm>
            <a:off x="990600" y="1600200"/>
            <a:ext cx="7162801" cy="4800600"/>
          </a:xfrm>
        </p:spPr>
        <p:txBody>
          <a:bodyPr>
            <a:normAutofit fontScale="62500" lnSpcReduction="20000"/>
          </a:bodyPr>
          <a:lstStyle/>
          <a:p>
            <a:r>
              <a:rPr lang="en-US" sz="2600" dirty="0"/>
              <a:t>Adams, S. M., Rice, M. J., Jones, S. L., Herzog, E., Mackenzie, L. J., &amp; </a:t>
            </a:r>
            <a:r>
              <a:rPr lang="en-US" sz="2600" dirty="0" err="1"/>
              <a:t>Oleck</a:t>
            </a:r>
            <a:r>
              <a:rPr lang="en-US" sz="2600" dirty="0"/>
              <a:t>, L. G. (2018). </a:t>
            </a:r>
            <a:r>
              <a:rPr lang="en-US" sz="2600" dirty="0" err="1"/>
              <a:t>TeleMental</a:t>
            </a:r>
            <a:r>
              <a:rPr lang="en-US" sz="2600" dirty="0"/>
              <a:t> Health: Standards, Reimbursement, and Interstate Practice. </a:t>
            </a:r>
            <a:r>
              <a:rPr lang="en-US" sz="2600" i="1" dirty="0"/>
              <a:t>Journal of the American Psychiatric Nurses Association</a:t>
            </a:r>
            <a:r>
              <a:rPr lang="en-US" sz="2600" dirty="0"/>
              <a:t>, 1078390318763963.</a:t>
            </a:r>
          </a:p>
          <a:p>
            <a:r>
              <a:rPr lang="en-US" sz="2600" dirty="0" smtClean="0"/>
              <a:t>Fortney et al. (2015). </a:t>
            </a:r>
            <a:r>
              <a:rPr lang="en-US" sz="2600" dirty="0" err="1" smtClean="0"/>
              <a:t>Telepsychiatry</a:t>
            </a:r>
            <a:r>
              <a:rPr lang="en-US" sz="2600" dirty="0" smtClean="0"/>
              <a:t> integration of mental health services into rural primary care settings. </a:t>
            </a:r>
            <a:r>
              <a:rPr lang="en-US" sz="2600" dirty="0"/>
              <a:t>Retrieved from </a:t>
            </a:r>
            <a:r>
              <a:rPr lang="en-US" sz="2600" dirty="0">
                <a:hlinkClick r:id="rId2"/>
              </a:rPr>
              <a:t>https://</a:t>
            </a:r>
            <a:r>
              <a:rPr lang="en-US" sz="2600" dirty="0" smtClean="0">
                <a:hlinkClick r:id="rId2"/>
              </a:rPr>
              <a:t>www.ncbi.nlm.nih.gov/pubmed/26634618</a:t>
            </a:r>
            <a:endParaRPr lang="en-US" sz="2600" dirty="0" smtClean="0"/>
          </a:p>
          <a:p>
            <a:r>
              <a:rPr lang="en-US" sz="2600" dirty="0" err="1"/>
              <a:t>Langarizadeh</a:t>
            </a:r>
            <a:r>
              <a:rPr lang="en-US" sz="2600" dirty="0"/>
              <a:t>, M., </a:t>
            </a:r>
            <a:r>
              <a:rPr lang="en-US" sz="2600" dirty="0" err="1"/>
              <a:t>Tabatabaei</a:t>
            </a:r>
            <a:r>
              <a:rPr lang="en-US" sz="2600" dirty="0"/>
              <a:t>, M. S., </a:t>
            </a:r>
            <a:r>
              <a:rPr lang="en-US" sz="2600" dirty="0" err="1"/>
              <a:t>Tavakol</a:t>
            </a:r>
            <a:r>
              <a:rPr lang="en-US" sz="2600" dirty="0"/>
              <a:t>, K., </a:t>
            </a:r>
            <a:r>
              <a:rPr lang="en-US" sz="2600" dirty="0" err="1"/>
              <a:t>Naghipour</a:t>
            </a:r>
            <a:r>
              <a:rPr lang="en-US" sz="2600" dirty="0"/>
              <a:t>, M., </a:t>
            </a:r>
            <a:r>
              <a:rPr lang="en-US" sz="2600" dirty="0" err="1"/>
              <a:t>Rostami</a:t>
            </a:r>
            <a:r>
              <a:rPr lang="en-US" sz="2600" dirty="0"/>
              <a:t>, A., &amp; </a:t>
            </a:r>
            <a:r>
              <a:rPr lang="en-US" sz="2600" dirty="0" err="1"/>
              <a:t>Moghbeli</a:t>
            </a:r>
            <a:r>
              <a:rPr lang="en-US" sz="2600" dirty="0"/>
              <a:t>, F. (2017). </a:t>
            </a:r>
            <a:r>
              <a:rPr lang="en-US" sz="2600" dirty="0" err="1"/>
              <a:t>Telemental</a:t>
            </a:r>
            <a:r>
              <a:rPr lang="en-US" sz="2600" dirty="0"/>
              <a:t> Health Care, an Effective Alternative to Conventional Mental Care: a Systematic Review. </a:t>
            </a:r>
            <a:r>
              <a:rPr lang="en-US" sz="2600" i="1" dirty="0" err="1"/>
              <a:t>Acta</a:t>
            </a:r>
            <a:r>
              <a:rPr lang="en-US" sz="2600" i="1" dirty="0"/>
              <a:t> </a:t>
            </a:r>
            <a:r>
              <a:rPr lang="en-US" sz="2600" i="1" dirty="0" err="1"/>
              <a:t>Informatica</a:t>
            </a:r>
            <a:r>
              <a:rPr lang="en-US" sz="2600" i="1" dirty="0"/>
              <a:t> </a:t>
            </a:r>
            <a:r>
              <a:rPr lang="en-US" sz="2600" i="1" dirty="0" err="1"/>
              <a:t>Medica</a:t>
            </a:r>
            <a:r>
              <a:rPr lang="en-US" sz="2600" dirty="0"/>
              <a:t>, </a:t>
            </a:r>
            <a:r>
              <a:rPr lang="en-US" sz="2600" i="1" dirty="0"/>
              <a:t>25</a:t>
            </a:r>
            <a:r>
              <a:rPr lang="en-US" sz="2600" dirty="0"/>
              <a:t>(4), 240–246. </a:t>
            </a:r>
            <a:r>
              <a:rPr lang="en-US" sz="2600" dirty="0">
                <a:hlinkClick r:id="rId3"/>
              </a:rPr>
              <a:t>http://doi.org/10.5455/aim.2017.25.240-246</a:t>
            </a:r>
            <a:endParaRPr lang="en-US" sz="2600" dirty="0"/>
          </a:p>
          <a:p>
            <a:r>
              <a:rPr lang="en-US" sz="2600" dirty="0"/>
              <a:t>N.C. Department of Health and Human Services. (2017). North Carolina </a:t>
            </a:r>
            <a:r>
              <a:rPr lang="en-US" sz="2600" dirty="0" err="1"/>
              <a:t>telepsychiatry</a:t>
            </a:r>
            <a:r>
              <a:rPr lang="en-US" sz="2600" dirty="0"/>
              <a:t> program. Retrieved from </a:t>
            </a:r>
            <a:r>
              <a:rPr lang="en-US" sz="2600" dirty="0">
                <a:hlinkClick r:id="rId4"/>
              </a:rPr>
              <a:t>https://files.nc.gov/ncdhhs/documents/2017%20NC%20DHHS%20ORH%20Telepsychiatry%20Program%20One%20Pager.pdf</a:t>
            </a:r>
            <a:endParaRPr lang="en-US" sz="2600" dirty="0"/>
          </a:p>
          <a:p>
            <a:r>
              <a:rPr lang="en-US" sz="2600" dirty="0" err="1"/>
              <a:t>Ulzen</a:t>
            </a:r>
            <a:r>
              <a:rPr lang="en-US" sz="2600" dirty="0"/>
              <a:t>, T., Williamson, L., Foster, P. P. &amp; Parris-Barnes, K. (2013). The evolution of a community-based </a:t>
            </a:r>
            <a:r>
              <a:rPr lang="en-US" sz="2600" dirty="0" err="1"/>
              <a:t>telepsychiatry</a:t>
            </a:r>
            <a:r>
              <a:rPr lang="en-US" sz="2600" dirty="0"/>
              <a:t> program in rural Alabama: Lessons learned-a brief report. Retrieved form </a:t>
            </a:r>
            <a:r>
              <a:rPr lang="en-US" sz="2600" dirty="0">
                <a:hlinkClick r:id="rId5"/>
              </a:rPr>
              <a:t>https://www.ncbi.nlm.nih.gov/pubmed/22322325</a:t>
            </a:r>
            <a:endParaRPr lang="en-US" sz="2600" dirty="0"/>
          </a:p>
          <a:p>
            <a:pPr marL="0" indent="0">
              <a:buNone/>
            </a:pPr>
            <a:endParaRPr lang="en-US" sz="2000" dirty="0" smtClean="0"/>
          </a:p>
          <a:p>
            <a:endParaRPr lang="en-US" sz="2000" dirty="0"/>
          </a:p>
        </p:txBody>
      </p:sp>
    </p:spTree>
    <p:extLst>
      <p:ext uri="{BB962C8B-B14F-4D97-AF65-F5344CB8AC3E}">
        <p14:creationId xmlns:p14="http://schemas.microsoft.com/office/powerpoint/2010/main" val="2434511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1042516"/>
            <a:ext cx="7391400" cy="5035935"/>
          </a:xfrm>
          <a:prstGeom prst="rect">
            <a:avLst/>
          </a:prstGeom>
        </p:spPr>
      </p:pic>
    </p:spTree>
    <p:extLst>
      <p:ext uri="{BB962C8B-B14F-4D97-AF65-F5344CB8AC3E}">
        <p14:creationId xmlns:p14="http://schemas.microsoft.com/office/powerpoint/2010/main" val="157843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Definition</a:t>
            </a:r>
            <a:endParaRPr lang="en-US" sz="4000" dirty="0"/>
          </a:p>
        </p:txBody>
      </p:sp>
      <p:sp>
        <p:nvSpPr>
          <p:cNvPr id="3" name="Content Placeholder 2"/>
          <p:cNvSpPr>
            <a:spLocks noGrp="1"/>
          </p:cNvSpPr>
          <p:nvPr>
            <p:ph idx="1"/>
          </p:nvPr>
        </p:nvSpPr>
        <p:spPr>
          <a:xfrm>
            <a:off x="1447800" y="1676400"/>
            <a:ext cx="6591985" cy="1981200"/>
          </a:xfrm>
        </p:spPr>
        <p:txBody>
          <a:bodyPr>
            <a:noAutofit/>
          </a:bodyPr>
          <a:lstStyle/>
          <a:p>
            <a:pPr marL="0" indent="0">
              <a:buNone/>
            </a:pPr>
            <a:r>
              <a:rPr lang="en-US" sz="2000" dirty="0" smtClean="0"/>
              <a:t>Tele-mental health (TMH) care is a multidisciplinary approach, that is based on the use of computer sciences, and information technologies to render psychiatric mental health services to patients. It also seeks to facilitate mental health services at remote clinical sites.</a:t>
            </a:r>
            <a:endParaRPr lang="en-US" sz="2000" dirty="0"/>
          </a:p>
        </p:txBody>
      </p:sp>
    </p:spTree>
    <p:extLst>
      <p:ext uri="{BB962C8B-B14F-4D97-AF65-F5344CB8AC3E}">
        <p14:creationId xmlns:p14="http://schemas.microsoft.com/office/powerpoint/2010/main" val="284651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Available Technologies</a:t>
            </a:r>
            <a:endParaRPr lang="en-US" sz="4000" dirty="0"/>
          </a:p>
        </p:txBody>
      </p:sp>
      <p:sp>
        <p:nvSpPr>
          <p:cNvPr id="3" name="Content Placeholder 2"/>
          <p:cNvSpPr>
            <a:spLocks noGrp="1"/>
          </p:cNvSpPr>
          <p:nvPr>
            <p:ph idx="1"/>
          </p:nvPr>
        </p:nvSpPr>
        <p:spPr>
          <a:xfrm>
            <a:off x="1143000" y="1600200"/>
            <a:ext cx="6591985" cy="3777622"/>
          </a:xfrm>
        </p:spPr>
        <p:txBody>
          <a:bodyPr>
            <a:noAutofit/>
          </a:bodyPr>
          <a:lstStyle/>
          <a:p>
            <a:r>
              <a:rPr lang="en-US" sz="2000" b="1" dirty="0" smtClean="0"/>
              <a:t>Web-based interventions </a:t>
            </a:r>
            <a:r>
              <a:rPr lang="en-US" sz="2000" dirty="0" smtClean="0"/>
              <a:t>– this is similar to the face-to-face interactions a patient gets with their mental health care provider (MHCP). This is done by means of textual, audio-visual, and animated programs. During these sessions the provider has the choice of providing either psychotherapy sessions and/or medication management. There are interactive tools for feedback to enhance the client’s experience. </a:t>
            </a:r>
          </a:p>
          <a:p>
            <a:r>
              <a:rPr lang="en-US" sz="2000" b="1" dirty="0" smtClean="0"/>
              <a:t>Mobile phone technology </a:t>
            </a:r>
            <a:r>
              <a:rPr lang="en-US" sz="2000" dirty="0" smtClean="0"/>
              <a:t>– this is a means of communication in which the MHCP and clients use to exchange messages via texts, video, and audio.</a:t>
            </a:r>
          </a:p>
        </p:txBody>
      </p:sp>
    </p:spTree>
    <p:extLst>
      <p:ext uri="{BB962C8B-B14F-4D97-AF65-F5344CB8AC3E}">
        <p14:creationId xmlns:p14="http://schemas.microsoft.com/office/powerpoint/2010/main" val="594449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Available technologies</a:t>
            </a:r>
            <a:endParaRPr lang="en-US" sz="4000" dirty="0"/>
          </a:p>
        </p:txBody>
      </p:sp>
      <p:sp>
        <p:nvSpPr>
          <p:cNvPr id="3" name="Content Placeholder 2"/>
          <p:cNvSpPr>
            <a:spLocks noGrp="1"/>
          </p:cNvSpPr>
          <p:nvPr>
            <p:ph idx="1"/>
          </p:nvPr>
        </p:nvSpPr>
        <p:spPr>
          <a:xfrm>
            <a:off x="1219200" y="1676400"/>
            <a:ext cx="6591985" cy="3777622"/>
          </a:xfrm>
        </p:spPr>
        <p:txBody>
          <a:bodyPr>
            <a:normAutofit/>
          </a:bodyPr>
          <a:lstStyle/>
          <a:p>
            <a:r>
              <a:rPr lang="en-US" sz="2000" b="1" dirty="0" smtClean="0"/>
              <a:t>Video-conference, telephone and messaging systems</a:t>
            </a:r>
            <a:r>
              <a:rPr lang="en-US" sz="2000" dirty="0" smtClean="0"/>
              <a:t> – this can be through emails, video calls, and instant messages using the computer. </a:t>
            </a:r>
          </a:p>
          <a:p>
            <a:r>
              <a:rPr lang="en-US" sz="2000" b="1" dirty="0" smtClean="0"/>
              <a:t>Networking by social media and group discussions</a:t>
            </a:r>
            <a:r>
              <a:rPr lang="en-US" sz="2000" dirty="0" smtClean="0"/>
              <a:t> – this refers to the use of digital, web-based technologies to promote information transfer and communication among patients and therapists.</a:t>
            </a:r>
            <a:endParaRPr lang="en-US" sz="2000" dirty="0"/>
          </a:p>
        </p:txBody>
      </p:sp>
    </p:spTree>
    <p:extLst>
      <p:ext uri="{BB962C8B-B14F-4D97-AF65-F5344CB8AC3E}">
        <p14:creationId xmlns:p14="http://schemas.microsoft.com/office/powerpoint/2010/main" val="3899092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Available Technologies</a:t>
            </a:r>
            <a:endParaRPr lang="en-US" sz="4000" dirty="0"/>
          </a:p>
        </p:txBody>
      </p:sp>
      <p:sp>
        <p:nvSpPr>
          <p:cNvPr id="3" name="Content Placeholder 2"/>
          <p:cNvSpPr>
            <a:spLocks noGrp="1"/>
          </p:cNvSpPr>
          <p:nvPr>
            <p:ph idx="1"/>
          </p:nvPr>
        </p:nvSpPr>
        <p:spPr>
          <a:xfrm>
            <a:off x="1219200" y="1600200"/>
            <a:ext cx="6591985" cy="3777622"/>
          </a:xfrm>
        </p:spPr>
        <p:txBody>
          <a:bodyPr>
            <a:normAutofit/>
          </a:bodyPr>
          <a:lstStyle/>
          <a:p>
            <a:r>
              <a:rPr lang="en-US" sz="2000" b="1" dirty="0" smtClean="0"/>
              <a:t>Internet games</a:t>
            </a:r>
            <a:r>
              <a:rPr lang="en-US" sz="2000" dirty="0" smtClean="0"/>
              <a:t> – Some games can motivate patients, promoting positive changes in abnormal behaviors resulting from mental health disorders. It can serve as a remedy for some disorders, such as autism, hyperactivity, and aggressive personality behaviors.</a:t>
            </a:r>
          </a:p>
          <a:p>
            <a:r>
              <a:rPr lang="en-US" sz="2000" b="1" dirty="0" smtClean="0"/>
              <a:t>Simulated people and places</a:t>
            </a:r>
            <a:r>
              <a:rPr lang="en-US" sz="2000" dirty="0" smtClean="0"/>
              <a:t> – this uses three dimensional, animated video presentations in providing treatment and support in mental care.</a:t>
            </a:r>
            <a:endParaRPr lang="en-US" sz="2000" dirty="0"/>
          </a:p>
        </p:txBody>
      </p:sp>
    </p:spTree>
    <p:extLst>
      <p:ext uri="{BB962C8B-B14F-4D97-AF65-F5344CB8AC3E}">
        <p14:creationId xmlns:p14="http://schemas.microsoft.com/office/powerpoint/2010/main" val="1769364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Best Practices</a:t>
            </a:r>
            <a:endParaRPr lang="en-US" sz="4000" dirty="0"/>
          </a:p>
        </p:txBody>
      </p:sp>
      <p:sp>
        <p:nvSpPr>
          <p:cNvPr id="3" name="Content Placeholder 2"/>
          <p:cNvSpPr>
            <a:spLocks noGrp="1"/>
          </p:cNvSpPr>
          <p:nvPr>
            <p:ph idx="1"/>
          </p:nvPr>
        </p:nvSpPr>
        <p:spPr>
          <a:xfrm>
            <a:off x="1143000" y="1600200"/>
            <a:ext cx="6591985" cy="3777622"/>
          </a:xfrm>
        </p:spPr>
        <p:txBody>
          <a:bodyPr>
            <a:normAutofit/>
          </a:bodyPr>
          <a:lstStyle/>
          <a:p>
            <a:r>
              <a:rPr lang="en-US" sz="2000" dirty="0" smtClean="0"/>
              <a:t>American </a:t>
            </a:r>
            <a:r>
              <a:rPr lang="en-US" sz="2000" dirty="0"/>
              <a:t>Telemedicine Association (</a:t>
            </a:r>
            <a:r>
              <a:rPr lang="en-US" sz="2000" dirty="0" smtClean="0"/>
              <a:t>ATA), is a non-profit </a:t>
            </a:r>
            <a:r>
              <a:rPr lang="en-US" sz="2000" dirty="0"/>
              <a:t>organization </a:t>
            </a:r>
            <a:r>
              <a:rPr lang="en-US" sz="2000" dirty="0" smtClean="0"/>
              <a:t>established </a:t>
            </a:r>
            <a:r>
              <a:rPr lang="en-US" sz="2000" dirty="0"/>
              <a:t>in 1992 to advance standards of </a:t>
            </a:r>
            <a:r>
              <a:rPr lang="en-US" sz="2000" dirty="0" smtClean="0"/>
              <a:t>telemedicine, and have added specific practice guidelines for TMH. </a:t>
            </a:r>
          </a:p>
          <a:p>
            <a:r>
              <a:rPr lang="en-US" sz="2000" dirty="0" smtClean="0"/>
              <a:t>The American Psychiatric Association, and the American Psychology Association also have guidelines that governs the use of TMH in practice. </a:t>
            </a:r>
            <a:endParaRPr lang="en-US" sz="2000" dirty="0"/>
          </a:p>
          <a:p>
            <a:endParaRPr lang="en-US" dirty="0"/>
          </a:p>
        </p:txBody>
      </p:sp>
    </p:spTree>
    <p:extLst>
      <p:ext uri="{BB962C8B-B14F-4D97-AF65-F5344CB8AC3E}">
        <p14:creationId xmlns:p14="http://schemas.microsoft.com/office/powerpoint/2010/main" val="3017981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Best Practices</a:t>
            </a:r>
            <a:endParaRPr lang="en-US" sz="4000" dirty="0"/>
          </a:p>
        </p:txBody>
      </p:sp>
      <p:sp>
        <p:nvSpPr>
          <p:cNvPr id="3" name="Content Placeholder 2"/>
          <p:cNvSpPr>
            <a:spLocks noGrp="1"/>
          </p:cNvSpPr>
          <p:nvPr>
            <p:ph idx="1"/>
          </p:nvPr>
        </p:nvSpPr>
        <p:spPr>
          <a:xfrm>
            <a:off x="1143000" y="1676400"/>
            <a:ext cx="6591985" cy="3777622"/>
          </a:xfrm>
        </p:spPr>
        <p:txBody>
          <a:bodyPr>
            <a:normAutofit/>
          </a:bodyPr>
          <a:lstStyle/>
          <a:p>
            <a:r>
              <a:rPr lang="en-US" sz="2000" dirty="0" smtClean="0"/>
              <a:t>Points that should be addressed before using TMH are; </a:t>
            </a:r>
          </a:p>
          <a:p>
            <a:r>
              <a:rPr lang="en-US" sz="2000" dirty="0" smtClean="0"/>
              <a:t>Patient’s privacy </a:t>
            </a:r>
            <a:r>
              <a:rPr lang="en-US" sz="2000" dirty="0"/>
              <a:t>and </a:t>
            </a:r>
            <a:r>
              <a:rPr lang="en-US" sz="2000" dirty="0" smtClean="0"/>
              <a:t>confidentiality- this is the first concern in the use of TMH, or any form of patient care for that matter.</a:t>
            </a:r>
          </a:p>
          <a:p>
            <a:r>
              <a:rPr lang="en-US" sz="2000" dirty="0" smtClean="0"/>
              <a:t>Security – encryption of messages is vital in between transmission to prevent interception during the process of transmission.</a:t>
            </a:r>
            <a:endParaRPr lang="en-US" sz="2000" dirty="0"/>
          </a:p>
          <a:p>
            <a:r>
              <a:rPr lang="en-US" sz="2000" dirty="0" smtClean="0"/>
              <a:t>Provider </a:t>
            </a:r>
            <a:r>
              <a:rPr lang="en-US" sz="2000" dirty="0"/>
              <a:t>credentialing for clinical privileges and </a:t>
            </a:r>
            <a:r>
              <a:rPr lang="en-US" sz="2000" dirty="0" smtClean="0"/>
              <a:t>licensing </a:t>
            </a:r>
            <a:r>
              <a:rPr lang="en-US" sz="2000" dirty="0"/>
              <a:t>across state lines</a:t>
            </a:r>
          </a:p>
          <a:p>
            <a:endParaRPr lang="en-US" dirty="0"/>
          </a:p>
        </p:txBody>
      </p:sp>
    </p:spTree>
    <p:extLst>
      <p:ext uri="{BB962C8B-B14F-4D97-AF65-F5344CB8AC3E}">
        <p14:creationId xmlns:p14="http://schemas.microsoft.com/office/powerpoint/2010/main" val="3843038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87239"/>
            <a:ext cx="6589199" cy="1280890"/>
          </a:xfrm>
        </p:spPr>
        <p:txBody>
          <a:bodyPr>
            <a:normAutofit/>
          </a:bodyPr>
          <a:lstStyle/>
          <a:p>
            <a:r>
              <a:rPr lang="en-US" sz="4000" dirty="0" smtClean="0"/>
              <a:t>Why Tele-mental Health?</a:t>
            </a:r>
            <a:endParaRPr lang="en-US" sz="4000" dirty="0"/>
          </a:p>
        </p:txBody>
      </p:sp>
      <p:sp>
        <p:nvSpPr>
          <p:cNvPr id="3" name="Content Placeholder 2"/>
          <p:cNvSpPr>
            <a:spLocks noGrp="1"/>
          </p:cNvSpPr>
          <p:nvPr>
            <p:ph idx="1"/>
          </p:nvPr>
        </p:nvSpPr>
        <p:spPr>
          <a:xfrm>
            <a:off x="1447800" y="1868129"/>
            <a:ext cx="6591985" cy="3777622"/>
          </a:xfrm>
        </p:spPr>
        <p:txBody>
          <a:bodyPr>
            <a:normAutofit lnSpcReduction="10000"/>
          </a:bodyPr>
          <a:lstStyle/>
          <a:p>
            <a:r>
              <a:rPr lang="en-US" sz="2000" dirty="0" smtClean="0"/>
              <a:t>There are 35 counties in North Carolina known as mental health professional shortage areas</a:t>
            </a:r>
          </a:p>
          <a:p>
            <a:r>
              <a:rPr lang="en-US" sz="2000" dirty="0" smtClean="0"/>
              <a:t>TMH can help allocate scarce resources to the underserved areas</a:t>
            </a:r>
          </a:p>
          <a:p>
            <a:r>
              <a:rPr lang="en-US" sz="2000" dirty="0" smtClean="0"/>
              <a:t>With TMH, patients’ length of stay in emergency departments can be reduced</a:t>
            </a:r>
          </a:p>
          <a:p>
            <a:r>
              <a:rPr lang="en-US" sz="2000" dirty="0" smtClean="0"/>
              <a:t>TMH can help repeal unnecessary involuntary commitments by increasing patient access to providers</a:t>
            </a:r>
          </a:p>
          <a:p>
            <a:r>
              <a:rPr lang="en-US" sz="2000" dirty="0" smtClean="0"/>
              <a:t>Thereby, reducing costs to the state and federal government</a:t>
            </a:r>
            <a:endParaRPr lang="en-US" sz="2000" dirty="0"/>
          </a:p>
        </p:txBody>
      </p:sp>
    </p:spTree>
    <p:extLst>
      <p:ext uri="{BB962C8B-B14F-4D97-AF65-F5344CB8AC3E}">
        <p14:creationId xmlns:p14="http://schemas.microsoft.com/office/powerpoint/2010/main" val="3984294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295400"/>
            <a:ext cx="7791678" cy="4386303"/>
          </a:xfrm>
          <a:prstGeom prst="rect">
            <a:avLst/>
          </a:prstGeom>
        </p:spPr>
      </p:pic>
    </p:spTree>
    <p:extLst>
      <p:ext uri="{BB962C8B-B14F-4D97-AF65-F5344CB8AC3E}">
        <p14:creationId xmlns:p14="http://schemas.microsoft.com/office/powerpoint/2010/main" val="380498746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TM02892315[[fn=Wisp]]</Template>
  <TotalTime>460</TotalTime>
  <Words>897</Words>
  <Application>Microsoft Office PowerPoint</Application>
  <PresentationFormat>On-screen Show (4:3)</PresentationFormat>
  <Paragraphs>54</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Wisp</vt:lpstr>
      <vt:lpstr>The use of tele-mental health programs in rural areas</vt:lpstr>
      <vt:lpstr>Definition</vt:lpstr>
      <vt:lpstr>Available Technologies</vt:lpstr>
      <vt:lpstr>Available technologies</vt:lpstr>
      <vt:lpstr>Available Technologies</vt:lpstr>
      <vt:lpstr>Best Practices</vt:lpstr>
      <vt:lpstr>Best Practices</vt:lpstr>
      <vt:lpstr>Why Tele-mental Health?</vt:lpstr>
      <vt:lpstr>PowerPoint Presentation</vt:lpstr>
      <vt:lpstr>Benefits </vt:lpstr>
      <vt:lpstr>Benefits Cont.</vt:lpstr>
      <vt:lpstr>Challenges</vt:lpstr>
      <vt:lpstr>Challenges</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tele-mental health programs in rural areas</dc:title>
  <dc:creator>Tina</dc:creator>
  <cp:lastModifiedBy>Tina</cp:lastModifiedBy>
  <cp:revision>31</cp:revision>
  <dcterms:created xsi:type="dcterms:W3CDTF">2018-04-20T23:22:14Z</dcterms:created>
  <dcterms:modified xsi:type="dcterms:W3CDTF">2018-04-23T15:21:49Z</dcterms:modified>
</cp:coreProperties>
</file>